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341" r:id="rId6"/>
    <p:sldId id="340" r:id="rId7"/>
    <p:sldId id="348" r:id="rId8"/>
    <p:sldId id="349" r:id="rId9"/>
    <p:sldId id="347" r:id="rId10"/>
    <p:sldId id="256" r:id="rId11"/>
    <p:sldId id="345" r:id="rId12"/>
    <p:sldId id="346" r:id="rId13"/>
    <p:sldId id="258" r:id="rId14"/>
    <p:sldId id="310" r:id="rId15"/>
    <p:sldId id="259" r:id="rId16"/>
    <p:sldId id="317" r:id="rId17"/>
    <p:sldId id="260" r:id="rId18"/>
    <p:sldId id="262" r:id="rId19"/>
    <p:sldId id="312" r:id="rId20"/>
    <p:sldId id="264" r:id="rId21"/>
    <p:sldId id="266" r:id="rId22"/>
    <p:sldId id="319" r:id="rId23"/>
    <p:sldId id="268" r:id="rId24"/>
    <p:sldId id="269" r:id="rId25"/>
    <p:sldId id="270" r:id="rId26"/>
    <p:sldId id="271" r:id="rId27"/>
    <p:sldId id="273" r:id="rId28"/>
    <p:sldId id="272" r:id="rId29"/>
    <p:sldId id="320" r:id="rId30"/>
    <p:sldId id="274" r:id="rId31"/>
    <p:sldId id="275" r:id="rId32"/>
    <p:sldId id="276" r:id="rId33"/>
    <p:sldId id="321" r:id="rId34"/>
    <p:sldId id="279" r:id="rId35"/>
    <p:sldId id="353" r:id="rId36"/>
    <p:sldId id="322" r:id="rId37"/>
    <p:sldId id="277" r:id="rId38"/>
    <p:sldId id="280" r:id="rId39"/>
    <p:sldId id="281" r:id="rId40"/>
    <p:sldId id="282" r:id="rId41"/>
    <p:sldId id="283" r:id="rId42"/>
    <p:sldId id="323" r:id="rId43"/>
    <p:sldId id="284" r:id="rId44"/>
    <p:sldId id="286" r:id="rId45"/>
    <p:sldId id="285" r:id="rId46"/>
    <p:sldId id="288" r:id="rId47"/>
    <p:sldId id="289" r:id="rId48"/>
    <p:sldId id="290" r:id="rId49"/>
    <p:sldId id="291" r:id="rId50"/>
    <p:sldId id="316" r:id="rId51"/>
    <p:sldId id="313" r:id="rId52"/>
    <p:sldId id="296" r:id="rId53"/>
    <p:sldId id="292" r:id="rId54"/>
    <p:sldId id="293" r:id="rId55"/>
    <p:sldId id="294" r:id="rId56"/>
    <p:sldId id="297" r:id="rId57"/>
    <p:sldId id="298" r:id="rId58"/>
    <p:sldId id="333" r:id="rId59"/>
    <p:sldId id="299" r:id="rId60"/>
    <p:sldId id="324" r:id="rId61"/>
    <p:sldId id="334" r:id="rId62"/>
    <p:sldId id="327" r:id="rId63"/>
    <p:sldId id="330" r:id="rId64"/>
    <p:sldId id="331" r:id="rId65"/>
    <p:sldId id="335" r:id="rId66"/>
    <p:sldId id="332" r:id="rId67"/>
    <p:sldId id="337" r:id="rId68"/>
    <p:sldId id="329" r:id="rId69"/>
    <p:sldId id="338" r:id="rId70"/>
    <p:sldId id="342" r:id="rId71"/>
    <p:sldId id="300" r:id="rId72"/>
    <p:sldId id="339" r:id="rId73"/>
    <p:sldId id="301" r:id="rId74"/>
    <p:sldId id="302" r:id="rId75"/>
    <p:sldId id="303" r:id="rId76"/>
    <p:sldId id="304" r:id="rId77"/>
    <p:sldId id="308" r:id="rId78"/>
    <p:sldId id="307" r:id="rId79"/>
    <p:sldId id="350" r:id="rId80"/>
    <p:sldId id="354" r:id="rId81"/>
    <p:sldId id="355" r:id="rId82"/>
    <p:sldId id="351" r:id="rId83"/>
    <p:sldId id="352" r:id="rId8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p:scale>
          <a:sx n="75" d="100"/>
          <a:sy n="75" d="100"/>
        </p:scale>
        <p:origin x="1536" y="9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hat.openai.com/share/5658bc1d-80d7-4e6b-a782-84a1d0dd995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at.openai.com/share/7938fae4-31ac-4c76-99c0-176ce58acba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OR7QulQag5s"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hat.openai.com/share/17e47406-95a0-4de2-ab95-e39760d9c901"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err="1"/>
              <a:t>마커에</a:t>
            </a:r>
            <a:r>
              <a:rPr lang="ko-KR" altLang="en-US" sz="2000" dirty="0"/>
              <a:t> 해당 관광지의 이름을 나타내야 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3"/>
          <a:stretch>
            <a:fillRect/>
          </a:stretch>
        </p:blipFill>
        <p:spPr>
          <a:xfrm>
            <a:off x="9556282" y="1690688"/>
            <a:ext cx="1953894" cy="1863945"/>
          </a:xfrm>
          <a:prstGeom prst="rect">
            <a:avLst/>
          </a:prstGeom>
        </p:spPr>
      </p:pic>
      <p:sp>
        <p:nvSpPr>
          <p:cNvPr id="5" name="직사각형 4"/>
          <p:cNvSpPr/>
          <p:nvPr/>
        </p:nvSpPr>
        <p:spPr>
          <a:xfrm>
            <a:off x="7714211" y="1111825"/>
            <a:ext cx="4405745"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stCxn id="5" idx="1"/>
          </p:cNvCxnSpPr>
          <p:nvPr/>
        </p:nvCxnSpPr>
        <p:spPr>
          <a:xfrm flipH="1">
            <a:off x="3724103" y="1434991"/>
            <a:ext cx="3990108" cy="16573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smtClean="0"/>
              <a:t>그래프를 보고서에 첨부하여 공유할 수 있다</a:t>
            </a:r>
            <a:r>
              <a:rPr lang="en-US" altLang="ko-KR" b="1" dirty="0" smtClean="0"/>
              <a:t>.</a:t>
            </a:r>
            <a:endParaRPr lang="en-US" altLang="ko-KR" b="1" dirty="0"/>
          </a:p>
        </p:txBody>
      </p:sp>
    </p:spTree>
    <p:extLst>
      <p:ext uri="{BB962C8B-B14F-4D97-AF65-F5344CB8AC3E}">
        <p14:creationId xmlns:p14="http://schemas.microsoft.com/office/powerpoint/2010/main" val="173090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100" b="1" dirty="0"/>
              <a:t>Python </a:t>
            </a:r>
            <a:r>
              <a:rPr lang="ko-KR" altLang="en-US" sz="1100" b="1" dirty="0"/>
              <a:t>코드를 작성해주세요</a:t>
            </a:r>
            <a:r>
              <a:rPr lang="en-US" altLang="ko-KR" sz="1100" b="1" dirty="0"/>
              <a:t>. </a:t>
            </a:r>
            <a:r>
              <a:rPr lang="ko-KR" altLang="en-US" sz="1100" b="1" dirty="0"/>
              <a:t>다음 기능들이 구체적으로 포함되어야 한다</a:t>
            </a:r>
            <a:r>
              <a:rPr lang="en-US" altLang="ko-KR" sz="1100" b="1" dirty="0"/>
              <a:t>.</a:t>
            </a:r>
          </a:p>
          <a:p>
            <a:pPr algn="just">
              <a:lnSpc>
                <a:spcPct val="150000"/>
              </a:lnSpc>
              <a:buAutoNum type="arabicPeriod"/>
            </a:pPr>
            <a:r>
              <a:rPr lang="ko-KR" altLang="en-US" sz="1100" dirty="0"/>
              <a:t>세 글자 한글 이름 </a:t>
            </a:r>
            <a:r>
              <a:rPr lang="en-US" altLang="ko-KR" sz="1100" dirty="0"/>
              <a:t>100</a:t>
            </a:r>
            <a:r>
              <a:rPr lang="ko-KR" altLang="en-US" sz="1100" dirty="0"/>
              <a:t>개를 무작위로 생성하는 함수를 작성한다</a:t>
            </a:r>
            <a:r>
              <a:rPr lang="en-US" altLang="ko-KR" sz="1100" dirty="0"/>
              <a:t>. </a:t>
            </a:r>
            <a:r>
              <a:rPr lang="ko-KR" altLang="en-US" sz="1100" dirty="0"/>
              <a:t>예를 들어 이름은 </a:t>
            </a:r>
            <a:r>
              <a:rPr lang="en-US" altLang="ko-KR" sz="1100" dirty="0"/>
              <a:t>“</a:t>
            </a:r>
            <a:r>
              <a:rPr lang="ko-KR" altLang="en-US" sz="1100" dirty="0"/>
              <a:t>홍길동</a:t>
            </a:r>
            <a:r>
              <a:rPr lang="en-US" altLang="ko-KR" sz="1100" dirty="0"/>
              <a:t>“. “</a:t>
            </a:r>
            <a:r>
              <a:rPr lang="ko-KR" altLang="en-US" sz="1100" dirty="0"/>
              <a:t>김철수</a:t>
            </a:r>
            <a:r>
              <a:rPr lang="en-US" altLang="ko-KR" sz="1100" dirty="0"/>
              <a:t>. “</a:t>
            </a:r>
            <a:r>
              <a:rPr lang="ko-KR" altLang="en-US" sz="1100" dirty="0"/>
              <a:t>김영희</a:t>
            </a:r>
            <a:r>
              <a:rPr lang="en-US" altLang="ko-KR" sz="1100" dirty="0"/>
              <a:t>”, “</a:t>
            </a:r>
            <a:r>
              <a:rPr lang="ko-KR" altLang="en-US" sz="1100" dirty="0"/>
              <a:t>박찬호</a:t>
            </a:r>
            <a:r>
              <a:rPr lang="en-US" altLang="ko-KR" sz="1100" dirty="0"/>
              <a:t>” </a:t>
            </a:r>
            <a:r>
              <a:rPr lang="ko-KR" altLang="en-US" sz="1100" dirty="0"/>
              <a:t>같은 일반적인 이름으로 무작위 어야 한다</a:t>
            </a:r>
            <a:r>
              <a:rPr lang="en-US" altLang="ko-KR" sz="1100" dirty="0"/>
              <a:t>.</a:t>
            </a:r>
          </a:p>
          <a:p>
            <a:pPr algn="just">
              <a:lnSpc>
                <a:spcPct val="150000"/>
              </a:lnSpc>
              <a:buAutoNum type="arabicPeriod"/>
            </a:pPr>
            <a:r>
              <a:rPr lang="ko-KR" altLang="en-US" sz="1100" dirty="0"/>
              <a:t>디렉토리를 확인하고 </a:t>
            </a:r>
            <a:r>
              <a:rPr lang="en-US" altLang="ko-KR" sz="1100" dirty="0"/>
              <a:t>＇</a:t>
            </a:r>
            <a:r>
              <a:rPr lang="ko-KR" altLang="en-US" sz="1100" dirty="0"/>
              <a:t>회원정보</a:t>
            </a:r>
            <a:r>
              <a:rPr lang="en-US" altLang="ko-KR" sz="1100" dirty="0"/>
              <a:t>＇</a:t>
            </a:r>
            <a:r>
              <a:rPr lang="ko-KR" altLang="en-US" sz="1100" dirty="0"/>
              <a:t>라는 이름의 폴더를 생성하는 함수를 작성한다</a:t>
            </a:r>
            <a:r>
              <a:rPr lang="en-US" altLang="ko-KR" sz="1100" dirty="0"/>
              <a:t>. </a:t>
            </a:r>
            <a:r>
              <a:rPr lang="ko-KR" altLang="en-US" sz="1100" dirty="0"/>
              <a:t>폴더가 이미 존재한다면 해당 폴더를 사용한다</a:t>
            </a:r>
            <a:r>
              <a:rPr lang="en-US" altLang="ko-KR" sz="1100" dirty="0"/>
              <a:t>.</a:t>
            </a:r>
          </a:p>
          <a:p>
            <a:pPr algn="just">
              <a:lnSpc>
                <a:spcPct val="150000"/>
              </a:lnSpc>
              <a:buAutoNum type="arabicPeriod"/>
            </a:pPr>
            <a:r>
              <a:rPr lang="ko-KR" altLang="en-US" sz="1100" dirty="0"/>
              <a:t>각 이름 별로 </a:t>
            </a:r>
            <a:r>
              <a:rPr lang="en-US" altLang="ko-KR" sz="1100" dirty="0"/>
              <a:t>＇</a:t>
            </a:r>
            <a:r>
              <a:rPr lang="ko-KR" altLang="en-US" sz="1100" dirty="0"/>
              <a:t>회원정보</a:t>
            </a:r>
            <a:r>
              <a:rPr lang="en-US" altLang="ko-KR" sz="1100" dirty="0"/>
              <a:t>＇ </a:t>
            </a:r>
            <a:r>
              <a:rPr lang="ko-KR" altLang="en-US" sz="1100" dirty="0"/>
              <a:t>폴더에 </a:t>
            </a:r>
            <a:r>
              <a:rPr lang="en-US" altLang="ko-KR" sz="1100" dirty="0"/>
              <a:t>txt </a:t>
            </a:r>
            <a:r>
              <a:rPr lang="ko-KR" altLang="en-US" sz="1100" dirty="0"/>
              <a:t>파일을 생성하는 함수를 작성한다</a:t>
            </a:r>
            <a:r>
              <a:rPr lang="en-US" altLang="ko-KR" sz="1100" dirty="0"/>
              <a:t>. </a:t>
            </a:r>
            <a:r>
              <a:rPr lang="ko-KR" altLang="en-US" sz="1100" dirty="0"/>
              <a:t>파일 이름은 </a:t>
            </a:r>
            <a:r>
              <a:rPr lang="en-US" altLang="ko-KR" sz="1100" dirty="0"/>
              <a:t>＇</a:t>
            </a:r>
            <a:r>
              <a:rPr lang="ko-KR" altLang="en-US" sz="1100" dirty="0"/>
              <a:t>한글이름</a:t>
            </a:r>
            <a:r>
              <a:rPr lang="en-US" altLang="ko-KR" sz="1100" dirty="0"/>
              <a:t>_1.txt＇, ＇</a:t>
            </a:r>
            <a:r>
              <a:rPr lang="ko-KR" altLang="en-US" sz="1100" dirty="0"/>
              <a:t>한글이름</a:t>
            </a:r>
            <a:r>
              <a:rPr lang="en-US" altLang="ko-KR" sz="1100" dirty="0"/>
              <a:t>_2.txt＇, ＇</a:t>
            </a:r>
            <a:r>
              <a:rPr lang="ko-KR" altLang="en-US" sz="1100" dirty="0"/>
              <a:t>한글이름</a:t>
            </a:r>
            <a:r>
              <a:rPr lang="en-US" altLang="ko-KR" sz="1100" dirty="0"/>
              <a:t>_3.txt＇ </a:t>
            </a:r>
            <a:r>
              <a:rPr lang="ko-KR" altLang="en-US" sz="1100" dirty="0"/>
              <a:t>과 같은 형태로 지정하며</a:t>
            </a:r>
            <a:r>
              <a:rPr lang="en-US" altLang="ko-KR" sz="1100" dirty="0"/>
              <a:t>, </a:t>
            </a:r>
            <a:r>
              <a:rPr lang="ko-KR" altLang="en-US" sz="1100" dirty="0"/>
              <a:t>기존에 동일한 이름의 파일이 존재하지 않아야 한다</a:t>
            </a:r>
            <a:r>
              <a:rPr lang="en-US" altLang="ko-KR" sz="1100" dirty="0"/>
              <a:t>.</a:t>
            </a:r>
          </a:p>
          <a:p>
            <a:pPr algn="just">
              <a:lnSpc>
                <a:spcPct val="150000"/>
              </a:lnSpc>
              <a:buAutoNum type="arabicPeriod"/>
            </a:pPr>
            <a:r>
              <a:rPr lang="ko-KR" altLang="en-US" sz="1100" dirty="0"/>
              <a:t>임의의 나이를 생성하는 함수를 작성한다</a:t>
            </a:r>
            <a:r>
              <a:rPr lang="en-US" altLang="ko-KR" sz="1100" dirty="0"/>
              <a:t>. </a:t>
            </a:r>
            <a:r>
              <a:rPr lang="ko-KR" altLang="en-US" sz="1100" dirty="0"/>
              <a:t>무작위로 </a:t>
            </a:r>
            <a:r>
              <a:rPr lang="en-US" altLang="ko-KR" sz="1100" dirty="0"/>
              <a:t>18-70 </a:t>
            </a:r>
            <a:r>
              <a:rPr lang="ko-KR" altLang="en-US" sz="1100" dirty="0"/>
              <a:t>사이의 값을 생성한다</a:t>
            </a:r>
            <a:r>
              <a:rPr lang="en-US" altLang="ko-KR" sz="1100" dirty="0"/>
              <a:t>.</a:t>
            </a:r>
          </a:p>
          <a:p>
            <a:pPr algn="just">
              <a:lnSpc>
                <a:spcPct val="150000"/>
              </a:lnSpc>
              <a:buAutoNum type="arabicPeriod"/>
            </a:pPr>
            <a:r>
              <a:rPr lang="ko-KR" altLang="en-US" sz="1100" dirty="0"/>
              <a:t>임의의 성별을 생성하는 함수를 작성한다</a:t>
            </a:r>
            <a:r>
              <a:rPr lang="en-US" altLang="ko-KR" sz="1100" dirty="0"/>
              <a:t>. ＇</a:t>
            </a:r>
            <a:r>
              <a:rPr lang="ko-KR" altLang="en-US" sz="1100" dirty="0"/>
              <a:t>남</a:t>
            </a:r>
            <a:r>
              <a:rPr lang="en-US" altLang="ko-KR" sz="1100" dirty="0"/>
              <a:t>＇</a:t>
            </a:r>
            <a:r>
              <a:rPr lang="ko-KR" altLang="en-US" sz="1100" dirty="0"/>
              <a:t>과 </a:t>
            </a:r>
            <a:r>
              <a:rPr lang="en-US" altLang="ko-KR" sz="1100" dirty="0"/>
              <a:t>＇</a:t>
            </a:r>
            <a:r>
              <a:rPr lang="ko-KR" altLang="en-US" sz="1100" dirty="0"/>
              <a:t>여</a:t>
            </a:r>
            <a:r>
              <a:rPr lang="en-US" altLang="ko-KR" sz="1100" dirty="0"/>
              <a:t>' </a:t>
            </a:r>
            <a:r>
              <a:rPr lang="ko-KR" altLang="en-US" sz="1100" dirty="0"/>
              <a:t>중 하나를 무작위로 선택한다</a:t>
            </a:r>
            <a:r>
              <a:rPr lang="en-US" altLang="ko-KR" sz="1100" dirty="0"/>
              <a:t>.</a:t>
            </a:r>
          </a:p>
          <a:p>
            <a:pPr algn="just">
              <a:lnSpc>
                <a:spcPct val="150000"/>
              </a:lnSpc>
              <a:buAutoNum type="arabicPeriod"/>
            </a:pPr>
            <a:r>
              <a:rPr lang="ko-KR" altLang="en-US" sz="1100" dirty="0"/>
              <a:t>임의의 이메일 주소를 생성하는 함수를 작성한다</a:t>
            </a:r>
            <a:r>
              <a:rPr lang="en-US" altLang="ko-KR" sz="1100" dirty="0"/>
              <a:t>. </a:t>
            </a:r>
            <a:r>
              <a:rPr lang="ko-KR" altLang="en-US" sz="1100" dirty="0"/>
              <a:t>성명과 구글</a:t>
            </a:r>
            <a:r>
              <a:rPr lang="en-US" altLang="ko-KR" sz="1100" dirty="0"/>
              <a:t>, </a:t>
            </a:r>
            <a:r>
              <a:rPr lang="ko-KR" altLang="en-US" sz="1100" dirty="0"/>
              <a:t>네이버</a:t>
            </a:r>
            <a:r>
              <a:rPr lang="en-US" altLang="ko-KR" sz="1100" dirty="0"/>
              <a:t>, </a:t>
            </a:r>
            <a:r>
              <a:rPr lang="ko-KR" altLang="en-US" sz="1100" dirty="0"/>
              <a:t>야후</a:t>
            </a:r>
            <a:r>
              <a:rPr lang="en-US" altLang="ko-KR" sz="1100" dirty="0"/>
              <a:t>, </a:t>
            </a:r>
            <a:r>
              <a:rPr lang="ko-KR" altLang="en-US" sz="1100" dirty="0"/>
              <a:t>다음</a:t>
            </a:r>
            <a:r>
              <a:rPr lang="en-US" altLang="ko-KR" sz="1100" dirty="0"/>
              <a:t>, </a:t>
            </a:r>
            <a:r>
              <a:rPr lang="ko-KR" altLang="en-US" sz="1100" dirty="0"/>
              <a:t>카카오 도메인 중 하나를 사용하여 이메일 주소를 생성한다</a:t>
            </a:r>
            <a:r>
              <a:rPr lang="en-US" altLang="ko-KR" sz="1100" dirty="0"/>
              <a:t>.</a:t>
            </a:r>
          </a:p>
          <a:p>
            <a:pPr algn="just">
              <a:lnSpc>
                <a:spcPct val="150000"/>
              </a:lnSpc>
              <a:buAutoNum type="arabicPeriod"/>
            </a:pPr>
            <a:r>
              <a:rPr lang="ko-KR" altLang="en-US" sz="1100" dirty="0"/>
              <a:t>각 </a:t>
            </a:r>
            <a:r>
              <a:rPr lang="en-US" altLang="ko-KR" sz="1100" dirty="0"/>
              <a:t>txt </a:t>
            </a:r>
            <a:r>
              <a:rPr lang="ko-KR" altLang="en-US" sz="1100" dirty="0"/>
              <a:t>파일에 이름</a:t>
            </a:r>
            <a:r>
              <a:rPr lang="en-US" altLang="ko-KR" sz="1100" dirty="0"/>
              <a:t>, </a:t>
            </a:r>
            <a:r>
              <a:rPr lang="ko-KR" altLang="en-US" sz="1100" dirty="0"/>
              <a:t>생성된 나이</a:t>
            </a:r>
            <a:r>
              <a:rPr lang="en-US" altLang="ko-KR" sz="1100" dirty="0"/>
              <a:t>, </a:t>
            </a:r>
            <a:r>
              <a:rPr lang="ko-KR" altLang="en-US" sz="1100" dirty="0"/>
              <a:t>생성된 성별</a:t>
            </a:r>
            <a:r>
              <a:rPr lang="en-US" altLang="ko-KR" sz="1100" dirty="0"/>
              <a:t>, </a:t>
            </a:r>
            <a:r>
              <a:rPr lang="ko-KR" altLang="en-US" sz="1100" dirty="0"/>
              <a:t>생성된 이메일 주소 정보를 쓰는 함수를 작성한다</a:t>
            </a:r>
            <a:r>
              <a:rPr lang="en-US" altLang="ko-KR" sz="1100" dirty="0"/>
              <a:t>.</a:t>
            </a:r>
          </a:p>
          <a:p>
            <a:pPr algn="just">
              <a:lnSpc>
                <a:spcPct val="150000"/>
              </a:lnSpc>
              <a:buAutoNum type="arabicPeriod"/>
            </a:pPr>
            <a:r>
              <a:rPr lang="ko-KR" altLang="en-US" sz="1100" dirty="0"/>
              <a:t>생성한 함수들을 사용하여 이름 </a:t>
            </a:r>
            <a:r>
              <a:rPr lang="en-US" altLang="ko-KR" sz="1100" dirty="0"/>
              <a:t>100</a:t>
            </a:r>
            <a:r>
              <a:rPr lang="ko-KR" altLang="en-US" sz="1100" dirty="0"/>
              <a:t>개에 대해 모든 </a:t>
            </a:r>
            <a:r>
              <a:rPr lang="en-US" altLang="ko-KR" sz="1100" dirty="0"/>
              <a:t>txt </a:t>
            </a:r>
            <a:r>
              <a:rPr lang="ko-KR" altLang="en-US" sz="1100" dirty="0"/>
              <a:t>파일을 생성한다</a:t>
            </a:r>
            <a:r>
              <a:rPr lang="en-US" altLang="ko-KR" sz="1100" dirty="0"/>
              <a:t>.</a:t>
            </a:r>
          </a:p>
          <a:p>
            <a:pPr algn="just">
              <a:lnSpc>
                <a:spcPct val="150000"/>
              </a:lnSpc>
              <a:buAutoNum type="arabicPeriod"/>
            </a:pPr>
            <a:r>
              <a:rPr lang="ko-KR" altLang="en-US" sz="1100" dirty="0"/>
              <a:t>파일 생성 프로세스가 완료되면 </a:t>
            </a:r>
            <a:r>
              <a:rPr lang="en-US" altLang="ko-KR" sz="1100" dirty="0"/>
              <a:t>＇100</a:t>
            </a:r>
            <a:r>
              <a:rPr lang="ko-KR" altLang="en-US" sz="1100" dirty="0"/>
              <a:t>개의 회원 정보를 담은 텍스트 파일 생성이 완료되었습니다</a:t>
            </a:r>
            <a:r>
              <a:rPr lang="en-US" altLang="ko-KR" sz="1100" dirty="0"/>
              <a:t>.＇</a:t>
            </a:r>
            <a:r>
              <a:rPr lang="ko-KR" altLang="en-US" sz="1100" dirty="0"/>
              <a:t>라는 메시지를 출력하는 코드를 작성한다</a:t>
            </a:r>
            <a:r>
              <a:rPr lang="en-US" altLang="ko-KR" sz="1100" dirty="0"/>
              <a:t>.</a:t>
            </a:r>
            <a:endParaRPr lang="ko-KR" altLang="en-US" sz="1100" dirty="0"/>
          </a:p>
        </p:txBody>
      </p:sp>
    </p:spTree>
    <p:extLst>
      <p:ext uri="{BB962C8B-B14F-4D97-AF65-F5344CB8AC3E}">
        <p14:creationId xmlns:p14="http://schemas.microsoft.com/office/powerpoint/2010/main" val="233003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한다</a:t>
            </a:r>
            <a:r>
              <a:rPr lang="en-US" altLang="ko-KR" sz="1800" b="1" dirty="0"/>
              <a:t>. </a:t>
            </a:r>
          </a:p>
          <a:p>
            <a:pPr marL="342900" indent="-342900">
              <a:lnSpc>
                <a:spcPct val="150000"/>
              </a:lnSpc>
              <a:buAutoNum type="arabicPeriod"/>
            </a:pPr>
            <a:r>
              <a:rPr lang="en-US" altLang="ko-KR" sz="1800" dirty="0"/>
              <a:t>'</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읽는다</a:t>
            </a:r>
            <a:r>
              <a:rPr lang="en-US" altLang="ko-KR" sz="1800" dirty="0"/>
              <a:t>.</a:t>
            </a:r>
          </a:p>
          <a:p>
            <a:pPr marL="342900" indent="-342900">
              <a:lnSpc>
                <a:spcPct val="150000"/>
              </a:lnSpc>
              <a:buAutoNum type="arabicPeriod"/>
            </a:pP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342900" indent="-342900">
              <a:lnSpc>
                <a:spcPct val="150000"/>
              </a:lnSpc>
              <a:buAutoNum type="arabicPeriod"/>
            </a:pP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342900" indent="-342900">
              <a:lnSpc>
                <a:spcPct val="150000"/>
              </a:lnSpc>
              <a:buAutoNum type="arabicPeriod"/>
            </a:pPr>
            <a:r>
              <a:rPr lang="ko-KR" altLang="en-US" sz="1800" dirty="0"/>
              <a:t>데이터프레임을 하나의 엑셀 파일로 저장한다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a:t>
            </a:r>
            <a:r>
              <a:rPr lang="en-US" altLang="ko-KR" sz="1800" dirty="0" err="1"/>
              <a:t>xlsx</a:t>
            </a:r>
            <a:r>
              <a:rPr lang="en-US" altLang="ko-KR" sz="1800" dirty="0"/>
              <a:t>＇</a:t>
            </a:r>
            <a:r>
              <a:rPr lang="ko-KR" altLang="en-US" sz="1800" dirty="0"/>
              <a:t>이다</a:t>
            </a:r>
            <a:r>
              <a:rPr lang="en-US" altLang="ko-KR" sz="1800" dirty="0"/>
              <a:t>.</a:t>
            </a:r>
          </a:p>
          <a:p>
            <a:pPr marL="342900" indent="-342900">
              <a:lnSpc>
                <a:spcPct val="150000"/>
              </a:lnSpc>
              <a:buAutoNum type="arabicPeriod"/>
            </a:pP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출력한다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a:t>
            </a:r>
            <a:r>
              <a:rPr lang="ko-KR" altLang="en-US" sz="2000" b="1" dirty="0" smtClean="0">
                <a:solidFill>
                  <a:srgbClr val="C00000"/>
                </a:solidFill>
              </a:rPr>
              <a:t>말하고 </a:t>
            </a:r>
            <a:r>
              <a:rPr lang="ko-KR" altLang="en-US" sz="2000" b="1" dirty="0">
                <a:solidFill>
                  <a:srgbClr val="C00000"/>
                </a:solidFill>
              </a:rPr>
              <a:t>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000" b="1" dirty="0"/>
              <a:t>Python </a:t>
            </a:r>
            <a:r>
              <a:rPr lang="ko-KR" altLang="en-US" sz="1000" b="1" dirty="0"/>
              <a:t>코드를 작성해줘</a:t>
            </a:r>
            <a:r>
              <a:rPr lang="en-US" altLang="ko-KR" sz="1000" b="1" dirty="0"/>
              <a:t>. </a:t>
            </a:r>
            <a:r>
              <a:rPr lang="ko-KR" altLang="en-US" sz="1000" b="1" dirty="0"/>
              <a:t>이 코드는 다음의 기능을 포함해야 한다</a:t>
            </a:r>
            <a:r>
              <a:rPr lang="en-US" altLang="ko-KR" sz="1000" b="1" dirty="0"/>
              <a:t>:</a:t>
            </a:r>
          </a:p>
          <a:p>
            <a:pPr algn="just">
              <a:lnSpc>
                <a:spcPct val="150000"/>
              </a:lnSpc>
              <a:buAutoNum type="arabicPeriod"/>
            </a:pPr>
            <a:r>
              <a:rPr lang="en-US" altLang="ko-KR" sz="1000" dirty="0"/>
              <a:t>'</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한다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한다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p>
          <a:p>
            <a:pPr algn="just">
              <a:lnSpc>
                <a:spcPct val="150000"/>
              </a:lnSpc>
              <a:buAutoNum type="arabicPeriod"/>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한다</a:t>
            </a:r>
            <a:r>
              <a:rPr lang="en-US" altLang="ko-KR" sz="1000" dirty="0"/>
              <a:t>. </a:t>
            </a:r>
          </a:p>
          <a:p>
            <a:pPr algn="just">
              <a:lnSpc>
                <a:spcPct val="150000"/>
              </a:lnSpc>
              <a:buAutoNum type="arabicPeriod"/>
            </a:pPr>
            <a:r>
              <a:rPr lang="ko-KR" altLang="en-US" sz="1000" dirty="0"/>
              <a:t>추출한 모든 정보를 하나의 </a:t>
            </a:r>
            <a:r>
              <a:rPr lang="en-US" altLang="ko-KR" sz="1000" dirty="0"/>
              <a:t>pandas </a:t>
            </a:r>
            <a:r>
              <a:rPr lang="ko-KR" altLang="en-US" sz="1000" dirty="0"/>
              <a:t>데이터프레임으로 합쳐야 한다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한다</a:t>
            </a:r>
            <a:r>
              <a:rPr lang="en-US" altLang="ko-KR" sz="1000" dirty="0"/>
              <a:t>.</a:t>
            </a:r>
          </a:p>
          <a:p>
            <a:pPr algn="just">
              <a:lnSpc>
                <a:spcPct val="150000"/>
              </a:lnSpc>
              <a:buAutoNum type="arabicPeriod"/>
            </a:pPr>
            <a:r>
              <a:rPr lang="ko-KR" altLang="en-US" sz="1000" dirty="0"/>
              <a:t>생성된 데이터프레임을 하나의 엑셀 파일로 저장하는 기능이 필요한다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한다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한다</a:t>
            </a:r>
            <a:r>
              <a:rPr lang="en-US" altLang="ko-KR" sz="1000" dirty="0"/>
              <a:t>. </a:t>
            </a:r>
            <a:r>
              <a:rPr lang="ko-KR" altLang="en-US" sz="1000" dirty="0"/>
              <a:t>이 작업이 실패한 경우에는 적절한 오류 메시지를 출력해야 한다</a:t>
            </a:r>
            <a:r>
              <a:rPr lang="en-US" altLang="ko-KR" sz="1000" dirty="0"/>
              <a:t>.</a:t>
            </a:r>
          </a:p>
          <a:p>
            <a:pPr algn="just">
              <a:lnSpc>
                <a:spcPct val="150000"/>
              </a:lnSpc>
              <a:buAutoNum type="arabicPeriod"/>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한다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위 코드에서 성별이 </a:t>
            </a:r>
            <a:r>
              <a:rPr lang="en-US" altLang="ko-KR" sz="2000" dirty="0"/>
              <a:t>“</a:t>
            </a:r>
            <a:r>
              <a:rPr lang="ko-KR" altLang="en-US" sz="2000" dirty="0"/>
              <a:t>남</a:t>
            </a:r>
            <a:r>
              <a:rPr lang="en-US" altLang="ko-KR" sz="2000" dirty="0"/>
              <a:t>＂</a:t>
            </a:r>
            <a:r>
              <a:rPr lang="ko-KR" altLang="en-US" sz="2000" dirty="0"/>
              <a:t>인 사람들은 남자탭에</a:t>
            </a:r>
            <a:r>
              <a:rPr lang="en-US" altLang="ko-KR" sz="2000" dirty="0"/>
              <a:t>, “</a:t>
            </a:r>
            <a:r>
              <a:rPr lang="ko-KR" altLang="en-US" sz="2000" dirty="0"/>
              <a:t>여</a:t>
            </a:r>
            <a:r>
              <a:rPr lang="en-US" altLang="ko-KR" sz="2000" dirty="0"/>
              <a:t>”</a:t>
            </a:r>
            <a:r>
              <a:rPr lang="ko-KR" altLang="en-US" sz="2000" dirty="0"/>
              <a:t>인 사람들은 </a:t>
            </a:r>
            <a:r>
              <a:rPr lang="ko-KR" altLang="en-US" sz="2000" dirty="0" err="1"/>
              <a:t>여자탭으로</a:t>
            </a:r>
            <a:r>
              <a:rPr lang="ko-KR" altLang="en-US" sz="2000" dirty="0"/>
              <a:t> 분리해서 각각의 엑셀 탭에 저장하는 코드로 변경해줘</a:t>
            </a:r>
            <a:r>
              <a:rPr lang="en-US" altLang="ko-KR" sz="2000" dirty="0"/>
              <a:t>.</a:t>
            </a:r>
          </a:p>
        </p:txBody>
      </p:sp>
    </p:spTree>
    <p:extLst>
      <p:ext uri="{BB962C8B-B14F-4D97-AF65-F5344CB8AC3E}">
        <p14:creationId xmlns:p14="http://schemas.microsoft.com/office/powerpoint/2010/main" val="205900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txt </a:t>
            </a:r>
            <a:r>
              <a:rPr lang="ko-KR" altLang="en-US" b="1" dirty="0">
                <a:solidFill>
                  <a:srgbClr val="C00000"/>
                </a:solidFill>
              </a:rPr>
              <a:t>파일 결합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err="1"/>
              <a:t>측정망</a:t>
            </a:r>
            <a:r>
              <a:rPr lang="ko-KR" altLang="en-US" b="1" dirty="0"/>
              <a:t> 데이터 취합</a:t>
            </a:r>
            <a:r>
              <a:rPr lang="en-US" altLang="ko-KR" b="1" dirty="0"/>
              <a:t>:</a:t>
            </a:r>
          </a:p>
          <a:p>
            <a:pPr marL="514350" indent="-514350" algn="just">
              <a:lnSpc>
                <a:spcPct val="150000"/>
              </a:lnSpc>
              <a:buAutoNum type="arabicPeriod"/>
            </a:pPr>
            <a:r>
              <a:rPr lang="ko-KR" altLang="en-US" b="1" dirty="0"/>
              <a:t>연구원의 미세먼지</a:t>
            </a:r>
            <a:r>
              <a:rPr lang="en-US" altLang="ko-KR" b="1" dirty="0"/>
              <a:t>, </a:t>
            </a:r>
            <a:r>
              <a:rPr lang="ko-KR" altLang="en-US" b="1" dirty="0"/>
              <a:t>대기 오염물질 </a:t>
            </a:r>
            <a:r>
              <a:rPr lang="ko-KR" altLang="en-US" b="1" dirty="0" err="1"/>
              <a:t>측정망</a:t>
            </a:r>
            <a:r>
              <a:rPr lang="en-US" altLang="ko-KR" b="1" dirty="0"/>
              <a:t>, </a:t>
            </a:r>
            <a:r>
              <a:rPr lang="ko-KR" altLang="en-US" b="1" dirty="0"/>
              <a:t>수질자동측정망 과 같은 일</a:t>
            </a:r>
            <a:r>
              <a:rPr lang="en-US" altLang="ko-KR" b="1" dirty="0"/>
              <a:t>/</a:t>
            </a:r>
            <a:r>
              <a:rPr lang="ko-KR" altLang="en-US" b="1" dirty="0"/>
              <a:t>시간</a:t>
            </a:r>
            <a:r>
              <a:rPr lang="en-US" altLang="ko-KR" b="1" dirty="0"/>
              <a:t>/</a:t>
            </a:r>
            <a:r>
              <a:rPr lang="ko-KR" altLang="en-US" b="1" dirty="0"/>
              <a:t>분 단위 데이터를 쉽게 취합할 수 있다</a:t>
            </a:r>
            <a:r>
              <a:rPr lang="en-US" altLang="ko-KR" b="1" dirty="0"/>
              <a:t>.</a:t>
            </a:r>
          </a:p>
          <a:p>
            <a:pPr marL="514350" indent="-514350" algn="just">
              <a:lnSpc>
                <a:spcPct val="150000"/>
              </a:lnSpc>
              <a:buAutoNum type="arabicPeriod"/>
            </a:pPr>
            <a:r>
              <a:rPr lang="en-US" altLang="ko-KR" b="1" dirty="0"/>
              <a:t>txt</a:t>
            </a:r>
            <a:r>
              <a:rPr lang="ko-KR" altLang="en-US" b="1"/>
              <a:t>파일 이 외에도 한글</a:t>
            </a:r>
            <a:r>
              <a:rPr lang="en-US" altLang="ko-KR" b="1" dirty="0"/>
              <a:t>, word, Excel, </a:t>
            </a:r>
            <a:r>
              <a:rPr lang="ko-KR" altLang="en-US" b="1"/>
              <a:t>기타 등등 활용 가능</a:t>
            </a:r>
            <a:endParaRPr lang="en-US" altLang="ko-KR" b="1" dirty="0"/>
          </a:p>
        </p:txBody>
      </p:sp>
    </p:spTree>
    <p:extLst>
      <p:ext uri="{BB962C8B-B14F-4D97-AF65-F5344CB8AC3E}">
        <p14:creationId xmlns:p14="http://schemas.microsoft.com/office/powerpoint/2010/main" val="275041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solidFill>
                  <a:srgbClr val="C00000"/>
                </a:solidFill>
              </a:rPr>
              <a:t>엑셀 파일</a:t>
            </a:r>
            <a:r>
              <a:rPr lang="en-US" altLang="ko-KR" b="1" dirty="0">
                <a:solidFill>
                  <a:srgbClr val="C00000"/>
                </a:solidFill>
              </a:rPr>
              <a:t> </a:t>
            </a:r>
            <a:r>
              <a:rPr lang="ko-KR" altLang="en-US" b="1" dirty="0">
                <a:solidFill>
                  <a:srgbClr val="C00000"/>
                </a:solidFill>
              </a:rPr>
              <a:t>결합</a:t>
            </a:r>
            <a:r>
              <a:rPr lang="en-US" altLang="ko-KR" b="1" dirty="0">
                <a:solidFill>
                  <a:srgbClr val="C00000"/>
                </a:solidFill>
              </a:rPr>
              <a:t>/</a:t>
            </a:r>
            <a:r>
              <a:rPr lang="ko-KR" altLang="en-US" b="1" dirty="0">
                <a:solidFill>
                  <a:srgbClr val="C00000"/>
                </a:solidFill>
              </a:rPr>
              <a:t>분리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a:t>두려운 엑셀파일 관리 더 이상 무서워 하지 마세요</a:t>
            </a:r>
            <a:r>
              <a:rPr lang="en-US" altLang="ko-KR" b="1" dirty="0"/>
              <a:t>.</a:t>
            </a:r>
          </a:p>
          <a:p>
            <a:pPr marL="514350" indent="-514350" algn="just">
              <a:lnSpc>
                <a:spcPct val="150000"/>
              </a:lnSpc>
              <a:buAutoNum type="arabicPeriod"/>
            </a:pPr>
            <a:r>
              <a:rPr lang="ko-KR" altLang="en-US" b="1" dirty="0" err="1"/>
              <a:t>파이썬과</a:t>
            </a:r>
            <a:r>
              <a:rPr lang="ko-KR" altLang="en-US" b="1" dirty="0"/>
              <a:t> </a:t>
            </a:r>
            <a:r>
              <a:rPr lang="en-US" altLang="ko-KR" b="1" dirty="0" err="1"/>
              <a:t>ChatGPT</a:t>
            </a:r>
            <a:r>
              <a:rPr lang="ko-KR" altLang="en-US" b="1" dirty="0"/>
              <a:t>만 있다면 쉽고 빠르게</a:t>
            </a:r>
            <a:r>
              <a:rPr lang="en-US" altLang="ko-KR" b="1" dirty="0"/>
              <a:t>!</a:t>
            </a:r>
          </a:p>
          <a:p>
            <a:pPr marL="514350" indent="-514350" algn="just">
              <a:lnSpc>
                <a:spcPct val="150000"/>
              </a:lnSpc>
              <a:buAutoNum type="arabicPeriod"/>
            </a:pPr>
            <a:r>
              <a:rPr lang="ko-KR" altLang="en-US" b="1" dirty="0"/>
              <a:t>예시 자료 이외의 더욱 다양한 분야에 활용 가능</a:t>
            </a:r>
            <a:r>
              <a:rPr lang="en-US" altLang="ko-KR" b="1" dirty="0"/>
              <a:t>!</a:t>
            </a:r>
          </a:p>
          <a:p>
            <a:pPr marL="514350" indent="-514350" algn="just">
              <a:lnSpc>
                <a:spcPct val="150000"/>
              </a:lnSpc>
              <a:buAutoNum type="arabicPeriod"/>
            </a:pPr>
            <a:r>
              <a:rPr lang="ko-KR" altLang="en-US" b="1" dirty="0"/>
              <a:t>내가 해결하고 싶은 </a:t>
            </a:r>
            <a:r>
              <a:rPr lang="ko-KR" altLang="en-US" b="1" dirty="0">
                <a:solidFill>
                  <a:srgbClr val="C00000"/>
                </a:solidFill>
              </a:rPr>
              <a:t>문제</a:t>
            </a:r>
            <a:r>
              <a:rPr lang="ko-KR" altLang="en-US" b="1" dirty="0"/>
              <a:t>에 집중하세요</a:t>
            </a:r>
            <a:r>
              <a:rPr lang="en-US" altLang="ko-KR" b="1" dirty="0"/>
              <a:t>!!</a:t>
            </a:r>
          </a:p>
        </p:txBody>
      </p:sp>
    </p:spTree>
    <p:extLst>
      <p:ext uri="{BB962C8B-B14F-4D97-AF65-F5344CB8AC3E}">
        <p14:creationId xmlns:p14="http://schemas.microsoft.com/office/powerpoint/2010/main" val="416913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fontScale="92500"/>
          </a:bodyPr>
          <a:lstStyle/>
          <a:p>
            <a:pPr marL="0" indent="0" algn="just">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algn="just">
              <a:lnSpc>
                <a:spcPct val="150000"/>
              </a:lnSpc>
              <a:buAutoNum type="arabicPeriod"/>
            </a:pPr>
            <a:r>
              <a:rPr lang="ko-KR" altLang="en-US" sz="1200" dirty="0"/>
              <a:t>필요한 라이브러리를 임포트하는 코드를 작성한다</a:t>
            </a:r>
            <a:r>
              <a:rPr lang="en-US" altLang="ko-KR" sz="1200" dirty="0"/>
              <a:t>. </a:t>
            </a:r>
            <a:r>
              <a:rPr lang="ko-KR" altLang="en-US" sz="1200" dirty="0"/>
              <a:t>이 때 필요한 라이브러리는 </a:t>
            </a:r>
            <a:r>
              <a:rPr lang="en-US" altLang="ko-KR" sz="1200" dirty="0"/>
              <a:t>'os', 'tkinter', 'filedialog', 'Document' (from 'docx'), '</a:t>
            </a:r>
            <a:r>
              <a:rPr lang="en-US" altLang="ko-KR" sz="1200" dirty="0" err="1"/>
              <a:t>openpyxl</a:t>
            </a:r>
            <a:r>
              <a:rPr lang="en-US" altLang="ko-KR" sz="1200" dirty="0"/>
              <a:t>＇</a:t>
            </a:r>
            <a:r>
              <a:rPr lang="ko-KR" altLang="en-US" sz="1200" dirty="0"/>
              <a:t>이다</a:t>
            </a:r>
            <a:endParaRPr lang="en-US" altLang="ko-KR" sz="1200" dirty="0"/>
          </a:p>
          <a:p>
            <a:pPr algn="just">
              <a:lnSpc>
                <a:spcPct val="150000"/>
              </a:lnSpc>
              <a:buAutoNum type="arabicPeriod"/>
            </a:pPr>
            <a:r>
              <a:rPr lang="ko-KR" altLang="en-US" sz="1200" dirty="0"/>
              <a:t>문서 내의 텍스트와 이메일 주소를 찾아 교체하는 함수를 각각 작성한다</a:t>
            </a:r>
            <a:r>
              <a:rPr lang="en-US" altLang="ko-KR" sz="1200" dirty="0"/>
              <a:t>.</a:t>
            </a:r>
          </a:p>
          <a:p>
            <a:pPr algn="just">
              <a:lnSpc>
                <a:spcPct val="150000"/>
              </a:lnSpc>
              <a:buAutoNum type="arabicPeriod"/>
            </a:pP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받는다</a:t>
            </a:r>
            <a:r>
              <a:rPr lang="en-US" altLang="ko-KR" sz="1200" dirty="0"/>
              <a:t>.</a:t>
            </a:r>
          </a:p>
          <a:p>
            <a:pPr algn="just">
              <a:lnSpc>
                <a:spcPct val="150000"/>
              </a:lnSpc>
              <a:buAutoNum type="arabicPeriod"/>
            </a:pPr>
            <a:r>
              <a:rPr lang="ko-KR" altLang="en-US" sz="1200" dirty="0"/>
              <a:t>사용자가 엑셀 파일과 워드 파일을 선택할 수 있는 함수를 작성한다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구현한다</a:t>
            </a:r>
            <a:r>
              <a:rPr lang="en-US" altLang="ko-KR" sz="1200" dirty="0"/>
              <a:t>.</a:t>
            </a:r>
          </a:p>
          <a:p>
            <a:pPr algn="just">
              <a:lnSpc>
                <a:spcPct val="150000"/>
              </a:lnSpc>
              <a:buAutoNum type="arabicPeriod"/>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작성한다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교체한다</a:t>
            </a:r>
            <a:r>
              <a:rPr lang="en-US" altLang="ko-KR" sz="1200" dirty="0"/>
              <a:t>.</a:t>
            </a:r>
          </a:p>
          <a:p>
            <a:pPr algn="just">
              <a:lnSpc>
                <a:spcPct val="150000"/>
              </a:lnSpc>
              <a:buAutoNum type="arabicPeriod"/>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작성한다</a:t>
            </a:r>
            <a:r>
              <a:rPr lang="en-US" altLang="ko-KR" sz="1200" dirty="0"/>
              <a:t>. </a:t>
            </a:r>
            <a:r>
              <a:rPr lang="ko-KR" altLang="en-US" sz="1200" dirty="0"/>
              <a:t>이 때</a:t>
            </a:r>
            <a:r>
              <a:rPr lang="en-US" altLang="ko-KR" sz="1200" dirty="0"/>
              <a:t>, </a:t>
            </a:r>
            <a:r>
              <a:rPr lang="ko-KR" altLang="en-US" sz="1200" dirty="0"/>
              <a:t>파일 이름은 각 사람의 이름으로 한다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생성한다</a:t>
            </a:r>
            <a:r>
              <a:rPr lang="en-US" altLang="ko-KR" sz="1200" dirty="0"/>
              <a:t>.</a:t>
            </a:r>
          </a:p>
          <a:p>
            <a:pPr algn="just">
              <a:lnSpc>
                <a:spcPct val="150000"/>
              </a:lnSpc>
              <a:buAutoNum type="arabicPeriod"/>
            </a:pPr>
            <a:r>
              <a:rPr lang="ko-KR" altLang="en-US" sz="1200" dirty="0"/>
              <a:t>워드 파일 선택 버튼을 클릭하면 파일 선택 함수가 실행되도록 하는 코드를 작성한다</a:t>
            </a:r>
            <a:r>
              <a:rPr lang="en-US" altLang="ko-KR" sz="1200" dirty="0"/>
              <a:t>.</a:t>
            </a:r>
          </a:p>
          <a:p>
            <a:pPr algn="just">
              <a:lnSpc>
                <a:spcPct val="150000"/>
              </a:lnSpc>
              <a:buAutoNum type="arabicPeriod"/>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한다</a:t>
            </a:r>
            <a:r>
              <a:rPr lang="en-US" altLang="ko-KR" sz="1200" dirty="0"/>
              <a:t>.</a:t>
            </a:r>
          </a:p>
          <a:p>
            <a:pPr algn="just">
              <a:lnSpc>
                <a:spcPct val="150000"/>
              </a:lnSpc>
              <a:buAutoNum type="arabicPeriod"/>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한다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기본</a:t>
            </a:r>
            <a:r>
              <a:rPr lang="en-US" altLang="ko-KR" sz="3200" b="1" dirty="0"/>
              <a:t>)</a:t>
            </a:r>
            <a:endParaRPr lang="ko-KR" altLang="en-US" sz="3200"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en-US" altLang="ko-KR" sz="2400" dirty="0"/>
              <a:t>PDF2image </a:t>
            </a:r>
            <a:r>
              <a:rPr lang="ko-KR" altLang="en-US" sz="2400" dirty="0"/>
              <a:t>라이브러리를 이용해서 </a:t>
            </a:r>
            <a:r>
              <a:rPr lang="en-US" altLang="ko-KR" sz="2400" dirty="0"/>
              <a:t>pdf_files </a:t>
            </a:r>
            <a:r>
              <a:rPr lang="ko-KR" altLang="en-US" sz="2400" dirty="0"/>
              <a:t>폴더에 있는 </a:t>
            </a:r>
            <a:r>
              <a:rPr lang="en-US" altLang="ko-KR" sz="2400" dirty="0"/>
              <a:t>pdf</a:t>
            </a:r>
            <a:r>
              <a:rPr lang="ko-KR" altLang="en-US" sz="2400" dirty="0"/>
              <a:t>파일들을 </a:t>
            </a:r>
            <a:r>
              <a:rPr lang="en-US" altLang="ko-KR" sz="2400" dirty="0"/>
              <a:t>jpg</a:t>
            </a:r>
            <a:r>
              <a:rPr lang="ko-KR" altLang="en-US" sz="2400" dirty="0"/>
              <a:t>로 변경하는 </a:t>
            </a:r>
            <a:r>
              <a:rPr lang="en-US" altLang="ko-KR" sz="2400" dirty="0"/>
              <a:t>python</a:t>
            </a:r>
            <a:r>
              <a:rPr lang="ko-KR" altLang="en-US" sz="2400" dirty="0"/>
              <a:t>코드를 작성해줘</a:t>
            </a:r>
            <a:r>
              <a:rPr lang="en-US" altLang="ko-KR" sz="2400" dirty="0"/>
              <a:t>.</a:t>
            </a:r>
          </a:p>
          <a:p>
            <a:pPr marL="0" indent="0">
              <a:lnSpc>
                <a:spcPct val="150000"/>
              </a:lnSpc>
              <a:buNone/>
            </a:pPr>
            <a:endParaRPr lang="en-US" altLang="ko-KR" sz="2400" dirty="0"/>
          </a:p>
        </p:txBody>
      </p:sp>
    </p:spTree>
    <p:extLst>
      <p:ext uri="{BB962C8B-B14F-4D97-AF65-F5344CB8AC3E}">
        <p14:creationId xmlns:p14="http://schemas.microsoft.com/office/powerpoint/2010/main" val="115568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확장</a:t>
            </a:r>
            <a:r>
              <a:rPr lang="en-US" altLang="ko-KR" sz="3200" b="1" dirty="0"/>
              <a:t>)</a:t>
            </a:r>
            <a:endParaRPr lang="ko-KR" altLang="en-US" sz="3200" b="1" dirty="0"/>
          </a:p>
        </p:txBody>
      </p:sp>
      <p:sp>
        <p:nvSpPr>
          <p:cNvPr id="3" name="내용 개체 틀 2"/>
          <p:cNvSpPr>
            <a:spLocks noGrp="1"/>
          </p:cNvSpPr>
          <p:nvPr>
            <p:ph idx="1"/>
          </p:nvPr>
        </p:nvSpPr>
        <p:spPr/>
        <p:txBody>
          <a:bodyPr>
            <a:noAutofit/>
          </a:bodyPr>
          <a:lstStyle/>
          <a:p>
            <a:pPr marL="0" indent="0" algn="just">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marL="0" indent="0" algn="just">
              <a:buNone/>
            </a:pPr>
            <a:endParaRPr lang="en-US" altLang="ko-KR" sz="1200" b="1" dirty="0"/>
          </a:p>
          <a:p>
            <a:pPr algn="just">
              <a:buAutoNum type="arabicPeriod"/>
            </a:pPr>
            <a:r>
              <a:rPr lang="ko-KR" altLang="en-US" sz="1200" dirty="0"/>
              <a:t>필요한 패키지와 라이브러리를 설치하는 코드를 작성한다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설치한다</a:t>
            </a:r>
            <a:r>
              <a:rPr lang="en-US" altLang="ko-KR" sz="1200" dirty="0"/>
              <a:t>.</a:t>
            </a:r>
          </a:p>
          <a:p>
            <a:pPr algn="just">
              <a:buAutoNum type="arabicPeriod"/>
            </a:pPr>
            <a:r>
              <a:rPr lang="en-US" altLang="ko-KR" sz="1200" dirty="0"/>
              <a:t>'</a:t>
            </a:r>
            <a:r>
              <a:rPr lang="en-US" altLang="ko-KR" sz="1200" dirty="0" err="1"/>
              <a:t>os</a:t>
            </a:r>
            <a:r>
              <a:rPr lang="en-US" altLang="ko-KR" sz="1200" dirty="0"/>
              <a:t>'</a:t>
            </a:r>
            <a:r>
              <a:rPr lang="ko-KR" altLang="en-US" sz="1200" dirty="0"/>
              <a:t>와 </a:t>
            </a:r>
            <a:r>
              <a:rPr lang="en-US" altLang="ko-KR" sz="1200" dirty="0"/>
              <a:t>'pdf2image' </a:t>
            </a:r>
            <a:r>
              <a:rPr lang="ko-KR" altLang="en-US" sz="1200" dirty="0"/>
              <a:t>라이브러리를 임포트하는 코드를 작성한다</a:t>
            </a:r>
            <a:r>
              <a:rPr lang="en-US" altLang="ko-KR" sz="1200" dirty="0"/>
              <a:t>.</a:t>
            </a:r>
          </a:p>
          <a:p>
            <a:pPr algn="just">
              <a:buAutoNum type="arabicPeriod"/>
            </a:pPr>
            <a:r>
              <a:rPr lang="en-US" altLang="ko-KR" sz="1200" dirty="0"/>
              <a:t>PDF </a:t>
            </a:r>
            <a:r>
              <a:rPr lang="ko-KR" altLang="en-US" sz="1200" dirty="0"/>
              <a:t>파일은 </a:t>
            </a:r>
            <a:r>
              <a:rPr lang="en-US" altLang="ko-KR" sz="1200" dirty="0"/>
              <a:t>pdf_files </a:t>
            </a:r>
            <a:r>
              <a:rPr lang="ko-KR" altLang="en-US" sz="1200" dirty="0"/>
              <a:t>폴더에 저장되어 있다</a:t>
            </a:r>
            <a:r>
              <a:rPr lang="en-US" altLang="ko-KR" sz="1200" dirty="0"/>
              <a:t>.</a:t>
            </a:r>
          </a:p>
          <a:p>
            <a:pPr algn="just">
              <a:buAutoNum type="arabicPeriod"/>
            </a:pPr>
            <a:r>
              <a:rPr lang="ko-KR" altLang="en-US" sz="1200" dirty="0"/>
              <a:t>해당 디렉토리 내에 있는 모든 파일을 리스트로 받아오는 코드를 작성한다</a:t>
            </a:r>
            <a:r>
              <a:rPr lang="en-US" altLang="ko-KR" sz="1200" dirty="0"/>
              <a:t>.</a:t>
            </a:r>
          </a:p>
          <a:p>
            <a:pPr algn="just">
              <a:buAutoNum type="arabicPeriod"/>
            </a:pP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작성한다</a:t>
            </a:r>
            <a:r>
              <a:rPr lang="en-US" altLang="ko-KR" sz="1200" dirty="0"/>
              <a:t>.</a:t>
            </a:r>
          </a:p>
          <a:p>
            <a:pPr algn="just">
              <a:buAutoNum type="arabicPeriod"/>
            </a:pPr>
            <a:r>
              <a:rPr lang="ko-KR" altLang="en-US" sz="1200" dirty="0"/>
              <a:t>파일의 전체 경로를 구한다</a:t>
            </a:r>
            <a:r>
              <a:rPr lang="en-US" altLang="ko-KR" sz="1200" dirty="0"/>
              <a:t>.</a:t>
            </a:r>
          </a:p>
          <a:p>
            <a:pPr algn="just">
              <a:buAutoNum type="arabicPeriod"/>
            </a:pPr>
            <a:r>
              <a:rPr lang="en-US" altLang="ko-KR" sz="1200" dirty="0"/>
              <a:t>'pdf2image'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변환한다</a:t>
            </a:r>
            <a:r>
              <a:rPr lang="en-US" altLang="ko-KR" sz="1200" dirty="0"/>
              <a:t>.</a:t>
            </a:r>
          </a:p>
          <a:p>
            <a:pPr algn="just">
              <a:buAutoNum type="arabicPeriod"/>
            </a:pPr>
            <a:r>
              <a:rPr lang="ko-KR" altLang="en-US" sz="1200" dirty="0"/>
              <a:t>변환된 이미지들을 각각 </a:t>
            </a:r>
            <a:r>
              <a:rPr lang="en-US" altLang="ko-KR" sz="1200" dirty="0"/>
              <a:t>JPEG </a:t>
            </a:r>
            <a:r>
              <a:rPr lang="ko-KR" altLang="en-US" sz="1200" dirty="0"/>
              <a:t>형식으로 저장한다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지정한다</a:t>
            </a:r>
            <a:r>
              <a:rPr lang="en-US" altLang="ko-KR" sz="1200" dirty="0"/>
              <a:t>.</a:t>
            </a:r>
          </a:p>
          <a:p>
            <a:pPr algn="just">
              <a:buAutoNum type="arabicPeriod"/>
            </a:pP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작성한다</a:t>
            </a:r>
            <a:r>
              <a:rPr lang="en-US" altLang="ko-KR" sz="1200" dirty="0"/>
              <a:t>.</a:t>
            </a:r>
          </a:p>
          <a:p>
            <a:pPr algn="just">
              <a:buAutoNum type="arabicPeriod"/>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한다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a:t>
            </a:r>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23901" y="130589"/>
            <a:ext cx="10694717" cy="2870853"/>
          </a:xfrm>
          <a:prstGeom prst="rect">
            <a:avLst/>
          </a:prstGeom>
        </p:spPr>
      </p:pic>
      <p:pic>
        <p:nvPicPr>
          <p:cNvPr id="6" name="그림 5"/>
          <p:cNvPicPr>
            <a:picLocks noChangeAspect="1"/>
          </p:cNvPicPr>
          <p:nvPr/>
        </p:nvPicPr>
        <p:blipFill>
          <a:blip r:embed="rId3"/>
          <a:stretch>
            <a:fillRect/>
          </a:stretch>
        </p:blipFill>
        <p:spPr>
          <a:xfrm>
            <a:off x="423901" y="3252081"/>
            <a:ext cx="9040487" cy="3105583"/>
          </a:xfrm>
          <a:prstGeom prst="rect">
            <a:avLst/>
          </a:prstGeom>
        </p:spPr>
      </p:pic>
    </p:spTree>
    <p:extLst>
      <p:ext uri="{BB962C8B-B14F-4D97-AF65-F5344CB8AC3E}">
        <p14:creationId xmlns:p14="http://schemas.microsoft.com/office/powerpoint/2010/main" val="2101979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4" name="내용 개체 틀 3"/>
          <p:cNvSpPr>
            <a:spLocks noGrp="1"/>
          </p:cNvSpPr>
          <p:nvPr>
            <p:ph idx="1"/>
          </p:nvPr>
        </p:nvSpPr>
        <p:spPr/>
        <p:txBody>
          <a:bodyPr/>
          <a:lstStyle/>
          <a:p>
            <a:pPr marL="0" indent="0">
              <a:buNone/>
            </a:pPr>
            <a:r>
              <a:rPr lang="en-US" altLang="ko-KR" dirty="0"/>
              <a:t>1 -&gt; Ⅰ</a:t>
            </a:r>
          </a:p>
          <a:p>
            <a:pPr marL="0" indent="0">
              <a:buNone/>
            </a:pPr>
            <a:r>
              <a:rPr lang="en-US" altLang="ko-KR" dirty="0"/>
              <a:t>2 -&gt; Ⅱ</a:t>
            </a:r>
          </a:p>
          <a:p>
            <a:pPr marL="0" indent="0">
              <a:buNone/>
            </a:pPr>
            <a:r>
              <a:rPr lang="en-US" altLang="ko-KR" dirty="0"/>
              <a:t>3 -&gt; Ⅲ</a:t>
            </a:r>
          </a:p>
          <a:p>
            <a:pPr marL="0" indent="0">
              <a:buNone/>
            </a:pPr>
            <a:r>
              <a:rPr lang="en-US" altLang="ko-KR" dirty="0"/>
              <a:t>4 -&gt; Ⅳ</a:t>
            </a:r>
          </a:p>
          <a:p>
            <a:pPr marL="0" indent="0">
              <a:buNone/>
            </a:pPr>
            <a:r>
              <a:rPr lang="en-US" altLang="ko-KR" dirty="0"/>
              <a:t>5 -&gt; Ⅴ</a:t>
            </a:r>
          </a:p>
          <a:p>
            <a:pPr marL="0" indent="0">
              <a:buNone/>
            </a:pPr>
            <a:endParaRPr lang="en-US" altLang="ko-KR" dirty="0"/>
          </a:p>
          <a:p>
            <a:pPr marL="0" indent="0">
              <a:buNone/>
            </a:pPr>
            <a:r>
              <a:rPr lang="en-US" altLang="ko-KR" dirty="0"/>
              <a:t>????</a:t>
            </a:r>
          </a:p>
          <a:p>
            <a:pPr marL="0" indent="0">
              <a:buNone/>
            </a:pPr>
            <a:endParaRPr lang="ko-KR" altLang="en-US" dirty="0"/>
          </a:p>
        </p:txBody>
      </p:sp>
      <p:pic>
        <p:nvPicPr>
          <p:cNvPr id="5" name="그림 4">
            <a:extLst>
              <a:ext uri="{FF2B5EF4-FFF2-40B4-BE49-F238E27FC236}">
                <a16:creationId xmlns:a16="http://schemas.microsoft.com/office/drawing/2014/main" id="{4D8C2E35-C9F4-C9B4-8B2D-CBF2C01A89ED}"/>
              </a:ext>
            </a:extLst>
          </p:cNvPr>
          <p:cNvPicPr>
            <a:picLocks noChangeAspect="1"/>
          </p:cNvPicPr>
          <p:nvPr/>
        </p:nvPicPr>
        <p:blipFill>
          <a:blip r:embed="rId2"/>
          <a:stretch>
            <a:fillRect/>
          </a:stretch>
        </p:blipFill>
        <p:spPr>
          <a:xfrm>
            <a:off x="3438151" y="1690688"/>
            <a:ext cx="2962649" cy="4904433"/>
          </a:xfrm>
          <a:prstGeom prst="rect">
            <a:avLst/>
          </a:prstGeom>
        </p:spPr>
      </p:pic>
    </p:spTree>
    <p:extLst>
      <p:ext uri="{BB962C8B-B14F-4D97-AF65-F5344CB8AC3E}">
        <p14:creationId xmlns:p14="http://schemas.microsoft.com/office/powerpoint/2010/main" val="131304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a:t>
            </a:r>
            <a:r>
              <a:rPr lang="ko-KR" altLang="en-US" b="1"/>
              <a:t>숫자로 변환하기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en-US" altLang="ko-KR" dirty="0"/>
              <a:t>A2:A17</a:t>
            </a:r>
            <a:r>
              <a:rPr lang="ko-KR" altLang="en-US" dirty="0"/>
              <a:t>까지 </a:t>
            </a:r>
            <a:r>
              <a:rPr lang="en-US" altLang="ko-KR" dirty="0"/>
              <a:t>1~100</a:t>
            </a:r>
            <a:r>
              <a:rPr lang="ko-KR" altLang="en-US" dirty="0"/>
              <a:t>까지의 아라비아 숫자가 있다</a:t>
            </a:r>
            <a:r>
              <a:rPr lang="en-US" altLang="ko-KR" dirty="0"/>
              <a:t>.</a:t>
            </a:r>
          </a:p>
          <a:p>
            <a:pPr marL="514350" indent="-514350">
              <a:lnSpc>
                <a:spcPct val="150000"/>
              </a:lnSpc>
              <a:buAutoNum type="arabicPeriod"/>
            </a:pPr>
            <a:r>
              <a:rPr lang="ko-KR" altLang="en-US" dirty="0"/>
              <a:t>이를 로마숫자로 변환하여</a:t>
            </a:r>
            <a:r>
              <a:rPr lang="en-US" altLang="ko-KR" dirty="0"/>
              <a:t>, B2:B17</a:t>
            </a:r>
            <a:r>
              <a:rPr lang="ko-KR" altLang="en-US" dirty="0"/>
              <a:t>에 출력하고 싶다</a:t>
            </a:r>
            <a:r>
              <a:rPr lang="en-US" altLang="ko-KR" dirty="0"/>
              <a:t>.</a:t>
            </a:r>
          </a:p>
          <a:p>
            <a:pPr marL="514350" indent="-514350">
              <a:lnSpc>
                <a:spcPct val="150000"/>
              </a:lnSpc>
              <a:buAutoNum type="arabicPeriod"/>
            </a:pPr>
            <a:r>
              <a:rPr lang="ko-KR" altLang="en-US" dirty="0"/>
              <a:t>엑셀</a:t>
            </a:r>
            <a:r>
              <a:rPr lang="en-US" altLang="ko-KR" dirty="0"/>
              <a:t>VBA </a:t>
            </a:r>
            <a:r>
              <a:rPr lang="ko-KR" altLang="en-US" dirty="0"/>
              <a:t>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en-US" altLang="ko-KR" sz="2000" dirty="0"/>
              <a:t>Excel VBA</a:t>
            </a:r>
            <a:r>
              <a:rPr lang="ko-KR" altLang="en-US" sz="2000" dirty="0"/>
              <a:t>를 사용하여 현재 활성화된 워크시트의 사용된 범위에 있는 모든 셀을 순회하는 매크로를 작성한다</a:t>
            </a:r>
            <a:r>
              <a:rPr lang="en-US" altLang="ko-KR" sz="2000" dirty="0"/>
              <a:t>.</a:t>
            </a:r>
          </a:p>
          <a:p>
            <a:pPr marL="514350" indent="-514350" algn="just">
              <a:lnSpc>
                <a:spcPct val="150000"/>
              </a:lnSpc>
              <a:buAutoNum type="arabicPeriod"/>
            </a:pPr>
            <a:r>
              <a:rPr lang="ko-KR" altLang="en-US" sz="2000" dirty="0"/>
              <a:t>각 셀의 값이 </a:t>
            </a:r>
            <a:r>
              <a:rPr lang="en-US" altLang="ko-KR" sz="2000" dirty="0"/>
              <a:t>0</a:t>
            </a:r>
            <a:r>
              <a:rPr lang="ko-KR" altLang="en-US" sz="2000" dirty="0"/>
              <a:t>보다 크고 </a:t>
            </a:r>
            <a:r>
              <a:rPr lang="en-US" altLang="ko-KR" sz="2000" dirty="0"/>
              <a:t>4000</a:t>
            </a:r>
            <a:r>
              <a:rPr lang="ko-KR" altLang="en-US" sz="2000" dirty="0"/>
              <a:t>보다 작은 숫자인 경우</a:t>
            </a:r>
            <a:r>
              <a:rPr lang="en-US" altLang="ko-KR" sz="2000" dirty="0"/>
              <a:t>, </a:t>
            </a:r>
            <a:r>
              <a:rPr lang="ko-KR" altLang="en-US" sz="2000" dirty="0"/>
              <a:t>해당 숫자를 로마 숫자로 변환하고 그 결과를 원래 셀의 바로 오른쪽에 위치한 셀에 출력해야 한다</a:t>
            </a:r>
            <a:r>
              <a:rPr lang="en-US" altLang="ko-KR" sz="2000" dirty="0"/>
              <a:t>.</a:t>
            </a:r>
          </a:p>
          <a:p>
            <a:pPr marL="514350" indent="-514350" algn="just">
              <a:lnSpc>
                <a:spcPct val="150000"/>
              </a:lnSpc>
              <a:buAutoNum type="arabicPeriod"/>
            </a:pPr>
            <a:r>
              <a:rPr lang="ko-KR" altLang="en-US" sz="2000" dirty="0"/>
              <a:t>로마 숫자 변환에는 </a:t>
            </a:r>
            <a:r>
              <a:rPr lang="en-US" altLang="ko-KR" sz="2000" dirty="0"/>
              <a:t>Excel</a:t>
            </a:r>
            <a:r>
              <a:rPr lang="ko-KR" altLang="en-US" sz="2000" dirty="0"/>
              <a:t>의 내장 함수인 </a:t>
            </a:r>
            <a:r>
              <a:rPr lang="en-US" altLang="ko-KR" sz="2000" dirty="0" err="1"/>
              <a:t>WorksheetFunction.roman</a:t>
            </a:r>
            <a:r>
              <a:rPr lang="ko-KR" altLang="en-US" sz="2000" dirty="0"/>
              <a:t>을 사용해야한다</a:t>
            </a:r>
            <a:r>
              <a:rPr lang="en-US" altLang="ko-KR" sz="2000" dirty="0"/>
              <a:t>.</a:t>
            </a:r>
            <a:endParaRPr lang="ko-KR" altLang="en-US" sz="2000" dirty="0"/>
          </a:p>
        </p:txBody>
      </p:sp>
    </p:spTree>
    <p:extLst>
      <p:ext uri="{BB962C8B-B14F-4D97-AF65-F5344CB8AC3E}">
        <p14:creationId xmlns:p14="http://schemas.microsoft.com/office/powerpoint/2010/main" val="962093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400" b="1" dirty="0"/>
              <a:t>Excel VBA</a:t>
            </a:r>
            <a:r>
              <a:rPr lang="ko-KR" altLang="en-US" sz="1400" b="1" dirty="0"/>
              <a:t>를 사용하여 다음과 같은 작업을 수행하는 매크로를 작성해</a:t>
            </a:r>
            <a:endParaRPr lang="en-US" altLang="ko-KR" sz="1400" b="1" dirty="0"/>
          </a:p>
          <a:p>
            <a:pPr marL="342900" indent="-342900" algn="just">
              <a:lnSpc>
                <a:spcPct val="150000"/>
              </a:lnSpc>
              <a:buAutoNum type="arabicPeriod"/>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342900" indent="-342900" algn="just">
              <a:lnSpc>
                <a:spcPct val="150000"/>
              </a:lnSpc>
              <a:buAutoNum type="arabicPeriod"/>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342900" indent="-342900" algn="just">
              <a:lnSpc>
                <a:spcPct val="150000"/>
              </a:lnSpc>
              <a:buAutoNum type="arabicPeriod"/>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a:t>사이즈 변경하기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ko-KR" altLang="en-US" dirty="0"/>
              <a:t>엑셀 </a:t>
            </a:r>
            <a:r>
              <a:rPr lang="en-US" altLang="ko-KR" dirty="0"/>
              <a:t>vba </a:t>
            </a:r>
            <a:r>
              <a:rPr lang="ko-KR" altLang="en-US" dirty="0"/>
              <a:t>전문가가되어 나의 요청에 답해줘</a:t>
            </a:r>
            <a:r>
              <a:rPr lang="en-US" altLang="ko-KR" dirty="0"/>
              <a:t>.</a:t>
            </a:r>
          </a:p>
          <a:p>
            <a:pPr marL="514350" indent="-514350">
              <a:lnSpc>
                <a:spcPct val="150000"/>
              </a:lnSpc>
              <a:buAutoNum type="arabicPeriod"/>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pic>
        <p:nvPicPr>
          <p:cNvPr id="5" name="그림 4">
            <a:extLst>
              <a:ext uri="{FF2B5EF4-FFF2-40B4-BE49-F238E27FC236}">
                <a16:creationId xmlns:a16="http://schemas.microsoft.com/office/drawing/2014/main" id="{A4601DD5-85E8-120A-8F63-F25E9A2FDA67}"/>
              </a:ext>
            </a:extLst>
          </p:cNvPr>
          <p:cNvPicPr>
            <a:picLocks noChangeAspect="1"/>
          </p:cNvPicPr>
          <p:nvPr/>
        </p:nvPicPr>
        <p:blipFill>
          <a:blip r:embed="rId2"/>
          <a:stretch>
            <a:fillRect/>
          </a:stretch>
        </p:blipFill>
        <p:spPr>
          <a:xfrm>
            <a:off x="5634134" y="3613103"/>
            <a:ext cx="5719666" cy="2563860"/>
          </a:xfrm>
          <a:prstGeom prst="rect">
            <a:avLst/>
          </a:prstGeom>
        </p:spPr>
      </p:pic>
    </p:spTree>
    <p:extLst>
      <p:ext uri="{BB962C8B-B14F-4D97-AF65-F5344CB8AC3E}">
        <p14:creationId xmlns:p14="http://schemas.microsoft.com/office/powerpoint/2010/main" val="1490984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514350" indent="-514350" algn="just">
              <a:lnSpc>
                <a:spcPct val="150000"/>
              </a:lnSpc>
              <a:buAutoNum type="arabicPeriod"/>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514350" indent="-514350" algn="just">
              <a:lnSpc>
                <a:spcPct val="150000"/>
              </a:lnSpc>
              <a:buAutoNum type="arabicPeriod"/>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514350" indent="-514350" algn="just">
              <a:lnSpc>
                <a:spcPct val="150000"/>
              </a:lnSpc>
              <a:buAutoNum type="arabicPeriod"/>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보도자료 작성</a:t>
            </a:r>
          </a:p>
        </p:txBody>
      </p:sp>
    </p:spTree>
    <p:extLst>
      <p:ext uri="{BB962C8B-B14F-4D97-AF65-F5344CB8AC3E}">
        <p14:creationId xmlns:p14="http://schemas.microsoft.com/office/powerpoint/2010/main" val="1801964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GPT-4 Plugin</a:t>
            </a:r>
            <a:endParaRPr lang="ko-KR" altLang="en-US" b="1" dirty="0"/>
          </a:p>
        </p:txBody>
      </p:sp>
    </p:spTree>
    <p:extLst>
      <p:ext uri="{BB962C8B-B14F-4D97-AF65-F5344CB8AC3E}">
        <p14:creationId xmlns:p14="http://schemas.microsoft.com/office/powerpoint/2010/main" val="1439200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WebPilot</a:t>
            </a:r>
            <a:r>
              <a:rPr lang="en-US" altLang="ko-KR" b="1" dirty="0"/>
              <a:t> </a:t>
            </a:r>
            <a:r>
              <a:rPr lang="ko-KR" altLang="en-US" b="1" dirty="0"/>
              <a:t>사용해서 웹 데이터 분석하기</a:t>
            </a:r>
          </a:p>
        </p:txBody>
      </p:sp>
      <p:sp>
        <p:nvSpPr>
          <p:cNvPr id="3" name="내용 개체 틀 2"/>
          <p:cNvSpPr>
            <a:spLocks noGrp="1"/>
          </p:cNvSpPr>
          <p:nvPr>
            <p:ph idx="1"/>
          </p:nvPr>
        </p:nvSpPr>
        <p:spPr/>
        <p:txBody>
          <a:bodyPr/>
          <a:lstStyle/>
          <a:p>
            <a:pPr marL="0" indent="0">
              <a:buNone/>
            </a:pPr>
            <a:r>
              <a:rPr lang="en-US" altLang="ko-KR" dirty="0"/>
              <a:t>1. CNN </a:t>
            </a:r>
            <a:r>
              <a:rPr lang="ko-KR" altLang="en-US" dirty="0"/>
              <a:t>뉴스 읽어 오기</a:t>
            </a:r>
            <a:endParaRPr lang="en-US" altLang="ko-KR" dirty="0"/>
          </a:p>
          <a:p>
            <a:pPr marL="0" indent="0">
              <a:buNone/>
            </a:pPr>
            <a:endParaRPr lang="en-US" altLang="ko-KR" dirty="0"/>
          </a:p>
          <a:p>
            <a:pPr marL="0" indent="0">
              <a:buNone/>
            </a:pPr>
            <a:r>
              <a:rPr lang="en-US" altLang="ko-KR" dirty="0"/>
              <a:t>2. </a:t>
            </a:r>
            <a:r>
              <a:rPr lang="ko-KR" altLang="en-US" dirty="0"/>
              <a:t>네이버 스마트스토어 제품 비교하기</a:t>
            </a:r>
            <a:r>
              <a:rPr lang="en-US" altLang="ko-KR" dirty="0"/>
              <a:t>(</a:t>
            </a:r>
            <a:r>
              <a:rPr lang="ko-KR" altLang="en-US" dirty="0"/>
              <a:t>검색</a:t>
            </a:r>
            <a:r>
              <a:rPr lang="en-US" altLang="ko-KR" dirty="0"/>
              <a:t>: </a:t>
            </a:r>
            <a:r>
              <a:rPr lang="ko-KR" altLang="en-US" dirty="0"/>
              <a:t>양고기</a:t>
            </a:r>
            <a:r>
              <a:rPr lang="en-US" altLang="ko-KR" dirty="0"/>
              <a:t>)</a:t>
            </a:r>
          </a:p>
        </p:txBody>
      </p:sp>
    </p:spTree>
    <p:extLst>
      <p:ext uri="{BB962C8B-B14F-4D97-AF65-F5344CB8AC3E}">
        <p14:creationId xmlns:p14="http://schemas.microsoft.com/office/powerpoint/2010/main" val="2064145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b="1" dirty="0"/>
              <a:t>다음 글의 목적으로 가장 적절한 것은</a:t>
            </a:r>
            <a:r>
              <a:rPr lang="en-US" altLang="ko-KR" sz="1100" b="1" dirty="0"/>
              <a:t>?</a:t>
            </a:r>
          </a:p>
          <a:p>
            <a:pPr marL="0" indent="0" algn="just">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gn="just">
              <a:lnSpc>
                <a:spcPct val="150000"/>
              </a:lnSpc>
              <a:buNone/>
            </a:pPr>
            <a:r>
              <a:rPr lang="en-US" altLang="ko-KR" sz="1100" dirty="0"/>
              <a:t>① </a:t>
            </a:r>
            <a:r>
              <a:rPr lang="ko-KR" altLang="en-US" sz="1100" dirty="0"/>
              <a:t>애완견 예방 접종 일정을 확인하려고</a:t>
            </a:r>
          </a:p>
          <a:p>
            <a:pPr marL="0" indent="0" algn="just">
              <a:lnSpc>
                <a:spcPct val="150000"/>
              </a:lnSpc>
              <a:buNone/>
            </a:pPr>
            <a:r>
              <a:rPr lang="ko-KR" altLang="en-US" sz="1100" dirty="0"/>
              <a:t>② 애완견 공원의 야간 이용 시간을 문의하려고</a:t>
            </a:r>
          </a:p>
          <a:p>
            <a:pPr marL="0" indent="0" algn="just">
              <a:lnSpc>
                <a:spcPct val="150000"/>
              </a:lnSpc>
              <a:buNone/>
            </a:pPr>
            <a:r>
              <a:rPr lang="ko-KR" altLang="en-US" sz="1100" dirty="0"/>
              <a:t>③ 아파트 내 애완견 출입 금지 구역을 안내하려고</a:t>
            </a:r>
          </a:p>
          <a:p>
            <a:pPr marL="0" indent="0" algn="just">
              <a:lnSpc>
                <a:spcPct val="150000"/>
              </a:lnSpc>
              <a:buNone/>
            </a:pPr>
            <a:r>
              <a:rPr lang="ko-KR" altLang="en-US" sz="1100" dirty="0"/>
              <a:t>④ 아파트 인근에 개장한 애완견 공원을 홍보하려고</a:t>
            </a:r>
          </a:p>
          <a:p>
            <a:pPr marL="0" indent="0" algn="just">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gn="just">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4E2AA9-802B-3799-3747-D9DCB223953A}"/>
              </a:ext>
            </a:extLst>
          </p:cNvPr>
          <p:cNvSpPr>
            <a:spLocks noGrp="1"/>
          </p:cNvSpPr>
          <p:nvPr>
            <p:ph type="title"/>
          </p:nvPr>
        </p:nvSpPr>
        <p:spPr/>
        <p:txBody>
          <a:bodyPr/>
          <a:lstStyle/>
          <a:p>
            <a:r>
              <a:rPr lang="ko-KR" altLang="en-US" b="1" dirty="0">
                <a:hlinkClick r:id="rId2"/>
              </a:rPr>
              <a:t>보도 자료 작성 프롬프트</a:t>
            </a:r>
            <a:endParaRPr lang="ko-KR" altLang="en-US" b="1" dirty="0"/>
          </a:p>
        </p:txBody>
      </p:sp>
      <p:sp>
        <p:nvSpPr>
          <p:cNvPr id="3" name="내용 개체 틀 2">
            <a:extLst>
              <a:ext uri="{FF2B5EF4-FFF2-40B4-BE49-F238E27FC236}">
                <a16:creationId xmlns:a16="http://schemas.microsoft.com/office/drawing/2014/main" id="{309F113F-C898-E57B-6422-9137DC62A303}"/>
              </a:ext>
            </a:extLst>
          </p:cNvPr>
          <p:cNvSpPr>
            <a:spLocks noGrp="1"/>
          </p:cNvSpPr>
          <p:nvPr>
            <p:ph idx="1"/>
          </p:nvPr>
        </p:nvSpPr>
        <p:spPr/>
        <p:txBody>
          <a:bodyPr>
            <a:normAutofit fontScale="62500" lnSpcReduction="20000"/>
          </a:bodyPr>
          <a:lstStyle/>
          <a:p>
            <a:pPr marL="0" indent="0">
              <a:buNone/>
            </a:pPr>
            <a:r>
              <a:rPr lang="en-US" altLang="ko-KR" b="1" dirty="0"/>
              <a:t>[</a:t>
            </a:r>
            <a:r>
              <a:rPr lang="ko-KR" altLang="en-US" b="1" dirty="0"/>
              <a:t>역할</a:t>
            </a:r>
            <a:r>
              <a:rPr lang="en-US" altLang="ko-KR" b="1" dirty="0"/>
              <a:t>]</a:t>
            </a:r>
          </a:p>
          <a:p>
            <a:pPr marL="0" indent="0">
              <a:buNone/>
            </a:pPr>
            <a:r>
              <a:rPr lang="ko-KR" altLang="en-US" dirty="0"/>
              <a:t>너는 지금부터 </a:t>
            </a:r>
            <a:r>
              <a:rPr lang="en-US" altLang="ko-KR" dirty="0"/>
              <a:t>"</a:t>
            </a:r>
            <a:r>
              <a:rPr lang="ko-KR" altLang="en-US" dirty="0"/>
              <a:t>반드시</a:t>
            </a:r>
            <a:r>
              <a:rPr lang="en-US" altLang="ko-KR" dirty="0"/>
              <a:t>" </a:t>
            </a:r>
            <a:r>
              <a:rPr lang="ko-KR" altLang="en-US" dirty="0"/>
              <a:t>보도 전문의 </a:t>
            </a:r>
            <a:r>
              <a:rPr lang="en-US" altLang="ko-KR" dirty="0"/>
              <a:t>"</a:t>
            </a:r>
            <a:r>
              <a:rPr lang="ko-KR" altLang="en-US" dirty="0"/>
              <a:t>매우 유능한 기자</a:t>
            </a:r>
            <a:r>
              <a:rPr lang="en-US" altLang="ko-KR" dirty="0"/>
              <a:t>"</a:t>
            </a:r>
            <a:r>
              <a:rPr lang="ko-KR" altLang="en-US" dirty="0"/>
              <a:t>가 되어야 한다</a:t>
            </a:r>
            <a:r>
              <a:rPr lang="en-US" altLang="ko-KR" dirty="0"/>
              <a:t>.</a:t>
            </a:r>
          </a:p>
          <a:p>
            <a:pPr marL="0" indent="0">
              <a:buNone/>
            </a:pPr>
            <a:r>
              <a:rPr lang="ko-KR" altLang="en-US" dirty="0"/>
              <a:t>내가 요청하는 질문에 가장 완벽에 가까운 답을 찾을 수 있도록 도와줘야 한다</a:t>
            </a:r>
            <a:r>
              <a:rPr lang="en-US" altLang="ko-KR" dirty="0"/>
              <a:t>.</a:t>
            </a:r>
          </a:p>
          <a:p>
            <a:pPr marL="0" indent="0">
              <a:buNone/>
            </a:pPr>
            <a:endParaRPr lang="en-US" altLang="ko-KR" dirty="0"/>
          </a:p>
          <a:p>
            <a:pPr marL="0" indent="0">
              <a:buNone/>
            </a:pPr>
            <a:r>
              <a:rPr lang="en-US" altLang="ko-KR" b="1" dirty="0"/>
              <a:t>[</a:t>
            </a:r>
            <a:r>
              <a:rPr lang="ko-KR" altLang="en-US" b="1" dirty="0"/>
              <a:t>쿼리 목록</a:t>
            </a:r>
            <a:r>
              <a:rPr lang="en-US" altLang="ko-KR" b="1" dirty="0"/>
              <a:t>]</a:t>
            </a:r>
          </a:p>
          <a:p>
            <a:pPr marL="0" indent="0">
              <a:buNone/>
            </a:pPr>
            <a:r>
              <a:rPr lang="ko-KR" altLang="en-US" dirty="0"/>
              <a:t>보도자료를 작성하기 위해</a:t>
            </a:r>
            <a:r>
              <a:rPr lang="en-US" altLang="ko-KR" dirty="0"/>
              <a:t>, </a:t>
            </a:r>
            <a:r>
              <a:rPr lang="ko-KR" altLang="en-US" dirty="0"/>
              <a:t>다음의 정보를 순차적으로 하나씩 쿼리해야 한다</a:t>
            </a:r>
            <a:r>
              <a:rPr lang="en-US" altLang="ko-KR" dirty="0"/>
              <a:t>:</a:t>
            </a:r>
          </a:p>
          <a:p>
            <a:pPr marL="0" indent="0">
              <a:buNone/>
            </a:pPr>
            <a:r>
              <a:rPr lang="en-US" altLang="ko-KR" dirty="0"/>
              <a:t>1. </a:t>
            </a:r>
            <a:r>
              <a:rPr lang="ko-KR" altLang="en-US" dirty="0"/>
              <a:t>보도자료 목적</a:t>
            </a:r>
            <a:endParaRPr lang="en-US" altLang="ko-KR" dirty="0"/>
          </a:p>
          <a:p>
            <a:pPr marL="0" indent="0">
              <a:buNone/>
            </a:pPr>
            <a:r>
              <a:rPr lang="en-US" altLang="ko-KR" dirty="0"/>
              <a:t>2. </a:t>
            </a:r>
            <a:r>
              <a:rPr lang="ko-KR" altLang="en-US" dirty="0"/>
              <a:t>정치적 중립성을 지켜야 하는지 여부</a:t>
            </a:r>
            <a:r>
              <a:rPr lang="en-US" altLang="ko-KR" dirty="0"/>
              <a:t>(Y/N)</a:t>
            </a:r>
          </a:p>
          <a:p>
            <a:pPr marL="0" indent="0">
              <a:buNone/>
            </a:pPr>
            <a:r>
              <a:rPr lang="en-US" altLang="ko-KR" dirty="0"/>
              <a:t>3. </a:t>
            </a:r>
            <a:r>
              <a:rPr lang="ko-KR" altLang="en-US" dirty="0"/>
              <a:t>주로 언급되어야 하는 키워드</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톤 앤 매너</a:t>
            </a:r>
            <a:r>
              <a:rPr lang="en-US" altLang="ko-KR" dirty="0"/>
              <a:t>: </a:t>
            </a:r>
            <a:r>
              <a:rPr lang="ko-KR" altLang="en-US" dirty="0"/>
              <a:t>매우 전문적이어야 한다</a:t>
            </a:r>
            <a:r>
              <a:rPr lang="en-US" altLang="ko-KR" dirty="0"/>
              <a:t>.</a:t>
            </a:r>
          </a:p>
          <a:p>
            <a:pPr marL="0" indent="0">
              <a:buNone/>
            </a:pPr>
            <a:r>
              <a:rPr lang="en-US" altLang="ko-KR" dirty="0"/>
              <a:t>2. </a:t>
            </a:r>
            <a:r>
              <a:rPr lang="ko-KR" altLang="en-US" dirty="0"/>
              <a:t>문장은 간결하고</a:t>
            </a:r>
            <a:r>
              <a:rPr lang="en-US" altLang="ko-KR" dirty="0"/>
              <a:t>, </a:t>
            </a:r>
            <a:r>
              <a:rPr lang="ko-KR" altLang="en-US" dirty="0"/>
              <a:t>중복되는 표현은 피해야 한다</a:t>
            </a:r>
            <a:r>
              <a:rPr lang="en-US" altLang="ko-KR" dirty="0"/>
              <a:t>.</a:t>
            </a:r>
          </a:p>
        </p:txBody>
      </p:sp>
    </p:spTree>
    <p:extLst>
      <p:ext uri="{BB962C8B-B14F-4D97-AF65-F5344CB8AC3E}">
        <p14:creationId xmlns:p14="http://schemas.microsoft.com/office/powerpoint/2010/main" val="2595763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lnSpcReduction="200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26871" y="188364"/>
            <a:ext cx="9138258" cy="6481271"/>
          </a:xfrm>
          <a:prstGeom prst="rect">
            <a:avLst/>
          </a:prstGeom>
          <a:ln>
            <a:solidFill>
              <a:schemeClr val="tx1"/>
            </a:solidFill>
          </a:ln>
        </p:spPr>
      </p:pic>
    </p:spTree>
    <p:extLst>
      <p:ext uri="{BB962C8B-B14F-4D97-AF65-F5344CB8AC3E}">
        <p14:creationId xmlns:p14="http://schemas.microsoft.com/office/powerpoint/2010/main" val="2547169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pic>
        <p:nvPicPr>
          <p:cNvPr id="4" name="내용 개체 틀 3"/>
          <p:cNvPicPr>
            <a:picLocks noGrp="1" noChangeAspect="1"/>
          </p:cNvPicPr>
          <p:nvPr>
            <p:ph idx="1"/>
          </p:nvPr>
        </p:nvPicPr>
        <p:blipFill rotWithShape="1">
          <a:blip r:embed="rId2"/>
          <a:srcRect r="44223"/>
          <a:stretch/>
        </p:blipFill>
        <p:spPr>
          <a:xfrm>
            <a:off x="3067695" y="2163385"/>
            <a:ext cx="6056610" cy="2531230"/>
          </a:xfrm>
          <a:prstGeom prst="rect">
            <a:avLst/>
          </a:prstGeom>
          <a:ln>
            <a:solidFill>
              <a:schemeClr val="tx1"/>
            </a:solidFill>
          </a:ln>
        </p:spPr>
      </p:pic>
    </p:spTree>
    <p:extLst>
      <p:ext uri="{BB962C8B-B14F-4D97-AF65-F5344CB8AC3E}">
        <p14:creationId xmlns:p14="http://schemas.microsoft.com/office/powerpoint/2010/main" val="3771234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2000" b="1" dirty="0"/>
              <a:t>[</a:t>
            </a:r>
            <a:r>
              <a:rPr lang="ko-KR" altLang="en-US" sz="2000" b="1" dirty="0"/>
              <a:t>상황</a:t>
            </a:r>
            <a:r>
              <a:rPr lang="en-US" altLang="ko-KR" sz="2000" b="1" dirty="0"/>
              <a:t>]</a:t>
            </a:r>
          </a:p>
          <a:p>
            <a:pPr marL="0" indent="0">
              <a:buNone/>
            </a:pPr>
            <a:r>
              <a:rPr lang="ko-KR" altLang="en-US" sz="2000" dirty="0"/>
              <a:t>영화를 보고 난 후</a:t>
            </a:r>
            <a:r>
              <a:rPr lang="en-US" altLang="ko-KR" sz="2000" dirty="0"/>
              <a:t>, </a:t>
            </a:r>
            <a:r>
              <a:rPr lang="ko-KR" altLang="en-US" sz="2000" dirty="0"/>
              <a:t>관객이 다음과 같은 리플을 달았다</a:t>
            </a:r>
            <a:r>
              <a:rPr lang="en-US" altLang="ko-KR" sz="2000" dirty="0"/>
              <a:t>.</a:t>
            </a:r>
          </a:p>
          <a:p>
            <a:pPr marL="0" indent="0">
              <a:buNone/>
            </a:pPr>
            <a:r>
              <a:rPr lang="en-US" altLang="ko-KR" sz="2000" dirty="0"/>
              <a:t>"</a:t>
            </a:r>
            <a:r>
              <a:rPr lang="ko-KR" altLang="en-US" sz="2000" dirty="0"/>
              <a:t>이것은 절대 </a:t>
            </a:r>
            <a:r>
              <a:rPr lang="en-US" altLang="ko-KR" sz="2000" dirty="0"/>
              <a:t>1</a:t>
            </a:r>
            <a:r>
              <a:rPr lang="ko-KR" altLang="en-US" sz="2000" dirty="0"/>
              <a:t>점이 아니다</a:t>
            </a:r>
            <a:r>
              <a:rPr lang="en-US" altLang="ko-KR" sz="2000" dirty="0"/>
              <a:t>. 11</a:t>
            </a:r>
            <a:r>
              <a:rPr lang="ko-KR" altLang="en-US" sz="2000" dirty="0"/>
              <a:t>점을 주고 싶은 내 마음이다</a:t>
            </a:r>
            <a:r>
              <a:rPr lang="en-US" altLang="ko-KR" sz="2000" dirty="0"/>
              <a:t>“</a:t>
            </a:r>
          </a:p>
          <a:p>
            <a:pPr marL="0" indent="0">
              <a:buNone/>
            </a:pPr>
            <a:r>
              <a:rPr lang="ko-KR" altLang="en-US" sz="2000" dirty="0"/>
              <a:t>관객은 평점 </a:t>
            </a:r>
            <a:r>
              <a:rPr lang="en-US" altLang="ko-KR" sz="2000" dirty="0"/>
              <a:t>1</a:t>
            </a:r>
            <a:r>
              <a:rPr lang="ko-KR" altLang="en-US" sz="2000" dirty="0"/>
              <a:t>점을 주었다</a:t>
            </a:r>
            <a:r>
              <a:rPr lang="en-US" altLang="ko-KR" sz="2000" dirty="0"/>
              <a:t>.</a:t>
            </a:r>
          </a:p>
          <a:p>
            <a:pPr marL="0" indent="0">
              <a:buNone/>
            </a:pPr>
            <a:endParaRPr lang="en-US" altLang="ko-KR" sz="2000" dirty="0"/>
          </a:p>
          <a:p>
            <a:pPr marL="0" indent="0">
              <a:buNone/>
            </a:pPr>
            <a:r>
              <a:rPr lang="ko-KR" altLang="en-US" sz="2000" dirty="0"/>
              <a:t>점수 선택은 </a:t>
            </a:r>
            <a:r>
              <a:rPr lang="en-US" altLang="ko-KR" sz="2000" dirty="0"/>
              <a:t>"</a:t>
            </a:r>
            <a:r>
              <a:rPr lang="ko-KR" altLang="en-US" sz="2000" dirty="0"/>
              <a:t>무조건</a:t>
            </a:r>
            <a:r>
              <a:rPr lang="en-US" altLang="ko-KR" sz="2000" dirty="0"/>
              <a:t>" 1~10</a:t>
            </a:r>
            <a:r>
              <a:rPr lang="ko-KR" altLang="en-US" sz="2000" dirty="0"/>
              <a:t>점 사이로 평가해야 한다</a:t>
            </a:r>
            <a:r>
              <a:rPr lang="en-US" altLang="ko-KR" sz="2000" dirty="0"/>
              <a:t>.</a:t>
            </a:r>
          </a:p>
          <a:p>
            <a:pPr marL="0" indent="0">
              <a:buNone/>
            </a:pPr>
            <a:r>
              <a:rPr lang="en-US" altLang="ko-KR" sz="2000" dirty="0"/>
              <a:t>1 </a:t>
            </a:r>
            <a:r>
              <a:rPr lang="ko-KR" altLang="en-US" sz="2000" dirty="0"/>
              <a:t>이하 또는 </a:t>
            </a:r>
            <a:r>
              <a:rPr lang="en-US" altLang="ko-KR" sz="2000" dirty="0"/>
              <a:t>10 </a:t>
            </a:r>
            <a:r>
              <a:rPr lang="ko-KR" altLang="en-US" sz="2000" dirty="0"/>
              <a:t>이상의 평가를 절대로 할 수 없다</a:t>
            </a:r>
            <a:r>
              <a:rPr lang="en-US" altLang="ko-KR" sz="2000" dirty="0"/>
              <a:t>.</a:t>
            </a:r>
          </a:p>
          <a:p>
            <a:pPr marL="0" indent="0">
              <a:buNone/>
            </a:pPr>
            <a:r>
              <a:rPr lang="en-US" altLang="ko-KR" sz="2000" dirty="0"/>
              <a:t>1</a:t>
            </a:r>
            <a:r>
              <a:rPr lang="ko-KR" altLang="en-US" sz="2000" dirty="0"/>
              <a:t>점을 주면 평점은 떨어져서</a:t>
            </a:r>
            <a:r>
              <a:rPr lang="en-US" altLang="ko-KR" sz="2000" dirty="0"/>
              <a:t>, </a:t>
            </a:r>
            <a:r>
              <a:rPr lang="ko-KR" altLang="en-US" sz="2000" dirty="0"/>
              <a:t>영화의 평은 안좋아 진다</a:t>
            </a:r>
            <a:r>
              <a:rPr lang="en-US" altLang="ko-KR" sz="2000" dirty="0"/>
              <a:t>.</a:t>
            </a:r>
          </a:p>
          <a:p>
            <a:pPr marL="0" indent="0">
              <a:buNone/>
            </a:pPr>
            <a:r>
              <a:rPr lang="en-US" altLang="ko-KR" sz="2000" dirty="0"/>
              <a:t>10</a:t>
            </a:r>
            <a:r>
              <a:rPr lang="ko-KR" altLang="en-US" sz="2000" dirty="0"/>
              <a:t>점을 주면 평점은 높아지며</a:t>
            </a:r>
            <a:r>
              <a:rPr lang="en-US" altLang="ko-KR" sz="2000" dirty="0"/>
              <a:t>, </a:t>
            </a:r>
            <a:r>
              <a:rPr lang="ko-KR" altLang="en-US" sz="2000" dirty="0"/>
              <a:t>영화의 평은 더욱 좋아진다</a:t>
            </a:r>
            <a:r>
              <a:rPr lang="en-US" altLang="ko-KR" sz="2000" dirty="0"/>
              <a:t>.</a:t>
            </a:r>
          </a:p>
          <a:p>
            <a:pPr marL="0" indent="0">
              <a:buNone/>
            </a:pPr>
            <a:r>
              <a:rPr lang="ko-KR" altLang="en-US" sz="2000" dirty="0"/>
              <a:t>관객은 영화에 대한 평가가 긍정적인가 아니면 부정적인가</a:t>
            </a:r>
            <a:r>
              <a:rPr lang="en-US" altLang="ko-KR" sz="2000" dirty="0"/>
              <a:t>?</a:t>
            </a:r>
            <a:endParaRPr lang="ko-KR" altLang="en-US" sz="2000" dirty="0"/>
          </a:p>
        </p:txBody>
      </p:sp>
    </p:spTree>
    <p:extLst>
      <p:ext uri="{BB962C8B-B14F-4D97-AF65-F5344CB8AC3E}">
        <p14:creationId xmlns:p14="http://schemas.microsoft.com/office/powerpoint/2010/main" val="4811813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091532" y="447869"/>
            <a:ext cx="10008936" cy="5962262"/>
          </a:xfrm>
          <a:prstGeom prst="rect">
            <a:avLst/>
          </a:prstGeom>
          <a:ln>
            <a:solidFill>
              <a:schemeClr val="tx1"/>
            </a:solidFill>
          </a:ln>
        </p:spPr>
      </p:pic>
    </p:spTree>
    <p:extLst>
      <p:ext uri="{BB962C8B-B14F-4D97-AF65-F5344CB8AC3E}">
        <p14:creationId xmlns:p14="http://schemas.microsoft.com/office/powerpoint/2010/main" val="13150640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17543" y="1311874"/>
            <a:ext cx="11156913" cy="4234251"/>
          </a:xfrm>
          <a:prstGeom prst="rect">
            <a:avLst/>
          </a:prstGeom>
          <a:ln>
            <a:solidFill>
              <a:schemeClr val="tx1"/>
            </a:solidFill>
          </a:ln>
        </p:spPr>
      </p:pic>
    </p:spTree>
    <p:extLst>
      <p:ext uri="{BB962C8B-B14F-4D97-AF65-F5344CB8AC3E}">
        <p14:creationId xmlns:p14="http://schemas.microsoft.com/office/powerpoint/2010/main" val="14312962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64326" y="623455"/>
            <a:ext cx="11663348" cy="5611090"/>
          </a:xfrm>
          <a:prstGeom prst="rect">
            <a:avLst/>
          </a:prstGeom>
          <a:ln>
            <a:solidFill>
              <a:schemeClr val="tx1"/>
            </a:solidFill>
          </a:ln>
        </p:spPr>
      </p:pic>
    </p:spTree>
    <p:extLst>
      <p:ext uri="{BB962C8B-B14F-4D97-AF65-F5344CB8AC3E}">
        <p14:creationId xmlns:p14="http://schemas.microsoft.com/office/powerpoint/2010/main" val="3982868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276541" y="1674742"/>
            <a:ext cx="9638918" cy="3508515"/>
          </a:xfrm>
          <a:prstGeom prst="rect">
            <a:avLst/>
          </a:prstGeom>
        </p:spPr>
      </p:pic>
    </p:spTree>
    <p:extLst>
      <p:ext uri="{BB962C8B-B14F-4D97-AF65-F5344CB8AC3E}">
        <p14:creationId xmlns:p14="http://schemas.microsoft.com/office/powerpoint/2010/main" val="40086465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36537" y="623454"/>
            <a:ext cx="11318925" cy="5611091"/>
          </a:xfrm>
          <a:prstGeom prst="rect">
            <a:avLst/>
          </a:prstGeom>
          <a:ln>
            <a:solidFill>
              <a:schemeClr val="tx1"/>
            </a:solidFill>
          </a:ln>
        </p:spPr>
      </p:pic>
    </p:spTree>
    <p:extLst>
      <p:ext uri="{BB962C8B-B14F-4D97-AF65-F5344CB8AC3E}">
        <p14:creationId xmlns:p14="http://schemas.microsoft.com/office/powerpoint/2010/main" val="3583403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a:hlinkClick r:id="rId2"/>
              </a:rPr>
              <a:t>사업계획서 </a:t>
            </a:r>
            <a:r>
              <a:rPr lang="ko-KR" altLang="en-US" b="1" dirty="0">
                <a:hlinkClick r:id="rId2"/>
              </a:rPr>
              <a:t>작성</a:t>
            </a:r>
            <a:endParaRPr lang="ko-KR" altLang="en-US" b="1" dirty="0"/>
          </a:p>
        </p:txBody>
      </p:sp>
      <p:sp>
        <p:nvSpPr>
          <p:cNvPr id="3" name="부제목 2"/>
          <p:cNvSpPr>
            <a:spLocks noGrp="1"/>
          </p:cNvSpPr>
          <p:nvPr>
            <p:ph type="subTitle" idx="1"/>
          </p:nvPr>
        </p:nvSpPr>
        <p:spPr/>
        <p:txBody>
          <a:bodyPr/>
          <a:lstStyle/>
          <a:p>
            <a:endParaRPr lang="en-US" altLang="ko-KR" b="1" dirty="0"/>
          </a:p>
          <a:p>
            <a:r>
              <a:rPr lang="en-US" altLang="ko-KR" b="1" dirty="0"/>
              <a:t>YouTube: </a:t>
            </a:r>
            <a:r>
              <a:rPr lang="ko-KR" altLang="en-US" b="1" dirty="0" err="1"/>
              <a:t>챗</a:t>
            </a:r>
            <a:r>
              <a:rPr lang="en-US" altLang="ko-KR" b="1" dirty="0"/>
              <a:t>GPT</a:t>
            </a:r>
            <a:r>
              <a:rPr lang="ko-KR" altLang="en-US" b="1" dirty="0"/>
              <a:t>에게 정부지원 사업계획서 시켜봤습니다</a:t>
            </a:r>
            <a:r>
              <a:rPr lang="en-US" altLang="ko-KR" b="1" dirty="0"/>
              <a:t>.</a:t>
            </a:r>
            <a:endParaRPr lang="ko-KR" altLang="en-US" b="1" dirty="0"/>
          </a:p>
        </p:txBody>
      </p:sp>
    </p:spTree>
    <p:extLst>
      <p:ext uri="{BB962C8B-B14F-4D97-AF65-F5344CB8AC3E}">
        <p14:creationId xmlns:p14="http://schemas.microsoft.com/office/powerpoint/2010/main" val="4154348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글 쓰기 업무 활용</a:t>
            </a:r>
          </a:p>
        </p:txBody>
      </p:sp>
    </p:spTree>
    <p:extLst>
      <p:ext uri="{BB962C8B-B14F-4D97-AF65-F5344CB8AC3E}">
        <p14:creationId xmlns:p14="http://schemas.microsoft.com/office/powerpoint/2010/main" val="1666651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공문 분석하기</a:t>
            </a:r>
          </a:p>
        </p:txBody>
      </p:sp>
      <p:sp>
        <p:nvSpPr>
          <p:cNvPr id="3" name="내용 개체 틀 2"/>
          <p:cNvSpPr>
            <a:spLocks noGrp="1"/>
          </p:cNvSpPr>
          <p:nvPr>
            <p:ph idx="1"/>
          </p:nvPr>
        </p:nvSpPr>
        <p:spPr/>
        <p:txBody>
          <a:bodyPr>
            <a:normAutofit fontScale="47500" lnSpcReduction="20000"/>
          </a:bodyPr>
          <a:lstStyle/>
          <a:p>
            <a:pPr marL="0" indent="0" algn="just">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gn="just">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gn="just">
              <a:lnSpc>
                <a:spcPct val="170000"/>
              </a:lnSpc>
              <a:buNone/>
            </a:pPr>
            <a:r>
              <a:rPr lang="en-US" altLang="ko-KR" dirty="0"/>
              <a:t>[</a:t>
            </a:r>
            <a:r>
              <a:rPr lang="ko-KR" altLang="en-US" dirty="0"/>
              <a:t>문서</a:t>
            </a:r>
            <a:r>
              <a:rPr lang="en-US" altLang="ko-KR" dirty="0"/>
              <a:t>]</a:t>
            </a:r>
          </a:p>
          <a:p>
            <a:pPr marL="0" indent="0" algn="just">
              <a:lnSpc>
                <a:spcPct val="170000"/>
              </a:lnSpc>
              <a:buNone/>
            </a:pPr>
            <a:r>
              <a:rPr lang="en-US" altLang="ko-KR" dirty="0"/>
              <a:t>1. </a:t>
            </a:r>
            <a:r>
              <a:rPr lang="ko-KR" altLang="en-US" dirty="0"/>
              <a:t>국가정보 사호</a:t>
            </a:r>
            <a:r>
              <a:rPr lang="en-US" altLang="ko-KR" dirty="0"/>
              <a:t>-$$$(2023.4.28.)</a:t>
            </a:r>
            <a:r>
              <a:rPr lang="ko-KR" altLang="en-US" dirty="0"/>
              <a:t>호와 관련입니다</a:t>
            </a:r>
            <a:r>
              <a:rPr lang="en-US" altLang="ko-KR" dirty="0"/>
              <a:t>.</a:t>
            </a:r>
          </a:p>
          <a:p>
            <a:pPr marL="0" indent="0" algn="just">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gn="just">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gn="just">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gn="just">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gn="just">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보도 자료 작성</a:t>
            </a:r>
          </a:p>
        </p:txBody>
      </p:sp>
      <p:sp>
        <p:nvSpPr>
          <p:cNvPr id="3" name="내용 개체 틀 2"/>
          <p:cNvSpPr>
            <a:spLocks noGrp="1"/>
          </p:cNvSpPr>
          <p:nvPr>
            <p:ph idx="1"/>
          </p:nvPr>
        </p:nvSpPr>
        <p:spPr/>
        <p:txBody>
          <a:bodyPr numCol="2">
            <a:normAutofit/>
          </a:bodyPr>
          <a:lstStyle/>
          <a:p>
            <a:pPr marL="0" indent="0">
              <a:buNone/>
            </a:pPr>
            <a:r>
              <a:rPr lang="ko-KR" altLang="en-US" sz="900" dirty="0"/>
              <a:t>▢ </a:t>
            </a:r>
            <a:r>
              <a:rPr lang="en-US" altLang="ko-KR" sz="900" dirty="0"/>
              <a:t>2023</a:t>
            </a:r>
            <a:r>
              <a:rPr lang="ko-KR" altLang="en-US" sz="900" dirty="0"/>
              <a:t>년 대학생 현장실습</a:t>
            </a:r>
            <a:r>
              <a:rPr lang="en-US" altLang="ko-KR" sz="900" dirty="0"/>
              <a:t>(1</a:t>
            </a:r>
            <a:r>
              <a:rPr lang="ko-KR" altLang="en-US" sz="900" dirty="0"/>
              <a:t>기</a:t>
            </a:r>
            <a:r>
              <a:rPr lang="en-US" altLang="ko-KR" sz="900" dirty="0"/>
              <a:t>) </a:t>
            </a:r>
            <a:r>
              <a:rPr lang="ko-KR" altLang="en-US" sz="900" dirty="0"/>
              <a:t>개요</a:t>
            </a:r>
          </a:p>
          <a:p>
            <a:pPr marL="0" indent="0">
              <a:buNone/>
            </a:pPr>
            <a:r>
              <a:rPr lang="ko-KR" altLang="en-US" sz="900" dirty="0"/>
              <a:t>❍ 주 관 </a:t>
            </a:r>
            <a:r>
              <a:rPr lang="en-US" altLang="ko-KR" sz="900" dirty="0"/>
              <a:t>: </a:t>
            </a:r>
            <a:r>
              <a:rPr lang="ko-KR" altLang="en-US" sz="900" dirty="0"/>
              <a:t>경기도보건환경연구원</a:t>
            </a:r>
          </a:p>
          <a:p>
            <a:pPr marL="0" indent="0">
              <a:buNone/>
            </a:pPr>
            <a:r>
              <a:rPr lang="ko-KR" altLang="en-US" sz="900" dirty="0"/>
              <a:t>❍ 실습기간 </a:t>
            </a:r>
            <a:r>
              <a:rPr lang="en-US" altLang="ko-KR" sz="900" dirty="0"/>
              <a:t>: 2023. 7. 3.(</a:t>
            </a:r>
            <a:r>
              <a:rPr lang="ko-KR" altLang="en-US" sz="900" dirty="0"/>
              <a:t>월</a:t>
            </a:r>
            <a:r>
              <a:rPr lang="en-US" altLang="ko-KR" sz="900" dirty="0"/>
              <a:t>) ~ 7. 14.(</a:t>
            </a:r>
            <a:r>
              <a:rPr lang="ko-KR" altLang="en-US" sz="900" dirty="0"/>
              <a:t>금</a:t>
            </a:r>
            <a:r>
              <a:rPr lang="en-US" altLang="ko-KR" sz="900" dirty="0"/>
              <a:t>), </a:t>
            </a:r>
            <a:r>
              <a:rPr lang="ko-KR" altLang="en-US" sz="900" dirty="0"/>
              <a:t>총 </a:t>
            </a:r>
            <a:r>
              <a:rPr lang="en-US" altLang="ko-KR" sz="900" dirty="0"/>
              <a:t>10</a:t>
            </a:r>
            <a:r>
              <a:rPr lang="ko-KR" altLang="en-US" sz="900" dirty="0"/>
              <a:t>일</a:t>
            </a:r>
            <a:r>
              <a:rPr lang="en-US" altLang="ko-KR" sz="900" dirty="0"/>
              <a:t>, 9:00~18:00</a:t>
            </a:r>
          </a:p>
          <a:p>
            <a:pPr marL="0" indent="0">
              <a:buNone/>
            </a:pPr>
            <a:r>
              <a:rPr lang="en-US" altLang="ko-KR" sz="900" dirty="0"/>
              <a:t>❍ </a:t>
            </a:r>
            <a:r>
              <a:rPr lang="ko-KR" altLang="en-US" sz="900" dirty="0" err="1"/>
              <a:t>실습장소</a:t>
            </a:r>
            <a:r>
              <a:rPr lang="ko-KR" altLang="en-US" sz="900" dirty="0"/>
              <a:t> </a:t>
            </a:r>
            <a:r>
              <a:rPr lang="en-US" altLang="ko-KR" sz="900" dirty="0"/>
              <a:t>: </a:t>
            </a:r>
            <a:r>
              <a:rPr lang="ko-KR" altLang="en-US" sz="900" dirty="0"/>
              <a:t>경기도보건환경연구원</a:t>
            </a:r>
            <a:r>
              <a:rPr lang="en-US" altLang="ko-KR" sz="900" dirty="0"/>
              <a:t>(</a:t>
            </a:r>
            <a:r>
              <a:rPr lang="ko-KR" altLang="en-US" sz="900" dirty="0"/>
              <a:t>본원</a:t>
            </a:r>
            <a:r>
              <a:rPr lang="en-US" altLang="ko-KR" sz="900" dirty="0"/>
              <a:t>) </a:t>
            </a:r>
            <a:r>
              <a:rPr lang="ko-KR" altLang="en-US" sz="900" dirty="0"/>
              <a:t>경기도 수원시 칠보로</a:t>
            </a:r>
            <a:r>
              <a:rPr lang="en-US" altLang="ko-KR" sz="900" dirty="0"/>
              <a:t>1</a:t>
            </a:r>
            <a:r>
              <a:rPr lang="ko-KR" altLang="en-US" sz="900" dirty="0" err="1"/>
              <a:t>번길</a:t>
            </a:r>
            <a:r>
              <a:rPr lang="ko-KR" altLang="en-US" sz="900" dirty="0"/>
              <a:t> </a:t>
            </a:r>
            <a:r>
              <a:rPr lang="en-US" altLang="ko-KR" sz="900" dirty="0"/>
              <a:t>62</a:t>
            </a:r>
          </a:p>
          <a:p>
            <a:pPr marL="0" indent="0">
              <a:buNone/>
            </a:pPr>
            <a:r>
              <a:rPr lang="en-US" altLang="ko-KR" sz="900" dirty="0"/>
              <a:t>❍ </a:t>
            </a:r>
            <a:r>
              <a:rPr lang="ko-KR" altLang="en-US" sz="900" dirty="0"/>
              <a:t>교육과정 </a:t>
            </a:r>
            <a:r>
              <a:rPr lang="en-US" altLang="ko-KR" sz="900" dirty="0"/>
              <a:t>: </a:t>
            </a:r>
            <a:r>
              <a:rPr lang="ko-KR" altLang="en-US" sz="900" dirty="0" err="1"/>
              <a:t>공통교육</a:t>
            </a:r>
            <a:r>
              <a:rPr lang="en-US" altLang="ko-KR" sz="900" dirty="0"/>
              <a:t>(3</a:t>
            </a:r>
            <a:r>
              <a:rPr lang="ko-KR" altLang="en-US" sz="900" dirty="0"/>
              <a:t>일</a:t>
            </a:r>
            <a:r>
              <a:rPr lang="en-US" altLang="ko-KR" sz="900" dirty="0"/>
              <a:t>) </a:t>
            </a:r>
            <a:r>
              <a:rPr lang="ko-KR" altLang="en-US" sz="900" dirty="0"/>
              <a:t>및 현장실습</a:t>
            </a:r>
            <a:r>
              <a:rPr lang="en-US" altLang="ko-KR" sz="900" dirty="0"/>
              <a:t>(7</a:t>
            </a:r>
            <a:r>
              <a:rPr lang="ko-KR" altLang="en-US" sz="900" dirty="0"/>
              <a:t>일</a:t>
            </a:r>
            <a:r>
              <a:rPr lang="en-US" altLang="ko-KR" sz="900" dirty="0"/>
              <a:t>/</a:t>
            </a:r>
            <a:r>
              <a:rPr lang="ko-KR" altLang="en-US" sz="900" dirty="0"/>
              <a:t>외부 기업 견학 </a:t>
            </a:r>
            <a:r>
              <a:rPr lang="en-US" altLang="ko-KR" sz="900" dirty="0"/>
              <a:t>1</a:t>
            </a:r>
            <a:r>
              <a:rPr lang="ko-KR" altLang="en-US" sz="900" dirty="0"/>
              <a:t>일 포함</a:t>
            </a:r>
            <a:r>
              <a:rPr lang="en-US" altLang="ko-KR" sz="900" dirty="0"/>
              <a:t>)</a:t>
            </a:r>
          </a:p>
          <a:p>
            <a:pPr marL="0" indent="0">
              <a:buNone/>
            </a:pPr>
            <a:r>
              <a:rPr lang="en-US" altLang="ko-KR" sz="900" dirty="0"/>
              <a:t>※ </a:t>
            </a:r>
            <a:r>
              <a:rPr lang="ko-KR" altLang="en-US" sz="900" dirty="0"/>
              <a:t>교육부 고시 「대학생 현장실습학기제 운영 규정</a:t>
            </a:r>
            <a:r>
              <a:rPr lang="en-US" altLang="ko-KR" sz="900" dirty="0"/>
              <a:t>(</a:t>
            </a:r>
            <a:r>
              <a:rPr lang="ko-KR" altLang="en-US" sz="900" dirty="0"/>
              <a:t>표준현장실습학기제 </a:t>
            </a:r>
            <a:r>
              <a:rPr lang="ko-KR" altLang="en-US" sz="900" dirty="0" err="1"/>
              <a:t>비학점과정</a:t>
            </a:r>
            <a:r>
              <a:rPr lang="en-US" altLang="ko-KR" sz="900" dirty="0"/>
              <a:t>)</a:t>
            </a:r>
            <a:r>
              <a:rPr lang="ko-KR" altLang="en-US" sz="900" dirty="0"/>
              <a:t>」 준용</a:t>
            </a:r>
          </a:p>
          <a:p>
            <a:pPr marL="0" indent="0">
              <a:buNone/>
            </a:pPr>
            <a:r>
              <a:rPr lang="ko-KR" altLang="en-US" sz="900" dirty="0"/>
              <a:t>❍ </a:t>
            </a:r>
            <a:r>
              <a:rPr lang="ko-KR" altLang="en-US" sz="900" dirty="0" err="1"/>
              <a:t>실습수당</a:t>
            </a:r>
            <a:r>
              <a:rPr lang="ko-KR" altLang="en-US" sz="900" dirty="0"/>
              <a:t> </a:t>
            </a:r>
            <a:r>
              <a:rPr lang="en-US" altLang="ko-KR" sz="900" dirty="0"/>
              <a:t>: </a:t>
            </a:r>
            <a:r>
              <a:rPr lang="ko-KR" altLang="en-US" sz="900" dirty="0"/>
              <a:t>약 </a:t>
            </a:r>
            <a:r>
              <a:rPr lang="en-US" altLang="ko-KR" sz="900" dirty="0"/>
              <a:t>69</a:t>
            </a:r>
            <a:r>
              <a:rPr lang="ko-KR" altLang="en-US" sz="900" dirty="0"/>
              <a:t>만원 지급</a:t>
            </a:r>
            <a:r>
              <a:rPr lang="en-US" altLang="ko-KR" sz="900" dirty="0"/>
              <a:t>(</a:t>
            </a:r>
            <a:r>
              <a:rPr lang="ko-KR" altLang="en-US" sz="900" dirty="0" err="1"/>
              <a:t>세전</a:t>
            </a:r>
            <a:r>
              <a:rPr lang="ko-KR" altLang="en-US" sz="900" dirty="0"/>
              <a:t> </a:t>
            </a:r>
            <a:r>
              <a:rPr lang="en-US" altLang="ko-KR" sz="900" dirty="0"/>
              <a:t>/ </a:t>
            </a:r>
            <a:r>
              <a:rPr lang="ko-KR" altLang="en-US" sz="900" dirty="0"/>
              <a:t>결석 없이 수료 시 금액</a:t>
            </a:r>
            <a:r>
              <a:rPr lang="en-US" altLang="ko-KR" sz="900" dirty="0"/>
              <a:t>)</a:t>
            </a:r>
          </a:p>
          <a:p>
            <a:pPr marL="0" indent="0">
              <a:buNone/>
            </a:pPr>
            <a:r>
              <a:rPr lang="en-US" altLang="ko-KR" sz="900" dirty="0"/>
              <a:t>▢ </a:t>
            </a:r>
            <a:r>
              <a:rPr lang="ko-KR" altLang="en-US" sz="900" dirty="0"/>
              <a:t>신청 및 선정자 발표</a:t>
            </a:r>
          </a:p>
          <a:p>
            <a:pPr marL="0" indent="0">
              <a:buNone/>
            </a:pPr>
            <a:r>
              <a:rPr lang="ko-KR" altLang="en-US" sz="900" dirty="0"/>
              <a:t>❍ 모집대상 </a:t>
            </a:r>
            <a:r>
              <a:rPr lang="en-US" altLang="ko-KR" sz="900" dirty="0"/>
              <a:t>: </a:t>
            </a:r>
            <a:r>
              <a:rPr lang="ko-KR" altLang="en-US" sz="900" dirty="0"/>
              <a:t>공고일 기준 경기도에 주소를 두고 있는</a:t>
            </a:r>
          </a:p>
          <a:p>
            <a:pPr marL="0" indent="0">
              <a:buNone/>
            </a:pPr>
            <a:r>
              <a:rPr lang="ko-KR" altLang="en-US" sz="900" dirty="0"/>
              <a:t> 보건</a:t>
            </a:r>
            <a:r>
              <a:rPr lang="en-US" altLang="ko-KR" sz="900" dirty="0"/>
              <a:t>·</a:t>
            </a:r>
            <a:r>
              <a:rPr lang="ko-KR" altLang="en-US" sz="900" dirty="0"/>
              <a:t>환경 관련 전공 대학 </a:t>
            </a:r>
            <a:r>
              <a:rPr lang="en-US" altLang="ko-KR" sz="900" dirty="0"/>
              <a:t>4</a:t>
            </a:r>
            <a:r>
              <a:rPr lang="ko-KR" altLang="en-US" sz="900" dirty="0"/>
              <a:t>학기 이상 수료자</a:t>
            </a:r>
            <a:r>
              <a:rPr lang="en-US" altLang="ko-KR" sz="900" dirty="0"/>
              <a:t>(</a:t>
            </a:r>
            <a:r>
              <a:rPr lang="ko-KR" altLang="en-US" sz="900" dirty="0"/>
              <a:t>휴학생 포함</a:t>
            </a:r>
            <a:r>
              <a:rPr lang="en-US" altLang="ko-KR" sz="900" dirty="0"/>
              <a:t>) 50</a:t>
            </a:r>
            <a:r>
              <a:rPr lang="ko-KR" altLang="en-US" sz="900" dirty="0"/>
              <a:t>명</a:t>
            </a:r>
          </a:p>
          <a:p>
            <a:pPr marL="0" indent="0">
              <a:buNone/>
            </a:pPr>
            <a:r>
              <a:rPr lang="en-US" altLang="ko-KR" sz="900" dirty="0"/>
              <a:t>※ </a:t>
            </a:r>
            <a:r>
              <a:rPr lang="ko-KR" altLang="en-US" sz="900" dirty="0"/>
              <a:t>보건</a:t>
            </a:r>
            <a:r>
              <a:rPr lang="en-US" altLang="ko-KR" sz="900" dirty="0"/>
              <a:t>·</a:t>
            </a:r>
            <a:r>
              <a:rPr lang="ko-KR" altLang="en-US" sz="900" dirty="0"/>
              <a:t>환경 관련 전공 </a:t>
            </a:r>
            <a:r>
              <a:rPr lang="en-US" altLang="ko-KR" sz="900" dirty="0"/>
              <a:t>: </a:t>
            </a:r>
            <a:r>
              <a:rPr lang="ko-KR" altLang="en-US" sz="900" dirty="0"/>
              <a:t>보건학</a:t>
            </a:r>
            <a:r>
              <a:rPr lang="en-US" altLang="ko-KR" sz="900" dirty="0"/>
              <a:t>, </a:t>
            </a:r>
            <a:r>
              <a:rPr lang="ko-KR" altLang="en-US" sz="900" dirty="0"/>
              <a:t>환경</a:t>
            </a:r>
            <a:r>
              <a:rPr lang="en-US" altLang="ko-KR" sz="900" dirty="0"/>
              <a:t>(</a:t>
            </a:r>
            <a:r>
              <a:rPr lang="ko-KR" altLang="en-US" sz="900" dirty="0"/>
              <a:t>공</a:t>
            </a:r>
            <a:r>
              <a:rPr lang="en-US" altLang="ko-KR" sz="900" dirty="0"/>
              <a:t>)</a:t>
            </a:r>
            <a:r>
              <a:rPr lang="ko-KR" altLang="en-US" sz="900" dirty="0"/>
              <a:t>학</a:t>
            </a:r>
            <a:r>
              <a:rPr lang="en-US" altLang="ko-KR" sz="900" dirty="0"/>
              <a:t>, (</a:t>
            </a:r>
            <a:r>
              <a:rPr lang="ko-KR" altLang="en-US" sz="900" dirty="0"/>
              <a:t>미</a:t>
            </a:r>
            <a:r>
              <a:rPr lang="en-US" altLang="ko-KR" sz="900" dirty="0"/>
              <a:t>)</a:t>
            </a:r>
            <a:r>
              <a:rPr lang="ko-KR" altLang="en-US" sz="900" dirty="0"/>
              <a:t>생물학</a:t>
            </a:r>
            <a:r>
              <a:rPr lang="en-US" altLang="ko-KR" sz="900" dirty="0"/>
              <a:t>, </a:t>
            </a:r>
            <a:r>
              <a:rPr lang="ko-KR" altLang="en-US" sz="900" dirty="0"/>
              <a:t>생태학</a:t>
            </a:r>
            <a:r>
              <a:rPr lang="en-US" altLang="ko-KR" sz="900" dirty="0"/>
              <a:t>, </a:t>
            </a:r>
            <a:r>
              <a:rPr lang="ko-KR" altLang="en-US" sz="900" dirty="0"/>
              <a:t>생명공학</a:t>
            </a:r>
            <a:r>
              <a:rPr lang="en-US" altLang="ko-KR" sz="900" dirty="0"/>
              <a:t>, </a:t>
            </a:r>
            <a:r>
              <a:rPr lang="ko-KR" altLang="en-US" sz="900" dirty="0"/>
              <a:t>분자생물학</a:t>
            </a:r>
            <a:r>
              <a:rPr lang="en-US" altLang="ko-KR" sz="900" dirty="0"/>
              <a:t>,</a:t>
            </a:r>
          </a:p>
          <a:p>
            <a:pPr marL="0" indent="0">
              <a:buNone/>
            </a:pPr>
            <a:r>
              <a:rPr lang="ko-KR" altLang="en-US" sz="900" dirty="0"/>
              <a:t>식품공학</a:t>
            </a:r>
            <a:r>
              <a:rPr lang="en-US" altLang="ko-KR" sz="900" dirty="0"/>
              <a:t>, </a:t>
            </a:r>
            <a:r>
              <a:rPr lang="ko-KR" altLang="en-US" sz="900" dirty="0"/>
              <a:t>식품영양학</a:t>
            </a:r>
            <a:r>
              <a:rPr lang="en-US" altLang="ko-KR" sz="900" dirty="0"/>
              <a:t>, </a:t>
            </a:r>
            <a:r>
              <a:rPr lang="ko-KR" altLang="en-US" sz="900" dirty="0"/>
              <a:t>약학</a:t>
            </a:r>
            <a:r>
              <a:rPr lang="en-US" altLang="ko-KR" sz="900" dirty="0"/>
              <a:t>, </a:t>
            </a:r>
            <a:r>
              <a:rPr lang="ko-KR" altLang="en-US" sz="900" dirty="0"/>
              <a:t>수의학</a:t>
            </a:r>
            <a:r>
              <a:rPr lang="en-US" altLang="ko-KR" sz="900" dirty="0"/>
              <a:t>, </a:t>
            </a:r>
            <a:r>
              <a:rPr lang="ko-KR" altLang="en-US" sz="900" dirty="0"/>
              <a:t>기상학</a:t>
            </a:r>
            <a:r>
              <a:rPr lang="en-US" altLang="ko-KR" sz="900" dirty="0"/>
              <a:t>, </a:t>
            </a:r>
            <a:r>
              <a:rPr lang="ko-KR" altLang="en-US" sz="900" dirty="0"/>
              <a:t>지구과학</a:t>
            </a:r>
            <a:r>
              <a:rPr lang="en-US" altLang="ko-KR" sz="900" dirty="0"/>
              <a:t>, </a:t>
            </a:r>
            <a:r>
              <a:rPr lang="ko-KR" altLang="en-US" sz="900" dirty="0"/>
              <a:t>지질학</a:t>
            </a:r>
            <a:r>
              <a:rPr lang="en-US" altLang="ko-KR" sz="900" dirty="0"/>
              <a:t>, </a:t>
            </a:r>
            <a:r>
              <a:rPr lang="ko-KR" altLang="en-US" sz="900" dirty="0"/>
              <a:t>해양학 등 </a:t>
            </a:r>
            <a:r>
              <a:rPr lang="ko-KR" altLang="en-US" sz="900" dirty="0" err="1"/>
              <a:t>동일계통</a:t>
            </a:r>
            <a:r>
              <a:rPr lang="ko-KR" altLang="en-US" sz="900" dirty="0"/>
              <a:t> 전 분야</a:t>
            </a:r>
          </a:p>
          <a:p>
            <a:pPr marL="0" indent="0">
              <a:buNone/>
            </a:pPr>
            <a:r>
              <a:rPr lang="ko-KR" altLang="en-US" sz="900" dirty="0"/>
              <a:t>❍ 신청기간 </a:t>
            </a:r>
            <a:r>
              <a:rPr lang="en-US" altLang="ko-KR" sz="900" dirty="0"/>
              <a:t>: 2023. 6. 5.(</a:t>
            </a:r>
            <a:r>
              <a:rPr lang="ko-KR" altLang="en-US" sz="900" dirty="0"/>
              <a:t>월</a:t>
            </a:r>
            <a:r>
              <a:rPr lang="en-US" altLang="ko-KR" sz="900" dirty="0"/>
              <a:t>), 9:00 ~ 6. 16.(</a:t>
            </a:r>
            <a:r>
              <a:rPr lang="ko-KR" altLang="en-US" sz="900" dirty="0"/>
              <a:t>금</a:t>
            </a:r>
            <a:r>
              <a:rPr lang="en-US" altLang="ko-KR" sz="900" dirty="0"/>
              <a:t>), 17:00 </a:t>
            </a:r>
            <a:r>
              <a:rPr lang="ko-KR" altLang="en-US" sz="900" dirty="0"/>
              <a:t>까지</a:t>
            </a:r>
          </a:p>
          <a:p>
            <a:pPr marL="0" indent="0">
              <a:buNone/>
            </a:pPr>
            <a:r>
              <a:rPr lang="ko-KR" altLang="en-US" sz="900" dirty="0"/>
              <a:t>❍ 신청방법 </a:t>
            </a:r>
            <a:r>
              <a:rPr lang="en-US" altLang="ko-KR" sz="900" dirty="0"/>
              <a:t>: </a:t>
            </a:r>
            <a:r>
              <a:rPr lang="ko-KR" altLang="en-US" sz="900" dirty="0"/>
              <a:t>신청 사이트 내 작성 항목 기술 및 관련 서류 제출</a:t>
            </a:r>
          </a:p>
          <a:p>
            <a:pPr marL="0" indent="0">
              <a:buNone/>
            </a:pPr>
            <a:r>
              <a:rPr lang="en-US" altLang="ko-KR" sz="900" dirty="0"/>
              <a:t>※ </a:t>
            </a:r>
            <a:r>
              <a:rPr lang="ko-KR" altLang="en-US" sz="900" dirty="0"/>
              <a:t>신청 홈페이지 주소 </a:t>
            </a:r>
            <a:r>
              <a:rPr lang="en-US" altLang="ko-KR" sz="900" dirty="0"/>
              <a:t>: https://apply.jobaba.net/ ‘</a:t>
            </a:r>
            <a:r>
              <a:rPr lang="ko-KR" altLang="en-US" sz="900" dirty="0"/>
              <a:t>경기도일자리재단 통합접수시스템’</a:t>
            </a:r>
            <a:endParaRPr lang="en-US" altLang="ko-KR" sz="900" dirty="0"/>
          </a:p>
          <a:p>
            <a:pPr marL="0" indent="0">
              <a:buNone/>
            </a:pPr>
            <a:r>
              <a:rPr lang="ko-KR" altLang="en-US" sz="900" dirty="0"/>
              <a:t>❍ </a:t>
            </a:r>
            <a:r>
              <a:rPr lang="ko-KR" altLang="en-US" sz="900" dirty="0" err="1"/>
              <a:t>선발분야</a:t>
            </a:r>
            <a:r>
              <a:rPr lang="ko-KR" altLang="en-US" sz="900" dirty="0"/>
              <a:t> </a:t>
            </a:r>
            <a:r>
              <a:rPr lang="en-US" altLang="ko-KR" sz="900" dirty="0"/>
              <a:t>: 3</a:t>
            </a:r>
            <a:r>
              <a:rPr lang="ko-KR" altLang="en-US" sz="900" dirty="0"/>
              <a:t>개 분야 모집인원 내 선착순 선발</a:t>
            </a:r>
            <a:r>
              <a:rPr lang="en-US" altLang="ko-KR" sz="900" dirty="0"/>
              <a:t>(</a:t>
            </a:r>
            <a:r>
              <a:rPr lang="ko-KR" altLang="en-US" sz="900" dirty="0"/>
              <a:t>분야별 관련 전공 자율 지원</a:t>
            </a:r>
            <a:r>
              <a:rPr lang="en-US" altLang="ko-KR" sz="900" dirty="0"/>
              <a:t>)</a:t>
            </a:r>
          </a:p>
          <a:p>
            <a:pPr marL="0" indent="0">
              <a:buNone/>
            </a:pPr>
            <a:r>
              <a:rPr lang="en-US" altLang="ko-KR" sz="900" dirty="0"/>
              <a:t> 1.</a:t>
            </a:r>
            <a:r>
              <a:rPr lang="ko-KR" altLang="en-US" sz="900" dirty="0"/>
              <a:t>식품</a:t>
            </a:r>
            <a:r>
              <a:rPr lang="en-US" altLang="ko-KR" sz="900" dirty="0"/>
              <a:t>·</a:t>
            </a:r>
            <a:r>
              <a:rPr lang="ko-KR" altLang="en-US" sz="900" dirty="0"/>
              <a:t>의약품</a:t>
            </a:r>
            <a:r>
              <a:rPr lang="en-US" altLang="ko-KR" sz="900" dirty="0"/>
              <a:t>(17</a:t>
            </a:r>
            <a:r>
              <a:rPr lang="ko-KR" altLang="en-US" sz="900" dirty="0"/>
              <a:t>명</a:t>
            </a:r>
            <a:r>
              <a:rPr lang="en-US" altLang="ko-KR" sz="900" dirty="0"/>
              <a:t>) / 2.</a:t>
            </a:r>
            <a:r>
              <a:rPr lang="ko-KR" altLang="en-US" sz="900" dirty="0"/>
              <a:t>미생물</a:t>
            </a:r>
            <a:r>
              <a:rPr lang="en-US" altLang="ko-KR" sz="900" dirty="0"/>
              <a:t>·</a:t>
            </a:r>
            <a:r>
              <a:rPr lang="ko-KR" altLang="en-US" sz="900" dirty="0"/>
              <a:t>분자생물학</a:t>
            </a:r>
            <a:r>
              <a:rPr lang="en-US" altLang="ko-KR" sz="900" dirty="0"/>
              <a:t>(8</a:t>
            </a:r>
            <a:r>
              <a:rPr lang="ko-KR" altLang="en-US" sz="900" dirty="0"/>
              <a:t>명</a:t>
            </a:r>
            <a:r>
              <a:rPr lang="en-US" altLang="ko-KR" sz="900" dirty="0"/>
              <a:t>) / 3.</a:t>
            </a:r>
            <a:r>
              <a:rPr lang="ko-KR" altLang="en-US" sz="900" dirty="0"/>
              <a:t>환경</a:t>
            </a:r>
            <a:r>
              <a:rPr lang="en-US" altLang="ko-KR" sz="900" dirty="0"/>
              <a:t>(25</a:t>
            </a:r>
            <a:r>
              <a:rPr lang="ko-KR" altLang="en-US" sz="900" dirty="0"/>
              <a:t>명</a:t>
            </a:r>
            <a:r>
              <a:rPr lang="en-US" altLang="ko-KR" sz="900" dirty="0"/>
              <a:t>)</a:t>
            </a:r>
          </a:p>
          <a:p>
            <a:pPr marL="0" indent="0">
              <a:buNone/>
            </a:pPr>
            <a:r>
              <a:rPr lang="en-US" altLang="ko-KR" sz="900" dirty="0"/>
              <a:t>※ </a:t>
            </a:r>
            <a:r>
              <a:rPr lang="ko-KR" altLang="en-US" sz="900" dirty="0"/>
              <a:t>모집인원의 </a:t>
            </a:r>
            <a:r>
              <a:rPr lang="en-US" altLang="ko-KR" sz="900" dirty="0"/>
              <a:t>10% </a:t>
            </a:r>
            <a:r>
              <a:rPr lang="ko-KR" altLang="en-US" sz="900" dirty="0"/>
              <a:t>추가 예비 선발</a:t>
            </a:r>
            <a:r>
              <a:rPr lang="en-US" altLang="ko-KR" sz="900" dirty="0"/>
              <a:t>(</a:t>
            </a:r>
            <a:r>
              <a:rPr lang="ko-KR" altLang="en-US" sz="900" dirty="0"/>
              <a:t>식품</a:t>
            </a:r>
            <a:r>
              <a:rPr lang="en-US" altLang="ko-KR" sz="900" dirty="0"/>
              <a:t>·</a:t>
            </a:r>
            <a:r>
              <a:rPr lang="ko-KR" altLang="en-US" sz="900" dirty="0"/>
              <a:t>의약품 </a:t>
            </a:r>
            <a:r>
              <a:rPr lang="en-US" altLang="ko-KR" sz="900" dirty="0"/>
              <a:t>2</a:t>
            </a:r>
            <a:r>
              <a:rPr lang="ko-KR" altLang="en-US" sz="900" dirty="0"/>
              <a:t>명 </a:t>
            </a:r>
            <a:r>
              <a:rPr lang="en-US" altLang="ko-KR" sz="900" dirty="0"/>
              <a:t>/ </a:t>
            </a:r>
            <a:r>
              <a:rPr lang="ko-KR" altLang="en-US" sz="900" dirty="0"/>
              <a:t>미생물</a:t>
            </a:r>
            <a:r>
              <a:rPr lang="en-US" altLang="ko-KR" sz="900" dirty="0"/>
              <a:t>·</a:t>
            </a:r>
            <a:r>
              <a:rPr lang="ko-KR" altLang="en-US" sz="900" dirty="0"/>
              <a:t>분자생물학 </a:t>
            </a:r>
            <a:r>
              <a:rPr lang="en-US" altLang="ko-KR" sz="900" dirty="0"/>
              <a:t>1</a:t>
            </a:r>
            <a:r>
              <a:rPr lang="ko-KR" altLang="en-US" sz="900" dirty="0"/>
              <a:t>명 </a:t>
            </a:r>
            <a:r>
              <a:rPr lang="en-US" altLang="ko-KR" sz="900" dirty="0"/>
              <a:t>/ </a:t>
            </a:r>
            <a:r>
              <a:rPr lang="ko-KR" altLang="en-US" sz="900" dirty="0"/>
              <a:t>환경 </a:t>
            </a:r>
            <a:r>
              <a:rPr lang="en-US" altLang="ko-KR" sz="900" dirty="0"/>
              <a:t>3</a:t>
            </a:r>
            <a:r>
              <a:rPr lang="ko-KR" altLang="en-US" sz="900" dirty="0"/>
              <a:t>명</a:t>
            </a:r>
            <a:r>
              <a:rPr lang="en-US" altLang="ko-KR" sz="900" dirty="0"/>
              <a:t>)</a:t>
            </a:r>
          </a:p>
          <a:p>
            <a:pPr marL="0" indent="0">
              <a:buNone/>
            </a:pPr>
            <a:r>
              <a:rPr lang="en-US" altLang="ko-KR" sz="900" dirty="0"/>
              <a:t>❍ </a:t>
            </a:r>
            <a:r>
              <a:rPr lang="ko-KR" altLang="en-US" sz="900" dirty="0"/>
              <a:t>제출서류 </a:t>
            </a:r>
            <a:r>
              <a:rPr lang="en-US" altLang="ko-KR" sz="900" dirty="0"/>
              <a:t>: 1. </a:t>
            </a:r>
            <a:r>
              <a:rPr lang="ko-KR" altLang="en-US" sz="900" dirty="0"/>
              <a:t>재학</a:t>
            </a:r>
            <a:r>
              <a:rPr lang="en-US" altLang="ko-KR" sz="900" dirty="0"/>
              <a:t>(</a:t>
            </a:r>
            <a:r>
              <a:rPr lang="ko-KR" altLang="en-US" sz="900" dirty="0"/>
              <a:t>휴학</a:t>
            </a:r>
            <a:r>
              <a:rPr lang="en-US" altLang="ko-KR" sz="900" dirty="0"/>
              <a:t>)</a:t>
            </a:r>
            <a:r>
              <a:rPr lang="ko-KR" altLang="en-US" sz="900" dirty="0"/>
              <a:t>증명서</a:t>
            </a:r>
            <a:r>
              <a:rPr lang="en-US" altLang="ko-KR" sz="900" dirty="0"/>
              <a:t>(</a:t>
            </a:r>
            <a:r>
              <a:rPr lang="ko-KR" altLang="en-US" sz="900" dirty="0"/>
              <a:t>전공 및 </a:t>
            </a:r>
            <a:r>
              <a:rPr lang="en-US" altLang="ko-KR" sz="900" dirty="0"/>
              <a:t>4</a:t>
            </a:r>
            <a:r>
              <a:rPr lang="ko-KR" altLang="en-US" sz="900" dirty="0"/>
              <a:t>학기 이상 수료 확인용</a:t>
            </a:r>
            <a:r>
              <a:rPr lang="en-US" altLang="ko-KR" sz="900" dirty="0"/>
              <a:t>)</a:t>
            </a:r>
          </a:p>
          <a:p>
            <a:pPr marL="0" indent="0">
              <a:buNone/>
            </a:pPr>
            <a:r>
              <a:rPr lang="en-US" altLang="ko-KR" sz="900" dirty="0"/>
              <a:t> 2. </a:t>
            </a:r>
            <a:r>
              <a:rPr lang="ko-KR" altLang="en-US" sz="900" dirty="0"/>
              <a:t>개인정보이용동의서</a:t>
            </a:r>
            <a:r>
              <a:rPr lang="en-US" altLang="ko-KR" sz="900" dirty="0"/>
              <a:t>(</a:t>
            </a:r>
            <a:r>
              <a:rPr lang="ko-KR" altLang="en-US" sz="900" dirty="0"/>
              <a:t>자필서명 포함</a:t>
            </a:r>
            <a:r>
              <a:rPr lang="en-US" altLang="ko-KR" sz="900" dirty="0"/>
              <a:t>)</a:t>
            </a:r>
          </a:p>
          <a:p>
            <a:pPr marL="0" indent="0">
              <a:buNone/>
            </a:pPr>
            <a:r>
              <a:rPr lang="en-US" altLang="ko-KR" sz="900" dirty="0"/>
              <a:t> 3. </a:t>
            </a:r>
            <a:r>
              <a:rPr lang="ko-KR" altLang="en-US" sz="900" dirty="0"/>
              <a:t>실습 개시일 주민등록초본 지참 </a:t>
            </a:r>
            <a:r>
              <a:rPr lang="en-US" altLang="ko-KR" sz="900" dirty="0"/>
              <a:t>– </a:t>
            </a:r>
            <a:r>
              <a:rPr lang="ko-KR" altLang="en-US" sz="900" dirty="0"/>
              <a:t>확인 후 즉시 반환</a:t>
            </a:r>
          </a:p>
          <a:p>
            <a:pPr marL="0" indent="0">
              <a:buNone/>
            </a:pPr>
            <a:r>
              <a:rPr lang="ko-KR" altLang="en-US" sz="900" dirty="0"/>
              <a:t> </a:t>
            </a:r>
            <a:r>
              <a:rPr lang="en-US" altLang="ko-KR" sz="900" dirty="0"/>
              <a:t>(</a:t>
            </a:r>
            <a:r>
              <a:rPr lang="ko-KR" altLang="en-US" sz="900" dirty="0"/>
              <a:t>경기도 거주 확인용</a:t>
            </a:r>
            <a:r>
              <a:rPr lang="en-US" altLang="ko-KR" sz="900" dirty="0"/>
              <a:t>, </a:t>
            </a:r>
            <a:r>
              <a:rPr lang="ko-KR" altLang="en-US" sz="900" dirty="0"/>
              <a:t>신청일 기준</a:t>
            </a:r>
            <a:r>
              <a:rPr lang="en-US" altLang="ko-KR" sz="900" dirty="0"/>
              <a:t>)_</a:t>
            </a:r>
            <a:r>
              <a:rPr lang="ko-KR" altLang="en-US" sz="900" dirty="0" err="1"/>
              <a:t>접수사이트</a:t>
            </a:r>
            <a:r>
              <a:rPr lang="ko-KR" altLang="en-US" sz="900" dirty="0"/>
              <a:t> 연계 검증 시 미확인</a:t>
            </a:r>
          </a:p>
          <a:p>
            <a:pPr marL="0" indent="0">
              <a:buNone/>
            </a:pPr>
            <a:r>
              <a:rPr lang="en-US" altLang="ko-KR" sz="900" dirty="0"/>
              <a:t>※ </a:t>
            </a:r>
            <a:r>
              <a:rPr lang="ko-KR" altLang="en-US" sz="900" dirty="0"/>
              <a:t>제출서류 일체는 스캔하여 제출하며</a:t>
            </a:r>
            <a:r>
              <a:rPr lang="en-US" altLang="ko-KR" sz="900" dirty="0"/>
              <a:t>, </a:t>
            </a:r>
            <a:r>
              <a:rPr lang="ko-KR" altLang="en-US" sz="900" dirty="0"/>
              <a:t>서류 및 </a:t>
            </a:r>
            <a:r>
              <a:rPr lang="ko-KR" altLang="en-US" sz="900" dirty="0" err="1"/>
              <a:t>작성항목</a:t>
            </a:r>
            <a:r>
              <a:rPr lang="ko-KR" altLang="en-US" sz="900" dirty="0"/>
              <a:t> 미비 시 서류전형 탈락</a:t>
            </a:r>
          </a:p>
          <a:p>
            <a:pPr marL="0" indent="0">
              <a:buNone/>
            </a:pPr>
            <a:r>
              <a:rPr lang="ko-KR" altLang="en-US" sz="900" dirty="0"/>
              <a:t>❍ </a:t>
            </a:r>
            <a:r>
              <a:rPr lang="ko-KR" altLang="en-US" sz="900" dirty="0" err="1"/>
              <a:t>선정발표</a:t>
            </a:r>
            <a:r>
              <a:rPr lang="ko-KR" altLang="en-US" sz="900" dirty="0"/>
              <a:t> </a:t>
            </a:r>
            <a:r>
              <a:rPr lang="en-US" altLang="ko-KR" sz="900" dirty="0"/>
              <a:t>: 2023. 6. 20.(</a:t>
            </a:r>
            <a:r>
              <a:rPr lang="ko-KR" altLang="en-US" sz="900" dirty="0"/>
              <a:t>화</a:t>
            </a:r>
            <a:r>
              <a:rPr lang="en-US" altLang="ko-KR" sz="900" dirty="0"/>
              <a:t>) 14:00 </a:t>
            </a:r>
            <a:r>
              <a:rPr lang="ko-KR" altLang="en-US" sz="900" dirty="0" err="1"/>
              <a:t>경연구원</a:t>
            </a:r>
            <a:r>
              <a:rPr lang="ko-KR" altLang="en-US" sz="900" dirty="0"/>
              <a:t> 홈페이지 게시 및 개별공지</a:t>
            </a:r>
          </a:p>
          <a:p>
            <a:pPr marL="0" indent="0">
              <a:buNone/>
            </a:pPr>
            <a:r>
              <a:rPr lang="ko-KR" altLang="en-US" sz="900" dirty="0"/>
              <a:t> </a:t>
            </a:r>
            <a:r>
              <a:rPr lang="en-US" altLang="ko-KR" sz="900" dirty="0"/>
              <a:t>- </a:t>
            </a:r>
            <a:r>
              <a:rPr lang="ko-KR" altLang="en-US" sz="900" dirty="0"/>
              <a:t>선정자 중 실습을 포기하거나 서류미비 시 예비자 추가 개별 통보</a:t>
            </a:r>
          </a:p>
          <a:p>
            <a:pPr marL="0" indent="0">
              <a:buNone/>
            </a:pPr>
            <a:r>
              <a:rPr lang="ko-KR" altLang="en-US" sz="900" dirty="0"/>
              <a:t>▢ 기타</a:t>
            </a:r>
          </a:p>
          <a:p>
            <a:pPr marL="0" indent="0">
              <a:buNone/>
            </a:pPr>
            <a:r>
              <a:rPr lang="ko-KR" altLang="en-US" sz="900" dirty="0"/>
              <a:t>❍ 식비</a:t>
            </a:r>
            <a:r>
              <a:rPr lang="en-US" altLang="ko-KR" sz="900" dirty="0"/>
              <a:t>, </a:t>
            </a:r>
            <a:r>
              <a:rPr lang="ko-KR" altLang="en-US" sz="900" dirty="0"/>
              <a:t>교통비는 추가 제공하지 않으며</a:t>
            </a:r>
            <a:r>
              <a:rPr lang="en-US" altLang="ko-KR" sz="900" dirty="0"/>
              <a:t>, </a:t>
            </a:r>
            <a:r>
              <a:rPr lang="ko-KR" altLang="en-US" sz="900" dirty="0"/>
              <a:t>교육 이수 후 ‘경기도보건환경</a:t>
            </a:r>
          </a:p>
          <a:p>
            <a:pPr marL="0" indent="0">
              <a:buNone/>
            </a:pPr>
            <a:r>
              <a:rPr lang="ko-KR" altLang="en-US" sz="900" dirty="0"/>
              <a:t>연구원장’ 명의의 수료증 발급 </a:t>
            </a:r>
            <a:r>
              <a:rPr lang="en-US" altLang="ko-KR" sz="900" dirty="0"/>
              <a:t>※ 2</a:t>
            </a:r>
            <a:r>
              <a:rPr lang="ko-KR" altLang="en-US" sz="900" dirty="0"/>
              <a:t>일 이상 결석 시 수료 불가</a:t>
            </a:r>
          </a:p>
          <a:p>
            <a:pPr marL="0" indent="0">
              <a:buNone/>
            </a:pPr>
            <a:r>
              <a:rPr lang="ko-KR" altLang="en-US" sz="900" dirty="0"/>
              <a:t>참고자료 </a:t>
            </a:r>
            <a:r>
              <a:rPr lang="en-US" altLang="ko-KR" sz="900" dirty="0"/>
              <a:t>1. </a:t>
            </a:r>
            <a:r>
              <a:rPr lang="ko-KR" altLang="en-US" sz="900" dirty="0"/>
              <a:t>현장실습 전체 운영 일정 요약</a:t>
            </a:r>
          </a:p>
          <a:p>
            <a:pPr marL="0" indent="0">
              <a:buNone/>
            </a:pPr>
            <a:r>
              <a:rPr lang="ko-KR" altLang="en-US" sz="900" dirty="0"/>
              <a:t> </a:t>
            </a:r>
            <a:r>
              <a:rPr lang="en-US" altLang="ko-KR" sz="900" dirty="0"/>
              <a:t>2. </a:t>
            </a:r>
            <a:r>
              <a:rPr lang="ko-KR" altLang="en-US" sz="900" dirty="0"/>
              <a:t>부서별 </a:t>
            </a:r>
            <a:r>
              <a:rPr lang="ko-KR" altLang="en-US" sz="900" dirty="0" err="1"/>
              <a:t>업무실습</a:t>
            </a:r>
            <a:r>
              <a:rPr lang="ko-KR" altLang="en-US" sz="900" dirty="0"/>
              <a:t> 내용</a:t>
            </a:r>
            <a:r>
              <a:rPr lang="en-US" altLang="ko-KR" sz="900" dirty="0"/>
              <a:t>. </a:t>
            </a:r>
            <a:r>
              <a:rPr lang="ko-KR" altLang="en-US" sz="900" dirty="0"/>
              <a:t>끝</a:t>
            </a:r>
          </a:p>
        </p:txBody>
      </p:sp>
    </p:spTree>
    <p:extLst>
      <p:ext uri="{BB962C8B-B14F-4D97-AF65-F5344CB8AC3E}">
        <p14:creationId xmlns:p14="http://schemas.microsoft.com/office/powerpoint/2010/main" val="12210586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기사의 내용 표로 정리하기</a:t>
            </a:r>
          </a:p>
        </p:txBody>
      </p:sp>
      <p:sp>
        <p:nvSpPr>
          <p:cNvPr id="3" name="내용 개체 틀 2"/>
          <p:cNvSpPr>
            <a:spLocks noGrp="1"/>
          </p:cNvSpPr>
          <p:nvPr>
            <p:ph idx="1"/>
          </p:nvPr>
        </p:nvSpPr>
        <p:spPr/>
        <p:txBody>
          <a:bodyPr>
            <a:normAutofit/>
          </a:bodyPr>
          <a:lstStyle/>
          <a:p>
            <a:pPr marL="0" indent="0" algn="just">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gn="just">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gn="just">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gn="just">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gn="just">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gn="just">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gn="just">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gn="just">
              <a:lnSpc>
                <a:spcPct val="170000"/>
              </a:lnSpc>
              <a:buNone/>
            </a:pPr>
            <a:endParaRPr lang="en-US" altLang="ko-KR" sz="1000" dirty="0"/>
          </a:p>
          <a:p>
            <a:pPr marL="0" indent="0" algn="just">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gn="just">
              <a:lnSpc>
                <a:spcPct val="170000"/>
              </a:lnSpc>
              <a:buNone/>
            </a:pPr>
            <a:r>
              <a:rPr lang="ko-KR" altLang="en-US" dirty="0"/>
              <a:t>다음 뉴스기사에서 개체명을 추출해 주세요</a:t>
            </a:r>
            <a:r>
              <a:rPr lang="en-US" altLang="ko-KR" dirty="0"/>
              <a:t>.</a:t>
            </a:r>
          </a:p>
          <a:p>
            <a:pPr marL="0" indent="0" algn="just">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gn="just">
              <a:lnSpc>
                <a:spcPct val="170000"/>
              </a:lnSpc>
              <a:buNone/>
            </a:pPr>
            <a:endParaRPr lang="en-US" altLang="ko-KR" dirty="0"/>
          </a:p>
          <a:p>
            <a:pPr marL="0" indent="0" algn="just">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gn="just">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gn="just">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gn="just">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gn="just">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gn="just">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gn="just">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gn="just">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드라마 시놉시스 작성하기</a:t>
            </a:r>
            <a:endParaRPr lang="ko-KR" altLang="en-US" b="1" dirty="0"/>
          </a:p>
        </p:txBody>
      </p:sp>
      <p:sp>
        <p:nvSpPr>
          <p:cNvPr id="3" name="내용 개체 틀 2"/>
          <p:cNvSpPr>
            <a:spLocks noGrp="1"/>
          </p:cNvSpPr>
          <p:nvPr>
            <p:ph idx="1"/>
          </p:nvPr>
        </p:nvSpPr>
        <p:spPr>
          <a:xfrm>
            <a:off x="838200" y="1825625"/>
            <a:ext cx="10515600" cy="4351338"/>
          </a:xfrm>
        </p:spPr>
        <p:txBody>
          <a:bodyPr>
            <a:normAutofit fontScale="47500" lnSpcReduction="20000"/>
          </a:bodyPr>
          <a:lstStyle/>
          <a:p>
            <a:pPr marL="0" indent="0">
              <a:lnSpc>
                <a:spcPct val="170000"/>
              </a:lnSpc>
              <a:buNone/>
            </a:pPr>
            <a:r>
              <a:rPr lang="ko-KR" altLang="en-US" b="1" dirty="0"/>
              <a:t>매우 총망받는 드라마 작가가 되어 좀비와 드라큘라에 관한 넷플릭스 드라마를 만들고 싶다</a:t>
            </a:r>
            <a:r>
              <a:rPr lang="en-US" altLang="ko-KR" b="1" dirty="0"/>
              <a:t>. </a:t>
            </a:r>
            <a:r>
              <a:rPr lang="ko-KR" altLang="en-US" b="1" dirty="0"/>
              <a:t>드라마의 시놉시스를 작성해라</a:t>
            </a:r>
            <a:r>
              <a:rPr lang="en-US" altLang="ko-KR" b="1"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한다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보건환경연구원 인사말 수정하기</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gn="just">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gn="just">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gn="just">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gn="just">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gn="just">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gn="just">
              <a:lnSpc>
                <a:spcPct val="150000"/>
              </a:lnSpc>
              <a:buNone/>
            </a:pPr>
            <a:r>
              <a:rPr lang="ko-KR" altLang="en-US" sz="1100" dirty="0"/>
              <a:t>감사한다</a:t>
            </a:r>
            <a:r>
              <a:rPr lang="en-US" altLang="ko-KR" sz="1100" dirty="0"/>
              <a:t>.</a:t>
            </a:r>
          </a:p>
          <a:p>
            <a:pPr marL="0" indent="0" algn="just">
              <a:lnSpc>
                <a:spcPct val="150000"/>
              </a:lnSpc>
              <a:buNone/>
            </a:pPr>
            <a:endParaRPr lang="en-US" altLang="ko-KR" sz="1100" dirty="0"/>
          </a:p>
          <a:p>
            <a:pPr marL="0" indent="0" algn="just">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
            </a:r>
            <a:br>
              <a:rPr lang="en-US" altLang="ko-KR" b="1" dirty="0"/>
            </a:br>
            <a:r>
              <a:rPr lang="ko-KR" altLang="en-US" b="1" dirty="0"/>
              <a:t>추가 도구 모음</a:t>
            </a:r>
          </a:p>
        </p:txBody>
      </p:sp>
    </p:spTree>
    <p:extLst>
      <p:ext uri="{BB962C8B-B14F-4D97-AF65-F5344CB8AC3E}">
        <p14:creationId xmlns:p14="http://schemas.microsoft.com/office/powerpoint/2010/main" val="46711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3438" y="-479"/>
            <a:ext cx="12165123" cy="6858957"/>
          </a:xfrm>
          <a:prstGeom prst="rect">
            <a:avLst/>
          </a:prstGeom>
        </p:spPr>
      </p:pic>
    </p:spTree>
    <p:extLst>
      <p:ext uri="{BB962C8B-B14F-4D97-AF65-F5344CB8AC3E}">
        <p14:creationId xmlns:p14="http://schemas.microsoft.com/office/powerpoint/2010/main" val="2728452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500271" y="374311"/>
            <a:ext cx="7191457" cy="6109377"/>
          </a:xfrm>
          <a:prstGeom prst="rect">
            <a:avLst/>
          </a:prstGeom>
        </p:spPr>
      </p:pic>
    </p:spTree>
    <p:extLst>
      <p:ext uri="{BB962C8B-B14F-4D97-AF65-F5344CB8AC3E}">
        <p14:creationId xmlns:p14="http://schemas.microsoft.com/office/powerpoint/2010/main" val="32032106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763841" y="1313220"/>
            <a:ext cx="10664317" cy="4231559"/>
          </a:xfrm>
          <a:prstGeom prst="rect">
            <a:avLst/>
          </a:prstGeom>
        </p:spPr>
      </p:pic>
    </p:spTree>
    <p:extLst>
      <p:ext uri="{BB962C8B-B14F-4D97-AF65-F5344CB8AC3E}">
        <p14:creationId xmlns:p14="http://schemas.microsoft.com/office/powerpoint/2010/main" val="12830620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9461" y="1322461"/>
            <a:ext cx="4213077" cy="4213077"/>
          </a:xfrm>
          <a:prstGeom prst="rect">
            <a:avLst/>
          </a:prstGeom>
        </p:spPr>
      </p:pic>
    </p:spTree>
    <p:extLst>
      <p:ext uri="{BB962C8B-B14F-4D97-AF65-F5344CB8AC3E}">
        <p14:creationId xmlns:p14="http://schemas.microsoft.com/office/powerpoint/2010/main" val="10934509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86415" y="1861361"/>
            <a:ext cx="11219169" cy="3135277"/>
          </a:xfrm>
          <a:prstGeom prst="rect">
            <a:avLst/>
          </a:prstGeom>
        </p:spPr>
      </p:pic>
    </p:spTree>
    <p:extLst>
      <p:ext uri="{BB962C8B-B14F-4D97-AF65-F5344CB8AC3E}">
        <p14:creationId xmlns:p14="http://schemas.microsoft.com/office/powerpoint/2010/main" val="1823154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3912" y="-5242"/>
            <a:ext cx="12184175" cy="6868484"/>
          </a:xfrm>
          <a:prstGeom prst="rect">
            <a:avLst/>
          </a:prstGeom>
        </p:spPr>
      </p:pic>
    </p:spTree>
    <p:extLst>
      <p:ext uri="{BB962C8B-B14F-4D97-AF65-F5344CB8AC3E}">
        <p14:creationId xmlns:p14="http://schemas.microsoft.com/office/powerpoint/2010/main" val="8108430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6706</Words>
  <Application>Microsoft Office PowerPoint</Application>
  <PresentationFormat>와이드스크린</PresentationFormat>
  <Paragraphs>449</Paragraphs>
  <Slides>83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83</vt:i4>
      </vt:variant>
    </vt:vector>
  </HeadingPairs>
  <TitlesOfParts>
    <vt:vector size="87" baseType="lpstr">
      <vt:lpstr>Söhne</vt:lpstr>
      <vt:lpstr>맑은 고딕</vt:lpstr>
      <vt:lpstr>Arial</vt:lpstr>
      <vt:lpstr>Office 테마</vt:lpstr>
      <vt:lpstr>프롬프트</vt:lpstr>
      <vt:lpstr>프롬프트가 뭐야?</vt:lpstr>
      <vt:lpstr>이메일 작성</vt:lpstr>
      <vt:lpstr>이메일 작성 프롬프트</vt:lpstr>
      <vt:lpstr>보도자료 작성</vt:lpstr>
      <vt:lpstr>보도 자료 작성 프롬프트</vt:lpstr>
      <vt:lpstr>사업계획서 작성</vt:lpstr>
      <vt:lpstr>PowerPoint 프레젠테이션</vt:lpstr>
      <vt:lpstr>PowerPoint 프레젠테이션</vt:lpstr>
      <vt:lpstr>Python</vt:lpstr>
      <vt:lpstr>파이썬을 자동차 생산 시설에 비유한다면?</vt:lpstr>
      <vt:lpstr>파이썬을 자동차 생산 시설에 비유한다면?</vt:lpstr>
      <vt:lpstr>여행 관광지도</vt:lpstr>
      <vt:lpstr>여행 관광지도</vt:lpstr>
      <vt:lpstr>전국 관광지도 만들기</vt:lpstr>
      <vt:lpstr>html 파일 활용하면?</vt:lpstr>
      <vt:lpstr>임의의 회원정보 만들기(기본)</vt:lpstr>
      <vt:lpstr>임의의 회원정보 만들기(확장)</vt:lpstr>
      <vt:lpstr>txt 파일을 엑셀 파일로 결합하기(확장-1)</vt:lpstr>
      <vt:lpstr>txt 파일을 엑셀 파일로 결합하기(확장-2)</vt:lpstr>
      <vt:lpstr>남녀 성별 분리하기</vt:lpstr>
      <vt:lpstr>txt 파일 결합 활용</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동일한 양식의 word파일 생성하기. 수료증 만들기(회원정보 파일 활용)</vt:lpstr>
      <vt:lpstr>Google colab, PDF를 JPG 이미지로 만들기(기본)</vt:lpstr>
      <vt:lpstr>Google colab, PDF를 JPG 이미지로 만들기(확장)</vt:lpstr>
      <vt:lpstr>Python 업무 활용</vt:lpstr>
      <vt:lpstr>Excel VBA</vt:lpstr>
      <vt:lpstr>PowerPoint 프레젠테이션</vt:lpstr>
      <vt:lpstr>숫자를 로마 숫자로 변환하기</vt:lpstr>
      <vt:lpstr>숫자를 로마 숫자로 변환하기(기본)</vt:lpstr>
      <vt:lpstr>숫자를 로마 숫자로 변환하기(확장-1)</vt:lpstr>
      <vt:lpstr>숫자를 로마 숫자로 변환하기(확장-2)</vt:lpstr>
      <vt:lpstr>사진 사이즈 변경하기(기본)</vt:lpstr>
      <vt:lpstr>사진 사이즈 변경하기(확장-1)</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GPT-4 Plugin</vt:lpstr>
      <vt:lpstr>WebPilot 사용해서 웹 데이터 분석하기</vt:lpstr>
      <vt:lpstr>수능 문제 풀기</vt:lpstr>
      <vt:lpstr>수능 국어</vt:lpstr>
      <vt:lpstr>수능 국어: 답 2번</vt:lpstr>
      <vt:lpstr>수능 영어: 답 5번</vt:lpstr>
      <vt:lpstr>수능 영어: 답 1번</vt:lpstr>
      <vt:lpstr>수능 영어: 답 d번, 1, 2</vt:lpstr>
      <vt:lpstr>긍정 부정 판별</vt:lpstr>
      <vt:lpstr>긍정 + 긍정 = 부정</vt:lpstr>
      <vt:lpstr>긍정 + 긍정 = 부정</vt:lpstr>
      <vt:lpstr>PowerPoint 프레젠테이션</vt:lpstr>
      <vt:lpstr>영화 클레멘타인</vt:lpstr>
      <vt:lpstr>영화 클레멘타인</vt:lpstr>
      <vt:lpstr>PowerPoint 프레젠테이션</vt:lpstr>
      <vt:lpstr>PowerPoint 프레젠테이션</vt:lpstr>
      <vt:lpstr>영화 리얼</vt:lpstr>
      <vt:lpstr>PowerPoint 프레젠테이션</vt:lpstr>
      <vt:lpstr>PowerPoint 프레젠테이션</vt:lpstr>
      <vt:lpstr>PowerPoint 프레젠테이션</vt:lpstr>
      <vt:lpstr>글 쓰기 업무 활용</vt:lpstr>
      <vt:lpstr>공문 분석하기</vt:lpstr>
      <vt:lpstr>보도 자료 작성</vt:lpstr>
      <vt:lpstr>신문기사 분석하기(기사 내용)</vt:lpstr>
      <vt:lpstr>신문기사 분석하기(질문 하기)</vt:lpstr>
      <vt:lpstr>기사의 내용 표로 정리하기</vt:lpstr>
      <vt:lpstr>기사에서 개체명 추출하기</vt:lpstr>
      <vt:lpstr>드라마 시놉시스 작성하기</vt:lpstr>
      <vt:lpstr>보건환경연구원 인사말 수정하기</vt:lpstr>
      <vt:lpstr> 추가 도구 모음</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130</cp:revision>
  <dcterms:created xsi:type="dcterms:W3CDTF">2023-05-22T00:37:44Z</dcterms:created>
  <dcterms:modified xsi:type="dcterms:W3CDTF">2023-06-05T01:15:48Z</dcterms:modified>
</cp:coreProperties>
</file>