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3" r:id="rId2"/>
    <p:sldId id="344" r:id="rId3"/>
    <p:sldId id="305" r:id="rId4"/>
    <p:sldId id="306" r:id="rId5"/>
    <p:sldId id="256" r:id="rId6"/>
    <p:sldId id="345" r:id="rId7"/>
    <p:sldId id="346" r:id="rId8"/>
    <p:sldId id="258" r:id="rId9"/>
    <p:sldId id="310" r:id="rId10"/>
    <p:sldId id="259" r:id="rId11"/>
    <p:sldId id="317" r:id="rId12"/>
    <p:sldId id="268" r:id="rId13"/>
    <p:sldId id="269" r:id="rId14"/>
    <p:sldId id="270" r:id="rId15"/>
    <p:sldId id="271" r:id="rId16"/>
    <p:sldId id="273" r:id="rId17"/>
    <p:sldId id="272" r:id="rId18"/>
    <p:sldId id="321" r:id="rId19"/>
    <p:sldId id="279" r:id="rId20"/>
    <p:sldId id="353" r:id="rId21"/>
    <p:sldId id="372" r:id="rId22"/>
    <p:sldId id="323" r:id="rId23"/>
    <p:sldId id="284" r:id="rId24"/>
    <p:sldId id="286" r:id="rId25"/>
    <p:sldId id="285" r:id="rId26"/>
    <p:sldId id="288" r:id="rId27"/>
    <p:sldId id="289" r:id="rId28"/>
    <p:sldId id="290" r:id="rId29"/>
    <p:sldId id="291" r:id="rId30"/>
    <p:sldId id="296" r:id="rId31"/>
    <p:sldId id="292" r:id="rId32"/>
    <p:sldId id="293" r:id="rId33"/>
    <p:sldId id="298" r:id="rId34"/>
    <p:sldId id="333" r:id="rId35"/>
    <p:sldId id="299" r:id="rId36"/>
    <p:sldId id="324" r:id="rId37"/>
    <p:sldId id="332" r:id="rId38"/>
    <p:sldId id="301" r:id="rId39"/>
    <p:sldId id="302" r:id="rId4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05" autoAdjust="0"/>
    <p:restoredTop sz="94660"/>
  </p:normalViewPr>
  <p:slideViewPr>
    <p:cSldViewPr snapToGrid="0">
      <p:cViewPr varScale="1">
        <p:scale>
          <a:sx n="112" d="100"/>
          <a:sy n="112" d="100"/>
        </p:scale>
        <p:origin x="13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2023-06-26</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2023-06-26</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2023-06-26</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2023-06-26</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2023-06-26</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2023-06-26</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2023-06-26</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2023-06-26</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2023-06-26</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2023-06-26</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2023-06-26</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2023-06-26</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hat.openai.com/share/6b3374b8-17ee-4b73-8609-e6e1aa39a6e9" TargetMode="External"/><Relationship Id="rId2" Type="http://schemas.openxmlformats.org/officeDocument/2006/relationships/hyperlink" Target="https://chat.openai.com/share/b34aba2d-9ed2-4092-b530-06b11d2f7a24"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chat.openai.com/share/53f511f7-70c3-4ec3-8f91-3024f10afeab"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hat.openai.com/share/0c33dec5-9ea7-4b9a-a236-e3a78ec64fff" TargetMode="External"/><Relationship Id="rId2" Type="http://schemas.openxmlformats.org/officeDocument/2006/relationships/hyperlink" Target="https://chat.openai.com/share/3efa360f-52bc-4ca2-a5c3-d158de754ee8"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chat.openai.com/share/402b295d-82f5-4a38-a6d8-f8dd08ad17b4"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hat.openai.com/share/2a7503d8-8007-418a-947c-85285b539ae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프롬프트</a:t>
            </a:r>
          </a:p>
        </p:txBody>
      </p:sp>
      <p:sp>
        <p:nvSpPr>
          <p:cNvPr id="3" name="부제목 2"/>
          <p:cNvSpPr>
            <a:spLocks noGrp="1"/>
          </p:cNvSpPr>
          <p:nvPr>
            <p:ph type="subTitle" idx="1"/>
          </p:nvPr>
        </p:nvSpPr>
        <p:spPr/>
        <p:txBody>
          <a:bodyPr/>
          <a:lstStyle/>
          <a:p>
            <a:r>
              <a:rPr lang="en-US" altLang="ko-KR" dirty="0"/>
              <a:t>?</a:t>
            </a:r>
            <a:endParaRPr lang="ko-KR" altLang="en-US" dirty="0"/>
          </a:p>
        </p:txBody>
      </p:sp>
    </p:spTree>
    <p:extLst>
      <p:ext uri="{BB962C8B-B14F-4D97-AF65-F5344CB8AC3E}">
        <p14:creationId xmlns:p14="http://schemas.microsoft.com/office/powerpoint/2010/main" val="328511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전국 관광지도 만들기</a:t>
            </a:r>
            <a:r>
              <a:rPr lang="ko-KR" altLang="en-US" b="1" dirty="0"/>
              <a:t> </a:t>
            </a:r>
            <a:r>
              <a:rPr lang="en-US" altLang="ko-KR" b="1" dirty="0"/>
              <a:t>(</a:t>
            </a:r>
            <a:r>
              <a:rPr lang="ko-KR" altLang="en-US" b="1" dirty="0">
                <a:hlinkClick r:id="rId3"/>
              </a:rPr>
              <a:t>추가</a:t>
            </a:r>
            <a:r>
              <a:rPr lang="en-US" altLang="ko-KR" b="1" dirty="0"/>
              <a:t>)</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60000"/>
              </a:lnSpc>
              <a:buNone/>
            </a:pPr>
            <a:r>
              <a:rPr lang="ko-KR" altLang="en-US" b="1" dirty="0"/>
              <a:t>아래의 요구사항을 고려하여 파이썬 코드를 작성해줘</a:t>
            </a:r>
            <a:r>
              <a:rPr lang="en-US" altLang="ko-KR" b="1" dirty="0"/>
              <a:t>.</a:t>
            </a:r>
          </a:p>
          <a:p>
            <a:pPr marL="0" indent="0">
              <a:lnSpc>
                <a:spcPct val="160000"/>
              </a:lnSpc>
              <a:buNone/>
            </a:pPr>
            <a:endParaRPr lang="en-US" altLang="ko-KR" dirty="0"/>
          </a:p>
          <a:p>
            <a:pPr marL="514350" indent="-514350">
              <a:lnSpc>
                <a:spcPct val="160000"/>
              </a:lnSpc>
              <a:buAutoNum type="arabicPeriod"/>
            </a:pPr>
            <a:r>
              <a:rPr lang="en-US" altLang="ko-KR" b="1" dirty="0">
                <a:solidFill>
                  <a:srgbClr val="C00000"/>
                </a:solidFill>
              </a:rPr>
              <a:t>UI</a:t>
            </a:r>
            <a:r>
              <a:rPr lang="ko-KR" altLang="en-US" b="1" dirty="0">
                <a:solidFill>
                  <a:srgbClr val="C00000"/>
                </a:solidFill>
              </a:rPr>
              <a:t>를 이용해서 엑셀 파일을 직접 선택</a:t>
            </a:r>
            <a:r>
              <a:rPr lang="ko-KR" altLang="en-US" dirty="0"/>
              <a:t>할 수 있어야 한다</a:t>
            </a:r>
            <a:r>
              <a:rPr lang="en-US" altLang="ko-KR" dirty="0"/>
              <a:t>.</a:t>
            </a:r>
          </a:p>
          <a:p>
            <a:pPr marL="514350" indent="-514350">
              <a:lnSpc>
                <a:spcPct val="160000"/>
              </a:lnSpc>
              <a:buAutoNum type="arabicPeriod"/>
            </a:pPr>
            <a:r>
              <a:rPr lang="en-US" altLang="ko-KR" dirty="0"/>
              <a:t>Sheet1</a:t>
            </a:r>
            <a:r>
              <a:rPr lang="ko-KR" altLang="en-US" dirty="0"/>
              <a:t>에 관광 정보가 있으며</a:t>
            </a:r>
            <a:r>
              <a:rPr lang="en-US" altLang="ko-KR" dirty="0"/>
              <a:t>, </a:t>
            </a:r>
            <a:r>
              <a:rPr lang="ko-KR" altLang="en-US" dirty="0" err="1"/>
              <a:t>변수명은</a:t>
            </a:r>
            <a:r>
              <a:rPr lang="ko-KR" altLang="en-US" dirty="0"/>
              <a:t>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lnSpc>
                <a:spcPct val="160000"/>
              </a:lnSpc>
              <a:buAutoNum type="arabicPeriod"/>
            </a:pPr>
            <a:r>
              <a:rPr lang="en-US" altLang="ko-KR" dirty="0"/>
              <a:t>Folium </a:t>
            </a:r>
            <a:r>
              <a:rPr lang="ko-KR" altLang="en-US" dirty="0"/>
              <a:t>라이브러리를 사용해야 한다</a:t>
            </a:r>
            <a:r>
              <a:rPr lang="en-US" altLang="ko-KR" dirty="0"/>
              <a:t>.</a:t>
            </a:r>
          </a:p>
          <a:p>
            <a:pPr marL="514350" indent="-514350">
              <a:lnSpc>
                <a:spcPct val="160000"/>
              </a:lnSpc>
              <a:buAutoNum type="arabicPeriod"/>
            </a:pPr>
            <a:r>
              <a:rPr lang="ko-KR" altLang="en-US" dirty="0"/>
              <a:t>관광지명이 표시되어야 한다</a:t>
            </a:r>
            <a:r>
              <a:rPr lang="en-US" altLang="ko-KR" dirty="0"/>
              <a:t>.</a:t>
            </a:r>
          </a:p>
          <a:p>
            <a:pPr marL="514350" indent="-514350">
              <a:lnSpc>
                <a:spcPct val="160000"/>
              </a:lnSpc>
              <a:buAutoNum type="arabicPeriod"/>
            </a:pPr>
            <a:r>
              <a:rPr lang="ko-KR" altLang="en-US" dirty="0"/>
              <a:t>마우스를 마커에 올리면 관광지명이 표시되어야 한다</a:t>
            </a:r>
            <a:r>
              <a:rPr lang="en-US" altLang="ko-KR" dirty="0"/>
              <a:t>.</a:t>
            </a:r>
          </a:p>
        </p:txBody>
      </p:sp>
      <p:pic>
        <p:nvPicPr>
          <p:cNvPr id="4" name="그림 3"/>
          <p:cNvPicPr>
            <a:picLocks noChangeAspect="1"/>
          </p:cNvPicPr>
          <p:nvPr/>
        </p:nvPicPr>
        <p:blipFill>
          <a:blip r:embed="rId4"/>
          <a:stretch>
            <a:fillRect/>
          </a:stretch>
        </p:blipFill>
        <p:spPr>
          <a:xfrm>
            <a:off x="9556282" y="1690688"/>
            <a:ext cx="1953894" cy="1863945"/>
          </a:xfrm>
          <a:prstGeom prst="rect">
            <a:avLst/>
          </a:prstGeom>
        </p:spPr>
      </p:pic>
      <p:sp>
        <p:nvSpPr>
          <p:cNvPr id="5" name="직사각형 4"/>
          <p:cNvSpPr/>
          <p:nvPr/>
        </p:nvSpPr>
        <p:spPr>
          <a:xfrm>
            <a:off x="7714211" y="1111825"/>
            <a:ext cx="4405745" cy="646331"/>
          </a:xfrm>
          <a:prstGeom prst="rect">
            <a:avLst/>
          </a:prstGeom>
        </p:spPr>
        <p:txBody>
          <a:bodyPr wrap="square">
            <a:spAutoFit/>
          </a:bodyPr>
          <a:lstStyle/>
          <a:p>
            <a:r>
              <a:rPr lang="ko-KR" altLang="en-US" b="1" dirty="0">
                <a:solidFill>
                  <a:srgbClr val="C00000"/>
                </a:solidFill>
              </a:rPr>
              <a:t>어떤 부품을 사용해야 하는지 모르지만</a:t>
            </a:r>
            <a:endParaRPr lang="en-US" altLang="ko-KR" b="1" dirty="0">
              <a:solidFill>
                <a:srgbClr val="C00000"/>
              </a:solidFill>
            </a:endParaRPr>
          </a:p>
          <a:p>
            <a:r>
              <a:rPr lang="ko-KR" altLang="en-US" b="1" dirty="0">
                <a:solidFill>
                  <a:srgbClr val="C00000"/>
                </a:solidFill>
              </a:rPr>
              <a:t>내가 원하는 기능을 요청해봐요 찍</a:t>
            </a:r>
            <a:r>
              <a:rPr lang="en-US" altLang="ko-KR" b="1" dirty="0">
                <a:solidFill>
                  <a:srgbClr val="C00000"/>
                </a:solidFill>
              </a:rPr>
              <a:t>!</a:t>
            </a:r>
            <a:endParaRPr lang="ko-KR" altLang="en-US" b="1" dirty="0">
              <a:solidFill>
                <a:srgbClr val="C00000"/>
              </a:solidFill>
            </a:endParaRPr>
          </a:p>
        </p:txBody>
      </p:sp>
      <p:cxnSp>
        <p:nvCxnSpPr>
          <p:cNvPr id="6" name="직선 화살표 연결선 5"/>
          <p:cNvCxnSpPr>
            <a:stCxn id="5" idx="1"/>
          </p:cNvCxnSpPr>
          <p:nvPr/>
        </p:nvCxnSpPr>
        <p:spPr>
          <a:xfrm flipH="1">
            <a:off x="3724103" y="1434991"/>
            <a:ext cx="3990108" cy="1657344"/>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8245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html</a:t>
            </a:r>
            <a:r>
              <a:rPr lang="ko-KR" altLang="en-US" b="1" dirty="0">
                <a:solidFill>
                  <a:srgbClr val="C00000"/>
                </a:solidFill>
              </a:rPr>
              <a:t> 파일 활용하면</a:t>
            </a:r>
            <a:r>
              <a:rPr lang="en-US" altLang="ko-KR" b="1" dirty="0">
                <a:solidFill>
                  <a:srgbClr val="C00000"/>
                </a:solidFill>
              </a:rPr>
              <a:t>?</a:t>
            </a:r>
            <a:endParaRPr lang="ko-KR" altLang="en-US" b="1" dirty="0">
              <a:solidFill>
                <a:srgbClr val="C00000"/>
              </a:solidFill>
            </a:endParaRPr>
          </a:p>
        </p:txBody>
      </p:sp>
      <p:sp>
        <p:nvSpPr>
          <p:cNvPr id="3" name="내용 개체 틀 2"/>
          <p:cNvSpPr>
            <a:spLocks noGrp="1"/>
          </p:cNvSpPr>
          <p:nvPr>
            <p:ph idx="1"/>
          </p:nvPr>
        </p:nvSpPr>
        <p:spPr/>
        <p:txBody>
          <a:bodyPr>
            <a:normAutofit/>
          </a:bodyPr>
          <a:lstStyle/>
          <a:p>
            <a:pPr marL="514350" indent="-514350">
              <a:buAutoNum type="arabicPeriod"/>
            </a:pPr>
            <a:r>
              <a:rPr lang="ko-KR" altLang="en-US" b="1" dirty="0"/>
              <a:t>동적인 상태로 이미지를 주고 받을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자료의 파악과 이해도를 높일 수 있다</a:t>
            </a:r>
            <a:r>
              <a:rPr lang="en-US" altLang="ko-KR" b="1" dirty="0"/>
              <a:t>.</a:t>
            </a:r>
          </a:p>
          <a:p>
            <a:pPr marL="514350" indent="-514350">
              <a:buAutoNum type="arabicPeriod"/>
            </a:pPr>
            <a:endParaRPr lang="en-US" altLang="ko-KR" b="1" dirty="0"/>
          </a:p>
          <a:p>
            <a:pPr marL="514350" indent="-514350">
              <a:buAutoNum type="arabicPeriod"/>
            </a:pPr>
            <a:r>
              <a:rPr lang="ko-KR" altLang="en-US" b="1" dirty="0"/>
              <a:t>별도의 프로그램 설치가 필요 없다</a:t>
            </a:r>
            <a:r>
              <a:rPr lang="en-US" altLang="ko-KR" b="1" dirty="0"/>
              <a:t>.</a:t>
            </a:r>
          </a:p>
          <a:p>
            <a:pPr marL="514350" indent="-514350">
              <a:buAutoNum type="arabicPeriod"/>
            </a:pPr>
            <a:endParaRPr lang="en-US" altLang="ko-KR" b="1" dirty="0"/>
          </a:p>
          <a:p>
            <a:pPr marL="514350" indent="-514350">
              <a:buAutoNum type="arabicPeriod"/>
            </a:pPr>
            <a:r>
              <a:rPr lang="ko-KR" altLang="en-US" b="1" dirty="0"/>
              <a:t>지도 이외의 수치</a:t>
            </a:r>
            <a:r>
              <a:rPr lang="en-US" altLang="ko-KR" b="1" dirty="0"/>
              <a:t>, </a:t>
            </a:r>
            <a:r>
              <a:rPr lang="ko-KR" altLang="en-US" b="1" dirty="0"/>
              <a:t>그래프를 보고서에 첨부하여 공유할 수 있다</a:t>
            </a:r>
            <a:r>
              <a:rPr lang="en-US" altLang="ko-KR" b="1" dirty="0"/>
              <a:t>.</a:t>
            </a:r>
          </a:p>
        </p:txBody>
      </p:sp>
    </p:spTree>
    <p:extLst>
      <p:ext uri="{BB962C8B-B14F-4D97-AF65-F5344CB8AC3E}">
        <p14:creationId xmlns:p14="http://schemas.microsoft.com/office/powerpoint/2010/main" val="1730900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엑셀파일 결합하기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150000"/>
              </a:lnSpc>
              <a:buNone/>
            </a:pPr>
            <a:r>
              <a:rPr lang="ko-KR" altLang="en-US" sz="2000" b="1" dirty="0"/>
              <a:t>파이썬 코드를 작성해줘</a:t>
            </a:r>
            <a:r>
              <a:rPr lang="en-US" altLang="ko-KR" sz="2000" b="1" dirty="0"/>
              <a:t>.</a:t>
            </a:r>
          </a:p>
          <a:p>
            <a:pPr marL="514350" indent="-514350" algn="just">
              <a:lnSpc>
                <a:spcPct val="150000"/>
              </a:lnSpc>
              <a:buAutoNum type="arabicPeriod"/>
            </a:pPr>
            <a:r>
              <a:rPr lang="ko-KR" altLang="en-US" sz="2000" dirty="0"/>
              <a:t>폴더 안의 엑셀 파일을 하나의 엑셀 파일에 각각의 시트로 합친다</a:t>
            </a:r>
            <a:r>
              <a:rPr lang="en-US" altLang="ko-KR" sz="2000" dirty="0"/>
              <a:t>.</a:t>
            </a:r>
          </a:p>
          <a:p>
            <a:pPr marL="514350" indent="-514350" algn="just">
              <a:lnSpc>
                <a:spcPct val="150000"/>
              </a:lnSpc>
              <a:buAutoNum type="arabicPeriod"/>
            </a:pPr>
            <a:r>
              <a:rPr lang="ko-KR" altLang="en-US" sz="2000" dirty="0"/>
              <a:t>각각의 시트명은 폴더 안의 엑셀 파일 이름과 같다</a:t>
            </a:r>
            <a:r>
              <a:rPr lang="en-US" altLang="ko-KR" sz="2000" dirty="0"/>
              <a:t>.</a:t>
            </a:r>
          </a:p>
          <a:p>
            <a:pPr marL="514350" indent="-514350" algn="just">
              <a:lnSpc>
                <a:spcPct val="150000"/>
              </a:lnSpc>
              <a:buAutoNum type="arabicPeriod"/>
            </a:pPr>
            <a:r>
              <a:rPr lang="ko-KR" altLang="en-US" sz="2000" dirty="0"/>
              <a:t>명령어가 실행되면 폴더를 선택할 수 있어야 한다</a:t>
            </a:r>
            <a:r>
              <a:rPr lang="en-US" altLang="ko-KR" sz="2000" dirty="0"/>
              <a:t>.</a:t>
            </a:r>
          </a:p>
          <a:p>
            <a:pPr marL="0" indent="0" algn="just">
              <a:lnSpc>
                <a:spcPct val="150000"/>
              </a:lnSpc>
              <a:buNone/>
            </a:pPr>
            <a:endParaRPr lang="ko-KR" altLang="en-US" sz="2000" dirty="0"/>
          </a:p>
        </p:txBody>
      </p:sp>
    </p:spTree>
    <p:extLst>
      <p:ext uri="{BB962C8B-B14F-4D97-AF65-F5344CB8AC3E}">
        <p14:creationId xmlns:p14="http://schemas.microsoft.com/office/powerpoint/2010/main" val="427855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gn="just">
              <a:lnSpc>
                <a:spcPct val="150000"/>
              </a:lnSpc>
              <a:buNone/>
            </a:pPr>
            <a:r>
              <a:rPr lang="ko-KR" altLang="en-US" sz="2000" b="1" dirty="0"/>
              <a:t>엑셀 파일 하나로 결합하는 </a:t>
            </a:r>
            <a:r>
              <a:rPr lang="en-US" altLang="ko-KR" sz="2000" b="1" dirty="0"/>
              <a:t>Python</a:t>
            </a:r>
            <a:r>
              <a:rPr lang="ko-KR" altLang="en-US" sz="2000" b="1" dirty="0"/>
              <a:t>코드 생성</a:t>
            </a:r>
          </a:p>
          <a:p>
            <a:pPr marL="0" indent="0" algn="just">
              <a:lnSpc>
                <a:spcPct val="150000"/>
              </a:lnSpc>
              <a:buNone/>
            </a:pPr>
            <a:r>
              <a:rPr lang="ko-KR" altLang="en-US" sz="2000" dirty="0"/>
              <a:t>다음의 조건을 엄격하게 지켜야 한다</a:t>
            </a:r>
            <a:r>
              <a:rPr lang="en-US" altLang="ko-KR" sz="2000" dirty="0"/>
              <a:t>.</a:t>
            </a:r>
          </a:p>
          <a:p>
            <a:pPr marL="457200" indent="-457200" algn="just">
              <a:lnSpc>
                <a:spcPct val="150000"/>
              </a:lnSpc>
              <a:buAutoNum type="arabicPeriod"/>
            </a:pPr>
            <a:r>
              <a:rPr lang="ko-KR" altLang="en-US" sz="2000" dirty="0"/>
              <a:t>특정 폴더 내에 있는 모든 엑셀 파일을 하나의 엑셀 파일로 결합한다</a:t>
            </a:r>
            <a:r>
              <a:rPr lang="en-US" altLang="ko-KR" sz="2000" dirty="0"/>
              <a:t>.</a:t>
            </a:r>
          </a:p>
          <a:p>
            <a:pPr marL="457200" indent="-457200" algn="just">
              <a:lnSpc>
                <a:spcPct val="150000"/>
              </a:lnSpc>
              <a:buAutoNum type="arabicPeriod"/>
            </a:pP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457200" indent="-457200" algn="just">
              <a:lnSpc>
                <a:spcPct val="150000"/>
              </a:lnSpc>
              <a:buAutoNum type="arabicPeriod"/>
            </a:pPr>
            <a:r>
              <a:rPr lang="ko-KR" altLang="en-US" sz="2000" dirty="0"/>
              <a:t>각 시트의 이름은 원래 엑셀 파일의 이름과 같아야 한다</a:t>
            </a:r>
            <a:r>
              <a:rPr lang="en-US" altLang="ko-KR" sz="2000" dirty="0"/>
              <a:t>.</a:t>
            </a:r>
          </a:p>
          <a:p>
            <a:pPr marL="457200" indent="-457200" algn="just">
              <a:lnSpc>
                <a:spcPct val="150000"/>
              </a:lnSpc>
              <a:buAutoNum type="arabicPeriod"/>
            </a:pPr>
            <a:r>
              <a:rPr lang="ko-KR" altLang="en-US" sz="2000" dirty="0"/>
              <a:t>사용자가 폴더를 선택할 수 있어야 한다</a:t>
            </a:r>
            <a:r>
              <a:rPr lang="en-US" altLang="ko-KR" sz="2000" dirty="0"/>
              <a:t>. </a:t>
            </a:r>
            <a:r>
              <a:rPr lang="ko-KR" altLang="en-US" sz="2000" dirty="0"/>
              <a:t>이를 위해 </a:t>
            </a:r>
            <a:r>
              <a:rPr lang="en-US" altLang="ko-KR" sz="2000" dirty="0"/>
              <a:t>GUI</a:t>
            </a:r>
            <a:r>
              <a:rPr lang="ko-KR" altLang="en-US" sz="2000" dirty="0"/>
              <a:t>를 이용한 폴더 선택 방식을 사용해야 한다</a:t>
            </a:r>
            <a:r>
              <a:rPr lang="en-US" altLang="ko-KR" sz="2000" dirty="0"/>
              <a:t>.</a:t>
            </a:r>
          </a:p>
          <a:p>
            <a:pPr marL="457200" indent="-457200" algn="just">
              <a:lnSpc>
                <a:spcPct val="150000"/>
              </a:lnSpc>
              <a:buAutoNum type="arabicPeriod"/>
            </a:pP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968830" y="1690688"/>
            <a:ext cx="6525518" cy="4607475"/>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ko-KR" altLang="en-US" sz="2000" dirty="0"/>
              <a:t>사용자가 선택한 엑셀 파일에서 각 시트를 분리하여 개별 엑셀 파일로 만드는 파이썬 코드를 작성해줘</a:t>
            </a:r>
            <a:r>
              <a:rPr lang="en-US" altLang="ko-KR" sz="2000" dirty="0"/>
              <a:t>.</a:t>
            </a:r>
          </a:p>
          <a:p>
            <a:pPr marL="514350" indent="-514350">
              <a:lnSpc>
                <a:spcPct val="150000"/>
              </a:lnSpc>
              <a:buAutoNum type="arabicPeriod"/>
            </a:pPr>
            <a:r>
              <a:rPr lang="ko-KR" altLang="en-US" sz="2000" dirty="0"/>
              <a:t>사용자는 파일 선택 대화 상자를 통해 엑셀 파일을 선택할 수 있어야 한다</a:t>
            </a:r>
            <a:r>
              <a:rPr lang="en-US" altLang="ko-KR" sz="2000" dirty="0"/>
              <a:t>.</a:t>
            </a:r>
          </a:p>
          <a:p>
            <a:pPr marL="514350" indent="-514350">
              <a:lnSpc>
                <a:spcPct val="150000"/>
              </a:lnSpc>
              <a:buAutoNum type="arabicPeriod"/>
            </a:pPr>
            <a:r>
              <a:rPr lang="ko-KR" altLang="en-US" sz="2000" dirty="0"/>
              <a:t>각 파일의 이름은 원래 시트의 이름과 동일해야 한다</a:t>
            </a:r>
            <a:r>
              <a:rPr lang="en-US" altLang="ko-KR" sz="2000" dirty="0"/>
              <a:t>.</a:t>
            </a:r>
          </a:p>
          <a:p>
            <a:pPr marL="514350" indent="-514350">
              <a:lnSpc>
                <a:spcPct val="150000"/>
              </a:lnSpc>
              <a:buAutoNum type="arabicPeriod"/>
            </a:pPr>
            <a:r>
              <a:rPr lang="ko-KR" altLang="en-US" sz="2000" dirty="0"/>
              <a:t>코드는 </a:t>
            </a:r>
            <a:r>
              <a:rPr lang="en-US" altLang="ko-KR" sz="2000" dirty="0"/>
              <a:t>pandas, tkinter </a:t>
            </a:r>
            <a:r>
              <a:rPr lang="ko-KR" altLang="en-US" sz="2000" dirty="0"/>
              <a:t>라이브러리를 사용해야 한다</a:t>
            </a:r>
            <a:r>
              <a:rPr lang="en-US" altLang="ko-KR" sz="2000" dirty="0"/>
              <a:t>.</a:t>
            </a:r>
            <a:endParaRPr lang="ko-KR" altLang="en-US" sz="2000" dirty="0"/>
          </a:p>
        </p:txBody>
      </p:sp>
    </p:spTree>
    <p:extLst>
      <p:ext uri="{BB962C8B-B14F-4D97-AF65-F5344CB8AC3E}">
        <p14:creationId xmlns:p14="http://schemas.microsoft.com/office/powerpoint/2010/main" val="34867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분리하기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en-US" altLang="ko-KR" sz="2000" b="1" dirty="0"/>
              <a:t>Python</a:t>
            </a:r>
            <a:r>
              <a:rPr lang="ko-KR" altLang="en-US" sz="2000" b="1" dirty="0"/>
              <a:t>을 이용해 코드를 작성해줘</a:t>
            </a:r>
            <a:r>
              <a:rPr lang="en-US" altLang="ko-KR" sz="2000" b="1" dirty="0"/>
              <a:t>.</a:t>
            </a:r>
          </a:p>
          <a:p>
            <a:pPr marL="457200" indent="-457200" algn="just">
              <a:lnSpc>
                <a:spcPct val="150000"/>
              </a:lnSpc>
              <a:buAutoNum type="arabicPeriod"/>
            </a:pPr>
            <a:r>
              <a:rPr lang="ko-KR" altLang="en-US" sz="2000" dirty="0"/>
              <a:t>이 코드는 사용자가 선택한 엑셀 파일의 각 시트를 분리하여 별도의 엑셀 파일로 저장해야 한다</a:t>
            </a:r>
            <a:r>
              <a:rPr lang="en-US" altLang="ko-KR" sz="2000" dirty="0"/>
              <a:t>.</a:t>
            </a:r>
          </a:p>
          <a:p>
            <a:pPr marL="457200" indent="-457200" algn="just">
              <a:lnSpc>
                <a:spcPct val="150000"/>
              </a:lnSpc>
              <a:buAutoNum type="arabicPeriod"/>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457200" indent="-457200" algn="just">
              <a:lnSpc>
                <a:spcPct val="150000"/>
              </a:lnSpc>
              <a:buAutoNum type="arabicPeriod"/>
            </a:pPr>
            <a:r>
              <a:rPr lang="ko-KR" altLang="en-US" sz="2000" dirty="0"/>
              <a:t>분리된 파일은 원본 시트의 모든 데이터를 포함해야 한다</a:t>
            </a:r>
            <a:r>
              <a:rPr lang="en-US" altLang="ko-KR" sz="2000" dirty="0"/>
              <a:t>.</a:t>
            </a:r>
          </a:p>
          <a:p>
            <a:pPr marL="457200" indent="-457200" algn="just">
              <a:lnSpc>
                <a:spcPct val="150000"/>
              </a:lnSpc>
              <a:buAutoNum type="arabicPeriod"/>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457200" indent="-457200" algn="just">
              <a:lnSpc>
                <a:spcPct val="150000"/>
              </a:lnSpc>
              <a:buAutoNum type="arabicPeriod"/>
            </a:pPr>
            <a:r>
              <a:rPr lang="en-US" altLang="ko-KR" sz="2000" dirty="0"/>
              <a:t> </a:t>
            </a:r>
            <a:r>
              <a:rPr lang="en-US" altLang="ko-KR" sz="2000" dirty="0" err="1"/>
              <a:t>tkinter</a:t>
            </a:r>
            <a:r>
              <a:rPr lang="ko-KR" altLang="en-US" sz="2000" dirty="0"/>
              <a:t>를 이용해 파일 선택 대화상자를 표시해줘</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solidFill>
                  <a:srgbClr val="C00000"/>
                </a:solidFill>
              </a:rPr>
              <a:t>Python </a:t>
            </a:r>
            <a:r>
              <a:rPr lang="ko-KR" altLang="en-US" b="1" dirty="0">
                <a:solidFill>
                  <a:srgbClr val="C00000"/>
                </a:solidFill>
              </a:rPr>
              <a:t>업무 활용</a:t>
            </a:r>
          </a:p>
        </p:txBody>
      </p:sp>
      <p:sp>
        <p:nvSpPr>
          <p:cNvPr id="3" name="내용 개체 틀 2"/>
          <p:cNvSpPr>
            <a:spLocks noGrp="1"/>
          </p:cNvSpPr>
          <p:nvPr>
            <p:ph idx="1"/>
          </p:nvPr>
        </p:nvSpPr>
        <p:spPr/>
        <p:txBody>
          <a:bodyPr>
            <a:normAutofit fontScale="70000" lnSpcReduction="20000"/>
          </a:bodyPr>
          <a:lstStyle/>
          <a:p>
            <a:pPr marL="514350" indent="-514350" algn="just">
              <a:lnSpc>
                <a:spcPct val="150000"/>
              </a:lnSpc>
              <a:buAutoNum type="arabicPeriod"/>
            </a:pPr>
            <a:r>
              <a:rPr lang="ko-KR" altLang="en-US" b="1" dirty="0"/>
              <a:t>내가 무언가를 하고싶다</a:t>
            </a:r>
            <a:r>
              <a:rPr lang="en-US" altLang="ko-KR" b="1" dirty="0"/>
              <a:t>? </a:t>
            </a:r>
            <a:r>
              <a:rPr lang="ko-KR" altLang="en-US" b="1" dirty="0" err="1" smtClean="0"/>
              <a:t>업무자동화</a:t>
            </a:r>
            <a:endParaRPr lang="en-US" altLang="ko-KR" b="1" dirty="0" smtClean="0"/>
          </a:p>
          <a:p>
            <a:pPr marL="514350" indent="-514350" algn="just">
              <a:lnSpc>
                <a:spcPct val="150000"/>
              </a:lnSpc>
              <a:buAutoNum type="arabicPeriod"/>
            </a:pPr>
            <a:r>
              <a:rPr lang="ko-KR" altLang="en-US" b="1" dirty="0" smtClean="0"/>
              <a:t>몰라서 </a:t>
            </a:r>
            <a:r>
              <a:rPr lang="ko-KR" altLang="en-US" b="1" dirty="0"/>
              <a:t>못 하는 거야</a:t>
            </a:r>
            <a:r>
              <a:rPr lang="en-US" altLang="ko-KR" b="1" dirty="0"/>
              <a:t>~</a:t>
            </a:r>
            <a:r>
              <a:rPr lang="ko-KR" altLang="en-US" b="1" dirty="0"/>
              <a:t> 아는데 못하는게 아니다</a:t>
            </a:r>
            <a:r>
              <a:rPr lang="en-US" altLang="ko-KR" b="1" dirty="0"/>
              <a:t>!!!</a:t>
            </a:r>
          </a:p>
          <a:p>
            <a:pPr marL="514350" indent="-514350" algn="just">
              <a:lnSpc>
                <a:spcPct val="150000"/>
              </a:lnSpc>
              <a:buAutoNum type="arabicPeriod"/>
            </a:pPr>
            <a:r>
              <a:rPr lang="ko-KR" altLang="en-US" b="1" dirty="0"/>
              <a:t>실현 가능한지 아닌지 사전조사를 한다</a:t>
            </a:r>
            <a:r>
              <a:rPr lang="en-US" altLang="ko-KR" b="1" dirty="0"/>
              <a:t>(</a:t>
            </a:r>
            <a:r>
              <a:rPr lang="en-US" altLang="ko-KR" b="1" dirty="0" err="1"/>
              <a:t>ChatGPT</a:t>
            </a:r>
            <a:r>
              <a:rPr lang="ko-KR" altLang="en-US" b="1" dirty="0"/>
              <a:t>에게 물어보거나 </a:t>
            </a:r>
            <a:r>
              <a:rPr lang="ko-KR" altLang="en-US" b="1" dirty="0" err="1"/>
              <a:t>구글링을</a:t>
            </a:r>
            <a:r>
              <a:rPr lang="ko-KR" altLang="en-US" b="1" dirty="0"/>
              <a:t> 해본다</a:t>
            </a:r>
            <a:r>
              <a:rPr lang="en-US" altLang="ko-KR" b="1" dirty="0"/>
              <a:t>.)</a:t>
            </a:r>
          </a:p>
          <a:p>
            <a:pPr marL="514350" indent="-514350" algn="just">
              <a:lnSpc>
                <a:spcPct val="150000"/>
              </a:lnSpc>
              <a:buAutoNum type="arabicPeriod"/>
            </a:pPr>
            <a:r>
              <a:rPr lang="ko-KR" altLang="en-US" b="1" dirty="0"/>
              <a:t>코드가 있다면</a:t>
            </a:r>
            <a:r>
              <a:rPr lang="en-US" altLang="ko-KR" b="1" dirty="0"/>
              <a:t>, </a:t>
            </a:r>
            <a:r>
              <a:rPr lang="en-US" altLang="ko-KR" b="1" dirty="0" err="1"/>
              <a:t>ChatGPT</a:t>
            </a:r>
            <a:r>
              <a:rPr lang="ko-KR" altLang="en-US" b="1" dirty="0"/>
              <a:t>에게 해석하고</a:t>
            </a:r>
            <a:r>
              <a:rPr lang="en-US" altLang="ko-KR" b="1" dirty="0"/>
              <a:t>, </a:t>
            </a:r>
            <a:r>
              <a:rPr lang="ko-KR" altLang="en-US" b="1" dirty="0"/>
              <a:t>수정보완을 요구하거나</a:t>
            </a:r>
            <a:r>
              <a:rPr lang="en-US" altLang="ko-KR" b="1" dirty="0"/>
              <a:t>, </a:t>
            </a:r>
            <a:r>
              <a:rPr lang="ko-KR" altLang="en-US" b="1" dirty="0"/>
              <a:t>아니면 질문을 하여 새롭게 창조한다</a:t>
            </a:r>
            <a:r>
              <a:rPr lang="en-US" altLang="ko-KR" b="1" dirty="0"/>
              <a:t>.</a:t>
            </a:r>
          </a:p>
          <a:p>
            <a:pPr marL="514350" indent="-514350" algn="just">
              <a:lnSpc>
                <a:spcPct val="150000"/>
              </a:lnSpc>
              <a:buAutoNum type="arabicPeriod"/>
            </a:pPr>
            <a:r>
              <a:rPr lang="ko-KR" altLang="en-US" b="1" dirty="0"/>
              <a:t>그리고 업무에 활용한다</a:t>
            </a:r>
            <a:r>
              <a:rPr lang="en-US" altLang="ko-KR" b="1" dirty="0"/>
              <a:t>.</a:t>
            </a:r>
          </a:p>
          <a:p>
            <a:pPr marL="514350" indent="-514350" algn="just">
              <a:lnSpc>
                <a:spcPct val="150000"/>
              </a:lnSpc>
              <a:buAutoNum type="arabicPeriod"/>
            </a:pPr>
            <a:r>
              <a:rPr lang="ko-KR" altLang="en-US" b="1" dirty="0"/>
              <a:t>한 사람에게 또는 하나의 툴에 의존하지 않을 수 있다</a:t>
            </a:r>
            <a:r>
              <a:rPr lang="en-US" altLang="ko-KR" b="1" dirty="0"/>
              <a:t>.(</a:t>
            </a:r>
            <a:r>
              <a:rPr lang="ko-KR" altLang="en-US" b="1" dirty="0"/>
              <a:t>업무 툴의 보편화</a:t>
            </a:r>
            <a:r>
              <a:rPr lang="en-US" altLang="ko-KR" b="1" dirty="0"/>
              <a:t>, </a:t>
            </a:r>
            <a:r>
              <a:rPr lang="ko-KR" altLang="en-US" b="1" dirty="0"/>
              <a:t>다양화</a:t>
            </a:r>
            <a:r>
              <a:rPr lang="en-US" altLang="ko-KR" b="1" dirty="0"/>
              <a:t>)</a:t>
            </a:r>
          </a:p>
          <a:p>
            <a:pPr marL="514350" indent="-514350" algn="just">
              <a:lnSpc>
                <a:spcPct val="150000"/>
              </a:lnSpc>
              <a:buAutoNum type="arabicPeriod"/>
            </a:pPr>
            <a:r>
              <a:rPr lang="en-US" altLang="ko-KR" b="1" dirty="0"/>
              <a:t>-</a:t>
            </a:r>
            <a:r>
              <a:rPr lang="ko-KR" altLang="en-US" b="1" dirty="0"/>
              <a:t>끝</a:t>
            </a:r>
            <a:r>
              <a:rPr lang="en-US" altLang="ko-KR" b="1" dirty="0"/>
              <a:t>-</a:t>
            </a:r>
          </a:p>
        </p:txBody>
      </p:sp>
    </p:spTree>
    <p:extLst>
      <p:ext uri="{BB962C8B-B14F-4D97-AF65-F5344CB8AC3E}">
        <p14:creationId xmlns:p14="http://schemas.microsoft.com/office/powerpoint/2010/main" val="325240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a:t>Excel</a:t>
            </a:r>
            <a:r>
              <a:rPr lang="ko-KR" altLang="en-US" b="1" dirty="0"/>
              <a:t> </a:t>
            </a:r>
            <a:r>
              <a:rPr lang="en-US" altLang="ko-KR" b="1" dirty="0"/>
              <a:t>VBA</a:t>
            </a:r>
            <a:endParaRPr lang="ko-KR" altLang="en-US" b="1" dirty="0"/>
          </a:p>
        </p:txBody>
      </p:sp>
      <p:sp>
        <p:nvSpPr>
          <p:cNvPr id="3" name="부제목 2"/>
          <p:cNvSpPr>
            <a:spLocks noGrp="1"/>
          </p:cNvSpPr>
          <p:nvPr>
            <p:ph type="subTitle" idx="1"/>
          </p:nvPr>
        </p:nvSpPr>
        <p:spPr/>
        <p:txBody>
          <a:bodyPr/>
          <a:lstStyle/>
          <a:p>
            <a:endParaRPr lang="en-US" altLang="ko-KR" b="1" dirty="0"/>
          </a:p>
          <a:p>
            <a:r>
              <a:rPr lang="ko-KR" altLang="en-US" b="1" dirty="0"/>
              <a:t>가깝고도 먼 너와 나의 사이</a:t>
            </a:r>
            <a:r>
              <a:rPr lang="en-US" altLang="ko-KR" b="1" dirty="0"/>
              <a:t>...</a:t>
            </a:r>
          </a:p>
          <a:p>
            <a:r>
              <a:rPr lang="ko-KR" altLang="en-US" b="1" dirty="0"/>
              <a:t>매크로 들어보긴 했는데</a:t>
            </a:r>
            <a:r>
              <a:rPr lang="en-US" altLang="ko-KR" b="1" dirty="0"/>
              <a:t>...</a:t>
            </a:r>
            <a:endParaRPr lang="ko-KR" altLang="en-US" b="1" dirty="0"/>
          </a:p>
        </p:txBody>
      </p:sp>
      <p:pic>
        <p:nvPicPr>
          <p:cNvPr id="4" name="그림 3"/>
          <p:cNvPicPr>
            <a:picLocks noChangeAspect="1"/>
          </p:cNvPicPr>
          <p:nvPr/>
        </p:nvPicPr>
        <p:blipFill>
          <a:blip r:embed="rId2"/>
          <a:stretch>
            <a:fillRect/>
          </a:stretch>
        </p:blipFill>
        <p:spPr>
          <a:xfrm>
            <a:off x="8195417" y="0"/>
            <a:ext cx="3996583" cy="2819607"/>
          </a:xfrm>
          <a:prstGeom prst="rect">
            <a:avLst/>
          </a:prstGeom>
        </p:spPr>
      </p:pic>
    </p:spTree>
    <p:extLst>
      <p:ext uri="{BB962C8B-B14F-4D97-AF65-F5344CB8AC3E}">
        <p14:creationId xmlns:p14="http://schemas.microsoft.com/office/powerpoint/2010/main" val="1838786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프롬프트가 뭐야</a:t>
            </a:r>
            <a:r>
              <a:rPr lang="en-US" altLang="ko-KR" b="1" dirty="0"/>
              <a:t>?(</a:t>
            </a:r>
            <a:r>
              <a:rPr lang="en-US" altLang="ko-KR" b="1" dirty="0" err="1"/>
              <a:t>ChatGPT</a:t>
            </a:r>
            <a:r>
              <a:rPr lang="en-US" altLang="ko-KR" b="1" dirty="0"/>
              <a:t> </a:t>
            </a:r>
            <a:r>
              <a:rPr lang="ko-KR" altLang="en-US" b="1" dirty="0"/>
              <a:t>답변</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gn="just">
              <a:lnSpc>
                <a:spcPct val="250000"/>
              </a:lnSpc>
              <a:buNone/>
            </a:pPr>
            <a:r>
              <a:rPr lang="en-US" altLang="ko-KR" sz="2000" b="1" dirty="0" err="1"/>
              <a:t>ChatGPT</a:t>
            </a:r>
            <a:r>
              <a:rPr lang="en-US" altLang="ko-KR" sz="2000" b="1" dirty="0"/>
              <a:t> </a:t>
            </a:r>
            <a:r>
              <a:rPr lang="ko-KR" altLang="en-US" sz="2000" b="1" dirty="0" err="1"/>
              <a:t>프롬프트란</a:t>
            </a:r>
            <a:r>
              <a:rPr lang="en-US" altLang="ko-KR" sz="2000" b="1" dirty="0"/>
              <a:t>,</a:t>
            </a:r>
            <a:r>
              <a:rPr lang="en-US" altLang="ko-KR" sz="2000" dirty="0"/>
              <a:t> </a:t>
            </a:r>
            <a:r>
              <a:rPr lang="ko-KR" altLang="en-US" sz="1050" dirty="0"/>
              <a:t>인공지능 채팅 </a:t>
            </a:r>
            <a:r>
              <a:rPr lang="ko-KR" altLang="en-US" sz="1400" dirty="0"/>
              <a:t>모델인 </a:t>
            </a:r>
            <a:r>
              <a:rPr lang="en-US" altLang="ko-KR" sz="2000" b="1" dirty="0" err="1">
                <a:solidFill>
                  <a:srgbClr val="C00000"/>
                </a:solidFill>
              </a:rPr>
              <a:t>ChatGPT</a:t>
            </a:r>
            <a:r>
              <a:rPr lang="ko-KR" altLang="en-US" sz="2000" b="1" dirty="0">
                <a:solidFill>
                  <a:srgbClr val="C00000"/>
                </a:solidFill>
              </a:rPr>
              <a:t>에게 무엇을 말할지 알려주는 </a:t>
            </a:r>
            <a:r>
              <a:rPr lang="ko-KR" altLang="en-US" sz="2000" b="1" dirty="0" err="1">
                <a:solidFill>
                  <a:srgbClr val="C00000"/>
                </a:solidFill>
              </a:rPr>
              <a:t>문장</a:t>
            </a:r>
            <a:r>
              <a:rPr lang="ko-KR" altLang="en-US" sz="1050" dirty="0" err="1"/>
              <a:t>이에요</a:t>
            </a:r>
            <a:r>
              <a:rPr lang="en-US" altLang="ko-KR" sz="1050" dirty="0"/>
              <a:t>. </a:t>
            </a:r>
            <a:r>
              <a:rPr lang="ko-KR" altLang="en-US" sz="1050" dirty="0"/>
              <a:t>예를 들어</a:t>
            </a:r>
            <a:r>
              <a:rPr lang="en-US" altLang="ko-KR" sz="1050" dirty="0"/>
              <a:t>, </a:t>
            </a:r>
            <a:r>
              <a:rPr lang="ko-KR" altLang="en-US" sz="1050" dirty="0"/>
              <a:t>너와 이야기하고 싶은 내용을 말하면 </a:t>
            </a:r>
            <a:r>
              <a:rPr lang="en-US" altLang="ko-KR" sz="1050" dirty="0" err="1"/>
              <a:t>ChatGPT</a:t>
            </a:r>
            <a:r>
              <a:rPr lang="ko-KR" altLang="en-US" sz="1050" dirty="0"/>
              <a:t>는 그에 대한 답변을 만들어줍니다</a:t>
            </a:r>
            <a:r>
              <a:rPr lang="en-US" altLang="ko-KR" sz="1050" dirty="0"/>
              <a:t>. </a:t>
            </a:r>
            <a:r>
              <a:rPr lang="ko-KR" altLang="en-US" sz="1050" dirty="0"/>
              <a:t>프롬프트를 사용하면 어떤 </a:t>
            </a:r>
            <a:r>
              <a:rPr lang="ko-KR" altLang="en-US" sz="1050" dirty="0" err="1"/>
              <a:t>주제든지</a:t>
            </a:r>
            <a:r>
              <a:rPr lang="ko-KR" altLang="en-US" sz="1050" dirty="0"/>
              <a:t> 이야기를 나눌 수 있어요</a:t>
            </a:r>
            <a:r>
              <a:rPr lang="en-US" altLang="ko-KR" sz="1050" dirty="0"/>
              <a:t>. </a:t>
            </a:r>
            <a:r>
              <a:rPr lang="ko-KR" altLang="en-US" sz="1050" dirty="0"/>
              <a:t>예를 들어</a:t>
            </a:r>
            <a:r>
              <a:rPr lang="en-US" altLang="ko-KR" sz="1050" dirty="0"/>
              <a:t>, </a:t>
            </a:r>
            <a:r>
              <a:rPr lang="ko-KR" altLang="en-US" sz="1050" dirty="0"/>
              <a:t>동물에 대해 이야기하고 싶다면 </a:t>
            </a:r>
            <a:r>
              <a:rPr lang="en-US" altLang="ko-KR" sz="1050" dirty="0"/>
              <a:t>"</a:t>
            </a:r>
            <a:r>
              <a:rPr lang="ko-KR" altLang="en-US" sz="1050" dirty="0"/>
              <a:t>동물에 대해 이야기해주세요</a:t>
            </a:r>
            <a:r>
              <a:rPr lang="en-US" altLang="ko-KR" sz="1050" dirty="0"/>
              <a:t>"</a:t>
            </a:r>
            <a:r>
              <a:rPr lang="ko-KR" altLang="en-US" sz="1050" dirty="0"/>
              <a:t>라고 프롬프트에 입력하면 </a:t>
            </a:r>
            <a:r>
              <a:rPr lang="en-US" altLang="ko-KR" sz="1050" dirty="0" err="1"/>
              <a:t>ChatGPT</a:t>
            </a:r>
            <a:r>
              <a:rPr lang="ko-KR" altLang="en-US" sz="1050" dirty="0"/>
              <a:t>가 동물에 대한 정보나 이야기를 할 준비를 하게 됩니다</a:t>
            </a:r>
            <a:r>
              <a:rPr lang="en-US" altLang="ko-KR" sz="1050" dirty="0"/>
              <a:t>.</a:t>
            </a:r>
          </a:p>
          <a:p>
            <a:pPr marL="0" indent="0" algn="just">
              <a:lnSpc>
                <a:spcPct val="250000"/>
              </a:lnSpc>
              <a:buNone/>
            </a:pPr>
            <a:r>
              <a:rPr lang="ko-KR" altLang="en-US" sz="1050" dirty="0"/>
              <a:t>요약하자면</a:t>
            </a:r>
            <a:r>
              <a:rPr lang="en-US" altLang="ko-KR" sz="1050" dirty="0"/>
              <a:t>, </a:t>
            </a:r>
            <a:r>
              <a:rPr lang="en-US" altLang="ko-KR" sz="1050" dirty="0" err="1"/>
              <a:t>ChatGPT</a:t>
            </a:r>
            <a:r>
              <a:rPr lang="en-US" altLang="ko-KR" sz="1050" dirty="0"/>
              <a:t> </a:t>
            </a:r>
            <a:r>
              <a:rPr lang="ko-KR" altLang="en-US" sz="2000" b="1" dirty="0">
                <a:solidFill>
                  <a:srgbClr val="C00000"/>
                </a:solidFill>
              </a:rPr>
              <a:t>프롬프트는 인공지능과 대화를 나누기 위해 어떤 주제를 말하고 싶은지 알려주는 </a:t>
            </a:r>
            <a:r>
              <a:rPr lang="ko-KR" altLang="en-US" sz="2000" b="1" dirty="0" err="1">
                <a:solidFill>
                  <a:srgbClr val="C00000"/>
                </a:solidFill>
              </a:rPr>
              <a:t>문장</a:t>
            </a:r>
            <a:r>
              <a:rPr lang="ko-KR" altLang="en-US" sz="1050" dirty="0" err="1"/>
              <a:t>이에요</a:t>
            </a:r>
            <a:r>
              <a:rPr lang="en-US" altLang="ko-KR" sz="1050" dirty="0"/>
              <a:t>. </a:t>
            </a:r>
            <a:r>
              <a:rPr lang="ko-KR" altLang="en-US" sz="1050" dirty="0"/>
              <a:t>그리고 </a:t>
            </a:r>
            <a:r>
              <a:rPr lang="en-US" altLang="ko-KR" sz="1050" dirty="0" err="1"/>
              <a:t>ChatGPT</a:t>
            </a:r>
            <a:r>
              <a:rPr lang="ko-KR" altLang="en-US" sz="1050" dirty="0"/>
              <a:t>는 그 주제에 관한 답변이나 도움을 줄 수 있어요</a:t>
            </a:r>
            <a:r>
              <a:rPr lang="en-US" altLang="ko-KR" sz="1050" dirty="0"/>
              <a:t>.</a:t>
            </a:r>
            <a:endParaRPr lang="ko-KR" altLang="en-US" sz="1050" dirty="0"/>
          </a:p>
        </p:txBody>
      </p:sp>
    </p:spTree>
    <p:extLst>
      <p:ext uri="{BB962C8B-B14F-4D97-AF65-F5344CB8AC3E}">
        <p14:creationId xmlns:p14="http://schemas.microsoft.com/office/powerpoint/2010/main" val="3390910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423901" y="130589"/>
            <a:ext cx="10694717" cy="2870853"/>
          </a:xfrm>
          <a:prstGeom prst="rect">
            <a:avLst/>
          </a:prstGeom>
        </p:spPr>
      </p:pic>
      <p:pic>
        <p:nvPicPr>
          <p:cNvPr id="6" name="그림 5"/>
          <p:cNvPicPr>
            <a:picLocks noChangeAspect="1"/>
          </p:cNvPicPr>
          <p:nvPr/>
        </p:nvPicPr>
        <p:blipFill>
          <a:blip r:embed="rId3"/>
          <a:stretch>
            <a:fillRect/>
          </a:stretch>
        </p:blipFill>
        <p:spPr>
          <a:xfrm>
            <a:off x="423901" y="3252081"/>
            <a:ext cx="9040487" cy="3105583"/>
          </a:xfrm>
          <a:prstGeom prst="rect">
            <a:avLst/>
          </a:prstGeom>
        </p:spPr>
      </p:pic>
    </p:spTree>
    <p:extLst>
      <p:ext uri="{BB962C8B-B14F-4D97-AF65-F5344CB8AC3E}">
        <p14:creationId xmlns:p14="http://schemas.microsoft.com/office/powerpoint/2010/main" val="2101979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a:t>
            </a:r>
            <a:r>
              <a:rPr lang="ko-KR" altLang="en-US" b="1" dirty="0" smtClean="0"/>
              <a:t>사이즈 변경하기</a:t>
            </a:r>
            <a:r>
              <a:rPr lang="en-US" altLang="ko-KR" b="1" dirty="0" smtClean="0"/>
              <a:t>(</a:t>
            </a:r>
            <a:r>
              <a:rPr lang="ko-KR" altLang="en-US" b="1" dirty="0" smtClean="0"/>
              <a:t>기본</a:t>
            </a:r>
            <a:r>
              <a:rPr lang="en-US" altLang="ko-KR" b="1" dirty="0" smtClean="0"/>
              <a:t>)</a:t>
            </a:r>
            <a:endParaRPr lang="ko-KR" altLang="en-US" dirty="0"/>
          </a:p>
        </p:txBody>
      </p:sp>
      <p:sp>
        <p:nvSpPr>
          <p:cNvPr id="3" name="내용 개체 틀 2"/>
          <p:cNvSpPr>
            <a:spLocks noGrp="1"/>
          </p:cNvSpPr>
          <p:nvPr>
            <p:ph idx="1"/>
          </p:nvPr>
        </p:nvSpPr>
        <p:spPr/>
        <p:txBody>
          <a:bodyPr/>
          <a:lstStyle/>
          <a:p>
            <a:pPr>
              <a:lnSpc>
                <a:spcPct val="150000"/>
              </a:lnSpc>
            </a:pPr>
            <a:r>
              <a:rPr lang="en-US" altLang="ko-KR" dirty="0" smtClean="0"/>
              <a:t>PowerPoint </a:t>
            </a:r>
            <a:r>
              <a:rPr lang="en-US" altLang="ko-KR" dirty="0"/>
              <a:t>2016</a:t>
            </a:r>
            <a:r>
              <a:rPr lang="ko-KR" altLang="en-US" dirty="0"/>
              <a:t>에서 모든 슬라이드에 있는 사진을 슬라이드의 정 가운데로 위치하는 </a:t>
            </a:r>
            <a:r>
              <a:rPr lang="en-US" altLang="ko-KR" dirty="0"/>
              <a:t>VBA</a:t>
            </a:r>
            <a:r>
              <a:rPr lang="ko-KR" altLang="en-US" dirty="0"/>
              <a:t>코드를 작성해줘</a:t>
            </a:r>
            <a:r>
              <a:rPr lang="en-US" altLang="ko-KR" dirty="0"/>
              <a:t>.</a:t>
            </a:r>
            <a:endParaRPr lang="ko-KR" altLang="en-US" dirty="0"/>
          </a:p>
        </p:txBody>
      </p:sp>
    </p:spTree>
    <p:extLst>
      <p:ext uri="{BB962C8B-B14F-4D97-AF65-F5344CB8AC3E}">
        <p14:creationId xmlns:p14="http://schemas.microsoft.com/office/powerpoint/2010/main" val="2399771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6A024D-471D-E599-07B2-BBBB46CE35BC}"/>
              </a:ext>
            </a:extLst>
          </p:cNvPr>
          <p:cNvSpPr>
            <a:spLocks noGrp="1"/>
          </p:cNvSpPr>
          <p:nvPr>
            <p:ph type="title"/>
          </p:nvPr>
        </p:nvSpPr>
        <p:spPr/>
        <p:txBody>
          <a:bodyPr/>
          <a:lstStyle/>
          <a:p>
            <a:r>
              <a:rPr lang="ko-KR" altLang="en-US" b="1" dirty="0"/>
              <a:t>몇 호선이지 찾는 문제</a:t>
            </a:r>
            <a:endParaRPr lang="ko-KR" altLang="en-US" dirty="0"/>
          </a:p>
        </p:txBody>
      </p:sp>
      <p:pic>
        <p:nvPicPr>
          <p:cNvPr id="5" name="내용 개체 틀 4">
            <a:extLst>
              <a:ext uri="{FF2B5EF4-FFF2-40B4-BE49-F238E27FC236}">
                <a16:creationId xmlns:a16="http://schemas.microsoft.com/office/drawing/2014/main" id="{6359AC84-829B-2DE4-7E84-851BCE1AD630}"/>
              </a:ext>
            </a:extLst>
          </p:cNvPr>
          <p:cNvPicPr>
            <a:picLocks noGrp="1" noChangeAspect="1"/>
          </p:cNvPicPr>
          <p:nvPr>
            <p:ph idx="1"/>
          </p:nvPr>
        </p:nvPicPr>
        <p:blipFill>
          <a:blip r:embed="rId2"/>
          <a:stretch>
            <a:fillRect/>
          </a:stretch>
        </p:blipFill>
        <p:spPr>
          <a:xfrm>
            <a:off x="2619060" y="1825625"/>
            <a:ext cx="6953879" cy="4351338"/>
          </a:xfrm>
        </p:spPr>
      </p:pic>
    </p:spTree>
    <p:extLst>
      <p:ext uri="{BB962C8B-B14F-4D97-AF65-F5344CB8AC3E}">
        <p14:creationId xmlns:p14="http://schemas.microsoft.com/office/powerpoint/2010/main" val="644772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a:t>
            </a:r>
            <a:r>
              <a:rPr lang="ko-KR" altLang="en-US" b="1"/>
              <a:t>문제</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엑셀 </a:t>
            </a:r>
            <a:r>
              <a:rPr lang="en-US" altLang="ko-KR" sz="2000" dirty="0"/>
              <a:t>VBA </a:t>
            </a:r>
            <a:r>
              <a:rPr lang="ko-KR" altLang="en-US" sz="2000" dirty="0"/>
              <a:t>코드를 작성해줘</a:t>
            </a:r>
            <a:r>
              <a:rPr lang="en-US" altLang="ko-KR" sz="2000" dirty="0"/>
              <a:t>. </a:t>
            </a:r>
            <a:r>
              <a:rPr lang="ko-KR" altLang="en-US" sz="2000" dirty="0"/>
              <a:t>이 코드는 사용자로부터 서울 지하철 역 이름을 입력 받아서 해당 역이 어떤 호선에 속해 있는지 그리고 그 호선에서 몇 번째 역인지를 알려주는 코드다</a:t>
            </a:r>
            <a:r>
              <a:rPr lang="en-US" altLang="ko-KR" sz="2000" dirty="0"/>
              <a:t>.</a:t>
            </a:r>
          </a:p>
          <a:p>
            <a:pPr marL="514350" indent="-514350" algn="just">
              <a:lnSpc>
                <a:spcPct val="150000"/>
              </a:lnSpc>
              <a:buAutoNum type="arabicPeriod"/>
            </a:pPr>
            <a:r>
              <a:rPr lang="ko-KR" altLang="en-US" sz="2000" dirty="0"/>
              <a:t>역 이름은 엑셀 시트 </a:t>
            </a:r>
            <a:r>
              <a:rPr lang="en-US" altLang="ko-KR" sz="2000" dirty="0"/>
              <a:t>'Sheet1'</a:t>
            </a:r>
            <a:r>
              <a:rPr lang="ko-KR" altLang="en-US" sz="2000" dirty="0"/>
              <a:t>의 </a:t>
            </a:r>
            <a:r>
              <a:rPr lang="en-US" altLang="ko-KR" sz="2000" dirty="0"/>
              <a:t>B2</a:t>
            </a:r>
            <a:r>
              <a:rPr lang="ko-KR" altLang="en-US" sz="2000" dirty="0"/>
              <a:t>부터 </a:t>
            </a:r>
            <a:r>
              <a:rPr lang="en-US" altLang="ko-KR" sz="2000" dirty="0"/>
              <a:t>H11</a:t>
            </a:r>
            <a:r>
              <a:rPr lang="ko-KR" altLang="en-US" sz="2000" dirty="0"/>
              <a:t>까지 셀에 나열되어 있고</a:t>
            </a:r>
            <a:r>
              <a:rPr lang="en-US" altLang="ko-KR" sz="2000" dirty="0"/>
              <a:t>, </a:t>
            </a:r>
            <a:r>
              <a:rPr lang="ko-KR" altLang="en-US" sz="2000" dirty="0"/>
              <a:t>호선 정보는 </a:t>
            </a:r>
            <a:r>
              <a:rPr lang="en-US" altLang="ko-KR" sz="2000" dirty="0"/>
              <a:t>B1</a:t>
            </a:r>
            <a:r>
              <a:rPr lang="ko-KR" altLang="en-US" sz="2000" dirty="0"/>
              <a:t>부터 </a:t>
            </a:r>
            <a:r>
              <a:rPr lang="en-US" altLang="ko-KR" sz="2000" dirty="0"/>
              <a:t>H1</a:t>
            </a:r>
            <a:r>
              <a:rPr lang="ko-KR" altLang="en-US" sz="2000" dirty="0"/>
              <a:t>까지의 셀에 있다</a:t>
            </a:r>
            <a:r>
              <a:rPr lang="en-US" altLang="ko-KR" sz="2000" dirty="0"/>
              <a:t>.</a:t>
            </a:r>
          </a:p>
          <a:p>
            <a:pPr marL="514350" indent="-514350" algn="just">
              <a:lnSpc>
                <a:spcPct val="150000"/>
              </a:lnSpc>
              <a:buAutoNum type="arabicPeriod"/>
            </a:pPr>
            <a:r>
              <a:rPr lang="ko-KR" altLang="en-US" sz="2000" dirty="0"/>
              <a:t>만약 입력된 역 이름이 존재하지 않는다면 </a:t>
            </a:r>
            <a:r>
              <a:rPr lang="en-US" altLang="ko-KR" sz="2000" dirty="0"/>
              <a:t>＇</a:t>
            </a:r>
            <a:r>
              <a:rPr lang="ko-KR" altLang="en-US" sz="2000" dirty="0"/>
              <a:t>해당 역을 찾을 수 없습니다</a:t>
            </a:r>
            <a:r>
              <a:rPr lang="en-US" altLang="ko-KR" sz="2000" dirty="0"/>
              <a:t>.＇</a:t>
            </a:r>
            <a:r>
              <a:rPr lang="ko-KR" altLang="en-US" sz="2000" dirty="0"/>
              <a:t>라는 메시지를 출력해야 한다</a:t>
            </a:r>
            <a:r>
              <a:rPr lang="en-US" altLang="ko-KR" sz="2000" dirty="0"/>
              <a:t>.</a:t>
            </a:r>
            <a:endParaRPr lang="ko-KR" altLang="en-US" sz="2000" dirty="0"/>
          </a:p>
        </p:txBody>
      </p:sp>
    </p:spTree>
    <p:extLst>
      <p:ext uri="{BB962C8B-B14F-4D97-AF65-F5344CB8AC3E}">
        <p14:creationId xmlns:p14="http://schemas.microsoft.com/office/powerpoint/2010/main" val="1021148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gn="just">
              <a:lnSpc>
                <a:spcPct val="150000"/>
              </a:lnSpc>
              <a:buNone/>
            </a:pPr>
            <a:r>
              <a:rPr lang="ko-KR" altLang="en-US" sz="2400" dirty="0"/>
              <a:t>위 표를 입력 받아서 다음의 질문에 답해줘</a:t>
            </a:r>
            <a:r>
              <a:rPr lang="en-US" altLang="ko-KR" sz="2400" dirty="0"/>
              <a:t>.</a:t>
            </a:r>
          </a:p>
          <a:p>
            <a:pPr marL="457200" indent="-457200" algn="just">
              <a:lnSpc>
                <a:spcPct val="150000"/>
              </a:lnSpc>
              <a:buAutoNum type="arabicPeriod"/>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457200" indent="-457200" algn="just">
              <a:lnSpc>
                <a:spcPct val="150000"/>
              </a:lnSpc>
              <a:buAutoNum type="arabicPeriod"/>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457200" indent="-457200" algn="just">
              <a:lnSpc>
                <a:spcPct val="150000"/>
              </a:lnSpc>
              <a:buAutoNum type="arabicPeriod"/>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457200" indent="-457200" algn="just">
              <a:lnSpc>
                <a:spcPct val="150000"/>
              </a:lnSpc>
              <a:buAutoNum type="arabicPeriod"/>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457200" indent="-457200" algn="just">
              <a:lnSpc>
                <a:spcPct val="150000"/>
              </a:lnSpc>
              <a:buAutoNum type="arabicPeriod"/>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136517" y="1469216"/>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-1)</a:t>
            </a:r>
            <a:endParaRPr lang="ko-KR" altLang="en-US" sz="3600" b="1" dirty="0"/>
          </a:p>
        </p:txBody>
      </p:sp>
      <p:sp>
        <p:nvSpPr>
          <p:cNvPr id="3" name="내용 개체 틀 2"/>
          <p:cNvSpPr>
            <a:spLocks noGrp="1"/>
          </p:cNvSpPr>
          <p:nvPr>
            <p:ph idx="1"/>
          </p:nvPr>
        </p:nvSpPr>
        <p:spPr/>
        <p:txBody>
          <a:bodyPr>
            <a:normAutofit fontScale="85000" lnSpcReduction="10000"/>
          </a:bodyPr>
          <a:lstStyle/>
          <a:p>
            <a:pPr marL="514350" indent="-514350" algn="just">
              <a:lnSpc>
                <a:spcPct val="150000"/>
              </a:lnSpc>
              <a:buAutoNum type="arabicPeriod"/>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514350" indent="-514350" algn="just">
              <a:lnSpc>
                <a:spcPct val="150000"/>
              </a:lnSpc>
              <a:buAutoNum type="arabicPeriod"/>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514350" indent="-514350" algn="just">
              <a:lnSpc>
                <a:spcPct val="150000"/>
              </a:lnSpc>
              <a:buAutoNum type="arabicPeriod"/>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514350" indent="-514350" algn="just">
              <a:lnSpc>
                <a:spcPct val="150000"/>
              </a:lnSpc>
              <a:buAutoNum type="arabicPeriod"/>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-2)</a:t>
            </a:r>
            <a:endParaRPr lang="ko-KR" altLang="en-US" sz="3600" b="1" dirty="0"/>
          </a:p>
        </p:txBody>
      </p:sp>
      <p:sp>
        <p:nvSpPr>
          <p:cNvPr id="3" name="내용 개체 틀 2"/>
          <p:cNvSpPr>
            <a:spLocks noGrp="1"/>
          </p:cNvSpPr>
          <p:nvPr>
            <p:ph idx="1"/>
          </p:nvPr>
        </p:nvSpPr>
        <p:spPr/>
        <p:txBody>
          <a:bodyPr>
            <a:normAutofit fontScale="70000" lnSpcReduction="20000"/>
          </a:bodyPr>
          <a:lstStyle/>
          <a:p>
            <a:pPr marL="514350" indent="-514350">
              <a:lnSpc>
                <a:spcPct val="160000"/>
              </a:lnSpc>
              <a:buAutoNum type="arabicPeriod"/>
            </a:pPr>
            <a:r>
              <a:rPr lang="en-US" altLang="ko-KR" dirty="0"/>
              <a:t>Excel VBA</a:t>
            </a:r>
            <a:r>
              <a:rPr lang="ko-KR" altLang="en-US" dirty="0"/>
              <a:t>를 사용하여 다음의 기능을 수행하는 매크로를 작성한다</a:t>
            </a:r>
            <a:r>
              <a:rPr lang="en-US" altLang="ko-KR" dirty="0"/>
              <a:t>:</a:t>
            </a:r>
          </a:p>
          <a:p>
            <a:pPr marL="514350" indent="-514350">
              <a:lnSpc>
                <a:spcPct val="160000"/>
              </a:lnSpc>
              <a:buAutoNum type="arabicPeriod"/>
            </a:pPr>
            <a:r>
              <a:rPr lang="en-US" altLang="ko-KR" dirty="0"/>
              <a:t>'Sheet1'</a:t>
            </a:r>
            <a:r>
              <a:rPr lang="ko-KR" altLang="en-US" dirty="0"/>
              <a:t>이라는 이름의 워크시트에서 데이터를 읽어 온다</a:t>
            </a:r>
            <a:r>
              <a:rPr lang="en-US" altLang="ko-KR" dirty="0"/>
              <a:t>.</a:t>
            </a:r>
          </a:p>
          <a:p>
            <a:pPr marL="514350" indent="-514350">
              <a:lnSpc>
                <a:spcPct val="160000"/>
              </a:lnSpc>
              <a:buAutoNum type="arabicPeriod"/>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514350" indent="-514350">
              <a:lnSpc>
                <a:spcPct val="160000"/>
              </a:lnSpc>
              <a:buAutoNum type="arabicPeriod"/>
            </a:pPr>
            <a:r>
              <a:rPr lang="ko-KR" altLang="en-US" dirty="0"/>
              <a:t>각 워크시트에는 해당 날짜의 데이터만 복사한다</a:t>
            </a:r>
            <a:r>
              <a:rPr lang="en-US" altLang="ko-KR" dirty="0"/>
              <a:t>.</a:t>
            </a:r>
          </a:p>
          <a:p>
            <a:pPr marL="514350" indent="-514350">
              <a:lnSpc>
                <a:spcPct val="160000"/>
              </a:lnSpc>
              <a:buAutoNum type="arabicPeriod"/>
            </a:pPr>
            <a:r>
              <a:rPr lang="ko-KR" altLang="en-US" dirty="0"/>
              <a:t>헤더</a:t>
            </a:r>
            <a:r>
              <a:rPr lang="en-US" altLang="ko-KR" dirty="0"/>
              <a:t>(</a:t>
            </a:r>
            <a:r>
              <a:rPr lang="ko-KR" altLang="en-US" dirty="0"/>
              <a:t>첫 번째 행</a:t>
            </a:r>
            <a:r>
              <a:rPr lang="en-US" altLang="ko-KR" dirty="0"/>
              <a:t>)</a:t>
            </a:r>
            <a:r>
              <a:rPr lang="ko-KR" altLang="en-US" dirty="0"/>
              <a:t>도 복사 되어야 한다</a:t>
            </a:r>
            <a:r>
              <a:rPr lang="en-US" altLang="ko-KR" dirty="0"/>
              <a:t>.</a:t>
            </a:r>
          </a:p>
          <a:p>
            <a:pPr marL="514350" indent="-514350">
              <a:lnSpc>
                <a:spcPct val="160000"/>
              </a:lnSpc>
              <a:buAutoNum type="arabicPeriod"/>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-3)</a:t>
            </a:r>
            <a:endParaRPr lang="ko-KR" altLang="en-US" sz="3600" b="1" dirty="0"/>
          </a:p>
        </p:txBody>
      </p:sp>
      <p:sp>
        <p:nvSpPr>
          <p:cNvPr id="3" name="내용 개체 틀 2"/>
          <p:cNvSpPr>
            <a:spLocks noGrp="1"/>
          </p:cNvSpPr>
          <p:nvPr>
            <p:ph idx="1"/>
          </p:nvPr>
        </p:nvSpPr>
        <p:spPr/>
        <p:txBody>
          <a:bodyPr/>
          <a:lstStyle/>
          <a:p>
            <a:pPr marL="514350" indent="-514350">
              <a:buAutoNum type="arabicPeriod"/>
            </a:pPr>
            <a:r>
              <a:rPr lang="ko-KR" altLang="en-US" dirty="0"/>
              <a:t>위 코드를 날짜에서 </a:t>
            </a:r>
            <a:r>
              <a:rPr lang="en-US" altLang="ko-KR" dirty="0"/>
              <a:t>“</a:t>
            </a:r>
            <a:r>
              <a:rPr lang="ko-KR" altLang="en-US" dirty="0"/>
              <a:t>소속</a:t>
            </a:r>
            <a:r>
              <a:rPr lang="en-US" altLang="ko-KR" dirty="0"/>
              <a:t>”</a:t>
            </a:r>
            <a:r>
              <a:rPr lang="ko-KR" altLang="en-US" dirty="0"/>
              <a:t>으로 변경하여 분리하는 코드를 작성해줘</a:t>
            </a:r>
            <a:r>
              <a:rPr lang="en-US" altLang="ko-KR" dirty="0"/>
              <a:t>.(“</a:t>
            </a:r>
            <a:r>
              <a:rPr lang="ko-KR" altLang="en-US" dirty="0"/>
              <a:t>소속</a:t>
            </a:r>
            <a:r>
              <a:rPr lang="en-US" altLang="ko-KR" dirty="0"/>
              <a:t>”</a:t>
            </a:r>
            <a:r>
              <a:rPr lang="ko-KR" altLang="en-US" dirty="0"/>
              <a:t>은 </a:t>
            </a:r>
            <a:r>
              <a:rPr lang="en-US" altLang="ko-KR" dirty="0"/>
              <a:t>B</a:t>
            </a:r>
            <a:r>
              <a:rPr lang="ko-KR" altLang="en-US" dirty="0"/>
              <a:t>열에 위치해 있다</a:t>
            </a:r>
            <a:r>
              <a:rPr lang="en-US" altLang="ko-KR" dirty="0"/>
              <a:t>.)</a:t>
            </a:r>
          </a:p>
        </p:txBody>
      </p:sp>
    </p:spTree>
    <p:extLst>
      <p:ext uri="{BB962C8B-B14F-4D97-AF65-F5344CB8AC3E}">
        <p14:creationId xmlns:p14="http://schemas.microsoft.com/office/powerpoint/2010/main" val="3939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수능 문제 풀기</a:t>
            </a:r>
          </a:p>
        </p:txBody>
      </p:sp>
      <p:sp>
        <p:nvSpPr>
          <p:cNvPr id="4" name="부제목 3"/>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수능 국어</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050" b="1" dirty="0"/>
              <a:t>다음 문제의 지문을 이해하여 질문의 답을 찾고</a:t>
            </a:r>
            <a:r>
              <a:rPr lang="en-US" altLang="ko-KR" sz="1050" b="1" dirty="0"/>
              <a:t>, </a:t>
            </a:r>
            <a:r>
              <a:rPr lang="ko-KR" altLang="en-US" sz="1050" b="1" dirty="0"/>
              <a:t>답을 찾은 이유에 대해서 설명할것</a:t>
            </a:r>
            <a:r>
              <a:rPr lang="en-US" altLang="ko-KR" sz="1050" b="1" dirty="0"/>
              <a:t>.</a:t>
            </a:r>
          </a:p>
          <a:p>
            <a:pPr marL="0" indent="0" algn="just">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지적했다</a:t>
            </a:r>
            <a:r>
              <a:rPr lang="en-US" altLang="ko-KR" sz="1050" dirty="0"/>
              <a:t>.</a:t>
            </a:r>
            <a:r>
              <a:rPr lang="ko-KR" altLang="en-US" sz="1050" dirty="0"/>
              <a:t> 한 국가의 재화와 서비스의 수출입 간 차이인 경상 수지는 수입이 수출을 초과하면 적자이고 수출이 수입을 초과하 면 흑자이다</a:t>
            </a:r>
            <a:r>
              <a:rPr lang="en-US" altLang="ko-KR" sz="1050" dirty="0"/>
              <a:t>.</a:t>
            </a:r>
            <a:r>
              <a:rPr lang="ko-KR" altLang="en-US" sz="1050" dirty="0"/>
              <a:t>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붕괴될 것 이라고 말했다</a:t>
            </a:r>
            <a:r>
              <a:rPr lang="en-US" altLang="ko-KR" sz="1050" dirty="0"/>
              <a:t>. </a:t>
            </a:r>
            <a:r>
              <a:rPr lang="ko-KR" altLang="en-US" sz="1050" dirty="0"/>
              <a:t>이러한 트리핀 딜레마는 국제 유동성 확보와 달러화의 신뢰도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따라 국가 간 통화의 교환 비율인 환율은 자동적으로 결정되었다</a:t>
            </a:r>
            <a:r>
              <a:rPr lang="en-US" altLang="ko-KR" sz="1050" dirty="0"/>
              <a:t>.</a:t>
            </a:r>
            <a:r>
              <a:rPr lang="ko-KR" altLang="en-US" sz="1050" dirty="0"/>
              <a:t> 이후 ㉡</a:t>
            </a:r>
            <a:r>
              <a:rPr lang="ko-KR" altLang="en-US" sz="1050" dirty="0" err="1"/>
              <a:t>브레턴우즈</a:t>
            </a:r>
            <a:r>
              <a:rPr lang="ko-KR" altLang="en-US" sz="1050" dirty="0"/>
              <a:t> 체제에서는 국제 유동성으로 달러화가 추가되어 금환본위제 가 되었다</a:t>
            </a:r>
            <a:r>
              <a:rPr lang="en-US" altLang="ko-KR" sz="1050" dirty="0"/>
              <a:t>. 1944</a:t>
            </a:r>
            <a:r>
              <a:rPr lang="ko-KR" altLang="en-US" sz="1050" dirty="0"/>
              <a:t>년에 성립된 이 체제는 미국의 중앙은행에 금 태환 조항에 따라 금 </a:t>
            </a:r>
            <a:r>
              <a:rPr lang="en-US" altLang="ko-KR" sz="1050" dirty="0"/>
              <a:t>13</a:t>
            </a:r>
            <a:r>
              <a:rPr lang="ko-KR" altLang="en-US" sz="1050" dirty="0"/>
              <a:t>온스와 </a:t>
            </a:r>
            <a:r>
              <a:rPr lang="en-US" altLang="ko-KR" sz="1050" dirty="0"/>
              <a:t>5</a:t>
            </a:r>
            <a:r>
              <a:rPr lang="ko-KR" altLang="en-US" sz="1050" dirty="0"/>
              <a:t>달러를 언제 나 맞교환해 주어야 한다는 의무를 지게 했다</a:t>
            </a:r>
            <a:r>
              <a:rPr lang="en-US" altLang="ko-KR" sz="1050" dirty="0"/>
              <a:t>.</a:t>
            </a:r>
            <a:r>
              <a:rPr lang="ko-KR" altLang="en-US" sz="1050" dirty="0"/>
              <a:t> 다른 국가들은 달러화에 대한 자국 통화의 가치를 고정했고</a:t>
            </a:r>
            <a:r>
              <a:rPr lang="en-US" altLang="ko-KR" sz="1050" dirty="0"/>
              <a:t>, </a:t>
            </a:r>
            <a:r>
              <a:rPr lang="ko-KR" altLang="en-US" sz="1050" dirty="0"/>
              <a:t>달러화로만 금을 매입할 수 있었다</a:t>
            </a:r>
            <a:r>
              <a:rPr lang="en-US" altLang="ko-KR" sz="1050" dirty="0"/>
              <a:t>. </a:t>
            </a:r>
            <a:r>
              <a:rPr lang="ko-KR" altLang="en-US" sz="1050" dirty="0"/>
              <a:t>환율은 경상 수지의 구조적 불균형이 있는 예외적인 경우를 제외하면 내에서의 변동만 </a:t>
            </a:r>
            <a:r>
              <a:rPr lang="en-US" altLang="ko-KR" sz="1050" dirty="0"/>
              <a:t>±1%</a:t>
            </a:r>
            <a:r>
              <a:rPr lang="ko-KR" altLang="en-US" sz="1050" dirty="0"/>
              <a:t>을 허용했다</a:t>
            </a:r>
            <a:r>
              <a:rPr lang="en-US" altLang="ko-KR" sz="1050" dirty="0"/>
              <a:t>.</a:t>
            </a:r>
            <a:r>
              <a:rPr lang="ko-KR" altLang="en-US" sz="1050" dirty="0"/>
              <a:t>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시작하고 달러화가 과잉 공급되어 미국의 금 </a:t>
            </a:r>
            <a:r>
              <a:rPr lang="ko-KR" altLang="en-US" sz="1050" dirty="0" err="1"/>
              <a:t>준비량이</a:t>
            </a:r>
            <a:r>
              <a:rPr lang="ko-KR" altLang="en-US" sz="1050" dirty="0"/>
              <a:t> 급감했다</a:t>
            </a:r>
            <a:r>
              <a:rPr lang="en-US" altLang="ko-KR" sz="1050" dirty="0"/>
              <a:t>.</a:t>
            </a:r>
            <a:r>
              <a:rPr lang="ko-KR" altLang="en-US" sz="1050" dirty="0"/>
              <a:t> 이에 따라 미국은 달러화의 금 태환 의무를 더 이상 감당할 수 없는 상황에 도달했다</a:t>
            </a:r>
            <a:r>
              <a:rPr lang="en-US" altLang="ko-KR" sz="1050" dirty="0"/>
              <a:t>.</a:t>
            </a:r>
            <a:r>
              <a:rPr lang="ko-KR" altLang="en-US" sz="1050" dirty="0"/>
              <a:t>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a:t>
            </a:r>
            <a:r>
              <a:rPr lang="en-US" altLang="ko-KR" sz="1050" dirty="0"/>
              <a:t>.</a:t>
            </a:r>
            <a:r>
              <a:rPr lang="ko-KR" altLang="en-US" sz="1050" dirty="0"/>
              <a:t>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a:t>
            </a:r>
            <a:r>
              <a:rPr lang="en-US" altLang="ko-KR" sz="1050" dirty="0"/>
              <a:t>.</a:t>
            </a:r>
            <a:r>
              <a:rPr lang="ko-KR" altLang="en-US" sz="1050" dirty="0"/>
              <a:t> 이 상황이 유지되기 어려울 것이라는 전망으로 독일의 마르크화와 일본의 엔화에 대한 투기적 수요가 증가했고 결국 환율의 변동 압력은 더욱 커질 수 밖에 없었다 이러한 상황에서 각 국은 보유한 달러화를 대규모로 금으로 바꾸기를 원했다</a:t>
            </a:r>
            <a:r>
              <a:rPr lang="en-US" altLang="ko-KR" sz="1050" dirty="0"/>
              <a:t>.</a:t>
            </a:r>
            <a:r>
              <a:rPr lang="ko-KR" altLang="en-US" sz="1050" dirty="0"/>
              <a:t>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a:t>
            </a:r>
            <a:r>
              <a:rPr lang="en-US" altLang="ko-KR" sz="1050" dirty="0"/>
              <a:t>.</a:t>
            </a:r>
            <a:r>
              <a:rPr lang="ko-KR" altLang="en-US" sz="1050" dirty="0"/>
              <a:t> 그러나 붕괴 이후에도 달러화의 기축 통화 역할은 계속 되었다</a:t>
            </a:r>
            <a:r>
              <a:rPr lang="en-US" altLang="ko-KR" sz="1050" dirty="0"/>
              <a:t>.</a:t>
            </a:r>
            <a:r>
              <a:rPr lang="ko-KR" altLang="en-US" sz="1050" dirty="0"/>
              <a:t> 그 이유로</a:t>
            </a:r>
            <a:r>
              <a:rPr lang="en-US" altLang="ko-KR" sz="1050" dirty="0"/>
              <a:t> </a:t>
            </a:r>
            <a:r>
              <a:rPr lang="ko-KR" altLang="en-US" sz="1050" dirty="0"/>
              <a:t>규모의 경제를 생각할 수 있다</a:t>
            </a:r>
            <a:r>
              <a:rPr lang="en-US" altLang="ko-KR" sz="1050" dirty="0"/>
              <a:t>.</a:t>
            </a:r>
            <a:r>
              <a:rPr lang="ko-KR" altLang="en-US" sz="1050" dirty="0"/>
              <a:t> 세계의 모든 국가에서 ㉢어떠한 기축 통화도 없이 각각 다른 통화가 사용 되는 경우 두 국가를 짝짓는 경우의 수만큼 환율의 가짓수가 생긴다</a:t>
            </a:r>
            <a:r>
              <a:rPr lang="en-US" altLang="ko-KR" sz="1050" dirty="0"/>
              <a:t>.</a:t>
            </a:r>
            <a:r>
              <a:rPr lang="ko-KR" altLang="en-US" sz="1050" dirty="0"/>
              <a:t> 그러나 하나의 기축 통화를 중심으로 외환 거래를 하면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수능 국어</a:t>
            </a:r>
            <a:r>
              <a:rPr lang="en-US" altLang="ko-KR" b="1" dirty="0">
                <a:hlinkClick r:id="rId2"/>
              </a:rPr>
              <a:t>: </a:t>
            </a:r>
            <a:r>
              <a:rPr lang="ko-KR" altLang="en-US" b="1" dirty="0">
                <a:hlinkClick r:id="rId2"/>
              </a:rPr>
              <a:t>답</a:t>
            </a:r>
            <a:r>
              <a:rPr lang="en-US" altLang="ko-KR" b="1" dirty="0">
                <a:hlinkClick r:id="rId2"/>
              </a:rPr>
              <a:t> 2</a:t>
            </a:r>
            <a:r>
              <a:rPr lang="ko-KR" altLang="en-US" b="1" dirty="0">
                <a:hlinkClick r:id="rId2"/>
              </a:rPr>
              <a:t>번</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ko-KR" altLang="en-US" sz="2400" b="1" dirty="0"/>
              <a:t>윗글을 통해 답을 찾을 수 없는 질문은 몇번인가</a:t>
            </a:r>
            <a:r>
              <a:rPr lang="en-US" altLang="ko-KR" sz="2400" b="1" dirty="0"/>
              <a:t>?</a:t>
            </a:r>
          </a:p>
          <a:p>
            <a:pPr marL="0" indent="0" algn="just">
              <a:lnSpc>
                <a:spcPct val="150000"/>
              </a:lnSpc>
              <a:buNone/>
            </a:pPr>
            <a:r>
              <a:rPr lang="en-US" altLang="ko-KR" sz="2400" dirty="0"/>
              <a:t>① </a:t>
            </a:r>
            <a:r>
              <a:rPr lang="ko-KR" altLang="en-US" sz="2400" dirty="0" err="1"/>
              <a:t>브레턴우즈</a:t>
            </a:r>
            <a:r>
              <a:rPr lang="ko-KR" altLang="en-US" sz="2400" dirty="0"/>
              <a:t> 체제 붕괴 이후에도 달러화가 기축 통화로서 역 할을 할 수 있었던 이유는 무엇인가</a:t>
            </a:r>
            <a:r>
              <a:rPr lang="en-US" altLang="ko-KR" sz="2400" dirty="0"/>
              <a:t>? </a:t>
            </a:r>
          </a:p>
          <a:p>
            <a:pPr marL="0" indent="0" algn="just">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gn="just">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gn="just">
              <a:lnSpc>
                <a:spcPct val="150000"/>
              </a:lnSpc>
              <a:buNone/>
            </a:pPr>
            <a:r>
              <a:rPr lang="en-US" altLang="ko-KR" sz="2400" dirty="0"/>
              <a:t>④ </a:t>
            </a:r>
            <a:r>
              <a:rPr lang="ko-KR" altLang="en-US" sz="2400" dirty="0"/>
              <a:t>브레턴우즈 체제에서 국제 유동성의 역할을 한 것은 무엇인가</a:t>
            </a:r>
            <a:r>
              <a:rPr lang="en-US" altLang="ko-KR" sz="2400" dirty="0"/>
              <a:t>?</a:t>
            </a:r>
          </a:p>
          <a:p>
            <a:pPr marL="0" indent="0" algn="just">
              <a:lnSpc>
                <a:spcPct val="150000"/>
              </a:lnSpc>
              <a:buNone/>
            </a:pPr>
            <a:r>
              <a:rPr lang="en-US" altLang="ko-KR" sz="2400" dirty="0"/>
              <a:t>⑤ </a:t>
            </a:r>
            <a:r>
              <a:rPr lang="ko-KR" altLang="en-US" sz="2400" dirty="0"/>
              <a:t>브레턴우즈 체제에서 달러화 신뢰도 하락의 원인은 무엇인가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d</a:t>
            </a:r>
            <a:r>
              <a:rPr lang="ko-KR" altLang="en-US" b="1" dirty="0"/>
              <a:t>번</a:t>
            </a:r>
            <a:r>
              <a:rPr lang="en-US" altLang="ko-KR" b="1" dirty="0"/>
              <a:t>, </a:t>
            </a:r>
            <a:r>
              <a:rPr lang="en-US" altLang="ko-KR" b="1" dirty="0">
                <a:hlinkClick r:id="rId2"/>
              </a:rPr>
              <a:t>1</a:t>
            </a:r>
            <a:r>
              <a:rPr lang="en-US" altLang="ko-KR" b="1" dirty="0"/>
              <a:t>, </a:t>
            </a:r>
            <a:r>
              <a:rPr lang="en-US" altLang="ko-KR" b="1" dirty="0">
                <a:hlinkClick r:id="rId3"/>
              </a:rPr>
              <a:t>2</a:t>
            </a:r>
            <a:endParaRPr lang="ko-KR" altLang="en-US" b="1" dirty="0"/>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b="1" dirty="0"/>
              <a:t>영문학 교수가 되어</a:t>
            </a:r>
            <a:r>
              <a:rPr lang="en-US" altLang="ko-KR" b="1" dirty="0"/>
              <a:t>, </a:t>
            </a:r>
            <a:r>
              <a:rPr lang="ko-KR" altLang="en-US" b="1" dirty="0"/>
              <a:t>다음 지문을 읽고 글의 흐름에서 단어가 적절하지 않은 것을 </a:t>
            </a:r>
            <a:r>
              <a:rPr lang="en-US" altLang="ko-KR" b="1" dirty="0"/>
              <a:t>“</a:t>
            </a:r>
            <a:r>
              <a:rPr lang="ko-KR" altLang="en-US" b="1" dirty="0"/>
              <a:t>최대한</a:t>
            </a:r>
            <a:r>
              <a:rPr lang="en-US" altLang="ko-KR" b="1" dirty="0"/>
              <a:t>” </a:t>
            </a:r>
            <a:r>
              <a:rPr lang="ko-KR" altLang="en-US" b="1" dirty="0"/>
              <a:t>판별하여 선택해야한다</a:t>
            </a:r>
            <a:r>
              <a:rPr lang="en-US" altLang="ko-KR" b="1" dirty="0"/>
              <a:t>. </a:t>
            </a:r>
            <a:r>
              <a:rPr lang="ko-KR" altLang="en-US" b="1" dirty="0"/>
              <a:t>그리고 선택한 이유에 대해서도 설명해야 한다</a:t>
            </a:r>
            <a:r>
              <a:rPr lang="en-US" altLang="ko-KR" b="1" dirty="0"/>
              <a:t>.</a:t>
            </a:r>
          </a:p>
          <a:p>
            <a:pPr marL="0" indent="0" algn="just">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b="1" dirty="0"/>
              <a:t>(a)~(e)</a:t>
            </a:r>
            <a:r>
              <a:rPr lang="ko-KR" altLang="en-US" b="1" dirty="0"/>
              <a:t>중 문맥상 낱말의 쓰임이 적절하지 않은 것은</a:t>
            </a:r>
            <a:r>
              <a:rPr lang="en-US" altLang="ko-KR" b="1"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긍정 부정 판별</a:t>
            </a:r>
          </a:p>
        </p:txBody>
      </p:sp>
      <p:sp>
        <p:nvSpPr>
          <p:cNvPr id="3" name="부제목 3"/>
          <p:cNvSpPr>
            <a:spLocks noGrp="1"/>
          </p:cNvSpPr>
          <p:nvPr>
            <p:ph type="subTitle" idx="1"/>
          </p:nvPr>
        </p:nvSpPr>
        <p:spPr>
          <a:xfrm>
            <a:off x="1524000" y="3602038"/>
            <a:ext cx="9144000" cy="1655762"/>
          </a:xfrm>
        </p:spPr>
        <p:txBody>
          <a:bodyPr/>
          <a:lstStyle/>
          <a:p>
            <a:endParaRPr lang="ko-KR" altLang="en-US" dirty="0"/>
          </a:p>
        </p:txBody>
      </p:sp>
    </p:spTree>
    <p:extLst>
      <p:ext uri="{BB962C8B-B14F-4D97-AF65-F5344CB8AC3E}">
        <p14:creationId xmlns:p14="http://schemas.microsoft.com/office/powerpoint/2010/main" val="3773613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긍정 </a:t>
            </a:r>
            <a:r>
              <a:rPr lang="en-US" altLang="ko-KR" b="1" dirty="0"/>
              <a:t>+ </a:t>
            </a:r>
            <a:r>
              <a:rPr lang="ko-KR" altLang="en-US" b="1" dirty="0"/>
              <a:t>긍정 </a:t>
            </a:r>
            <a:r>
              <a:rPr lang="en-US" altLang="ko-KR" b="1" dirty="0"/>
              <a:t>= </a:t>
            </a:r>
            <a:r>
              <a:rPr lang="ko-KR" altLang="en-US" b="1" dirty="0"/>
              <a:t>부정</a:t>
            </a:r>
          </a:p>
        </p:txBody>
      </p:sp>
      <p:pic>
        <p:nvPicPr>
          <p:cNvPr id="5" name="내용 개체 틀 4">
            <a:extLst>
              <a:ext uri="{FF2B5EF4-FFF2-40B4-BE49-F238E27FC236}">
                <a16:creationId xmlns:a16="http://schemas.microsoft.com/office/drawing/2014/main" id="{41AD0753-A717-2A32-49F2-17A0EAA87620}"/>
              </a:ext>
            </a:extLst>
          </p:cNvPr>
          <p:cNvPicPr>
            <a:picLocks noGrp="1" noChangeAspect="1"/>
          </p:cNvPicPr>
          <p:nvPr>
            <p:ph idx="1"/>
          </p:nvPr>
        </p:nvPicPr>
        <p:blipFill>
          <a:blip r:embed="rId2"/>
          <a:stretch>
            <a:fillRect/>
          </a:stretch>
        </p:blipFill>
        <p:spPr>
          <a:xfrm>
            <a:off x="1118153" y="1880118"/>
            <a:ext cx="9955693" cy="4180114"/>
          </a:xfrm>
        </p:spPr>
      </p:pic>
    </p:spTree>
    <p:extLst>
      <p:ext uri="{BB962C8B-B14F-4D97-AF65-F5344CB8AC3E}">
        <p14:creationId xmlns:p14="http://schemas.microsoft.com/office/powerpoint/2010/main" val="411460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F77256-97B9-2D17-0A7B-FB584E99CBA1}"/>
              </a:ext>
            </a:extLst>
          </p:cNvPr>
          <p:cNvSpPr>
            <a:spLocks noGrp="1"/>
          </p:cNvSpPr>
          <p:nvPr>
            <p:ph type="title"/>
          </p:nvPr>
        </p:nvSpPr>
        <p:spPr/>
        <p:txBody>
          <a:bodyPr/>
          <a:lstStyle/>
          <a:p>
            <a:r>
              <a:rPr lang="ko-KR" altLang="en-US" b="1" dirty="0">
                <a:hlinkClick r:id="rId2"/>
              </a:rPr>
              <a:t>긍정 </a:t>
            </a:r>
            <a:r>
              <a:rPr lang="en-US" altLang="ko-KR" b="1" dirty="0">
                <a:hlinkClick r:id="rId2"/>
              </a:rPr>
              <a:t>+ </a:t>
            </a:r>
            <a:r>
              <a:rPr lang="ko-KR" altLang="en-US" b="1" dirty="0">
                <a:hlinkClick r:id="rId2"/>
              </a:rPr>
              <a:t>긍정 </a:t>
            </a:r>
            <a:r>
              <a:rPr lang="en-US" altLang="ko-KR" b="1" dirty="0">
                <a:hlinkClick r:id="rId2"/>
              </a:rPr>
              <a:t>= </a:t>
            </a:r>
            <a:r>
              <a:rPr lang="ko-KR" altLang="en-US" b="1" dirty="0">
                <a:hlinkClick r:id="rId2"/>
              </a:rPr>
              <a:t>부정</a:t>
            </a:r>
            <a:endParaRPr lang="ko-KR" altLang="en-US" dirty="0"/>
          </a:p>
        </p:txBody>
      </p:sp>
      <p:sp>
        <p:nvSpPr>
          <p:cNvPr id="3" name="내용 개체 틀 2">
            <a:extLst>
              <a:ext uri="{FF2B5EF4-FFF2-40B4-BE49-F238E27FC236}">
                <a16:creationId xmlns:a16="http://schemas.microsoft.com/office/drawing/2014/main" id="{2B3C143D-F96C-2C4B-7BB1-1E985C61FB31}"/>
              </a:ext>
            </a:extLst>
          </p:cNvPr>
          <p:cNvSpPr>
            <a:spLocks noGrp="1"/>
          </p:cNvSpPr>
          <p:nvPr>
            <p:ph idx="1"/>
          </p:nvPr>
        </p:nvSpPr>
        <p:spPr/>
        <p:txBody>
          <a:bodyPr>
            <a:normAutofit fontScale="92500" lnSpcReduction="20000"/>
          </a:bodyPr>
          <a:lstStyle/>
          <a:p>
            <a:pPr marL="0" indent="0" algn="just">
              <a:lnSpc>
                <a:spcPct val="150000"/>
              </a:lnSpc>
              <a:buNone/>
            </a:pPr>
            <a:r>
              <a:rPr lang="ko-KR" altLang="en-US" b="0" i="0" dirty="0">
                <a:solidFill>
                  <a:srgbClr val="343541"/>
                </a:solidFill>
                <a:effectLst/>
                <a:latin typeface="Söhne"/>
              </a:rPr>
              <a:t>언어학자가 강의를 하면서 부정 </a:t>
            </a:r>
            <a:r>
              <a:rPr lang="en-US" altLang="ko-KR" b="0" i="0" dirty="0">
                <a:solidFill>
                  <a:srgbClr val="343541"/>
                </a:solidFill>
                <a:effectLst/>
                <a:latin typeface="Söhne"/>
              </a:rPr>
              <a:t>+ </a:t>
            </a:r>
            <a:r>
              <a:rPr lang="ko-KR" altLang="en-US" b="0" i="0" dirty="0">
                <a:solidFill>
                  <a:srgbClr val="343541"/>
                </a:solidFill>
                <a:effectLst/>
                <a:latin typeface="Söhne"/>
              </a:rPr>
              <a:t>부정이 긍정이 되는 경우는 있어도</a:t>
            </a:r>
            <a:r>
              <a:rPr lang="en-US" altLang="ko-KR" b="0" i="0" dirty="0">
                <a:solidFill>
                  <a:srgbClr val="343541"/>
                </a:solidFill>
                <a:effectLst/>
                <a:latin typeface="Söhne"/>
              </a:rPr>
              <a:t>, </a:t>
            </a:r>
            <a:r>
              <a:rPr lang="ko-KR" altLang="en-US" b="0" i="0" dirty="0">
                <a:solidFill>
                  <a:srgbClr val="343541"/>
                </a:solidFill>
                <a:effectLst/>
                <a:latin typeface="Söhne"/>
              </a:rPr>
              <a:t>세계 어디 언어에서도 긍정 </a:t>
            </a:r>
            <a:r>
              <a:rPr lang="en-US" altLang="ko-KR" b="0" i="0" dirty="0">
                <a:solidFill>
                  <a:srgbClr val="343541"/>
                </a:solidFill>
                <a:effectLst/>
                <a:latin typeface="Söhne"/>
              </a:rPr>
              <a:t>+ </a:t>
            </a:r>
            <a:r>
              <a:rPr lang="ko-KR" altLang="en-US" b="0" i="0" dirty="0">
                <a:solidFill>
                  <a:srgbClr val="343541"/>
                </a:solidFill>
                <a:effectLst/>
                <a:latin typeface="Söhne"/>
              </a:rPr>
              <a:t>긍정이 부정이 되는 경우는 없다고 강의했다</a:t>
            </a:r>
            <a:r>
              <a:rPr lang="en-US" altLang="ko-KR" b="0" i="0" dirty="0">
                <a:solidFill>
                  <a:srgbClr val="343541"/>
                </a:solidFill>
                <a:effectLst/>
                <a:latin typeface="Söhne"/>
              </a:rPr>
              <a:t>. </a:t>
            </a:r>
            <a:r>
              <a:rPr lang="ko-KR" altLang="en-US" b="0" i="0" dirty="0">
                <a:solidFill>
                  <a:srgbClr val="343541"/>
                </a:solidFill>
                <a:effectLst/>
                <a:latin typeface="Söhne"/>
              </a:rPr>
              <a:t>한 학생이 뒤에 앉아 있다가</a:t>
            </a:r>
            <a:r>
              <a:rPr lang="en-US" altLang="ko-KR" b="0" i="0" dirty="0">
                <a:solidFill>
                  <a:srgbClr val="343541"/>
                </a:solidFill>
                <a:effectLst/>
                <a:latin typeface="Söhne"/>
              </a:rPr>
              <a:t>, "</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고 말했다</a:t>
            </a:r>
            <a:r>
              <a:rPr lang="en-US" altLang="ko-KR" b="0" i="0" dirty="0">
                <a:solidFill>
                  <a:srgbClr val="343541"/>
                </a:solidFill>
                <a:effectLst/>
                <a:latin typeface="Söhne"/>
              </a:rPr>
              <a:t>. </a:t>
            </a:r>
          </a:p>
          <a:p>
            <a:pPr marL="0" indent="0" algn="just">
              <a:lnSpc>
                <a:spcPct val="150000"/>
              </a:lnSpc>
              <a:buNone/>
            </a:pPr>
            <a:endParaRPr lang="en-US" altLang="ko-KR" dirty="0">
              <a:solidFill>
                <a:srgbClr val="343541"/>
              </a:solidFill>
              <a:latin typeface="Söhne"/>
            </a:endParaRPr>
          </a:p>
          <a:p>
            <a:pPr marL="0" indent="0" algn="just">
              <a:lnSpc>
                <a:spcPct val="150000"/>
              </a:lnSpc>
              <a:buNone/>
            </a:pPr>
            <a:r>
              <a:rPr lang="ko-KR" altLang="en-US" b="0" i="0" dirty="0">
                <a:solidFill>
                  <a:srgbClr val="343541"/>
                </a:solidFill>
                <a:effectLst/>
                <a:latin typeface="Söhne"/>
              </a:rPr>
              <a:t>여기서 </a:t>
            </a:r>
            <a:r>
              <a:rPr lang="en-US" altLang="ko-KR" b="0" i="0" dirty="0">
                <a:solidFill>
                  <a:srgbClr val="343541"/>
                </a:solidFill>
                <a:effectLst/>
                <a:latin typeface="Söhne"/>
              </a:rPr>
              <a:t>"</a:t>
            </a:r>
            <a:r>
              <a:rPr lang="ko-KR" altLang="en-US" b="0" i="0" dirty="0">
                <a:solidFill>
                  <a:srgbClr val="343541"/>
                </a:solidFill>
                <a:effectLst/>
                <a:latin typeface="Söhne"/>
              </a:rPr>
              <a:t>잘도 그러겠다</a:t>
            </a:r>
            <a:r>
              <a:rPr lang="en-US" altLang="ko-KR" b="0" i="0" dirty="0">
                <a:solidFill>
                  <a:srgbClr val="343541"/>
                </a:solidFill>
                <a:effectLst/>
                <a:latin typeface="Söhne"/>
              </a:rPr>
              <a:t>."</a:t>
            </a:r>
            <a:r>
              <a:rPr lang="ko-KR" altLang="en-US" b="0" i="0" dirty="0">
                <a:solidFill>
                  <a:srgbClr val="343541"/>
                </a:solidFill>
                <a:effectLst/>
                <a:latin typeface="Söhne"/>
              </a:rPr>
              <a:t>는 긍정인가</a:t>
            </a:r>
            <a:r>
              <a:rPr lang="en-US" altLang="ko-KR" b="0" i="0" dirty="0">
                <a:solidFill>
                  <a:srgbClr val="343541"/>
                </a:solidFill>
                <a:effectLst/>
                <a:latin typeface="Söhne"/>
              </a:rPr>
              <a:t>?</a:t>
            </a:r>
            <a:r>
              <a:rPr lang="ko-KR" altLang="en-US" b="0" i="0" dirty="0">
                <a:solidFill>
                  <a:srgbClr val="343541"/>
                </a:solidFill>
                <a:effectLst/>
                <a:latin typeface="Söhne"/>
              </a:rPr>
              <a:t> 부정인가</a:t>
            </a:r>
            <a:r>
              <a:rPr lang="en-US" altLang="ko-KR" b="0" i="0" dirty="0">
                <a:solidFill>
                  <a:srgbClr val="343541"/>
                </a:solidFill>
                <a:effectLst/>
                <a:latin typeface="Söhne"/>
              </a:rPr>
              <a:t>?</a:t>
            </a:r>
          </a:p>
          <a:p>
            <a:pPr marL="0" indent="0" algn="just">
              <a:lnSpc>
                <a:spcPct val="150000"/>
              </a:lnSpc>
              <a:buNone/>
            </a:pPr>
            <a:r>
              <a:rPr lang="ko-KR" altLang="en-US" b="0" i="0" dirty="0">
                <a:solidFill>
                  <a:srgbClr val="343541"/>
                </a:solidFill>
                <a:effectLst/>
                <a:latin typeface="Söhne"/>
              </a:rPr>
              <a:t>둘 중 하나로 반드시 선택하고</a:t>
            </a:r>
            <a:r>
              <a:rPr lang="en-US" altLang="ko-KR" b="0" i="0" dirty="0">
                <a:solidFill>
                  <a:srgbClr val="343541"/>
                </a:solidFill>
                <a:effectLst/>
                <a:latin typeface="Söhne"/>
              </a:rPr>
              <a:t>, </a:t>
            </a:r>
            <a:r>
              <a:rPr lang="ko-KR" altLang="en-US" b="0" i="0" dirty="0">
                <a:solidFill>
                  <a:srgbClr val="343541"/>
                </a:solidFill>
                <a:effectLst/>
                <a:latin typeface="Söhne"/>
              </a:rPr>
              <a:t>이유에 대해서도 자세하게 설명해야 한다</a:t>
            </a:r>
            <a:r>
              <a:rPr lang="en-US" altLang="ko-KR" b="0" i="0" dirty="0">
                <a:solidFill>
                  <a:srgbClr val="343541"/>
                </a:solidFill>
                <a:effectLst/>
                <a:latin typeface="Söhne"/>
              </a:rPr>
              <a:t>.</a:t>
            </a:r>
            <a:endParaRPr lang="ko-KR" altLang="en-US" dirty="0"/>
          </a:p>
        </p:txBody>
      </p:sp>
    </p:spTree>
    <p:extLst>
      <p:ext uri="{BB962C8B-B14F-4D97-AF65-F5344CB8AC3E}">
        <p14:creationId xmlns:p14="http://schemas.microsoft.com/office/powerpoint/2010/main" val="3965288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영화 </a:t>
            </a:r>
            <a:r>
              <a:rPr lang="ko-KR" altLang="en-US" b="1" dirty="0" err="1"/>
              <a:t>리얼</a:t>
            </a:r>
            <a:endParaRPr lang="ko-KR" altLang="en-US" b="1" dirty="0"/>
          </a:p>
        </p:txBody>
      </p:sp>
      <p:pic>
        <p:nvPicPr>
          <p:cNvPr id="4" name="내용 개체 틀 3"/>
          <p:cNvPicPr>
            <a:picLocks noChangeAspect="1"/>
          </p:cNvPicPr>
          <p:nvPr/>
        </p:nvPicPr>
        <p:blipFill>
          <a:blip r:embed="rId2"/>
          <a:stretch>
            <a:fillRect/>
          </a:stretch>
        </p:blipFill>
        <p:spPr>
          <a:xfrm>
            <a:off x="1156543" y="1795549"/>
            <a:ext cx="9878913" cy="4172989"/>
          </a:xfrm>
          <a:prstGeom prst="rect">
            <a:avLst/>
          </a:prstGeom>
          <a:ln>
            <a:solidFill>
              <a:schemeClr val="tx1"/>
            </a:solidFill>
          </a:ln>
        </p:spPr>
      </p:pic>
    </p:spTree>
    <p:extLst>
      <p:ext uri="{BB962C8B-B14F-4D97-AF65-F5344CB8AC3E}">
        <p14:creationId xmlns:p14="http://schemas.microsoft.com/office/powerpoint/2010/main" val="3857488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기사 내용</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신문기사 분석하기</a:t>
            </a:r>
            <a:r>
              <a:rPr lang="en-US" altLang="ko-KR" b="1" dirty="0"/>
              <a:t>(</a:t>
            </a:r>
            <a:r>
              <a:rPr lang="ko-KR" altLang="en-US" b="1" dirty="0"/>
              <a:t>질문 하기</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2400" dirty="0"/>
              <a:t>1) </a:t>
            </a:r>
            <a:r>
              <a:rPr lang="ko-KR" altLang="en-US" sz="2400" dirty="0"/>
              <a:t>위 기사는 긍정인가 부정인가</a:t>
            </a:r>
            <a:r>
              <a:rPr lang="en-US" altLang="ko-KR" sz="2400" dirty="0"/>
              <a:t>?</a:t>
            </a:r>
          </a:p>
          <a:p>
            <a:pPr marL="0" indent="0">
              <a:lnSpc>
                <a:spcPct val="150000"/>
              </a:lnSpc>
              <a:buNone/>
            </a:pPr>
            <a:r>
              <a:rPr lang="en-US" altLang="ko-KR" sz="2400" dirty="0"/>
              <a:t>2) 1)</a:t>
            </a:r>
            <a:r>
              <a:rPr lang="ko-KR" altLang="en-US" sz="2400" dirty="0"/>
              <a:t>번 질문의 이유 설명</a:t>
            </a:r>
          </a:p>
          <a:p>
            <a:pPr marL="0" indent="0">
              <a:lnSpc>
                <a:spcPct val="150000"/>
              </a:lnSpc>
              <a:buNone/>
            </a:pPr>
            <a:r>
              <a:rPr lang="en-US" altLang="ko-KR" sz="2400" dirty="0"/>
              <a:t>3) </a:t>
            </a:r>
            <a:r>
              <a:rPr lang="ko-KR" altLang="en-US" sz="2400" dirty="0"/>
              <a:t>기사의 주요 인물은 누구인가</a:t>
            </a:r>
            <a:r>
              <a:rPr lang="en-US" altLang="ko-KR" sz="2400" dirty="0"/>
              <a:t>?</a:t>
            </a:r>
          </a:p>
          <a:p>
            <a:pPr marL="0" indent="0">
              <a:lnSpc>
                <a:spcPct val="150000"/>
              </a:lnSpc>
              <a:buNone/>
            </a:pPr>
            <a:r>
              <a:rPr lang="en-US" altLang="ko-KR" sz="2400" dirty="0"/>
              <a:t>4) 3</a:t>
            </a:r>
            <a:r>
              <a:rPr lang="ko-KR" altLang="en-US" sz="2400"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이메일 작성 프롬프트</a:t>
            </a:r>
            <a:endParaRPr lang="ko-KR" altLang="en-US" b="1" dirty="0"/>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a:t>
            </a:r>
            <a:r>
              <a:rPr lang="en-US" altLang="ko-KR" dirty="0" err="1"/>
              <a:t>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a:t>
            </a:r>
            <a:r>
              <a:rPr lang="en-US" altLang="ko-KR" dirty="0" err="1"/>
              <a:t>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66800" y="1122363"/>
            <a:ext cx="10058400" cy="2387600"/>
          </a:xfrm>
        </p:spPr>
        <p:txBody>
          <a:bodyPr/>
          <a:lstStyle/>
          <a:p>
            <a:r>
              <a:rPr lang="en-US" altLang="ko-KR" b="1" dirty="0"/>
              <a:t>Python</a:t>
            </a:r>
            <a:endParaRPr lang="ko-KR" altLang="en-US" b="1" dirty="0"/>
          </a:p>
        </p:txBody>
      </p:sp>
      <p:sp>
        <p:nvSpPr>
          <p:cNvPr id="3" name="부제목 2"/>
          <p:cNvSpPr>
            <a:spLocks noGrp="1"/>
          </p:cNvSpPr>
          <p:nvPr>
            <p:ph type="subTitle" idx="1"/>
          </p:nvPr>
        </p:nvSpPr>
        <p:spPr>
          <a:xfrm>
            <a:off x="1524000" y="3602038"/>
            <a:ext cx="9144000" cy="1655762"/>
          </a:xfrm>
        </p:spPr>
        <p:txBody>
          <a:bodyPr/>
          <a:lstStyle/>
          <a:p>
            <a:endParaRPr lang="en-US" altLang="ko-KR" b="1" dirty="0"/>
          </a:p>
          <a:p>
            <a:r>
              <a:rPr lang="ko-KR" altLang="en-US" b="1" dirty="0"/>
              <a:t>뱀</a:t>
            </a:r>
            <a:r>
              <a:rPr lang="en-US" altLang="ko-KR" b="1" dirty="0"/>
              <a:t>?</a:t>
            </a:r>
            <a:endParaRPr lang="ko-KR" altLang="en-US" b="1" dirty="0"/>
          </a:p>
        </p:txBody>
      </p:sp>
      <p:pic>
        <p:nvPicPr>
          <p:cNvPr id="4" name="그림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9986" y="2411750"/>
            <a:ext cx="2589812" cy="3108833"/>
          </a:xfrm>
          <a:prstGeom prst="rect">
            <a:avLst/>
          </a:prstGeom>
        </p:spPr>
      </p:pic>
      <p:pic>
        <p:nvPicPr>
          <p:cNvPr id="5" name="그림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039" y="1330169"/>
            <a:ext cx="1846051" cy="2727184"/>
          </a:xfrm>
          <a:prstGeom prst="rect">
            <a:avLst/>
          </a:prstGeom>
        </p:spPr>
      </p:pic>
    </p:spTree>
    <p:extLst>
      <p:ext uri="{BB962C8B-B14F-4D97-AF65-F5344CB8AC3E}">
        <p14:creationId xmlns:p14="http://schemas.microsoft.com/office/powerpoint/2010/main" val="133106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b="1" dirty="0"/>
          </a:p>
        </p:txBody>
      </p:sp>
      <p:sp>
        <p:nvSpPr>
          <p:cNvPr id="3" name="내용 개체 틀 2"/>
          <p:cNvSpPr>
            <a:spLocks noGrp="1"/>
          </p:cNvSpPr>
          <p:nvPr>
            <p:ph idx="1"/>
          </p:nvPr>
        </p:nvSpPr>
        <p:spPr/>
        <p:txBody>
          <a:bodyPr>
            <a:normAutofit/>
          </a:bodyPr>
          <a:lstStyle/>
          <a:p>
            <a:pPr marL="0" indent="0" algn="just">
              <a:lnSpc>
                <a:spcPct val="200000"/>
              </a:lnSpc>
              <a:buNone/>
            </a:pPr>
            <a:r>
              <a:rPr lang="ko-KR" altLang="en-US" sz="1600" b="1" dirty="0" err="1">
                <a:solidFill>
                  <a:srgbClr val="C00000"/>
                </a:solidFill>
              </a:rPr>
              <a:t>파이썬은</a:t>
            </a:r>
            <a:r>
              <a:rPr lang="ko-KR" altLang="en-US" sz="1600" b="1" dirty="0">
                <a:solidFill>
                  <a:srgbClr val="C00000"/>
                </a:solidFill>
              </a:rPr>
              <a:t> 프로그래밍 언어</a:t>
            </a:r>
            <a:r>
              <a:rPr lang="ko-KR" altLang="en-US" sz="1600" dirty="0"/>
              <a:t>로</a:t>
            </a:r>
            <a:r>
              <a:rPr lang="en-US" altLang="ko-KR" sz="1600" dirty="0"/>
              <a:t>, </a:t>
            </a:r>
            <a:r>
              <a:rPr lang="ko-KR" altLang="en-US" sz="1600" dirty="0"/>
              <a:t>자동차 생산 시설과 유사한 개념을 갖고 있습니다</a:t>
            </a:r>
            <a:r>
              <a:rPr lang="en-US" altLang="ko-KR" sz="1600" dirty="0"/>
              <a:t>. </a:t>
            </a:r>
            <a:r>
              <a:rPr lang="ko-KR" altLang="en-US" sz="1600" b="1" dirty="0">
                <a:solidFill>
                  <a:srgbClr val="C00000"/>
                </a:solidFill>
              </a:rPr>
              <a:t>자동차 생산 시설은 자동차를 만들기 위해 사용되는 여러 공정과 장비로 구성</a:t>
            </a:r>
            <a:r>
              <a:rPr lang="ko-KR" altLang="en-US" sz="1600" dirty="0"/>
              <a:t>되어 있습니다</a:t>
            </a:r>
            <a:r>
              <a:rPr lang="en-US" altLang="ko-KR" sz="1600" dirty="0"/>
              <a:t>. </a:t>
            </a:r>
            <a:r>
              <a:rPr lang="ko-KR" altLang="en-US" sz="1600" dirty="0"/>
              <a:t>마찬가지로 </a:t>
            </a:r>
            <a:r>
              <a:rPr lang="ko-KR" altLang="en-US" sz="1600" b="1" dirty="0" err="1">
                <a:solidFill>
                  <a:srgbClr val="C00000"/>
                </a:solidFill>
              </a:rPr>
              <a:t>파이썬은</a:t>
            </a:r>
            <a:r>
              <a:rPr lang="ko-KR" altLang="en-US" sz="1600" b="1" dirty="0">
                <a:solidFill>
                  <a:srgbClr val="C00000"/>
                </a:solidFill>
              </a:rPr>
              <a:t> 프로그램을 만들기 위해 사용되는 도구와 기능</a:t>
            </a:r>
            <a:r>
              <a:rPr lang="ko-KR" altLang="en-US" sz="1600" dirty="0"/>
              <a:t>으로 이루어져 있습니다</a:t>
            </a:r>
            <a:r>
              <a:rPr lang="en-US" altLang="ko-KR" sz="1600" dirty="0"/>
              <a:t>.</a:t>
            </a:r>
          </a:p>
          <a:p>
            <a:pPr marL="0" indent="0" algn="just">
              <a:lnSpc>
                <a:spcPct val="200000"/>
              </a:lnSpc>
              <a:buNone/>
            </a:pPr>
            <a:r>
              <a:rPr lang="en-US" altLang="ko-KR" sz="1600" b="1" dirty="0"/>
              <a:t>1. </a:t>
            </a:r>
            <a:r>
              <a:rPr lang="ko-KR" altLang="en-US" sz="1600" b="1" dirty="0"/>
              <a:t>자동차 부품</a:t>
            </a:r>
            <a:r>
              <a:rPr lang="en-US" altLang="ko-KR" sz="1600" b="1" dirty="0"/>
              <a:t>: </a:t>
            </a:r>
            <a:r>
              <a:rPr lang="ko-KR" altLang="en-US" sz="1600" dirty="0"/>
              <a:t>자동차 생산 시설에서는 여러 부품들이 제작되어 조립 과정에서 사용됩니다</a:t>
            </a:r>
            <a:r>
              <a:rPr lang="en-US" altLang="ko-KR" sz="1600" dirty="0"/>
              <a:t>. </a:t>
            </a:r>
            <a:r>
              <a:rPr lang="ko-KR" altLang="en-US" sz="1600" dirty="0" err="1"/>
              <a:t>파이썬에서도</a:t>
            </a:r>
            <a:r>
              <a:rPr lang="ko-KR" altLang="en-US" sz="1600" dirty="0"/>
              <a:t> 다양한 모듈과 패키지가 있습니다</a:t>
            </a:r>
            <a:r>
              <a:rPr lang="en-US" altLang="ko-KR" sz="1600" dirty="0"/>
              <a:t>. </a:t>
            </a:r>
            <a:r>
              <a:rPr lang="ko-KR" altLang="en-US" sz="1600" dirty="0"/>
              <a:t>모듈은 재사용 가능한 코드의 집합이고</a:t>
            </a:r>
            <a:r>
              <a:rPr lang="en-US" altLang="ko-KR" sz="1600" dirty="0"/>
              <a:t>, </a:t>
            </a:r>
            <a:r>
              <a:rPr lang="ko-KR" altLang="en-US" sz="1600" dirty="0"/>
              <a:t>패키지는 여러 모듈의 집합입니다</a:t>
            </a:r>
            <a:r>
              <a:rPr lang="en-US" altLang="ko-KR" sz="1600" dirty="0"/>
              <a:t>. </a:t>
            </a:r>
            <a:r>
              <a:rPr lang="ko-KR" altLang="en-US" sz="1600" b="1" dirty="0"/>
              <a:t>부품들을 조합해 원하는 자동차를 만들듯이</a:t>
            </a:r>
            <a:r>
              <a:rPr lang="en-US" altLang="ko-KR" sz="1600" b="1" dirty="0"/>
              <a:t>, </a:t>
            </a:r>
            <a:r>
              <a:rPr lang="ko-KR" altLang="en-US" sz="1600" b="1" dirty="0" err="1"/>
              <a:t>파이썬에서도</a:t>
            </a:r>
            <a:r>
              <a:rPr lang="ko-KR" altLang="en-US" sz="1600" b="1" dirty="0"/>
              <a:t> 모듈과 패키지를 조합하여 프로그램을 만들 수 있습니다</a:t>
            </a:r>
            <a:r>
              <a:rPr lang="en-US" altLang="ko-KR" sz="1600" b="1" dirty="0"/>
              <a:t>.</a:t>
            </a:r>
          </a:p>
          <a:p>
            <a:pPr marL="0" indent="0" algn="just">
              <a:lnSpc>
                <a:spcPct val="200000"/>
              </a:lnSpc>
              <a:buNone/>
            </a:pPr>
            <a:r>
              <a:rPr lang="en-US" altLang="ko-KR" sz="1600" b="1" dirty="0"/>
              <a:t>2. </a:t>
            </a:r>
            <a:r>
              <a:rPr lang="ko-KR" altLang="en-US" sz="1600" b="1" dirty="0"/>
              <a:t>조립 과정</a:t>
            </a:r>
            <a:r>
              <a:rPr lang="en-US" altLang="ko-KR" sz="1600" b="1" dirty="0"/>
              <a:t>: </a:t>
            </a:r>
            <a:r>
              <a:rPr lang="ko-KR" altLang="en-US" sz="1600" dirty="0"/>
              <a:t>자동차 생산 시설에서는 </a:t>
            </a:r>
            <a:r>
              <a:rPr lang="ko-KR" altLang="en-US" sz="1600" b="1" dirty="0"/>
              <a:t>부품들을 조립하여 </a:t>
            </a:r>
            <a:r>
              <a:rPr lang="ko-KR" altLang="en-US" sz="1600" b="1" dirty="0" err="1"/>
              <a:t>완성차를</a:t>
            </a:r>
            <a:r>
              <a:rPr lang="ko-KR" altLang="en-US" sz="1600" b="1" dirty="0"/>
              <a:t> 만듭니다</a:t>
            </a:r>
            <a:r>
              <a:rPr lang="en-US" altLang="ko-KR" sz="1600" b="1" dirty="0"/>
              <a:t>.</a:t>
            </a:r>
            <a:r>
              <a:rPr lang="en-US" altLang="ko-KR" sz="1600" dirty="0"/>
              <a:t> </a:t>
            </a:r>
            <a:r>
              <a:rPr lang="ko-KR" altLang="en-US" sz="1600" dirty="0" err="1"/>
              <a:t>파이썬에서도</a:t>
            </a:r>
            <a:r>
              <a:rPr lang="ko-KR" altLang="en-US" sz="1600" dirty="0"/>
              <a:t> </a:t>
            </a:r>
            <a:r>
              <a:rPr lang="ko-KR" altLang="en-US" sz="1600" b="1" dirty="0"/>
              <a:t>코드를 작성하고 조합하여 원하는 기능을 갖춘 프로그램을 만들 수 있습니다</a:t>
            </a:r>
            <a:r>
              <a:rPr lang="en-US" altLang="ko-KR" sz="1600" b="1" dirty="0"/>
              <a:t>.</a:t>
            </a:r>
            <a:endParaRPr lang="en-US" altLang="ko-KR" sz="1600" dirty="0"/>
          </a:p>
          <a:p>
            <a:pPr marL="0" indent="0" algn="just">
              <a:lnSpc>
                <a:spcPct val="200000"/>
              </a:lnSpc>
              <a:buNone/>
            </a:pPr>
            <a:endParaRPr lang="en-US" altLang="ko-KR" sz="1600" dirty="0"/>
          </a:p>
        </p:txBody>
      </p:sp>
    </p:spTree>
    <p:extLst>
      <p:ext uri="{BB962C8B-B14F-4D97-AF65-F5344CB8AC3E}">
        <p14:creationId xmlns:p14="http://schemas.microsoft.com/office/powerpoint/2010/main" val="1160656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4000" b="1" dirty="0" err="1"/>
              <a:t>파이썬을</a:t>
            </a:r>
            <a:r>
              <a:rPr lang="ko-KR" altLang="en-US" sz="4000" b="1" dirty="0"/>
              <a:t> 자동차 생산 시설에 비유한다면</a:t>
            </a:r>
            <a:r>
              <a:rPr lang="en-US" altLang="ko-KR" sz="4000" b="1" dirty="0"/>
              <a:t>?</a:t>
            </a:r>
            <a:endParaRPr lang="ko-KR" altLang="en-US" sz="4000" dirty="0"/>
          </a:p>
        </p:txBody>
      </p:sp>
      <p:sp>
        <p:nvSpPr>
          <p:cNvPr id="3" name="내용 개체 틀 2"/>
          <p:cNvSpPr>
            <a:spLocks noGrp="1"/>
          </p:cNvSpPr>
          <p:nvPr>
            <p:ph idx="1"/>
          </p:nvPr>
        </p:nvSpPr>
        <p:spPr/>
        <p:txBody>
          <a:bodyPr>
            <a:normAutofit/>
          </a:bodyPr>
          <a:lstStyle/>
          <a:p>
            <a:pPr marL="0" indent="0" algn="just">
              <a:lnSpc>
                <a:spcPct val="170000"/>
              </a:lnSpc>
              <a:buNone/>
            </a:pPr>
            <a:r>
              <a:rPr lang="en-US" altLang="ko-KR" sz="1600" b="1" dirty="0"/>
              <a:t>3. </a:t>
            </a:r>
            <a:r>
              <a:rPr lang="ko-KR" altLang="en-US" sz="1600" b="1" dirty="0"/>
              <a:t>테스트와 디버깅</a:t>
            </a:r>
            <a:r>
              <a:rPr lang="en-US" altLang="ko-KR" sz="1600" b="1" dirty="0"/>
              <a:t>: </a:t>
            </a:r>
            <a:r>
              <a:rPr lang="ko-KR" altLang="en-US" sz="1600" dirty="0"/>
              <a:t>자동차 생산 시설에서는 </a:t>
            </a:r>
            <a:r>
              <a:rPr lang="ko-KR" altLang="en-US" sz="1600" dirty="0" err="1"/>
              <a:t>완성차를</a:t>
            </a:r>
            <a:r>
              <a:rPr lang="ko-KR" altLang="en-US" sz="1600" dirty="0"/>
              <a:t> 테스트하고 문제가 발생하면 디버깅 과정을 거칩니다</a:t>
            </a:r>
            <a:r>
              <a:rPr lang="en-US" altLang="ko-KR" sz="1600" dirty="0"/>
              <a:t>. </a:t>
            </a:r>
            <a:r>
              <a:rPr lang="ko-KR" altLang="en-US" sz="1600" dirty="0"/>
              <a:t>마찬가지로 </a:t>
            </a:r>
            <a:r>
              <a:rPr lang="ko-KR" altLang="en-US" sz="1600" dirty="0" err="1"/>
              <a:t>파이썬에서도</a:t>
            </a:r>
            <a:r>
              <a:rPr lang="ko-KR" altLang="en-US" sz="1600" dirty="0"/>
              <a:t> 프로그램을 실행하고 테스트하며</a:t>
            </a:r>
            <a:r>
              <a:rPr lang="en-US" altLang="ko-KR" sz="1600" dirty="0"/>
              <a:t>, </a:t>
            </a:r>
            <a:r>
              <a:rPr lang="ko-KR" altLang="en-US" sz="1600" dirty="0"/>
              <a:t>문제가 발생하면 디버깅을 통해 오류를 찾고 수정할 수 있습니다</a:t>
            </a:r>
            <a:r>
              <a:rPr lang="en-US" altLang="ko-KR" sz="1600" dirty="0"/>
              <a:t>.</a:t>
            </a:r>
          </a:p>
          <a:p>
            <a:pPr marL="0" indent="0" algn="just">
              <a:lnSpc>
                <a:spcPct val="200000"/>
              </a:lnSpc>
              <a:buNone/>
            </a:pPr>
            <a:r>
              <a:rPr lang="en-US" altLang="ko-KR" sz="1600" b="1" dirty="0"/>
              <a:t>4. </a:t>
            </a:r>
            <a:r>
              <a:rPr lang="ko-KR" altLang="en-US" sz="1600" b="1" dirty="0"/>
              <a:t>자동차 운행</a:t>
            </a:r>
            <a:r>
              <a:rPr lang="en-US" altLang="ko-KR" sz="1600" b="1" dirty="0"/>
              <a:t>: </a:t>
            </a:r>
            <a:r>
              <a:rPr lang="ko-KR" altLang="en-US" sz="1600" b="1" dirty="0">
                <a:solidFill>
                  <a:srgbClr val="C00000"/>
                </a:solidFill>
              </a:rPr>
              <a:t>자동차 생산 시설의 목적은 </a:t>
            </a:r>
            <a:r>
              <a:rPr lang="ko-KR" altLang="en-US" sz="1600" b="1" dirty="0" err="1">
                <a:solidFill>
                  <a:srgbClr val="C00000"/>
                </a:solidFill>
              </a:rPr>
              <a:t>완성차를</a:t>
            </a:r>
            <a:r>
              <a:rPr lang="ko-KR" altLang="en-US" sz="1600" b="1" dirty="0">
                <a:solidFill>
                  <a:srgbClr val="C00000"/>
                </a:solidFill>
              </a:rPr>
              <a:t> 만들어 운행시키는 것</a:t>
            </a:r>
            <a:r>
              <a:rPr lang="ko-KR" altLang="en-US" sz="1600" dirty="0"/>
              <a:t>입니다</a:t>
            </a:r>
            <a:r>
              <a:rPr lang="en-US" altLang="ko-KR" sz="1600" dirty="0"/>
              <a:t>.</a:t>
            </a:r>
          </a:p>
          <a:p>
            <a:pPr marL="0" indent="0" algn="just">
              <a:lnSpc>
                <a:spcPct val="200000"/>
              </a:lnSpc>
              <a:buNone/>
            </a:pPr>
            <a:r>
              <a:rPr lang="ko-KR" altLang="en-US" sz="1600" b="1" dirty="0" err="1"/>
              <a:t>파이썬에서도</a:t>
            </a:r>
            <a:r>
              <a:rPr lang="ko-KR" altLang="en-US" sz="1600" b="1" dirty="0"/>
              <a:t> 완성된 프로그램을 실행시켜 원하는 결과를 얻을 수 있습니다</a:t>
            </a:r>
            <a:r>
              <a:rPr lang="en-US" altLang="ko-KR" sz="1600" b="1" dirty="0"/>
              <a:t>. </a:t>
            </a:r>
            <a:r>
              <a:rPr lang="ko-KR" altLang="en-US" sz="1600" b="1" dirty="0"/>
              <a:t>이를 통해 </a:t>
            </a:r>
            <a:r>
              <a:rPr lang="ko-KR" altLang="en-US" sz="1600" b="1" dirty="0">
                <a:solidFill>
                  <a:srgbClr val="C00000"/>
                </a:solidFill>
              </a:rPr>
              <a:t>데이터 처리</a:t>
            </a:r>
            <a:r>
              <a:rPr lang="en-US" altLang="ko-KR" sz="1600" b="1" dirty="0">
                <a:solidFill>
                  <a:srgbClr val="C00000"/>
                </a:solidFill>
              </a:rPr>
              <a:t>, </a:t>
            </a:r>
            <a:r>
              <a:rPr lang="ko-KR" altLang="en-US" sz="1600" b="1" dirty="0">
                <a:solidFill>
                  <a:srgbClr val="C00000"/>
                </a:solidFill>
              </a:rPr>
              <a:t>웹 개발</a:t>
            </a:r>
            <a:r>
              <a:rPr lang="en-US" altLang="ko-KR" sz="1600" b="1" dirty="0">
                <a:solidFill>
                  <a:srgbClr val="C00000"/>
                </a:solidFill>
              </a:rPr>
              <a:t>, </a:t>
            </a:r>
            <a:r>
              <a:rPr lang="ko-KR" altLang="en-US" sz="1600" b="1" dirty="0">
                <a:solidFill>
                  <a:srgbClr val="C00000"/>
                </a:solidFill>
              </a:rPr>
              <a:t>인공지능 등 다양한 분야에서 </a:t>
            </a:r>
            <a:r>
              <a:rPr lang="ko-KR" altLang="en-US" sz="1600" b="1" dirty="0" err="1">
                <a:solidFill>
                  <a:srgbClr val="C00000"/>
                </a:solidFill>
              </a:rPr>
              <a:t>파이썬을</a:t>
            </a:r>
            <a:r>
              <a:rPr lang="ko-KR" altLang="en-US" sz="1600" b="1" dirty="0">
                <a:solidFill>
                  <a:srgbClr val="C00000"/>
                </a:solidFill>
              </a:rPr>
              <a:t> 활용</a:t>
            </a:r>
            <a:r>
              <a:rPr lang="ko-KR" altLang="en-US" sz="1600" b="1" dirty="0"/>
              <a:t>할 수 있습니다</a:t>
            </a:r>
            <a:r>
              <a:rPr lang="en-US" altLang="ko-KR" sz="1600" b="1" dirty="0"/>
              <a:t>.</a:t>
            </a:r>
          </a:p>
        </p:txBody>
      </p:sp>
    </p:spTree>
    <p:extLst>
      <p:ext uri="{BB962C8B-B14F-4D97-AF65-F5344CB8AC3E}">
        <p14:creationId xmlns:p14="http://schemas.microsoft.com/office/powerpoint/2010/main" val="1049170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a:t>한국 제주도에 도착해서 </a:t>
            </a:r>
            <a:r>
              <a:rPr lang="en-US" altLang="ko-KR" sz="2000" dirty="0"/>
              <a:t>3</a:t>
            </a:r>
            <a:r>
              <a:rPr lang="ko-KR" altLang="en-US" sz="2000" dirty="0"/>
              <a:t>박 </a:t>
            </a:r>
            <a:r>
              <a:rPr lang="en-US" altLang="ko-KR" sz="2000" dirty="0"/>
              <a:t>4</a:t>
            </a:r>
            <a:r>
              <a:rPr lang="ko-KR" altLang="en-US" sz="2000" dirty="0"/>
              <a:t>일간 자동차로 여행을 떠나려 해</a:t>
            </a:r>
            <a:r>
              <a:rPr lang="en-US" altLang="ko-KR" sz="2000" dirty="0"/>
              <a:t>, </a:t>
            </a:r>
            <a:r>
              <a:rPr lang="ko-KR" altLang="en-US" sz="2000" dirty="0"/>
              <a:t>마지막 날에는 제주국제공항에 도착해야한다</a:t>
            </a:r>
            <a:r>
              <a:rPr lang="en-US" altLang="ko-KR" sz="2000" dirty="0"/>
              <a:t>.</a:t>
            </a:r>
          </a:p>
          <a:p>
            <a:pPr marL="514350" indent="-514350" algn="just">
              <a:lnSpc>
                <a:spcPct val="150000"/>
              </a:lnSpc>
              <a:buAutoNum type="arabicPeriod"/>
            </a:pPr>
            <a:r>
              <a:rPr lang="ko-KR" altLang="en-US" sz="2000" dirty="0"/>
              <a:t>여행중 우도</a:t>
            </a:r>
            <a:r>
              <a:rPr lang="en-US" altLang="ko-KR" sz="2000" dirty="0"/>
              <a:t>, </a:t>
            </a:r>
            <a:r>
              <a:rPr lang="ko-KR" altLang="en-US" sz="2000" dirty="0" err="1"/>
              <a:t>섭지코지</a:t>
            </a:r>
            <a:r>
              <a:rPr lang="en-US" altLang="ko-KR" sz="2000" dirty="0"/>
              <a:t>, </a:t>
            </a:r>
            <a:r>
              <a:rPr lang="ko-KR" altLang="en-US" sz="2000" dirty="0"/>
              <a:t>성산일출봉은 반드시 들려야 한다</a:t>
            </a:r>
            <a:r>
              <a:rPr lang="en-US" altLang="ko-KR" sz="2000" dirty="0"/>
              <a:t>.</a:t>
            </a:r>
          </a:p>
          <a:p>
            <a:pPr marL="514350" indent="-514350" algn="just">
              <a:lnSpc>
                <a:spcPct val="150000"/>
              </a:lnSpc>
              <a:buAutoNum type="arabicPeriod"/>
            </a:pPr>
            <a:r>
              <a:rPr lang="ko-KR" altLang="en-US" sz="2000" dirty="0"/>
              <a:t>매일 관광지는 </a:t>
            </a:r>
            <a:r>
              <a:rPr lang="en-US" altLang="ko-KR" sz="2000" dirty="0"/>
              <a:t>3</a:t>
            </a:r>
            <a:r>
              <a:rPr lang="ko-KR" altLang="en-US" sz="2000" dirty="0"/>
              <a:t>개 정도 보고 싶다</a:t>
            </a:r>
            <a:r>
              <a:rPr lang="en-US" altLang="ko-KR" sz="2000" dirty="0"/>
              <a:t>. </a:t>
            </a:r>
            <a:r>
              <a:rPr lang="ko-KR" altLang="en-US" sz="2000" dirty="0"/>
              <a:t>너가 알고 있는 제주도 관광지를 추천해서 계획에 넣어줘</a:t>
            </a:r>
            <a:r>
              <a:rPr lang="en-US" altLang="ko-KR" sz="2000" dirty="0"/>
              <a:t>.</a:t>
            </a:r>
          </a:p>
          <a:p>
            <a:pPr marL="514350" indent="-514350" algn="just">
              <a:lnSpc>
                <a:spcPct val="150000"/>
              </a:lnSpc>
              <a:buAutoNum type="arabicPeriod"/>
            </a:pPr>
            <a:r>
              <a:rPr lang="ko-KR" altLang="en-US" sz="2000" dirty="0"/>
              <a:t>위의 일정으로 자세한 여행 계획을 작성해줘</a:t>
            </a:r>
            <a:r>
              <a:rPr lang="en-US" altLang="ko-KR" sz="2000" dirty="0"/>
              <a:t>.</a:t>
            </a:r>
          </a:p>
        </p:txBody>
      </p:sp>
    </p:spTree>
    <p:extLst>
      <p:ext uri="{BB962C8B-B14F-4D97-AF65-F5344CB8AC3E}">
        <p14:creationId xmlns:p14="http://schemas.microsoft.com/office/powerpoint/2010/main" val="323897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lnSpcReduction="10000"/>
          </a:bodyPr>
          <a:lstStyle/>
          <a:p>
            <a:pPr marL="0" indent="0">
              <a:lnSpc>
                <a:spcPct val="200000"/>
              </a:lnSpc>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endParaRPr lang="en-US" altLang="ko-KR" sz="2000" dirty="0"/>
          </a:p>
          <a:p>
            <a:pPr marL="457200" indent="-457200">
              <a:lnSpc>
                <a:spcPct val="200000"/>
              </a:lnSpc>
              <a:buAutoNum type="arabicPeriod"/>
            </a:pPr>
            <a:r>
              <a:rPr lang="en-US" altLang="ko-KR" sz="2000" b="1" dirty="0">
                <a:solidFill>
                  <a:srgbClr val="C00000"/>
                </a:solidFill>
              </a:rPr>
              <a:t>Folium</a:t>
            </a:r>
            <a:r>
              <a:rPr lang="ko-KR" altLang="en-US" sz="2000" b="1" dirty="0">
                <a:solidFill>
                  <a:srgbClr val="C00000"/>
                </a:solidFill>
              </a:rPr>
              <a:t>라이브러리</a:t>
            </a:r>
            <a:r>
              <a:rPr lang="ko-KR" altLang="en-US" sz="2000" dirty="0"/>
              <a:t>를 사용해야 한다</a:t>
            </a:r>
            <a:r>
              <a:rPr lang="en-US" altLang="ko-KR" sz="2000" dirty="0"/>
              <a:t>.</a:t>
            </a:r>
          </a:p>
          <a:p>
            <a:pPr marL="457200" indent="-457200">
              <a:lnSpc>
                <a:spcPct val="200000"/>
              </a:lnSpc>
              <a:buAutoNum type="arabicPeriod"/>
            </a:pPr>
            <a:r>
              <a:rPr lang="ko-KR" altLang="en-US" sz="2000" dirty="0"/>
              <a:t>이동경로를 지도에 나타내야 한다</a:t>
            </a:r>
            <a:r>
              <a:rPr lang="en-US" altLang="ko-KR" sz="2000" dirty="0"/>
              <a:t>.</a:t>
            </a:r>
          </a:p>
          <a:p>
            <a:pPr marL="457200" indent="-457200">
              <a:lnSpc>
                <a:spcPct val="200000"/>
              </a:lnSpc>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a:t>
            </a:r>
            <a:r>
              <a:rPr lang="en-US" altLang="ko-KR" sz="2000" dirty="0"/>
              <a:t> </a:t>
            </a:r>
            <a:r>
              <a:rPr lang="ko-KR" altLang="en-US" sz="2000" dirty="0"/>
              <a:t>일 별 색을 구분해야 한다</a:t>
            </a:r>
            <a:r>
              <a:rPr lang="en-US" altLang="ko-KR" sz="2000" dirty="0"/>
              <a:t>.</a:t>
            </a:r>
          </a:p>
          <a:p>
            <a:pPr marL="457200" indent="-457200">
              <a:lnSpc>
                <a:spcPct val="200000"/>
              </a:lnSpc>
              <a:buAutoNum type="arabicPeriod"/>
            </a:pPr>
            <a:r>
              <a:rPr lang="ko-KR" altLang="en-US" sz="2000" dirty="0"/>
              <a:t>마커에 해당 관광지의 이름을 나타내야 한다</a:t>
            </a:r>
            <a:r>
              <a:rPr lang="en-US" altLang="ko-KR" sz="2000" dirty="0"/>
              <a:t>.</a:t>
            </a:r>
          </a:p>
          <a:p>
            <a:pPr marL="457200" indent="-457200">
              <a:lnSpc>
                <a:spcPct val="200000"/>
              </a:lnSpc>
              <a:buAutoNum type="arabicPeriod"/>
            </a:pPr>
            <a:r>
              <a:rPr lang="en-US" altLang="ko-KR" sz="2000" dirty="0"/>
              <a:t>Html</a:t>
            </a:r>
            <a:r>
              <a:rPr lang="ko-KR" altLang="en-US" sz="2000" dirty="0"/>
              <a:t>파일로 </a:t>
            </a:r>
            <a:r>
              <a:rPr lang="ko-KR" altLang="en-US" sz="2000" dirty="0" err="1"/>
              <a:t>저장해야한다</a:t>
            </a:r>
            <a:r>
              <a:rPr lang="en-US" altLang="ko-KR" sz="2000" dirty="0"/>
              <a:t>.</a:t>
            </a:r>
          </a:p>
        </p:txBody>
      </p:sp>
      <p:sp>
        <p:nvSpPr>
          <p:cNvPr id="6" name="직사각형 5"/>
          <p:cNvSpPr/>
          <p:nvPr/>
        </p:nvSpPr>
        <p:spPr>
          <a:xfrm>
            <a:off x="6673583" y="2949970"/>
            <a:ext cx="3409908" cy="646331"/>
          </a:xfrm>
          <a:prstGeom prst="rect">
            <a:avLst/>
          </a:prstGeom>
        </p:spPr>
        <p:txBody>
          <a:bodyPr wrap="none">
            <a:spAutoFit/>
          </a:bodyPr>
          <a:lstStyle/>
          <a:p>
            <a:r>
              <a:rPr lang="ko-KR" altLang="en-US" b="1" dirty="0">
                <a:solidFill>
                  <a:srgbClr val="C00000"/>
                </a:solidFill>
              </a:rPr>
              <a:t>지도라는 자동차를 만들기 위한</a:t>
            </a:r>
            <a:endParaRPr lang="en-US" altLang="ko-KR" b="1" dirty="0">
              <a:solidFill>
                <a:srgbClr val="C00000"/>
              </a:solidFill>
            </a:endParaRPr>
          </a:p>
          <a:p>
            <a:r>
              <a:rPr lang="ko-KR" altLang="en-US" b="1" dirty="0">
                <a:solidFill>
                  <a:srgbClr val="C00000"/>
                </a:solidFill>
              </a:rPr>
              <a:t>핵심 부품이라 생각해주세요</a:t>
            </a:r>
            <a:r>
              <a:rPr lang="en-US" altLang="ko-KR" b="1" dirty="0">
                <a:solidFill>
                  <a:srgbClr val="C00000"/>
                </a:solidFill>
              </a:rPr>
              <a:t>!</a:t>
            </a:r>
            <a:endParaRPr lang="ko-KR" altLang="en-US" b="1" dirty="0">
              <a:solidFill>
                <a:srgbClr val="C00000"/>
              </a:solidFill>
            </a:endParaRPr>
          </a:p>
        </p:txBody>
      </p:sp>
      <p:cxnSp>
        <p:nvCxnSpPr>
          <p:cNvPr id="8" name="직선 화살표 연결선 7"/>
          <p:cNvCxnSpPr/>
          <p:nvPr/>
        </p:nvCxnSpPr>
        <p:spPr>
          <a:xfrm flipH="1" flipV="1">
            <a:off x="2169623" y="3117275"/>
            <a:ext cx="4563686" cy="91438"/>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pic>
        <p:nvPicPr>
          <p:cNvPr id="16" name="그림 15"/>
          <p:cNvPicPr>
            <a:picLocks noChangeAspect="1"/>
          </p:cNvPicPr>
          <p:nvPr/>
        </p:nvPicPr>
        <p:blipFill>
          <a:blip r:embed="rId2"/>
          <a:stretch>
            <a:fillRect/>
          </a:stretch>
        </p:blipFill>
        <p:spPr>
          <a:xfrm>
            <a:off x="10083491" y="2497027"/>
            <a:ext cx="1953894" cy="1863945"/>
          </a:xfrm>
          <a:prstGeom prst="rect">
            <a:avLst/>
          </a:prstGeom>
        </p:spPr>
      </p:pic>
    </p:spTree>
    <p:extLst>
      <p:ext uri="{BB962C8B-B14F-4D97-AF65-F5344CB8AC3E}">
        <p14:creationId xmlns:p14="http://schemas.microsoft.com/office/powerpoint/2010/main" val="144688272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1518</TotalTime>
  <Words>3104</Words>
  <Application>Microsoft Office PowerPoint</Application>
  <PresentationFormat>와이드스크린</PresentationFormat>
  <Paragraphs>218</Paragraphs>
  <Slides>39</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39</vt:i4>
      </vt:variant>
    </vt:vector>
  </HeadingPairs>
  <TitlesOfParts>
    <vt:vector size="43" baseType="lpstr">
      <vt:lpstr>Söhne</vt:lpstr>
      <vt:lpstr>맑은 고딕</vt:lpstr>
      <vt:lpstr>Arial</vt:lpstr>
      <vt:lpstr>Office 테마</vt:lpstr>
      <vt:lpstr>프롬프트</vt:lpstr>
      <vt:lpstr>프롬프트가 뭐야?(ChatGPT 답변)</vt:lpstr>
      <vt:lpstr>이메일 작성</vt:lpstr>
      <vt:lpstr>이메일 작성 프롬프트</vt:lpstr>
      <vt:lpstr>Python</vt:lpstr>
      <vt:lpstr>파이썬을 자동차 생산 시설에 비유한다면?</vt:lpstr>
      <vt:lpstr>파이썬을 자동차 생산 시설에 비유한다면?</vt:lpstr>
      <vt:lpstr>여행 관광지도</vt:lpstr>
      <vt:lpstr>여행 관광지도</vt:lpstr>
      <vt:lpstr>전국 관광지도 만들기 (추가)</vt:lpstr>
      <vt:lpstr>html 파일 활용하면?</vt:lpstr>
      <vt:lpstr>엑셀파일 결합하기</vt:lpstr>
      <vt:lpstr>엑셀파일 결합하기(기본)</vt:lpstr>
      <vt:lpstr>엑셀파일 결합하기(확장)</vt:lpstr>
      <vt:lpstr>통합된 엑셀파일 분리하기</vt:lpstr>
      <vt:lpstr>통합된 엑셀파일 분리하기(기본)</vt:lpstr>
      <vt:lpstr>통합된 엑셀파일 분리하기(확장)</vt:lpstr>
      <vt:lpstr>Python 업무 활용</vt:lpstr>
      <vt:lpstr>Excel VBA</vt:lpstr>
      <vt:lpstr>PowerPoint 프레젠테이션</vt:lpstr>
      <vt:lpstr>사진 사이즈 변경하기(기본)</vt:lpstr>
      <vt:lpstr>몇 호선이지 찾는 문제</vt:lpstr>
      <vt:lpstr>몇 호선이지 찾는 문제</vt:lpstr>
      <vt:lpstr>몇 호선이지 찾는 문제(기본)</vt:lpstr>
      <vt:lpstr>몇 호선이지 찾는 문제(확장)</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수능 문제 풀기</vt:lpstr>
      <vt:lpstr>수능 국어</vt:lpstr>
      <vt:lpstr>수능 국어: 답 2번</vt:lpstr>
      <vt:lpstr>수능 영어: 답 d번, 1, 2</vt:lpstr>
      <vt:lpstr>긍정 부정 판별</vt:lpstr>
      <vt:lpstr>긍정 + 긍정 = 부정</vt:lpstr>
      <vt:lpstr>긍정 + 긍정 = 부정</vt:lpstr>
      <vt:lpstr>영화 리얼</vt:lpstr>
      <vt:lpstr>신문기사 분석하기(기사 내용)</vt:lpstr>
      <vt:lpstr>신문기사 분석하기(질문 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user</cp:lastModifiedBy>
  <cp:revision>159</cp:revision>
  <dcterms:created xsi:type="dcterms:W3CDTF">2023-05-22T00:37:44Z</dcterms:created>
  <dcterms:modified xsi:type="dcterms:W3CDTF">2023-06-26T05:26:21Z</dcterms:modified>
</cp:coreProperties>
</file>