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11" r:id="rId3"/>
    <p:sldId id="306" r:id="rId4"/>
    <p:sldId id="256" r:id="rId5"/>
    <p:sldId id="258" r:id="rId6"/>
    <p:sldId id="310" r:id="rId7"/>
    <p:sldId id="259" r:id="rId8"/>
    <p:sldId id="317" r:id="rId9"/>
    <p:sldId id="260" r:id="rId10"/>
    <p:sldId id="262" r:id="rId11"/>
    <p:sldId id="312" r:id="rId12"/>
    <p:sldId id="264" r:id="rId13"/>
    <p:sldId id="319" r:id="rId14"/>
    <p:sldId id="266" r:id="rId15"/>
    <p:sldId id="268" r:id="rId16"/>
    <p:sldId id="269" r:id="rId17"/>
    <p:sldId id="270" r:id="rId18"/>
    <p:sldId id="271" r:id="rId19"/>
    <p:sldId id="273" r:id="rId20"/>
    <p:sldId id="272" r:id="rId21"/>
    <p:sldId id="320" r:id="rId22"/>
    <p:sldId id="274" r:id="rId23"/>
    <p:sldId id="275" r:id="rId24"/>
    <p:sldId id="276" r:id="rId25"/>
    <p:sldId id="321" r:id="rId26"/>
    <p:sldId id="279" r:id="rId27"/>
    <p:sldId id="322" r:id="rId28"/>
    <p:sldId id="277" r:id="rId29"/>
    <p:sldId id="280" r:id="rId30"/>
    <p:sldId id="281" r:id="rId31"/>
    <p:sldId id="282" r:id="rId32"/>
    <p:sldId id="283" r:id="rId33"/>
    <p:sldId id="284" r:id="rId34"/>
    <p:sldId id="286" r:id="rId35"/>
    <p:sldId id="285" r:id="rId36"/>
    <p:sldId id="288" r:id="rId37"/>
    <p:sldId id="289" r:id="rId38"/>
    <p:sldId id="290" r:id="rId39"/>
    <p:sldId id="291" r:id="rId40"/>
    <p:sldId id="315" r:id="rId41"/>
    <p:sldId id="314" r:id="rId42"/>
    <p:sldId id="316" r:id="rId43"/>
    <p:sldId id="313" r:id="rId44"/>
    <p:sldId id="296" r:id="rId45"/>
    <p:sldId id="292" r:id="rId46"/>
    <p:sldId id="293" r:id="rId47"/>
    <p:sldId id="294" r:id="rId48"/>
    <p:sldId id="295" r:id="rId49"/>
    <p:sldId id="297" r:id="rId50"/>
    <p:sldId id="298" r:id="rId51"/>
    <p:sldId id="299" r:id="rId52"/>
    <p:sldId id="300" r:id="rId53"/>
    <p:sldId id="301" r:id="rId54"/>
    <p:sldId id="302" r:id="rId55"/>
    <p:sldId id="303" r:id="rId56"/>
    <p:sldId id="304" r:id="rId57"/>
    <p:sldId id="307" r:id="rId58"/>
    <p:sldId id="308" r:id="rId59"/>
    <p:sldId id="309" r:id="rId6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318" autoAdjust="0"/>
    <p:restoredTop sz="94660"/>
  </p:normalViewPr>
  <p:slideViewPr>
    <p:cSldViewPr snapToGrid="0">
      <p:cViewPr varScale="1">
        <p:scale>
          <a:sx n="103" d="100"/>
          <a:sy n="103" d="100"/>
        </p:scale>
        <p:origin x="144"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2023-06-01</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2023-06-01</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hyperlink" Target="https://chat.openai.com/share/5ca9de61-e952-42a3-85eb-c140bb817a25"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chat.openai.com/share/723388ff-a4bf-4aea-beef-94c052cbb5be"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작성하기</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100" b="1" dirty="0"/>
              <a:t>Python </a:t>
            </a:r>
            <a:r>
              <a:rPr lang="ko-KR" altLang="en-US" sz="1100" b="1" dirty="0"/>
              <a:t>코드를 작성해주세요</a:t>
            </a:r>
            <a:r>
              <a:rPr lang="en-US" altLang="ko-KR" sz="1100" b="1" dirty="0"/>
              <a:t>. </a:t>
            </a:r>
            <a:r>
              <a:rPr lang="ko-KR" altLang="en-US" sz="1100" b="1" dirty="0"/>
              <a:t>다음 기능들이 구체적으로 포함되어야 </a:t>
            </a:r>
            <a:r>
              <a:rPr lang="ko-KR" altLang="en-US" sz="1100" b="1" dirty="0" smtClean="0"/>
              <a:t>한다</a:t>
            </a:r>
            <a:r>
              <a:rPr lang="en-US" altLang="ko-KR" sz="1100" b="1" dirty="0" smtClean="0"/>
              <a:t>.</a:t>
            </a:r>
            <a:endParaRPr lang="en-US" altLang="ko-KR" sz="1100" b="1" dirty="0"/>
          </a:p>
          <a:p>
            <a:pPr algn="just">
              <a:lnSpc>
                <a:spcPct val="150000"/>
              </a:lnSpc>
              <a:buAutoNum type="arabicPeriod"/>
            </a:pPr>
            <a:r>
              <a:rPr lang="ko-KR" altLang="en-US" sz="1100" dirty="0"/>
              <a:t>세 글자 한글 이름 </a:t>
            </a:r>
            <a:r>
              <a:rPr lang="en-US" altLang="ko-KR" sz="1100" dirty="0"/>
              <a:t>100</a:t>
            </a:r>
            <a:r>
              <a:rPr lang="ko-KR" altLang="en-US" sz="1100" dirty="0"/>
              <a:t>개를 무작위로 생성하는 함수를 </a:t>
            </a:r>
            <a:r>
              <a:rPr lang="ko-KR" altLang="en-US" sz="1100" dirty="0" smtClean="0"/>
              <a:t>작성한다</a:t>
            </a:r>
            <a:r>
              <a:rPr lang="en-US" altLang="ko-KR" sz="1100" dirty="0" smtClean="0"/>
              <a:t>. </a:t>
            </a:r>
            <a:r>
              <a:rPr lang="ko-KR" altLang="en-US" sz="1100" dirty="0"/>
              <a:t>예를 들어 이름은 </a:t>
            </a:r>
            <a:r>
              <a:rPr lang="en-US" altLang="ko-KR" sz="1100" dirty="0"/>
              <a:t>“</a:t>
            </a:r>
            <a:r>
              <a:rPr lang="ko-KR" altLang="en-US" sz="1100" dirty="0"/>
              <a:t>홍길동</a:t>
            </a:r>
            <a:r>
              <a:rPr lang="en-US" altLang="ko-KR" sz="1100" dirty="0"/>
              <a:t>“. “</a:t>
            </a:r>
            <a:r>
              <a:rPr lang="ko-KR" altLang="en-US" sz="1100" dirty="0"/>
              <a:t>김철수</a:t>
            </a:r>
            <a:r>
              <a:rPr lang="en-US" altLang="ko-KR" sz="1100" dirty="0"/>
              <a:t>. “</a:t>
            </a:r>
            <a:r>
              <a:rPr lang="ko-KR" altLang="en-US" sz="1100" dirty="0"/>
              <a:t>김영희</a:t>
            </a:r>
            <a:r>
              <a:rPr lang="en-US" altLang="ko-KR" sz="1100" dirty="0"/>
              <a:t>”, “</a:t>
            </a:r>
            <a:r>
              <a:rPr lang="ko-KR" altLang="en-US" sz="1100" dirty="0"/>
              <a:t>박찬호</a:t>
            </a:r>
            <a:r>
              <a:rPr lang="en-US" altLang="ko-KR" sz="1100" dirty="0"/>
              <a:t>” </a:t>
            </a:r>
            <a:r>
              <a:rPr lang="ko-KR" altLang="en-US" sz="1100" dirty="0"/>
              <a:t>같은 일반적인 이름으로 무작위 어야 한다</a:t>
            </a:r>
            <a:r>
              <a:rPr lang="en-US" altLang="ko-KR" sz="1100" dirty="0"/>
              <a:t>.</a:t>
            </a:r>
          </a:p>
          <a:p>
            <a:pPr algn="just">
              <a:lnSpc>
                <a:spcPct val="150000"/>
              </a:lnSpc>
              <a:buAutoNum type="arabicPeriod"/>
            </a:pPr>
            <a:r>
              <a:rPr lang="ko-KR" altLang="en-US" sz="1100" dirty="0"/>
              <a:t>디렉토리를 확인하고 </a:t>
            </a:r>
            <a:r>
              <a:rPr lang="en-US" altLang="ko-KR" sz="1100" dirty="0" smtClean="0"/>
              <a:t>＇</a:t>
            </a:r>
            <a:r>
              <a:rPr lang="ko-KR" altLang="en-US" sz="1100" dirty="0" smtClean="0"/>
              <a:t>회원정보</a:t>
            </a:r>
            <a:r>
              <a:rPr lang="en-US" altLang="ko-KR" sz="1100" dirty="0" smtClean="0"/>
              <a:t>＇</a:t>
            </a:r>
            <a:r>
              <a:rPr lang="ko-KR" altLang="en-US" sz="1100" dirty="0" smtClean="0"/>
              <a:t>라는 </a:t>
            </a:r>
            <a:r>
              <a:rPr lang="ko-KR" altLang="en-US" sz="1100" dirty="0"/>
              <a:t>이름의 폴더를 생성하는 함수를 </a:t>
            </a:r>
            <a:r>
              <a:rPr lang="ko-KR" altLang="en-US" sz="1100" dirty="0" smtClean="0"/>
              <a:t>작성한다</a:t>
            </a:r>
            <a:r>
              <a:rPr lang="en-US" altLang="ko-KR" sz="1100" dirty="0" smtClean="0"/>
              <a:t>. </a:t>
            </a:r>
            <a:r>
              <a:rPr lang="ko-KR" altLang="en-US" sz="1100" dirty="0"/>
              <a:t>폴더가 이미 존재한다면 해당 폴더를 </a:t>
            </a:r>
            <a:r>
              <a:rPr lang="ko-KR" altLang="en-US" sz="1100" dirty="0" smtClean="0"/>
              <a:t>사용한다</a:t>
            </a:r>
            <a:r>
              <a:rPr lang="en-US" altLang="ko-KR" sz="1100" dirty="0" smtClean="0"/>
              <a:t>.</a:t>
            </a:r>
            <a:endParaRPr lang="en-US" altLang="ko-KR" sz="1100" dirty="0"/>
          </a:p>
          <a:p>
            <a:pPr algn="just">
              <a:lnSpc>
                <a:spcPct val="150000"/>
              </a:lnSpc>
              <a:buAutoNum type="arabicPeriod"/>
            </a:pPr>
            <a:r>
              <a:rPr lang="ko-KR" altLang="en-US" sz="1100" dirty="0" smtClean="0"/>
              <a:t>각 </a:t>
            </a:r>
            <a:r>
              <a:rPr lang="ko-KR" altLang="en-US" sz="1100" dirty="0" smtClean="0"/>
              <a:t>이름 별로 </a:t>
            </a:r>
            <a:r>
              <a:rPr lang="en-US" altLang="ko-KR" sz="1100" dirty="0" smtClean="0"/>
              <a:t>＇</a:t>
            </a:r>
            <a:r>
              <a:rPr lang="ko-KR" altLang="en-US" sz="1100" dirty="0" smtClean="0"/>
              <a:t>회원정보</a:t>
            </a:r>
            <a:r>
              <a:rPr lang="en-US" altLang="ko-KR" sz="1100" dirty="0" smtClean="0"/>
              <a:t>＇ </a:t>
            </a:r>
            <a:r>
              <a:rPr lang="ko-KR" altLang="en-US" sz="1100" dirty="0"/>
              <a:t>폴더에 </a:t>
            </a:r>
            <a:r>
              <a:rPr lang="en-US" altLang="ko-KR" sz="1100" dirty="0"/>
              <a:t>txt </a:t>
            </a:r>
            <a:r>
              <a:rPr lang="ko-KR" altLang="en-US" sz="1100" dirty="0"/>
              <a:t>파일을 생성하는 함수를 </a:t>
            </a:r>
            <a:r>
              <a:rPr lang="ko-KR" altLang="en-US" sz="1100" dirty="0" smtClean="0"/>
              <a:t>작성한다</a:t>
            </a:r>
            <a:r>
              <a:rPr lang="en-US" altLang="ko-KR" sz="1100" dirty="0" smtClean="0"/>
              <a:t>. </a:t>
            </a:r>
            <a:r>
              <a:rPr lang="ko-KR" altLang="en-US" sz="1100" dirty="0"/>
              <a:t>파일 이름은 </a:t>
            </a:r>
            <a:r>
              <a:rPr lang="en-US" altLang="ko-KR" sz="1100" dirty="0" smtClean="0"/>
              <a:t>＇</a:t>
            </a:r>
            <a:r>
              <a:rPr lang="ko-KR" altLang="en-US" sz="1100" dirty="0" smtClean="0"/>
              <a:t>한글이름</a:t>
            </a:r>
            <a:r>
              <a:rPr lang="en-US" altLang="ko-KR" sz="1100" dirty="0"/>
              <a:t>_</a:t>
            </a:r>
            <a:r>
              <a:rPr lang="en-US" altLang="ko-KR" sz="1100" dirty="0" smtClean="0"/>
              <a:t>1.txt＇, ＇</a:t>
            </a:r>
            <a:r>
              <a:rPr lang="ko-KR" altLang="en-US" sz="1100" dirty="0" smtClean="0"/>
              <a:t>한글이름</a:t>
            </a:r>
            <a:r>
              <a:rPr lang="en-US" altLang="ko-KR" sz="1100" dirty="0"/>
              <a:t>_</a:t>
            </a:r>
            <a:r>
              <a:rPr lang="en-US" altLang="ko-KR" sz="1100" dirty="0" smtClean="0"/>
              <a:t>2.txt＇, ＇</a:t>
            </a:r>
            <a:r>
              <a:rPr lang="ko-KR" altLang="en-US" sz="1100" dirty="0" smtClean="0"/>
              <a:t>한글이름</a:t>
            </a:r>
            <a:r>
              <a:rPr lang="en-US" altLang="ko-KR" sz="1100" dirty="0"/>
              <a:t>_</a:t>
            </a:r>
            <a:r>
              <a:rPr lang="en-US" altLang="ko-KR" sz="1100" dirty="0" smtClean="0"/>
              <a:t>3.txt＇ </a:t>
            </a:r>
            <a:r>
              <a:rPr lang="ko-KR" altLang="en-US" sz="1100" dirty="0"/>
              <a:t>과 같은 형태로 지정하며</a:t>
            </a:r>
            <a:r>
              <a:rPr lang="en-US" altLang="ko-KR" sz="1100" dirty="0"/>
              <a:t>, </a:t>
            </a:r>
            <a:r>
              <a:rPr lang="ko-KR" altLang="en-US" sz="1100" dirty="0"/>
              <a:t>기존에 동일한 이름의 파일이 존재하지 </a:t>
            </a:r>
            <a:r>
              <a:rPr lang="ko-KR" altLang="en-US" sz="1100" dirty="0" smtClean="0"/>
              <a:t>않아야 한다</a:t>
            </a:r>
            <a:r>
              <a:rPr lang="en-US" altLang="ko-KR" sz="1100" dirty="0" smtClean="0"/>
              <a:t>.</a:t>
            </a:r>
            <a:endParaRPr lang="en-US" altLang="ko-KR" sz="1100" dirty="0"/>
          </a:p>
          <a:p>
            <a:pPr algn="just">
              <a:lnSpc>
                <a:spcPct val="150000"/>
              </a:lnSpc>
              <a:buAutoNum type="arabicPeriod"/>
            </a:pPr>
            <a:r>
              <a:rPr lang="ko-KR" altLang="en-US" sz="1100" dirty="0" smtClean="0"/>
              <a:t>임의의 </a:t>
            </a:r>
            <a:r>
              <a:rPr lang="ko-KR" altLang="en-US" sz="1100" dirty="0"/>
              <a:t>나이를 생성하는 함수를 </a:t>
            </a:r>
            <a:r>
              <a:rPr lang="ko-KR" altLang="en-US" sz="1100" dirty="0" smtClean="0"/>
              <a:t>작성한다</a:t>
            </a:r>
            <a:r>
              <a:rPr lang="en-US" altLang="ko-KR" sz="1100" dirty="0" smtClean="0"/>
              <a:t>. </a:t>
            </a:r>
            <a:r>
              <a:rPr lang="ko-KR" altLang="en-US" sz="1100" dirty="0"/>
              <a:t>무작위로 </a:t>
            </a:r>
            <a:r>
              <a:rPr lang="en-US" altLang="ko-KR" sz="1100" dirty="0"/>
              <a:t>18-70 </a:t>
            </a:r>
            <a:r>
              <a:rPr lang="ko-KR" altLang="en-US" sz="1100" dirty="0"/>
              <a:t>사이의 값을 </a:t>
            </a:r>
            <a:r>
              <a:rPr lang="ko-KR" altLang="en-US" sz="1100" dirty="0" smtClean="0"/>
              <a:t>생성한다</a:t>
            </a:r>
            <a:r>
              <a:rPr lang="en-US" altLang="ko-KR" sz="1100" dirty="0" smtClean="0"/>
              <a:t>.</a:t>
            </a:r>
            <a:endParaRPr lang="en-US" altLang="ko-KR" sz="1100" dirty="0"/>
          </a:p>
          <a:p>
            <a:pPr algn="just">
              <a:lnSpc>
                <a:spcPct val="150000"/>
              </a:lnSpc>
              <a:buAutoNum type="arabicPeriod"/>
            </a:pPr>
            <a:r>
              <a:rPr lang="ko-KR" altLang="en-US" sz="1100" dirty="0" smtClean="0"/>
              <a:t>임의의 </a:t>
            </a:r>
            <a:r>
              <a:rPr lang="ko-KR" altLang="en-US" sz="1100" dirty="0"/>
              <a:t>성별을 생성하는 함수를 </a:t>
            </a:r>
            <a:r>
              <a:rPr lang="ko-KR" altLang="en-US" sz="1100" dirty="0" smtClean="0"/>
              <a:t>작성한다</a:t>
            </a:r>
            <a:r>
              <a:rPr lang="en-US" altLang="ko-KR" sz="1100" dirty="0" smtClean="0"/>
              <a:t>. ＇</a:t>
            </a:r>
            <a:r>
              <a:rPr lang="ko-KR" altLang="en-US" sz="1100" dirty="0" smtClean="0"/>
              <a:t>남</a:t>
            </a:r>
            <a:r>
              <a:rPr lang="en-US" altLang="ko-KR" sz="1100" dirty="0" smtClean="0"/>
              <a:t>＇</a:t>
            </a:r>
            <a:r>
              <a:rPr lang="ko-KR" altLang="en-US" sz="1100" dirty="0" smtClean="0"/>
              <a:t>과 </a:t>
            </a:r>
            <a:r>
              <a:rPr lang="en-US" altLang="ko-KR" sz="1100" dirty="0" smtClean="0"/>
              <a:t>＇</a:t>
            </a:r>
            <a:r>
              <a:rPr lang="ko-KR" altLang="en-US" sz="1100" dirty="0" smtClean="0"/>
              <a:t>여</a:t>
            </a:r>
            <a:r>
              <a:rPr lang="en-US" altLang="ko-KR" sz="1100" dirty="0" smtClean="0"/>
              <a:t>' </a:t>
            </a:r>
            <a:r>
              <a:rPr lang="ko-KR" altLang="en-US" sz="1100" dirty="0"/>
              <a:t>중 하나를 무작위로 </a:t>
            </a:r>
            <a:r>
              <a:rPr lang="ko-KR" altLang="en-US" sz="1100" dirty="0" smtClean="0"/>
              <a:t>선택한다</a:t>
            </a:r>
            <a:r>
              <a:rPr lang="en-US" altLang="ko-KR" sz="1100" dirty="0" smtClean="0"/>
              <a:t>.</a:t>
            </a:r>
            <a:endParaRPr lang="en-US" altLang="ko-KR" sz="1100" dirty="0"/>
          </a:p>
          <a:p>
            <a:pPr algn="just">
              <a:lnSpc>
                <a:spcPct val="150000"/>
              </a:lnSpc>
              <a:buAutoNum type="arabicPeriod"/>
            </a:pPr>
            <a:r>
              <a:rPr lang="ko-KR" altLang="en-US" sz="1100" dirty="0" smtClean="0"/>
              <a:t>임의의 </a:t>
            </a:r>
            <a:r>
              <a:rPr lang="ko-KR" altLang="en-US" sz="1100" dirty="0"/>
              <a:t>이메일 주소를 생성하는 함수를 </a:t>
            </a:r>
            <a:r>
              <a:rPr lang="ko-KR" altLang="en-US" sz="1100" dirty="0" smtClean="0"/>
              <a:t>작성한다</a:t>
            </a:r>
            <a:r>
              <a:rPr lang="en-US" altLang="ko-KR" sz="1100" dirty="0" smtClean="0"/>
              <a:t>. </a:t>
            </a:r>
            <a:r>
              <a:rPr lang="ko-KR" altLang="en-US" sz="1100" dirty="0"/>
              <a:t>성명과 구글</a:t>
            </a:r>
            <a:r>
              <a:rPr lang="en-US" altLang="ko-KR" sz="1100" dirty="0"/>
              <a:t>, </a:t>
            </a:r>
            <a:r>
              <a:rPr lang="ko-KR" altLang="en-US" sz="1100" dirty="0"/>
              <a:t>네이버</a:t>
            </a:r>
            <a:r>
              <a:rPr lang="en-US" altLang="ko-KR" sz="1100" dirty="0"/>
              <a:t>, </a:t>
            </a:r>
            <a:r>
              <a:rPr lang="ko-KR" altLang="en-US" sz="1100" dirty="0"/>
              <a:t>야후</a:t>
            </a:r>
            <a:r>
              <a:rPr lang="en-US" altLang="ko-KR" sz="1100" dirty="0"/>
              <a:t>, </a:t>
            </a:r>
            <a:r>
              <a:rPr lang="ko-KR" altLang="en-US" sz="1100" dirty="0"/>
              <a:t>다음</a:t>
            </a:r>
            <a:r>
              <a:rPr lang="en-US" altLang="ko-KR" sz="1100" dirty="0"/>
              <a:t>, </a:t>
            </a:r>
            <a:r>
              <a:rPr lang="ko-KR" altLang="en-US" sz="1100" dirty="0"/>
              <a:t>카카오 도메인 중 하나를 사용하여 이메일 주소를 </a:t>
            </a:r>
            <a:r>
              <a:rPr lang="ko-KR" altLang="en-US" sz="1100" dirty="0" smtClean="0"/>
              <a:t>생성한다</a:t>
            </a:r>
            <a:r>
              <a:rPr lang="en-US" altLang="ko-KR" sz="1100" dirty="0" smtClean="0"/>
              <a:t>.</a:t>
            </a:r>
            <a:endParaRPr lang="en-US" altLang="ko-KR" sz="1100" dirty="0"/>
          </a:p>
          <a:p>
            <a:pPr algn="just">
              <a:lnSpc>
                <a:spcPct val="150000"/>
              </a:lnSpc>
              <a:buAutoNum type="arabicPeriod"/>
            </a:pPr>
            <a:r>
              <a:rPr lang="ko-KR" altLang="en-US" sz="1100" dirty="0" smtClean="0"/>
              <a:t>각 </a:t>
            </a:r>
            <a:r>
              <a:rPr lang="en-US" altLang="ko-KR" sz="1100" dirty="0"/>
              <a:t>txt </a:t>
            </a:r>
            <a:r>
              <a:rPr lang="ko-KR" altLang="en-US" sz="1100" dirty="0"/>
              <a:t>파일에 이름</a:t>
            </a:r>
            <a:r>
              <a:rPr lang="en-US" altLang="ko-KR" sz="1100" dirty="0"/>
              <a:t>, </a:t>
            </a:r>
            <a:r>
              <a:rPr lang="ko-KR" altLang="en-US" sz="1100" dirty="0"/>
              <a:t>생성된 나이</a:t>
            </a:r>
            <a:r>
              <a:rPr lang="en-US" altLang="ko-KR" sz="1100" dirty="0"/>
              <a:t>, </a:t>
            </a:r>
            <a:r>
              <a:rPr lang="ko-KR" altLang="en-US" sz="1100" dirty="0"/>
              <a:t>생성된 성별</a:t>
            </a:r>
            <a:r>
              <a:rPr lang="en-US" altLang="ko-KR" sz="1100" dirty="0"/>
              <a:t>, </a:t>
            </a:r>
            <a:r>
              <a:rPr lang="ko-KR" altLang="en-US" sz="1100" dirty="0"/>
              <a:t>생성된 이메일 주소 정보를 쓰는 함수를 </a:t>
            </a:r>
            <a:r>
              <a:rPr lang="ko-KR" altLang="en-US" sz="1100" dirty="0" smtClean="0"/>
              <a:t>작성한다</a:t>
            </a:r>
            <a:r>
              <a:rPr lang="en-US" altLang="ko-KR" sz="1100" dirty="0" smtClean="0"/>
              <a:t>.</a:t>
            </a:r>
            <a:endParaRPr lang="en-US" altLang="ko-KR" sz="1100" dirty="0"/>
          </a:p>
          <a:p>
            <a:pPr algn="just">
              <a:lnSpc>
                <a:spcPct val="150000"/>
              </a:lnSpc>
              <a:buAutoNum type="arabicPeriod"/>
            </a:pPr>
            <a:r>
              <a:rPr lang="ko-KR" altLang="en-US" sz="1100" dirty="0" smtClean="0"/>
              <a:t>생성한 </a:t>
            </a:r>
            <a:r>
              <a:rPr lang="ko-KR" altLang="en-US" sz="1100" dirty="0"/>
              <a:t>함수들을 사용하여 이름 </a:t>
            </a:r>
            <a:r>
              <a:rPr lang="en-US" altLang="ko-KR" sz="1100" dirty="0"/>
              <a:t>100</a:t>
            </a:r>
            <a:r>
              <a:rPr lang="ko-KR" altLang="en-US" sz="1100" dirty="0"/>
              <a:t>개에 대해 모든 </a:t>
            </a:r>
            <a:r>
              <a:rPr lang="en-US" altLang="ko-KR" sz="1100" dirty="0"/>
              <a:t>txt </a:t>
            </a:r>
            <a:r>
              <a:rPr lang="ko-KR" altLang="en-US" sz="1100" dirty="0"/>
              <a:t>파일을 </a:t>
            </a:r>
            <a:r>
              <a:rPr lang="ko-KR" altLang="en-US" sz="1100" dirty="0" smtClean="0"/>
              <a:t>생성한다</a:t>
            </a:r>
            <a:r>
              <a:rPr lang="en-US" altLang="ko-KR" sz="1100" dirty="0" smtClean="0"/>
              <a:t>.</a:t>
            </a:r>
            <a:endParaRPr lang="en-US" altLang="ko-KR" sz="1100" dirty="0"/>
          </a:p>
          <a:p>
            <a:pPr algn="just">
              <a:lnSpc>
                <a:spcPct val="150000"/>
              </a:lnSpc>
              <a:buAutoNum type="arabicPeriod"/>
            </a:pPr>
            <a:r>
              <a:rPr lang="ko-KR" altLang="en-US" sz="1100" dirty="0" smtClean="0"/>
              <a:t>파일 </a:t>
            </a:r>
            <a:r>
              <a:rPr lang="ko-KR" altLang="en-US" sz="1100" dirty="0"/>
              <a:t>생성 프로세스가 완료되면 </a:t>
            </a:r>
            <a:r>
              <a:rPr lang="en-US" altLang="ko-KR" sz="1100" dirty="0" smtClean="0"/>
              <a:t>＇100</a:t>
            </a:r>
            <a:r>
              <a:rPr lang="ko-KR" altLang="en-US" sz="1100" dirty="0"/>
              <a:t>개의 회원 정보를 담은 텍스트 파일 생성이 완료되었습니다</a:t>
            </a:r>
            <a:r>
              <a:rPr lang="en-US" altLang="ko-KR" sz="1100" dirty="0" smtClean="0"/>
              <a:t>.＇</a:t>
            </a:r>
            <a:r>
              <a:rPr lang="ko-KR" altLang="en-US" sz="1100" dirty="0" smtClean="0"/>
              <a:t>라는 </a:t>
            </a:r>
            <a:r>
              <a:rPr lang="ko-KR" altLang="en-US" sz="1100" dirty="0"/>
              <a:t>메시지를 출력하는 코드를 </a:t>
            </a:r>
            <a:r>
              <a:rPr lang="ko-KR" altLang="en-US" sz="1100" dirty="0" smtClean="0"/>
              <a:t>작성한다</a:t>
            </a:r>
            <a:r>
              <a:rPr lang="en-US" altLang="ko-KR" sz="1100" dirty="0" smtClean="0"/>
              <a:t>.</a:t>
            </a:r>
            <a:endParaRPr lang="ko-KR" altLang="en-US" sz="1100" dirty="0"/>
          </a:p>
        </p:txBody>
      </p:sp>
    </p:spTree>
    <p:extLst>
      <p:ext uri="{BB962C8B-B14F-4D97-AF65-F5344CB8AC3E}">
        <p14:creationId xmlns:p14="http://schemas.microsoft.com/office/powerpoint/2010/main" val="233003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a:t>
            </a:r>
            <a:r>
              <a:rPr lang="ko-KR" altLang="en-US" sz="1800" b="1" dirty="0" smtClean="0"/>
              <a:t>한다</a:t>
            </a:r>
            <a:r>
              <a:rPr lang="en-US" altLang="ko-KR" sz="1800" b="1" dirty="0" smtClean="0"/>
              <a:t>. </a:t>
            </a:r>
            <a:endParaRPr lang="en-US" altLang="ko-KR" sz="1800" b="1" dirty="0"/>
          </a:p>
          <a:p>
            <a:pPr marL="342900" indent="-342900">
              <a:lnSpc>
                <a:spcPct val="150000"/>
              </a:lnSpc>
              <a:buAutoNum type="arabicPeriod"/>
            </a:pPr>
            <a:r>
              <a:rPr lang="en-US" altLang="ko-KR" sz="1800" dirty="0" smtClean="0"/>
              <a:t>'</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a:t>
            </a:r>
            <a:r>
              <a:rPr lang="ko-KR" altLang="en-US" sz="1800" dirty="0" smtClean="0"/>
              <a:t>읽는다</a:t>
            </a:r>
            <a:r>
              <a:rPr lang="en-US" altLang="ko-KR" sz="1800" dirty="0" smtClean="0"/>
              <a:t>.</a:t>
            </a:r>
            <a:endParaRPr lang="en-US" altLang="ko-KR" sz="1800" dirty="0"/>
          </a:p>
          <a:p>
            <a:pPr marL="342900" indent="-342900">
              <a:lnSpc>
                <a:spcPct val="150000"/>
              </a:lnSpc>
              <a:buAutoNum type="arabicPeriod"/>
            </a:pPr>
            <a:r>
              <a:rPr lang="ko-KR" altLang="en-US" sz="1800" dirty="0" smtClean="0"/>
              <a:t>각 </a:t>
            </a:r>
            <a:r>
              <a:rPr lang="ko-KR" altLang="en-US" sz="1800" dirty="0"/>
              <a:t>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smtClean="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a:t>
            </a:r>
            <a:r>
              <a:rPr lang="en-US" altLang="ko-KR" sz="1800" b="0" i="0" dirty="0" smtClean="0">
                <a:effectLst/>
              </a:rPr>
              <a:t>＂:＂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smtClean="0">
                <a:effectLst/>
              </a:rPr>
              <a:t>.</a:t>
            </a:r>
            <a:endParaRPr lang="en-US" altLang="ko-KR" sz="1800" dirty="0"/>
          </a:p>
          <a:p>
            <a:pPr marL="342900" indent="-342900">
              <a:lnSpc>
                <a:spcPct val="150000"/>
              </a:lnSpc>
              <a:buAutoNum type="arabicPeriod"/>
            </a:pPr>
            <a:r>
              <a:rPr lang="ko-KR" altLang="en-US" sz="1800" dirty="0" smtClean="0"/>
              <a:t>추출한 </a:t>
            </a:r>
            <a:r>
              <a:rPr lang="ko-KR" altLang="en-US" sz="1800" dirty="0"/>
              <a:t>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smtClean="0"/>
              <a:t>.</a:t>
            </a:r>
          </a:p>
          <a:p>
            <a:pPr marL="342900" indent="-342900">
              <a:lnSpc>
                <a:spcPct val="150000"/>
              </a:lnSpc>
              <a:buAutoNum type="arabicPeriod"/>
            </a:pPr>
            <a:r>
              <a:rPr lang="ko-KR" altLang="en-US" sz="1800" dirty="0" smtClean="0"/>
              <a:t>데이터프레임을 </a:t>
            </a:r>
            <a:r>
              <a:rPr lang="ko-KR" altLang="en-US" sz="1800" dirty="0"/>
              <a:t>하나의 엑셀 파일로 </a:t>
            </a:r>
            <a:r>
              <a:rPr lang="ko-KR" altLang="en-US" sz="1800" dirty="0" smtClean="0"/>
              <a:t>저장한다</a:t>
            </a:r>
            <a:r>
              <a:rPr lang="en-US" altLang="ko-KR" sz="1800" dirty="0" smtClean="0"/>
              <a:t>. </a:t>
            </a:r>
            <a:r>
              <a:rPr lang="ko-KR" altLang="en-US" sz="1800" dirty="0"/>
              <a:t>저장된 파일의 이름은 </a:t>
            </a:r>
            <a:r>
              <a:rPr lang="en-US" altLang="ko-KR" sz="1800" dirty="0" smtClean="0"/>
              <a:t>＇</a:t>
            </a:r>
            <a:r>
              <a:rPr lang="ko-KR" altLang="en-US" sz="1800" dirty="0" smtClean="0"/>
              <a:t>회원정보</a:t>
            </a:r>
            <a:r>
              <a:rPr lang="en-US" altLang="ko-KR" sz="1800" dirty="0"/>
              <a:t>_</a:t>
            </a:r>
            <a:r>
              <a:rPr lang="ko-KR" altLang="en-US" sz="1800" dirty="0"/>
              <a:t>결합</a:t>
            </a:r>
            <a:r>
              <a:rPr lang="en-US" altLang="ko-KR" sz="1800" dirty="0"/>
              <a:t>.</a:t>
            </a:r>
            <a:r>
              <a:rPr lang="en-US" altLang="ko-KR" sz="1800" dirty="0" err="1" smtClean="0"/>
              <a:t>xlsx</a:t>
            </a:r>
            <a:r>
              <a:rPr lang="en-US" altLang="ko-KR" sz="1800" dirty="0" smtClean="0"/>
              <a:t>＇</a:t>
            </a:r>
            <a:r>
              <a:rPr lang="ko-KR" altLang="en-US" sz="1800" dirty="0" smtClean="0"/>
              <a:t>이다</a:t>
            </a:r>
            <a:r>
              <a:rPr lang="en-US" altLang="ko-KR" sz="1800" dirty="0" smtClean="0"/>
              <a:t>.</a:t>
            </a:r>
            <a:endParaRPr lang="en-US" altLang="ko-KR" sz="1800" dirty="0"/>
          </a:p>
          <a:p>
            <a:pPr marL="342900" indent="-342900">
              <a:lnSpc>
                <a:spcPct val="150000"/>
              </a:lnSpc>
              <a:buAutoNum type="arabicPeriod"/>
            </a:pPr>
            <a:r>
              <a:rPr lang="ko-KR" altLang="en-US" sz="1800" dirty="0" smtClean="0"/>
              <a:t>파일 </a:t>
            </a:r>
            <a:r>
              <a:rPr lang="ko-KR" altLang="en-US" sz="1800" dirty="0"/>
              <a:t>결합이 완료되면 </a:t>
            </a:r>
            <a:r>
              <a:rPr lang="en-US" altLang="ko-KR" sz="1800" dirty="0" smtClean="0"/>
              <a:t>＇</a:t>
            </a:r>
            <a:r>
              <a:rPr lang="ko-KR" altLang="en-US" sz="1800" dirty="0" smtClean="0"/>
              <a:t>모든 </a:t>
            </a:r>
            <a:r>
              <a:rPr lang="en-US" altLang="ko-KR" sz="1800" dirty="0"/>
              <a:t>txt </a:t>
            </a:r>
            <a:r>
              <a:rPr lang="ko-KR" altLang="en-US" sz="1800" dirty="0"/>
              <a:t>파일을 엑셀 파일로 결합 완료</a:t>
            </a:r>
            <a:r>
              <a:rPr lang="en-US" altLang="ko-KR" sz="1800" dirty="0" smtClean="0"/>
              <a:t>!＇ </a:t>
            </a:r>
            <a:r>
              <a:rPr lang="ko-KR" altLang="en-US" sz="1800" dirty="0"/>
              <a:t>메시지를 </a:t>
            </a:r>
            <a:r>
              <a:rPr lang="ko-KR" altLang="en-US" sz="1800" dirty="0" smtClean="0"/>
              <a:t>출력한다</a:t>
            </a:r>
            <a:r>
              <a:rPr lang="en-US" altLang="ko-KR" sz="1800" dirty="0" smtClean="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smtClean="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000" b="1" dirty="0" smtClean="0"/>
              <a:t>Python </a:t>
            </a:r>
            <a:r>
              <a:rPr lang="ko-KR" altLang="en-US" sz="1000" b="1" dirty="0"/>
              <a:t>코드를 </a:t>
            </a:r>
            <a:r>
              <a:rPr lang="ko-KR" altLang="en-US" sz="1000" b="1" dirty="0" smtClean="0"/>
              <a:t>작성해줘</a:t>
            </a:r>
            <a:r>
              <a:rPr lang="en-US" altLang="ko-KR" sz="1000" b="1" dirty="0" smtClean="0"/>
              <a:t>. </a:t>
            </a:r>
            <a:r>
              <a:rPr lang="ko-KR" altLang="en-US" sz="1000" b="1" dirty="0" smtClean="0"/>
              <a:t>이 </a:t>
            </a:r>
            <a:r>
              <a:rPr lang="ko-KR" altLang="en-US" sz="1000" b="1" dirty="0"/>
              <a:t>코드는 다음의 기능을 포함해야 </a:t>
            </a:r>
            <a:r>
              <a:rPr lang="ko-KR" altLang="en-US" sz="1000" b="1" dirty="0" smtClean="0"/>
              <a:t>한다</a:t>
            </a:r>
            <a:r>
              <a:rPr lang="en-US" altLang="ko-KR" sz="1000" b="1" dirty="0" smtClean="0"/>
              <a:t>:</a:t>
            </a:r>
            <a:endParaRPr lang="en-US" altLang="ko-KR" sz="1000" b="1" dirty="0"/>
          </a:p>
          <a:p>
            <a:pPr algn="just">
              <a:lnSpc>
                <a:spcPct val="150000"/>
              </a:lnSpc>
              <a:buAutoNum type="arabicPeriod"/>
            </a:pPr>
            <a:r>
              <a:rPr lang="en-US" altLang="ko-KR" sz="1000" dirty="0" smtClean="0"/>
              <a:t>'</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a:t>
            </a:r>
            <a:r>
              <a:rPr lang="ko-KR" altLang="en-US" sz="1000" dirty="0" smtClean="0"/>
              <a:t>한다</a:t>
            </a:r>
            <a:r>
              <a:rPr lang="en-US" altLang="ko-KR" sz="1000" dirty="0" smtClean="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a:t>
            </a:r>
            <a:r>
              <a:rPr lang="ko-KR" altLang="en-US" sz="1000" dirty="0" smtClean="0"/>
              <a:t>한다</a:t>
            </a:r>
            <a:r>
              <a:rPr lang="en-US" altLang="ko-KR" sz="1000" dirty="0" smtClean="0"/>
              <a:t>.</a:t>
            </a:r>
            <a:endParaRPr lang="en-US" altLang="ko-KR" sz="1000" dirty="0"/>
          </a:p>
          <a:p>
            <a:pPr algn="just">
              <a:lnSpc>
                <a:spcPct val="150000"/>
              </a:lnSpc>
              <a:buAutoNum type="arabicPeriod"/>
            </a:pPr>
            <a:r>
              <a:rPr lang="ko-KR" altLang="en-US" sz="1000" dirty="0" smtClean="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a:t>
            </a:r>
            <a:r>
              <a:rPr lang="ko-KR" altLang="en-US" sz="1000" dirty="0" smtClean="0"/>
              <a:t>한다</a:t>
            </a:r>
            <a:r>
              <a:rPr lang="en-US" altLang="ko-KR" sz="1000" dirty="0" smtClean="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a:t>
            </a:r>
            <a:r>
              <a:rPr lang="ko-KR" altLang="en-US" sz="1000" b="0" i="0" dirty="0" smtClean="0">
                <a:solidFill>
                  <a:srgbClr val="374151"/>
                </a:solidFill>
                <a:effectLst/>
                <a:latin typeface="Söhne"/>
              </a:rPr>
              <a:t>추출한다</a:t>
            </a:r>
            <a:r>
              <a:rPr lang="en-US" altLang="ko-KR" sz="1000" b="0" i="0" dirty="0" smtClean="0">
                <a:solidFill>
                  <a:srgbClr val="374151"/>
                </a:solidFill>
                <a:effectLst/>
                <a:latin typeface="Söhne"/>
              </a:rPr>
              <a:t>.</a:t>
            </a:r>
          </a:p>
          <a:p>
            <a:pPr algn="just">
              <a:lnSpc>
                <a:spcPct val="150000"/>
              </a:lnSpc>
              <a:buAutoNum type="arabicPeriod"/>
            </a:pPr>
            <a:r>
              <a:rPr lang="ko-KR" altLang="en-US" sz="1000" dirty="0" smtClean="0"/>
              <a:t>만약 </a:t>
            </a:r>
            <a:r>
              <a:rPr lang="ko-KR" altLang="en-US" sz="1000" dirty="0"/>
              <a:t>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a:t>
            </a:r>
            <a:r>
              <a:rPr lang="ko-KR" altLang="en-US" sz="1000" dirty="0" smtClean="0"/>
              <a:t>한다</a:t>
            </a:r>
            <a:r>
              <a:rPr lang="en-US" altLang="ko-KR" sz="1000" dirty="0" smtClean="0"/>
              <a:t>. </a:t>
            </a:r>
            <a:endParaRPr lang="en-US" altLang="ko-KR" sz="1000" dirty="0"/>
          </a:p>
          <a:p>
            <a:pPr algn="just">
              <a:lnSpc>
                <a:spcPct val="150000"/>
              </a:lnSpc>
              <a:buAutoNum type="arabicPeriod"/>
            </a:pPr>
            <a:r>
              <a:rPr lang="ko-KR" altLang="en-US" sz="1000" dirty="0" smtClean="0"/>
              <a:t>추출한 </a:t>
            </a:r>
            <a:r>
              <a:rPr lang="ko-KR" altLang="en-US" sz="1000" dirty="0"/>
              <a:t>모든 정보를 하나의 </a:t>
            </a:r>
            <a:r>
              <a:rPr lang="en-US" altLang="ko-KR" sz="1000" dirty="0"/>
              <a:t>pandas </a:t>
            </a:r>
            <a:r>
              <a:rPr lang="ko-KR" altLang="en-US" sz="1000" dirty="0"/>
              <a:t>데이터프레임으로 합쳐야 </a:t>
            </a:r>
            <a:r>
              <a:rPr lang="ko-KR" altLang="en-US" sz="1000" dirty="0" smtClean="0"/>
              <a:t>한다</a:t>
            </a:r>
            <a:r>
              <a:rPr lang="en-US" altLang="ko-KR" sz="1000" dirty="0" smtClean="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a:t>
            </a:r>
            <a:r>
              <a:rPr lang="ko-KR" altLang="en-US" sz="1000" dirty="0" smtClean="0"/>
              <a:t>한다</a:t>
            </a:r>
            <a:r>
              <a:rPr lang="en-US" altLang="ko-KR" sz="1000" dirty="0" smtClean="0"/>
              <a:t>.</a:t>
            </a:r>
            <a:endParaRPr lang="en-US" altLang="ko-KR" sz="1000" dirty="0"/>
          </a:p>
          <a:p>
            <a:pPr algn="just">
              <a:lnSpc>
                <a:spcPct val="150000"/>
              </a:lnSpc>
              <a:buAutoNum type="arabicPeriod"/>
            </a:pPr>
            <a:r>
              <a:rPr lang="ko-KR" altLang="en-US" sz="1000" dirty="0" smtClean="0"/>
              <a:t>생성된 </a:t>
            </a:r>
            <a:r>
              <a:rPr lang="ko-KR" altLang="en-US" sz="1000" dirty="0"/>
              <a:t>데이터프레임을 하나의 엑셀 파일로 저장하는 기능이 </a:t>
            </a:r>
            <a:r>
              <a:rPr lang="ko-KR" altLang="en-US" sz="1000" dirty="0" smtClean="0"/>
              <a:t>필요한다</a:t>
            </a:r>
            <a:r>
              <a:rPr lang="en-US" altLang="ko-KR" sz="1000" dirty="0" smtClean="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a:t>
            </a:r>
            <a:r>
              <a:rPr lang="ko-KR" altLang="en-US" sz="1000" dirty="0" smtClean="0"/>
              <a:t>한다</a:t>
            </a:r>
            <a:r>
              <a:rPr lang="en-US" altLang="ko-KR" sz="1000" dirty="0" smtClean="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a:t>
            </a:r>
            <a:r>
              <a:rPr lang="ko-KR" altLang="en-US" sz="1000" dirty="0" smtClean="0"/>
              <a:t>한다</a:t>
            </a:r>
            <a:r>
              <a:rPr lang="en-US" altLang="ko-KR" sz="1000" dirty="0" smtClean="0"/>
              <a:t>.</a:t>
            </a:r>
            <a:endParaRPr lang="en-US" altLang="ko-KR" sz="1000" dirty="0"/>
          </a:p>
          <a:p>
            <a:pPr algn="just">
              <a:lnSpc>
                <a:spcPct val="150000"/>
              </a:lnSpc>
              <a:buAutoNum type="arabicPeriod"/>
            </a:pPr>
            <a:r>
              <a:rPr lang="ko-KR" altLang="en-US" sz="1000" dirty="0" smtClean="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a:t>
            </a:r>
            <a:r>
              <a:rPr lang="ko-KR" altLang="en-US" sz="1000" dirty="0" smtClean="0"/>
              <a:t>한다</a:t>
            </a:r>
            <a:r>
              <a:rPr lang="en-US" altLang="ko-KR" sz="1000" dirty="0" smtClean="0"/>
              <a:t>. </a:t>
            </a:r>
            <a:r>
              <a:rPr lang="ko-KR" altLang="en-US" sz="1000" dirty="0"/>
              <a:t>이 작업이 실패한 경우에는 적절한 오류 메시지를 출력해야 </a:t>
            </a:r>
            <a:r>
              <a:rPr lang="ko-KR" altLang="en-US" sz="1000" dirty="0" smtClean="0"/>
              <a:t>한다</a:t>
            </a:r>
            <a:r>
              <a:rPr lang="en-US" altLang="ko-KR" sz="1000" dirty="0" smtClean="0"/>
              <a:t>.</a:t>
            </a:r>
          </a:p>
          <a:p>
            <a:pPr algn="just">
              <a:lnSpc>
                <a:spcPct val="150000"/>
              </a:lnSpc>
              <a:buAutoNum type="arabicPeriod"/>
            </a:pPr>
            <a:r>
              <a:rPr lang="ko-KR" altLang="en-US" sz="1000" dirty="0" smtClean="0"/>
              <a:t>코드는 </a:t>
            </a:r>
            <a:r>
              <a:rPr lang="ko-KR" altLang="en-US" sz="1000" dirty="0"/>
              <a:t>가능한 한 예외 처리를 포함해야 하며</a:t>
            </a:r>
            <a:r>
              <a:rPr lang="en-US" altLang="ko-KR" sz="1000" dirty="0"/>
              <a:t>, </a:t>
            </a:r>
            <a:r>
              <a:rPr lang="ko-KR" altLang="en-US" sz="1000" dirty="0"/>
              <a:t>사용자에게 친숙하고 이해하기 쉬운 오류 메시지를 제공해야 </a:t>
            </a:r>
            <a:r>
              <a:rPr lang="ko-KR" altLang="en-US" sz="1000" dirty="0" smtClean="0"/>
              <a:t>한다</a:t>
            </a:r>
            <a:r>
              <a:rPr lang="en-US" altLang="ko-KR" sz="1000" dirty="0" smtClean="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solidFill>
                  <a:srgbClr val="C00000"/>
                </a:solidFill>
              </a:rPr>
              <a:t>txt </a:t>
            </a:r>
            <a:r>
              <a:rPr lang="ko-KR" altLang="en-US" b="1" dirty="0" smtClean="0">
                <a:solidFill>
                  <a:srgbClr val="C00000"/>
                </a:solidFill>
              </a:rPr>
              <a:t>파일 결합 활용</a:t>
            </a:r>
            <a:endParaRPr lang="ko-KR" altLang="en-US" b="1" dirty="0">
              <a:solidFill>
                <a:srgbClr val="C00000"/>
              </a:solidFill>
            </a:endParaRP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dirty="0" smtClean="0"/>
              <a:t>측정망데이터 취합</a:t>
            </a:r>
            <a:r>
              <a:rPr lang="en-US" altLang="ko-KR" dirty="0" smtClean="0"/>
              <a:t>: </a:t>
            </a:r>
            <a:r>
              <a:rPr lang="ko-KR" altLang="en-US" dirty="0" smtClean="0"/>
              <a:t>연구원의 미세먼지</a:t>
            </a:r>
            <a:r>
              <a:rPr lang="en-US" altLang="ko-KR" dirty="0" smtClean="0"/>
              <a:t>, </a:t>
            </a:r>
            <a:r>
              <a:rPr lang="ko-KR" altLang="en-US" dirty="0" smtClean="0"/>
              <a:t>대기 오염물질 </a:t>
            </a:r>
            <a:r>
              <a:rPr lang="ko-KR" altLang="en-US" dirty="0" err="1" smtClean="0"/>
              <a:t>측정망</a:t>
            </a:r>
            <a:r>
              <a:rPr lang="en-US" altLang="ko-KR" dirty="0" smtClean="0"/>
              <a:t>, </a:t>
            </a:r>
            <a:r>
              <a:rPr lang="ko-KR" altLang="en-US" dirty="0" smtClean="0"/>
              <a:t>수질자동측정망 과 같은 일</a:t>
            </a:r>
            <a:r>
              <a:rPr lang="en-US" altLang="ko-KR" dirty="0" smtClean="0"/>
              <a:t>/</a:t>
            </a:r>
            <a:r>
              <a:rPr lang="ko-KR" altLang="en-US" dirty="0" smtClean="0"/>
              <a:t>시간</a:t>
            </a:r>
            <a:r>
              <a:rPr lang="en-US" altLang="ko-KR" dirty="0" smtClean="0"/>
              <a:t>/</a:t>
            </a:r>
            <a:r>
              <a:rPr lang="ko-KR" altLang="en-US" dirty="0" smtClean="0"/>
              <a:t>분 단위 데이터를 쉽게 취합할 수 있다</a:t>
            </a:r>
            <a:r>
              <a:rPr lang="en-US" altLang="ko-KR" dirty="0" smtClean="0"/>
              <a:t>.</a:t>
            </a:r>
          </a:p>
          <a:p>
            <a:pPr marL="514350" indent="-514350" algn="just">
              <a:lnSpc>
                <a:spcPct val="150000"/>
              </a:lnSpc>
              <a:buAutoNum type="arabicPeriod"/>
            </a:pPr>
            <a:r>
              <a:rPr lang="ko-KR" altLang="en-US" dirty="0" smtClean="0"/>
              <a:t>단순한 출석 관리 자료도 쉽게 취합할 수 있다</a:t>
            </a:r>
            <a:r>
              <a:rPr lang="en-US" altLang="ko-KR" dirty="0" smtClean="0"/>
              <a:t>.</a:t>
            </a:r>
          </a:p>
        </p:txBody>
      </p:sp>
    </p:spTree>
    <p:extLst>
      <p:ext uri="{BB962C8B-B14F-4D97-AF65-F5344CB8AC3E}">
        <p14:creationId xmlns:p14="http://schemas.microsoft.com/office/powerpoint/2010/main" val="275041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smtClean="0"/>
              <a:t>위 </a:t>
            </a:r>
            <a:r>
              <a:rPr lang="ko-KR" altLang="en-US" sz="2000" dirty="0"/>
              <a:t>코드에서 성별이 </a:t>
            </a:r>
            <a:r>
              <a:rPr lang="en-US" altLang="ko-KR" sz="2000" dirty="0"/>
              <a:t>“</a:t>
            </a:r>
            <a:r>
              <a:rPr lang="ko-KR" altLang="en-US" sz="2000" dirty="0"/>
              <a:t>남</a:t>
            </a:r>
            <a:r>
              <a:rPr lang="en-US" altLang="ko-KR" sz="2000" dirty="0"/>
              <a:t>＂</a:t>
            </a:r>
            <a:r>
              <a:rPr lang="ko-KR" altLang="en-US" sz="2000" dirty="0"/>
              <a:t>인 사람들은 남자탭에</a:t>
            </a:r>
            <a:r>
              <a:rPr lang="en-US" altLang="ko-KR" sz="2000" dirty="0"/>
              <a:t>, “</a:t>
            </a:r>
            <a:r>
              <a:rPr lang="ko-KR" altLang="en-US" sz="2000" dirty="0"/>
              <a:t>여</a:t>
            </a:r>
            <a:r>
              <a:rPr lang="en-US" altLang="ko-KR" sz="2000" dirty="0"/>
              <a:t>”</a:t>
            </a:r>
            <a:r>
              <a:rPr lang="ko-KR" altLang="en-US" sz="2000" dirty="0"/>
              <a:t>인 사람들은 </a:t>
            </a:r>
            <a:r>
              <a:rPr lang="ko-KR" altLang="en-US" sz="2000" dirty="0" err="1"/>
              <a:t>여자탭으로</a:t>
            </a:r>
            <a:r>
              <a:rPr lang="ko-KR" altLang="en-US" sz="2000" dirty="0"/>
              <a:t> 분리해서 각각의 엑셀 탭에 저장하는 코드로 </a:t>
            </a:r>
            <a:r>
              <a:rPr lang="ko-KR" altLang="en-US" sz="2000" dirty="0" smtClean="0"/>
              <a:t>변경해줘</a:t>
            </a:r>
            <a:r>
              <a:rPr lang="en-US" altLang="ko-KR" sz="2000" dirty="0" smtClean="0"/>
              <a:t>.</a:t>
            </a:r>
            <a:endParaRPr lang="en-US" altLang="ko-KR" sz="2000" dirty="0" smtClean="0"/>
          </a:p>
        </p:txBody>
      </p:sp>
    </p:spTree>
    <p:extLst>
      <p:ext uri="{BB962C8B-B14F-4D97-AF65-F5344CB8AC3E}">
        <p14:creationId xmlns:p14="http://schemas.microsoft.com/office/powerpoint/2010/main" val="2059003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a:t>엑셀파일 </a:t>
            </a:r>
            <a:r>
              <a:rPr lang="ko-KR" altLang="en-US" b="1" smtClean="0"/>
              <a:t>결합하기</a:t>
            </a:r>
            <a:r>
              <a:rPr lang="en-US" altLang="ko-KR" b="1" dirty="0" smtClean="0"/>
              <a:t>(</a:t>
            </a:r>
            <a:r>
              <a:rPr lang="ko-KR" altLang="en-US" b="1" dirty="0" smtClean="0"/>
              <a:t>기본</a:t>
            </a:r>
            <a:r>
              <a:rPr lang="en-US" altLang="ko-KR" b="1" dirty="0" smtClean="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150000"/>
              </a:lnSpc>
              <a:buNone/>
            </a:pPr>
            <a:r>
              <a:rPr lang="ko-KR" altLang="en-US" sz="2000" b="1" dirty="0"/>
              <a:t>파이썬 코드를 작성해줘</a:t>
            </a:r>
            <a:r>
              <a:rPr lang="en-US" altLang="ko-KR" sz="2000" b="1" dirty="0"/>
              <a:t>.</a:t>
            </a:r>
          </a:p>
          <a:p>
            <a:pPr marL="514350" indent="-514350" algn="just">
              <a:lnSpc>
                <a:spcPct val="150000"/>
              </a:lnSpc>
              <a:buAutoNum type="arabicPeriod"/>
            </a:pPr>
            <a:r>
              <a:rPr lang="ko-KR" altLang="en-US" sz="2000" dirty="0" smtClean="0"/>
              <a:t>폴더 </a:t>
            </a:r>
            <a:r>
              <a:rPr lang="ko-KR" altLang="en-US" sz="2000" dirty="0"/>
              <a:t>안의 엑셀 파일을 하나의 엑셀 파일에 각각의 시트로 합친다</a:t>
            </a:r>
            <a:r>
              <a:rPr lang="en-US" altLang="ko-KR" sz="2000" dirty="0" smtClean="0"/>
              <a:t>.</a:t>
            </a:r>
          </a:p>
          <a:p>
            <a:pPr marL="514350" indent="-514350" algn="just">
              <a:lnSpc>
                <a:spcPct val="150000"/>
              </a:lnSpc>
              <a:buAutoNum type="arabicPeriod"/>
            </a:pPr>
            <a:r>
              <a:rPr lang="ko-KR" altLang="en-US" sz="2000" dirty="0" smtClean="0"/>
              <a:t>각각의 </a:t>
            </a:r>
            <a:r>
              <a:rPr lang="ko-KR" altLang="en-US" sz="2000" dirty="0"/>
              <a:t>시트명은 폴더 안의 엑셀 파일 이름과 같다</a:t>
            </a:r>
            <a:r>
              <a:rPr lang="en-US" altLang="ko-KR" sz="2000" dirty="0" smtClean="0"/>
              <a:t>.</a:t>
            </a:r>
          </a:p>
          <a:p>
            <a:pPr marL="514350" indent="-514350" algn="just">
              <a:lnSpc>
                <a:spcPct val="150000"/>
              </a:lnSpc>
              <a:buAutoNum type="arabicPeriod"/>
            </a:pPr>
            <a:r>
              <a:rPr lang="ko-KR" altLang="en-US" sz="2000" dirty="0" smtClean="0"/>
              <a:t>명령어가 </a:t>
            </a:r>
            <a:r>
              <a:rPr lang="ko-KR" altLang="en-US" sz="2000" dirty="0"/>
              <a:t>실행되면 폴더를 선택할 수 있어야 한다</a:t>
            </a:r>
            <a:r>
              <a:rPr lang="en-US" altLang="ko-KR" sz="2000" dirty="0"/>
              <a:t>.</a:t>
            </a:r>
          </a:p>
          <a:p>
            <a:pPr marL="0" indent="0" algn="just">
              <a:lnSpc>
                <a:spcPct val="150000"/>
              </a:lnSpc>
              <a:buNone/>
            </a:pPr>
            <a:endParaRPr lang="ko-KR" altLang="en-US" sz="2000" dirty="0"/>
          </a:p>
        </p:txBody>
      </p:sp>
    </p:spTree>
    <p:extLst>
      <p:ext uri="{BB962C8B-B14F-4D97-AF65-F5344CB8AC3E}">
        <p14:creationId xmlns:p14="http://schemas.microsoft.com/office/powerpoint/2010/main" val="4278555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gn="just">
              <a:lnSpc>
                <a:spcPct val="150000"/>
              </a:lnSpc>
              <a:buNone/>
            </a:pPr>
            <a:r>
              <a:rPr lang="ko-KR" altLang="en-US" sz="2000" b="1" dirty="0"/>
              <a:t>엑셀 파일 하나로 결합하는 </a:t>
            </a:r>
            <a:r>
              <a:rPr lang="en-US" altLang="ko-KR" sz="2000" b="1" dirty="0"/>
              <a:t>Python</a:t>
            </a:r>
            <a:r>
              <a:rPr lang="ko-KR" altLang="en-US" sz="2000" b="1" dirty="0"/>
              <a:t>코드 생성</a:t>
            </a:r>
          </a:p>
          <a:p>
            <a:pPr marL="0" indent="0" algn="just">
              <a:lnSpc>
                <a:spcPct val="150000"/>
              </a:lnSpc>
              <a:buNone/>
            </a:pPr>
            <a:r>
              <a:rPr lang="ko-KR" altLang="en-US" sz="2000" dirty="0"/>
              <a:t>다음의 조건을 엄격하게 지켜야 한다</a:t>
            </a:r>
            <a:r>
              <a:rPr lang="en-US" altLang="ko-KR" sz="2000" dirty="0"/>
              <a:t>.</a:t>
            </a:r>
          </a:p>
          <a:p>
            <a:pPr marL="457200" indent="-457200" algn="just">
              <a:lnSpc>
                <a:spcPct val="150000"/>
              </a:lnSpc>
              <a:buAutoNum type="arabicPeriod"/>
            </a:pPr>
            <a:r>
              <a:rPr lang="ko-KR" altLang="en-US" sz="2000" dirty="0" smtClean="0"/>
              <a:t>특정 </a:t>
            </a:r>
            <a:r>
              <a:rPr lang="ko-KR" altLang="en-US" sz="2000" dirty="0"/>
              <a:t>폴더 내에 있는 모든 엑셀 파일을 하나의 엑셀 파일로 </a:t>
            </a:r>
            <a:r>
              <a:rPr lang="ko-KR" altLang="en-US" sz="2000" dirty="0" smtClean="0"/>
              <a:t>결합한다</a:t>
            </a:r>
            <a:r>
              <a:rPr lang="en-US" altLang="ko-KR" sz="2000" dirty="0" smtClean="0"/>
              <a:t>.</a:t>
            </a:r>
          </a:p>
          <a:p>
            <a:pPr marL="457200" indent="-457200" algn="just">
              <a:lnSpc>
                <a:spcPct val="150000"/>
              </a:lnSpc>
              <a:buAutoNum type="arabicPeriod"/>
            </a:pPr>
            <a:r>
              <a:rPr lang="ko-KR" altLang="en-US" sz="2000" dirty="0" smtClean="0"/>
              <a:t>특정 </a:t>
            </a:r>
            <a:r>
              <a:rPr lang="ko-KR" altLang="en-US" sz="2000" dirty="0"/>
              <a:t>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smtClean="0"/>
              <a:t>.</a:t>
            </a:r>
            <a:endParaRPr lang="en-US" altLang="ko-KR" sz="2000" dirty="0"/>
          </a:p>
          <a:p>
            <a:pPr marL="457200" indent="-457200" algn="just">
              <a:lnSpc>
                <a:spcPct val="150000"/>
              </a:lnSpc>
              <a:buAutoNum type="arabicPeriod"/>
            </a:pPr>
            <a:r>
              <a:rPr lang="ko-KR" altLang="en-US" sz="2000" dirty="0" smtClean="0"/>
              <a:t>각 </a:t>
            </a:r>
            <a:r>
              <a:rPr lang="ko-KR" altLang="en-US" sz="2000" dirty="0"/>
              <a:t>시트의 이름은 원래 엑셀 파일의 이름과 같아야 한다</a:t>
            </a:r>
            <a:r>
              <a:rPr lang="en-US" altLang="ko-KR" sz="2000" dirty="0" smtClean="0"/>
              <a:t>.</a:t>
            </a:r>
            <a:endParaRPr lang="en-US" altLang="ko-KR" sz="2000" dirty="0"/>
          </a:p>
          <a:p>
            <a:pPr marL="457200" indent="-457200" algn="just">
              <a:lnSpc>
                <a:spcPct val="150000"/>
              </a:lnSpc>
              <a:buAutoNum type="arabicPeriod"/>
            </a:pPr>
            <a:r>
              <a:rPr lang="ko-KR" altLang="en-US" sz="2000" dirty="0" smtClean="0"/>
              <a:t>사용자가 </a:t>
            </a:r>
            <a:r>
              <a:rPr lang="ko-KR" altLang="en-US" sz="2000" dirty="0"/>
              <a:t>폴더를 선택할 수 있어야 </a:t>
            </a:r>
            <a:r>
              <a:rPr lang="ko-KR" altLang="en-US" sz="2000" dirty="0" smtClean="0"/>
              <a:t>한다</a:t>
            </a:r>
            <a:r>
              <a:rPr lang="en-US" altLang="ko-KR" sz="2000" dirty="0" smtClean="0"/>
              <a:t>. </a:t>
            </a:r>
            <a:r>
              <a:rPr lang="ko-KR" altLang="en-US" sz="2000" dirty="0"/>
              <a:t>이를 위해 </a:t>
            </a:r>
            <a:r>
              <a:rPr lang="en-US" altLang="ko-KR" sz="2000" dirty="0"/>
              <a:t>GUI</a:t>
            </a:r>
            <a:r>
              <a:rPr lang="ko-KR" altLang="en-US" sz="2000" dirty="0"/>
              <a:t>를 이용한 폴더 선택 방식을 </a:t>
            </a:r>
            <a:r>
              <a:rPr lang="ko-KR" altLang="en-US" sz="2000" dirty="0" smtClean="0"/>
              <a:t>사용해야 한다</a:t>
            </a:r>
            <a:r>
              <a:rPr lang="en-US" altLang="ko-KR" sz="2000" dirty="0" smtClean="0"/>
              <a:t>.</a:t>
            </a:r>
            <a:endParaRPr lang="en-US" altLang="ko-KR" sz="2000" dirty="0"/>
          </a:p>
          <a:p>
            <a:pPr marL="457200" indent="-457200" algn="just">
              <a:lnSpc>
                <a:spcPct val="150000"/>
              </a:lnSpc>
              <a:buAutoNum type="arabicPeriod"/>
            </a:pPr>
            <a:r>
              <a:rPr lang="ko-KR" altLang="en-US" sz="2000" dirty="0" smtClean="0"/>
              <a:t>코드 </a:t>
            </a:r>
            <a:r>
              <a:rPr lang="ko-KR" altLang="en-US" sz="2000" dirty="0"/>
              <a:t>실행 중에 발생할 수 있는 오류를 대비해 적절한 예외 처리를 포함해야한다</a:t>
            </a:r>
            <a:r>
              <a:rPr lang="en-US" altLang="ko-KR" sz="2000" dirty="0" smtClean="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968830" y="1690688"/>
            <a:ext cx="6525518" cy="4607475"/>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a:t>
            </a:r>
            <a:r>
              <a:rPr lang="ko-KR" altLang="en-US" b="1" smtClean="0"/>
              <a:t>분리하기</a:t>
            </a:r>
            <a:r>
              <a:rPr lang="en-US" altLang="ko-KR" b="1" dirty="0" smtClean="0"/>
              <a:t>(</a:t>
            </a:r>
            <a:r>
              <a:rPr lang="ko-KR" altLang="en-US" b="1" dirty="0" smtClean="0"/>
              <a:t>기본</a:t>
            </a:r>
            <a:r>
              <a:rPr lang="en-US" altLang="ko-KR" b="1" dirty="0" smtClean="0"/>
              <a:t>)</a:t>
            </a:r>
            <a:endParaRPr lang="ko-KR" altLang="en-US"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ko-KR" altLang="en-US" sz="2000" dirty="0" smtClean="0"/>
              <a:t>사용자가 </a:t>
            </a:r>
            <a:r>
              <a:rPr lang="ko-KR" altLang="en-US" sz="2000" dirty="0"/>
              <a:t>선택한 엑셀 파일에서 각 시트를 분리하여 개별 엑셀 파일로 만드는 파이썬 코드를 </a:t>
            </a:r>
            <a:r>
              <a:rPr lang="ko-KR" altLang="en-US" sz="2000" dirty="0" smtClean="0"/>
              <a:t>작성해줘</a:t>
            </a:r>
            <a:r>
              <a:rPr lang="en-US" altLang="ko-KR" sz="2000" dirty="0" smtClean="0"/>
              <a:t>.</a:t>
            </a:r>
          </a:p>
          <a:p>
            <a:pPr marL="514350" indent="-514350">
              <a:lnSpc>
                <a:spcPct val="150000"/>
              </a:lnSpc>
              <a:buAutoNum type="arabicPeriod"/>
            </a:pPr>
            <a:r>
              <a:rPr lang="ko-KR" altLang="en-US" sz="2000" dirty="0" smtClean="0"/>
              <a:t>사용자는 </a:t>
            </a:r>
            <a:r>
              <a:rPr lang="ko-KR" altLang="en-US" sz="2000" dirty="0"/>
              <a:t>파일 선택 대화 상자를 통해 엑셀 파일을 선택할 수 있어야 </a:t>
            </a:r>
            <a:r>
              <a:rPr lang="ko-KR" altLang="en-US" sz="2000" dirty="0" smtClean="0"/>
              <a:t>한다</a:t>
            </a:r>
            <a:r>
              <a:rPr lang="en-US" altLang="ko-KR" sz="2000" dirty="0" smtClean="0"/>
              <a:t>.</a:t>
            </a:r>
          </a:p>
          <a:p>
            <a:pPr marL="514350" indent="-514350">
              <a:lnSpc>
                <a:spcPct val="150000"/>
              </a:lnSpc>
              <a:buAutoNum type="arabicPeriod"/>
            </a:pPr>
            <a:r>
              <a:rPr lang="ko-KR" altLang="en-US" sz="2000" dirty="0" smtClean="0"/>
              <a:t>각 </a:t>
            </a:r>
            <a:r>
              <a:rPr lang="ko-KR" altLang="en-US" sz="2000" dirty="0"/>
              <a:t>파일의 이름은 원래 시트의 이름과 동일해야 </a:t>
            </a:r>
            <a:r>
              <a:rPr lang="ko-KR" altLang="en-US" sz="2000" dirty="0" smtClean="0"/>
              <a:t>한다</a:t>
            </a:r>
            <a:r>
              <a:rPr lang="en-US" altLang="ko-KR" sz="2000" dirty="0" smtClean="0"/>
              <a:t>.</a:t>
            </a:r>
          </a:p>
          <a:p>
            <a:pPr marL="514350" indent="-514350">
              <a:lnSpc>
                <a:spcPct val="150000"/>
              </a:lnSpc>
              <a:buAutoNum type="arabicPeriod"/>
            </a:pPr>
            <a:r>
              <a:rPr lang="ko-KR" altLang="en-US" sz="2000" dirty="0" smtClean="0"/>
              <a:t>코드는 </a:t>
            </a:r>
            <a:r>
              <a:rPr lang="en-US" altLang="ko-KR" sz="2000" dirty="0"/>
              <a:t>pandas, tkinter </a:t>
            </a:r>
            <a:r>
              <a:rPr lang="ko-KR" altLang="en-US" sz="2000" dirty="0"/>
              <a:t>라이브러리를 </a:t>
            </a:r>
            <a:r>
              <a:rPr lang="ko-KR" altLang="en-US" sz="2000" dirty="0" smtClean="0"/>
              <a:t>사용해야 한다</a:t>
            </a:r>
            <a:r>
              <a:rPr lang="en-US" altLang="ko-KR" sz="2000" dirty="0" smtClean="0"/>
              <a:t>.</a:t>
            </a:r>
            <a:endParaRPr lang="ko-KR" altLang="en-US" sz="2000" dirty="0"/>
          </a:p>
        </p:txBody>
      </p:sp>
    </p:spTree>
    <p:extLst>
      <p:ext uri="{BB962C8B-B14F-4D97-AF65-F5344CB8AC3E}">
        <p14:creationId xmlns:p14="http://schemas.microsoft.com/office/powerpoint/2010/main" val="34867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ChatGPT </a:t>
            </a:r>
            <a:r>
              <a:rPr lang="ko-KR" altLang="en-US" b="1" dirty="0"/>
              <a:t>발표 참석 메일</a:t>
            </a:r>
          </a:p>
        </p:txBody>
      </p:sp>
      <p:sp>
        <p:nvSpPr>
          <p:cNvPr id="3" name="내용 개체 틀 2"/>
          <p:cNvSpPr>
            <a:spLocks noGrp="1"/>
          </p:cNvSpPr>
          <p:nvPr>
            <p:ph idx="1"/>
          </p:nvPr>
        </p:nvSpPr>
        <p:spPr/>
        <p:txBody>
          <a:bodyPr>
            <a:noAutofit/>
          </a:bodyPr>
          <a:lstStyle/>
          <a:p>
            <a:pPr marL="0" indent="0">
              <a:lnSpc>
                <a:spcPct val="100000"/>
              </a:lnSpc>
              <a:buNone/>
            </a:pPr>
            <a:r>
              <a:rPr lang="ko-KR" altLang="en-US" sz="1000" dirty="0" smtClean="0"/>
              <a:t>다음은 업무 메일의 내용이다</a:t>
            </a:r>
            <a:r>
              <a:rPr lang="en-US" altLang="ko-KR" sz="1000" dirty="0" smtClean="0"/>
              <a:t>.</a:t>
            </a:r>
          </a:p>
          <a:p>
            <a:pPr marL="0" indent="0">
              <a:lnSpc>
                <a:spcPct val="100000"/>
              </a:lnSpc>
              <a:buNone/>
            </a:pPr>
            <a:r>
              <a:rPr lang="en-US" altLang="ko-KR" sz="1000" dirty="0" err="1" smtClean="0"/>
              <a:t>ChatGPT</a:t>
            </a:r>
            <a:r>
              <a:rPr lang="ko-KR" altLang="en-US" sz="1000" dirty="0" smtClean="0"/>
              <a:t>와 관련하여 </a:t>
            </a:r>
            <a:r>
              <a:rPr lang="en-US" altLang="ko-KR" sz="1000" dirty="0" smtClean="0"/>
              <a:t>1</a:t>
            </a:r>
            <a:r>
              <a:rPr lang="ko-KR" altLang="en-US" sz="1000" dirty="0" smtClean="0"/>
              <a:t>시간 </a:t>
            </a:r>
            <a:r>
              <a:rPr lang="en-US" altLang="ko-KR" sz="1000" dirty="0" smtClean="0"/>
              <a:t>30</a:t>
            </a:r>
            <a:r>
              <a:rPr lang="ko-KR" altLang="en-US" sz="1000" dirty="0" smtClean="0"/>
              <a:t>분에 걸쳐 간단한 발표를 할 것을 알리는 메일이다</a:t>
            </a:r>
            <a:r>
              <a:rPr lang="en-US" altLang="ko-KR" sz="1000" dirty="0" smtClean="0"/>
              <a:t>. </a:t>
            </a:r>
            <a:r>
              <a:rPr lang="ko-KR" altLang="en-US" sz="1000" dirty="0" smtClean="0"/>
              <a:t>메일을 다음의 요구사항을 충족시켜서 수정해라</a:t>
            </a:r>
            <a:r>
              <a:rPr lang="en-US" altLang="ko-KR" sz="1000" dirty="0" smtClean="0"/>
              <a:t>.</a:t>
            </a:r>
          </a:p>
          <a:p>
            <a:pPr marL="0" indent="0">
              <a:lnSpc>
                <a:spcPct val="100000"/>
              </a:lnSpc>
              <a:buNone/>
            </a:pPr>
            <a:r>
              <a:rPr lang="en-US" altLang="ko-KR" sz="1000" dirty="0" smtClean="0"/>
              <a:t>[</a:t>
            </a:r>
            <a:r>
              <a:rPr lang="ko-KR" altLang="en-US" sz="1000" dirty="0" smtClean="0"/>
              <a:t>요구사항</a:t>
            </a:r>
            <a:r>
              <a:rPr lang="en-US" altLang="ko-KR" sz="1000" dirty="0" smtClean="0"/>
              <a:t>]</a:t>
            </a:r>
          </a:p>
          <a:p>
            <a:pPr>
              <a:lnSpc>
                <a:spcPct val="100000"/>
              </a:lnSpc>
              <a:buAutoNum type="arabicParenR"/>
            </a:pPr>
            <a:r>
              <a:rPr lang="ko-KR" altLang="en-US" sz="1000" dirty="0" smtClean="0"/>
              <a:t>맞춤법을 정확하게 지킬 것</a:t>
            </a:r>
            <a:endParaRPr lang="en-US" altLang="ko-KR" sz="1000" dirty="0" smtClean="0"/>
          </a:p>
          <a:p>
            <a:pPr>
              <a:lnSpc>
                <a:spcPct val="100000"/>
              </a:lnSpc>
              <a:buAutoNum type="arabicParenR"/>
            </a:pPr>
            <a:r>
              <a:rPr lang="ko-KR" altLang="en-US" sz="1000" dirty="0" smtClean="0"/>
              <a:t>메일의 서두에 조금 더 부드러운 어투로</a:t>
            </a:r>
            <a:r>
              <a:rPr lang="en-US" altLang="ko-KR" sz="1000" dirty="0" smtClean="0"/>
              <a:t>, </a:t>
            </a:r>
            <a:r>
              <a:rPr lang="ko-KR" altLang="en-US" sz="1000" dirty="0" smtClean="0"/>
              <a:t>전문가적인 느낌을 담아 메일을 읽는 사람들로 하여금 참여하고 싶게 만들 것</a:t>
            </a:r>
            <a:endParaRPr lang="en-US" altLang="ko-KR" sz="1000" dirty="0" smtClean="0"/>
          </a:p>
          <a:p>
            <a:pPr>
              <a:lnSpc>
                <a:spcPct val="100000"/>
              </a:lnSpc>
              <a:buAutoNum type="arabicParenR"/>
            </a:pPr>
            <a:r>
              <a:rPr lang="ko-KR" altLang="en-US" sz="1000" dirty="0" smtClean="0"/>
              <a:t>마지막 인사에는 이 발표를 들었을 때 </a:t>
            </a:r>
            <a:r>
              <a:rPr lang="en-US" altLang="ko-KR" sz="1000" dirty="0" err="1" smtClean="0"/>
              <a:t>ChatGPT</a:t>
            </a:r>
            <a:r>
              <a:rPr lang="ko-KR" altLang="en-US" sz="1000" dirty="0" smtClean="0"/>
              <a:t>와 관련하여 어떠한 것을 얻어갈 수 있는지 내용을 담은 글을 넣을 것</a:t>
            </a:r>
            <a:endParaRPr lang="en-US" altLang="ko-KR" sz="1000" dirty="0" smtClean="0"/>
          </a:p>
          <a:p>
            <a:pPr marL="0" indent="0">
              <a:lnSpc>
                <a:spcPct val="100000"/>
              </a:lnSpc>
              <a:buNone/>
            </a:pPr>
            <a:r>
              <a:rPr lang="en-US" altLang="ko-KR" sz="1000" dirty="0" smtClean="0"/>
              <a:t>[</a:t>
            </a:r>
            <a:r>
              <a:rPr lang="ko-KR" altLang="en-US" sz="1000" dirty="0" smtClean="0"/>
              <a:t>메일</a:t>
            </a:r>
            <a:r>
              <a:rPr lang="en-US" altLang="ko-KR" sz="1000" dirty="0" smtClean="0"/>
              <a:t>]</a:t>
            </a:r>
          </a:p>
          <a:p>
            <a:pPr marL="0" indent="0">
              <a:lnSpc>
                <a:spcPct val="100000"/>
              </a:lnSpc>
              <a:buNone/>
            </a:pPr>
            <a:r>
              <a:rPr lang="en-US" altLang="ko-KR" sz="1000" dirty="0" err="1" smtClean="0"/>
              <a:t>ChatGPT</a:t>
            </a:r>
            <a:r>
              <a:rPr lang="ko-KR" altLang="en-US" sz="1000" dirty="0" smtClean="0"/>
              <a:t>와 관련하여 </a:t>
            </a:r>
            <a:r>
              <a:rPr lang="ko-KR" altLang="en-US" sz="1000" dirty="0" err="1" smtClean="0"/>
              <a:t>먹는물</a:t>
            </a:r>
            <a:r>
              <a:rPr lang="ko-KR" altLang="en-US" sz="1000" dirty="0" smtClean="0"/>
              <a:t> </a:t>
            </a:r>
            <a:r>
              <a:rPr lang="ko-KR" altLang="en-US" sz="1000" dirty="0" err="1" smtClean="0"/>
              <a:t>검사팀에서</a:t>
            </a:r>
            <a:r>
              <a:rPr lang="ko-KR" altLang="en-US" sz="1000" dirty="0" smtClean="0"/>
              <a:t> 약 </a:t>
            </a:r>
            <a:r>
              <a:rPr lang="en-US" altLang="ko-KR" sz="1000" dirty="0" smtClean="0"/>
              <a:t>1</a:t>
            </a:r>
            <a:r>
              <a:rPr lang="ko-KR" altLang="en-US" sz="1000" dirty="0" smtClean="0"/>
              <a:t>시간</a:t>
            </a:r>
            <a:r>
              <a:rPr lang="en-US" altLang="ko-KR" sz="1000" dirty="0" smtClean="0"/>
              <a:t>30</a:t>
            </a:r>
            <a:r>
              <a:rPr lang="ko-KR" altLang="en-US" sz="1000" dirty="0" smtClean="0"/>
              <a:t>분 정도에 걸쳐 다음과 같은 내용의 발표를 준비했습니다</a:t>
            </a:r>
            <a:r>
              <a:rPr lang="en-US" altLang="ko-KR" sz="1000" dirty="0" smtClean="0"/>
              <a:t>.</a:t>
            </a:r>
          </a:p>
          <a:p>
            <a:pPr>
              <a:lnSpc>
                <a:spcPct val="100000"/>
              </a:lnSpc>
              <a:buAutoNum type="arabicParenR"/>
            </a:pPr>
            <a:r>
              <a:rPr lang="ko-KR" altLang="en-US" sz="1000" dirty="0" err="1" smtClean="0"/>
              <a:t>알파고</a:t>
            </a:r>
            <a:r>
              <a:rPr lang="ko-KR" altLang="en-US" sz="1000" dirty="0" smtClean="0"/>
              <a:t> 이후 다시 불어온 </a:t>
            </a:r>
            <a:r>
              <a:rPr lang="en-US" altLang="ko-KR" sz="1000" dirty="0" smtClean="0"/>
              <a:t>AI</a:t>
            </a:r>
            <a:r>
              <a:rPr lang="ko-KR" altLang="en-US" sz="1000" dirty="0" smtClean="0"/>
              <a:t>충격파</a:t>
            </a:r>
            <a:r>
              <a:rPr lang="en-US" altLang="ko-KR" sz="1000" dirty="0" smtClean="0"/>
              <a:t>: </a:t>
            </a:r>
            <a:r>
              <a:rPr lang="ko-KR" altLang="en-US" sz="1000" dirty="0" smtClean="0"/>
              <a:t>패러다임을 바꿀 기술의 등장</a:t>
            </a:r>
            <a:endParaRPr lang="en-US" altLang="ko-KR" sz="1000" dirty="0" smtClean="0"/>
          </a:p>
          <a:p>
            <a:pPr>
              <a:lnSpc>
                <a:spcPct val="100000"/>
              </a:lnSpc>
              <a:buAutoNum type="arabicParenR"/>
            </a:pPr>
            <a:r>
              <a:rPr lang="en-US" altLang="ko-KR" sz="1000" dirty="0" err="1" smtClean="0"/>
              <a:t>ChatGPT</a:t>
            </a:r>
            <a:r>
              <a:rPr lang="ko-KR" altLang="en-US" sz="1000" dirty="0" smtClean="0"/>
              <a:t>는 무엇인가</a:t>
            </a:r>
            <a:r>
              <a:rPr lang="en-US" altLang="ko-KR" sz="1000" dirty="0" smtClean="0"/>
              <a:t>? </a:t>
            </a:r>
            <a:r>
              <a:rPr lang="ko-KR" altLang="en-US" sz="1000" dirty="0" smtClean="0"/>
              <a:t>프롬프트 시연</a:t>
            </a:r>
            <a:r>
              <a:rPr lang="en-US" altLang="ko-KR" sz="1000" dirty="0" smtClean="0"/>
              <a:t>(</a:t>
            </a:r>
            <a:r>
              <a:rPr lang="ko-KR" altLang="en-US" sz="1000" dirty="0" smtClean="0"/>
              <a:t>기사 요약</a:t>
            </a:r>
            <a:r>
              <a:rPr lang="en-US" altLang="ko-KR" sz="1000" dirty="0" smtClean="0"/>
              <a:t>, </a:t>
            </a:r>
            <a:r>
              <a:rPr lang="ko-KR" altLang="en-US" sz="1000" dirty="0" smtClean="0"/>
              <a:t>긴 글 요약 및 요구사항 정리</a:t>
            </a:r>
            <a:r>
              <a:rPr lang="en-US" altLang="ko-KR" sz="1000" dirty="0" smtClean="0"/>
              <a:t>, </a:t>
            </a:r>
            <a:r>
              <a:rPr lang="ko-KR" altLang="en-US" sz="1000" dirty="0" smtClean="0"/>
              <a:t>수능 문제풀이 등</a:t>
            </a:r>
            <a:r>
              <a:rPr lang="en-US" altLang="ko-KR" sz="1000" dirty="0" smtClean="0"/>
              <a:t>)</a:t>
            </a:r>
          </a:p>
          <a:p>
            <a:pPr>
              <a:lnSpc>
                <a:spcPct val="100000"/>
              </a:lnSpc>
              <a:buAutoNum type="arabicParenR"/>
            </a:pPr>
            <a:r>
              <a:rPr lang="ko-KR" altLang="en-US" sz="1000" dirty="0" err="1" smtClean="0"/>
              <a:t>그럴듯함의</a:t>
            </a:r>
            <a:r>
              <a:rPr lang="ko-KR" altLang="en-US" sz="1000" dirty="0" smtClean="0"/>
              <a:t> 오류</a:t>
            </a:r>
            <a:endParaRPr lang="en-US" altLang="ko-KR" sz="1000" dirty="0" smtClean="0"/>
          </a:p>
          <a:p>
            <a:pPr>
              <a:lnSpc>
                <a:spcPct val="100000"/>
              </a:lnSpc>
              <a:buAutoNum type="arabicParenR"/>
            </a:pPr>
            <a:r>
              <a:rPr lang="en-US" altLang="ko-KR" sz="1000" dirty="0" smtClean="0"/>
              <a:t>AI</a:t>
            </a:r>
            <a:r>
              <a:rPr lang="ko-KR" altLang="en-US" sz="1000" dirty="0" smtClean="0"/>
              <a:t>시대 우리는 어떻게 생존해야 하는가</a:t>
            </a:r>
            <a:r>
              <a:rPr lang="en-US" altLang="ko-KR" sz="1000" dirty="0" smtClean="0"/>
              <a:t>?</a:t>
            </a:r>
          </a:p>
          <a:p>
            <a:pPr marL="0" indent="0">
              <a:lnSpc>
                <a:spcPct val="100000"/>
              </a:lnSpc>
              <a:buNone/>
            </a:pPr>
            <a:r>
              <a:rPr lang="ko-KR" altLang="en-US" sz="1000" dirty="0" smtClean="0"/>
              <a:t>발표는 </a:t>
            </a:r>
            <a:r>
              <a:rPr lang="en-US" altLang="ko-KR" sz="1000" dirty="0" smtClean="0"/>
              <a:t>5</a:t>
            </a:r>
            <a:r>
              <a:rPr lang="ko-KR" altLang="en-US" sz="1000" dirty="0" smtClean="0"/>
              <a:t>월 </a:t>
            </a:r>
            <a:r>
              <a:rPr lang="en-US" altLang="ko-KR" sz="1000" dirty="0" smtClean="0"/>
              <a:t>24</a:t>
            </a:r>
            <a:r>
              <a:rPr lang="ko-KR" altLang="en-US" sz="1000" dirty="0" smtClean="0"/>
              <a:t>일</a:t>
            </a:r>
            <a:r>
              <a:rPr lang="en-US" altLang="ko-KR" sz="1000" dirty="0" smtClean="0"/>
              <a:t>, 25</a:t>
            </a:r>
            <a:r>
              <a:rPr lang="ko-KR" altLang="en-US" sz="1000" dirty="0" smtClean="0"/>
              <a:t>일 같은 내용으로 </a:t>
            </a:r>
            <a:r>
              <a:rPr lang="en-US" altLang="ko-KR" sz="1000" dirty="0" smtClean="0"/>
              <a:t>2</a:t>
            </a:r>
            <a:r>
              <a:rPr lang="ko-KR" altLang="en-US" sz="1000" dirty="0" smtClean="0"/>
              <a:t>일에 걸쳐 진행할 예정입니다</a:t>
            </a:r>
            <a:r>
              <a:rPr lang="en-US" altLang="ko-KR" sz="1000" dirty="0" smtClean="0"/>
              <a:t>(</a:t>
            </a:r>
            <a:r>
              <a:rPr lang="ko-KR" altLang="en-US" sz="1000" dirty="0" smtClean="0"/>
              <a:t>출장자 및 휴가자 배려</a:t>
            </a:r>
            <a:r>
              <a:rPr lang="en-US" altLang="ko-KR" sz="1000" dirty="0" smtClean="0"/>
              <a:t>) </a:t>
            </a:r>
            <a:r>
              <a:rPr lang="ko-KR" altLang="en-US" sz="1000" dirty="0" smtClean="0"/>
              <a:t>관심 있으신 분들은 팀 별로 수강인원을 취합하여 알려주세요</a:t>
            </a:r>
            <a:r>
              <a:rPr lang="en-US" altLang="ko-KR" sz="1000" dirty="0" smtClean="0"/>
              <a:t>.</a:t>
            </a:r>
          </a:p>
          <a:p>
            <a:pPr marL="0" indent="0">
              <a:lnSpc>
                <a:spcPct val="100000"/>
              </a:lnSpc>
              <a:buNone/>
            </a:pPr>
            <a:r>
              <a:rPr lang="ko-KR" altLang="en-US" sz="1000" dirty="0" smtClean="0"/>
              <a:t>감사한다</a:t>
            </a:r>
            <a:r>
              <a:rPr lang="en-US" altLang="ko-KR" sz="1000" dirty="0" smtClean="0"/>
              <a:t>.</a:t>
            </a:r>
          </a:p>
        </p:txBody>
      </p:sp>
    </p:spTree>
    <p:extLst>
      <p:ext uri="{BB962C8B-B14F-4D97-AF65-F5344CB8AC3E}">
        <p14:creationId xmlns:p14="http://schemas.microsoft.com/office/powerpoint/2010/main" val="199274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a:t>
            </a:r>
            <a:r>
              <a:rPr lang="ko-KR" altLang="en-US" b="1"/>
              <a:t>엑셀파일 </a:t>
            </a:r>
            <a:r>
              <a:rPr lang="ko-KR" altLang="en-US" b="1" smtClean="0"/>
              <a:t>분리하기</a:t>
            </a:r>
            <a:r>
              <a:rPr lang="en-US" altLang="ko-KR" b="1" dirty="0" smtClean="0"/>
              <a:t>(</a:t>
            </a:r>
            <a:r>
              <a:rPr lang="ko-KR" altLang="en-US" b="1" dirty="0" smtClean="0"/>
              <a:t>확장</a:t>
            </a:r>
            <a:r>
              <a:rPr lang="en-US" altLang="ko-KR" b="1" dirty="0" smtClean="0"/>
              <a:t>)</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en-US" altLang="ko-KR" sz="2000" b="1" dirty="0"/>
              <a:t>Python</a:t>
            </a:r>
            <a:r>
              <a:rPr lang="ko-KR" altLang="en-US" sz="2000" b="1" dirty="0"/>
              <a:t>을 이용해 코드를 작성해줘</a:t>
            </a:r>
            <a:r>
              <a:rPr lang="en-US" altLang="ko-KR" sz="2000" b="1" dirty="0"/>
              <a:t>.</a:t>
            </a:r>
          </a:p>
          <a:p>
            <a:pPr marL="457200" indent="-457200" algn="just">
              <a:lnSpc>
                <a:spcPct val="150000"/>
              </a:lnSpc>
              <a:buAutoNum type="arabicPeriod"/>
            </a:pPr>
            <a:r>
              <a:rPr lang="ko-KR" altLang="en-US" sz="2000" dirty="0" smtClean="0"/>
              <a:t>이 </a:t>
            </a:r>
            <a:r>
              <a:rPr lang="ko-KR" altLang="en-US" sz="2000" dirty="0"/>
              <a:t>코드는 사용자가 선택한 엑셀 파일의 각 시트를 분리하여 별도의 엑셀 파일로 저장해야 한다</a:t>
            </a:r>
            <a:r>
              <a:rPr lang="en-US" altLang="ko-KR" sz="2000" dirty="0" smtClean="0"/>
              <a:t>.</a:t>
            </a:r>
          </a:p>
          <a:p>
            <a:pPr marL="457200" indent="-457200" algn="just">
              <a:lnSpc>
                <a:spcPct val="150000"/>
              </a:lnSpc>
              <a:buAutoNum type="arabicPeriod"/>
            </a:pPr>
            <a:r>
              <a:rPr lang="ko-KR" altLang="en-US" sz="2000" dirty="0" smtClean="0"/>
              <a:t>각 </a:t>
            </a:r>
            <a:r>
              <a:rPr lang="ko-KR" altLang="en-US" sz="2000" dirty="0"/>
              <a:t>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smtClean="0"/>
              <a:t>.</a:t>
            </a:r>
          </a:p>
          <a:p>
            <a:pPr marL="457200" indent="-457200" algn="just">
              <a:lnSpc>
                <a:spcPct val="150000"/>
              </a:lnSpc>
              <a:buAutoNum type="arabicPeriod"/>
            </a:pPr>
            <a:r>
              <a:rPr lang="ko-KR" altLang="en-US" sz="2000" dirty="0" smtClean="0"/>
              <a:t>분리된 </a:t>
            </a:r>
            <a:r>
              <a:rPr lang="ko-KR" altLang="en-US" sz="2000" dirty="0"/>
              <a:t>파일은 원본 시트의 모든 데이터를 포함해야 </a:t>
            </a:r>
            <a:r>
              <a:rPr lang="ko-KR" altLang="en-US" sz="2000" dirty="0" smtClean="0"/>
              <a:t>한다</a:t>
            </a:r>
            <a:r>
              <a:rPr lang="en-US" altLang="ko-KR" sz="2000" dirty="0" smtClean="0"/>
              <a:t>.</a:t>
            </a:r>
          </a:p>
          <a:p>
            <a:pPr marL="457200" indent="-457200" algn="just">
              <a:lnSpc>
                <a:spcPct val="150000"/>
              </a:lnSpc>
              <a:buAutoNum type="arabicPeriod"/>
            </a:pPr>
            <a:r>
              <a:rPr lang="ko-KR" altLang="en-US" sz="2000" dirty="0" smtClean="0"/>
              <a:t>사용자가 </a:t>
            </a:r>
            <a:r>
              <a:rPr lang="ko-KR" altLang="en-US" sz="2000" dirty="0"/>
              <a:t>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smtClean="0"/>
              <a:t>.</a:t>
            </a:r>
          </a:p>
          <a:p>
            <a:pPr marL="457200" indent="-457200" algn="just">
              <a:lnSpc>
                <a:spcPct val="150000"/>
              </a:lnSpc>
              <a:buAutoNum type="arabicPeriod"/>
            </a:pPr>
            <a:r>
              <a:rPr lang="en-US" altLang="ko-KR" sz="2000" dirty="0" smtClean="0"/>
              <a:t> </a:t>
            </a:r>
            <a:r>
              <a:rPr lang="en-US" altLang="ko-KR" sz="2000" dirty="0" err="1" smtClean="0"/>
              <a:t>tkinter</a:t>
            </a:r>
            <a:r>
              <a:rPr lang="ko-KR" altLang="en-US" sz="2000" dirty="0"/>
              <a:t>를 이용해 파일 선택 대화상자를 </a:t>
            </a:r>
            <a:r>
              <a:rPr lang="ko-KR" altLang="en-US" sz="2000" dirty="0" smtClean="0"/>
              <a:t>표시해줘</a:t>
            </a:r>
            <a:r>
              <a:rPr lang="en-US" altLang="ko-KR" sz="2000" dirty="0" smtClean="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smtClean="0">
                <a:solidFill>
                  <a:srgbClr val="C00000"/>
                </a:solidFill>
              </a:rPr>
              <a:t>엑셀 파일</a:t>
            </a:r>
            <a:r>
              <a:rPr lang="en-US" altLang="ko-KR" b="1" dirty="0">
                <a:solidFill>
                  <a:srgbClr val="C00000"/>
                </a:solidFill>
              </a:rPr>
              <a:t> </a:t>
            </a:r>
            <a:r>
              <a:rPr lang="ko-KR" altLang="en-US" b="1" dirty="0" smtClean="0">
                <a:solidFill>
                  <a:srgbClr val="C00000"/>
                </a:solidFill>
              </a:rPr>
              <a:t>결합</a:t>
            </a:r>
            <a:r>
              <a:rPr lang="en-US" altLang="ko-KR" b="1" dirty="0" smtClean="0">
                <a:solidFill>
                  <a:srgbClr val="C00000"/>
                </a:solidFill>
              </a:rPr>
              <a:t>/</a:t>
            </a:r>
            <a:r>
              <a:rPr lang="ko-KR" altLang="en-US" b="1" dirty="0" smtClean="0">
                <a:solidFill>
                  <a:srgbClr val="C00000"/>
                </a:solidFill>
              </a:rPr>
              <a:t>분리</a:t>
            </a:r>
            <a:r>
              <a:rPr lang="ko-KR" altLang="en-US" b="1" dirty="0" smtClean="0">
                <a:solidFill>
                  <a:srgbClr val="C00000"/>
                </a:solidFill>
              </a:rPr>
              <a:t> 활용</a:t>
            </a:r>
            <a:endParaRPr lang="ko-KR" altLang="en-US" b="1" dirty="0">
              <a:solidFill>
                <a:srgbClr val="C00000"/>
              </a:solidFill>
            </a:endParaRPr>
          </a:p>
        </p:txBody>
      </p:sp>
      <p:sp>
        <p:nvSpPr>
          <p:cNvPr id="3" name="내용 개체 틀 2"/>
          <p:cNvSpPr>
            <a:spLocks noGrp="1"/>
          </p:cNvSpPr>
          <p:nvPr>
            <p:ph idx="1"/>
          </p:nvPr>
        </p:nvSpPr>
        <p:spPr/>
        <p:txBody>
          <a:bodyPr/>
          <a:lstStyle/>
          <a:p>
            <a:pPr marL="514350" indent="-514350" algn="just">
              <a:lnSpc>
                <a:spcPct val="150000"/>
              </a:lnSpc>
              <a:buAutoNum type="arabicPeriod"/>
            </a:pPr>
            <a:r>
              <a:rPr lang="ko-KR" altLang="en-US" dirty="0" smtClean="0"/>
              <a:t>두려운 엑셀파일 관리 더 이상 무서워 하지 마세요</a:t>
            </a:r>
            <a:r>
              <a:rPr lang="en-US" altLang="ko-KR" dirty="0" smtClean="0"/>
              <a:t>.</a:t>
            </a:r>
          </a:p>
          <a:p>
            <a:pPr marL="514350" indent="-514350" algn="just">
              <a:lnSpc>
                <a:spcPct val="150000"/>
              </a:lnSpc>
              <a:buAutoNum type="arabicPeriod"/>
            </a:pPr>
            <a:r>
              <a:rPr lang="ko-KR" altLang="en-US" dirty="0" err="1" smtClean="0"/>
              <a:t>파이썬과</a:t>
            </a:r>
            <a:r>
              <a:rPr lang="ko-KR" altLang="en-US" dirty="0" smtClean="0"/>
              <a:t> </a:t>
            </a:r>
            <a:r>
              <a:rPr lang="en-US" altLang="ko-KR" dirty="0" err="1" smtClean="0"/>
              <a:t>ChatGPT</a:t>
            </a:r>
            <a:r>
              <a:rPr lang="ko-KR" altLang="en-US" dirty="0" smtClean="0"/>
              <a:t>만 있다면 쉽고 빠르게</a:t>
            </a:r>
            <a:r>
              <a:rPr lang="en-US" altLang="ko-KR" dirty="0" smtClean="0"/>
              <a:t>!</a:t>
            </a:r>
          </a:p>
          <a:p>
            <a:pPr marL="514350" indent="-514350" algn="just">
              <a:lnSpc>
                <a:spcPct val="150000"/>
              </a:lnSpc>
              <a:buAutoNum type="arabicPeriod"/>
            </a:pPr>
            <a:r>
              <a:rPr lang="ko-KR" altLang="en-US" dirty="0" smtClean="0"/>
              <a:t>예시 자료 이외의 더욱 다양한 분야에 활용 가능</a:t>
            </a:r>
            <a:r>
              <a:rPr lang="en-US" altLang="ko-KR" dirty="0" smtClean="0"/>
              <a:t>!</a:t>
            </a:r>
          </a:p>
          <a:p>
            <a:pPr marL="514350" indent="-514350" algn="just">
              <a:lnSpc>
                <a:spcPct val="150000"/>
              </a:lnSpc>
              <a:buAutoNum type="arabicPeriod"/>
            </a:pPr>
            <a:r>
              <a:rPr lang="ko-KR" altLang="en-US" dirty="0" smtClean="0"/>
              <a:t>내가 해결하고 싶은 </a:t>
            </a:r>
            <a:r>
              <a:rPr lang="ko-KR" altLang="en-US" b="1" dirty="0" smtClean="0">
                <a:solidFill>
                  <a:srgbClr val="FF0000"/>
                </a:solidFill>
              </a:rPr>
              <a:t>문제</a:t>
            </a:r>
            <a:r>
              <a:rPr lang="ko-KR" altLang="en-US" dirty="0" smtClean="0"/>
              <a:t>에 집중하세요</a:t>
            </a:r>
            <a:r>
              <a:rPr lang="en-US" altLang="ko-KR" dirty="0" smtClean="0"/>
              <a:t>!!</a:t>
            </a:r>
            <a:endParaRPr lang="en-US" altLang="ko-KR" dirty="0" smtClean="0"/>
          </a:p>
        </p:txBody>
      </p:sp>
    </p:spTree>
    <p:extLst>
      <p:ext uri="{BB962C8B-B14F-4D97-AF65-F5344CB8AC3E}">
        <p14:creationId xmlns:p14="http://schemas.microsoft.com/office/powerpoint/2010/main" val="4169139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fontScale="92500"/>
          </a:bodyPr>
          <a:lstStyle/>
          <a:p>
            <a:pPr marL="0" indent="0" algn="just">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a:t>
            </a:r>
            <a:r>
              <a:rPr lang="ko-KR" altLang="en-US" sz="1200" b="1" dirty="0" smtClean="0"/>
              <a:t>한다</a:t>
            </a:r>
            <a:r>
              <a:rPr lang="en-US" altLang="ko-KR" sz="1200" b="1" dirty="0" smtClean="0"/>
              <a:t>.</a:t>
            </a:r>
            <a:endParaRPr lang="en-US" altLang="ko-KR" sz="1200" b="1" dirty="0"/>
          </a:p>
          <a:p>
            <a:pPr algn="just">
              <a:lnSpc>
                <a:spcPct val="150000"/>
              </a:lnSpc>
              <a:buAutoNum type="arabicPeriod"/>
            </a:pPr>
            <a:r>
              <a:rPr lang="ko-KR" altLang="en-US" sz="1200" dirty="0" smtClean="0"/>
              <a:t>필요한 </a:t>
            </a:r>
            <a:r>
              <a:rPr lang="ko-KR" altLang="en-US" sz="1200" dirty="0"/>
              <a:t>라이브러리를 임포트하는 코드를 </a:t>
            </a:r>
            <a:r>
              <a:rPr lang="ko-KR" altLang="en-US" sz="1200" dirty="0" smtClean="0"/>
              <a:t>작성한다</a:t>
            </a:r>
            <a:r>
              <a:rPr lang="en-US" altLang="ko-KR" sz="1200" dirty="0" smtClean="0"/>
              <a:t>. </a:t>
            </a:r>
            <a:r>
              <a:rPr lang="ko-KR" altLang="en-US" sz="1200" dirty="0"/>
              <a:t>이 때 필요한 라이브러리는 </a:t>
            </a:r>
            <a:r>
              <a:rPr lang="en-US" altLang="ko-KR" sz="1200" dirty="0"/>
              <a:t>'os', 'tkinter', 'filedialog', 'Document' (from 'docx'), </a:t>
            </a:r>
            <a:r>
              <a:rPr lang="en-US" altLang="ko-KR" sz="1200" dirty="0" smtClean="0"/>
              <a:t>'</a:t>
            </a:r>
            <a:r>
              <a:rPr lang="en-US" altLang="ko-KR" sz="1200" dirty="0" err="1" smtClean="0"/>
              <a:t>openpyxl</a:t>
            </a:r>
            <a:r>
              <a:rPr lang="en-US" altLang="ko-KR" sz="1200" dirty="0" smtClean="0"/>
              <a:t>＇</a:t>
            </a:r>
            <a:r>
              <a:rPr lang="ko-KR" altLang="en-US" sz="1200" dirty="0" smtClean="0"/>
              <a:t>이다</a:t>
            </a:r>
            <a:endParaRPr lang="en-US" altLang="ko-KR" sz="1200" dirty="0"/>
          </a:p>
          <a:p>
            <a:pPr algn="just">
              <a:lnSpc>
                <a:spcPct val="150000"/>
              </a:lnSpc>
              <a:buAutoNum type="arabicPeriod"/>
            </a:pPr>
            <a:r>
              <a:rPr lang="ko-KR" altLang="en-US" sz="1200" dirty="0" smtClean="0"/>
              <a:t>문서 </a:t>
            </a:r>
            <a:r>
              <a:rPr lang="ko-KR" altLang="en-US" sz="1200" dirty="0"/>
              <a:t>내의 텍스트와 이메일 주소를 찾아 교체하는 함수를 각각 </a:t>
            </a:r>
            <a:r>
              <a:rPr lang="ko-KR" altLang="en-US" sz="1200" dirty="0" smtClean="0"/>
              <a:t>작성한다</a:t>
            </a:r>
            <a:r>
              <a:rPr lang="en-US" altLang="ko-KR" sz="1200" dirty="0" smtClean="0"/>
              <a:t>.</a:t>
            </a:r>
          </a:p>
          <a:p>
            <a:pPr algn="just">
              <a:lnSpc>
                <a:spcPct val="150000"/>
              </a:lnSpc>
              <a:buAutoNum type="arabicPeriod"/>
            </a:pPr>
            <a:r>
              <a:rPr lang="ko-KR" altLang="en-US" sz="1200" dirty="0" smtClean="0"/>
              <a:t>이 </a:t>
            </a:r>
            <a:r>
              <a:rPr lang="ko-KR" altLang="en-US" sz="1200" dirty="0"/>
              <a:t>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a:t>
            </a:r>
            <a:r>
              <a:rPr lang="ko-KR" altLang="en-US" sz="1200" dirty="0" smtClean="0"/>
              <a:t>받는다</a:t>
            </a:r>
            <a:r>
              <a:rPr lang="en-US" altLang="ko-KR" sz="1200" dirty="0" smtClean="0"/>
              <a:t>.</a:t>
            </a:r>
            <a:endParaRPr lang="en-US" altLang="ko-KR" sz="1200" dirty="0"/>
          </a:p>
          <a:p>
            <a:pPr algn="just">
              <a:lnSpc>
                <a:spcPct val="150000"/>
              </a:lnSpc>
              <a:buAutoNum type="arabicPeriod"/>
            </a:pPr>
            <a:r>
              <a:rPr lang="ko-KR" altLang="en-US" sz="1200" dirty="0" smtClean="0"/>
              <a:t>사용자가 </a:t>
            </a:r>
            <a:r>
              <a:rPr lang="ko-KR" altLang="en-US" sz="1200" dirty="0"/>
              <a:t>엑셀 파일과 워드 파일을 선택할 수 있는 함수를 </a:t>
            </a:r>
            <a:r>
              <a:rPr lang="ko-KR" altLang="en-US" sz="1200" dirty="0" smtClean="0"/>
              <a:t>작성한다</a:t>
            </a:r>
            <a:r>
              <a:rPr lang="en-US" altLang="ko-KR" sz="1200" dirty="0" smtClean="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a:t>
            </a:r>
            <a:r>
              <a:rPr lang="ko-KR" altLang="en-US" sz="1200" dirty="0" smtClean="0"/>
              <a:t>구현한다</a:t>
            </a:r>
            <a:r>
              <a:rPr lang="en-US" altLang="ko-KR" sz="1200" dirty="0" smtClean="0"/>
              <a:t>.</a:t>
            </a:r>
            <a:endParaRPr lang="en-US" altLang="ko-KR" sz="1200" dirty="0"/>
          </a:p>
          <a:p>
            <a:pPr algn="just">
              <a:lnSpc>
                <a:spcPct val="150000"/>
              </a:lnSpc>
              <a:buAutoNum type="arabicPeriod"/>
            </a:pPr>
            <a:r>
              <a:rPr lang="ko-KR" altLang="en-US" sz="1200" dirty="0" smtClean="0"/>
              <a:t>선택한 </a:t>
            </a:r>
            <a:r>
              <a:rPr lang="ko-KR" altLang="en-US" sz="1200" dirty="0"/>
              <a:t>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a:t>
            </a:r>
            <a:r>
              <a:rPr lang="ko-KR" altLang="en-US" sz="1200" dirty="0" smtClean="0"/>
              <a:t>작성한다</a:t>
            </a:r>
            <a:r>
              <a:rPr lang="en-US" altLang="ko-KR" sz="1200" dirty="0" smtClean="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a:t>
            </a:r>
            <a:r>
              <a:rPr lang="ko-KR" altLang="en-US" sz="1200" dirty="0" smtClean="0"/>
              <a:t>교체한다</a:t>
            </a:r>
            <a:r>
              <a:rPr lang="en-US" altLang="ko-KR" sz="1200" dirty="0" smtClean="0"/>
              <a:t>.</a:t>
            </a:r>
            <a:endParaRPr lang="en-US" altLang="ko-KR" sz="1200" dirty="0"/>
          </a:p>
          <a:p>
            <a:pPr algn="just">
              <a:lnSpc>
                <a:spcPct val="150000"/>
              </a:lnSpc>
              <a:buAutoNum type="arabicPeriod"/>
            </a:pPr>
            <a:r>
              <a:rPr lang="ko-KR" altLang="en-US" sz="1200" dirty="0" smtClean="0"/>
              <a:t>교체된 </a:t>
            </a:r>
            <a:r>
              <a:rPr lang="ko-KR" altLang="en-US" sz="1200" dirty="0"/>
              <a:t>워드 파일을 </a:t>
            </a:r>
            <a:r>
              <a:rPr lang="en-US" altLang="ko-KR" sz="1200" dirty="0"/>
              <a:t>'</a:t>
            </a:r>
            <a:r>
              <a:rPr lang="ko-KR" altLang="en-US" sz="1200" dirty="0"/>
              <a:t>수료증</a:t>
            </a:r>
            <a:r>
              <a:rPr lang="en-US" altLang="ko-KR" sz="1200" dirty="0"/>
              <a:t>'</a:t>
            </a:r>
            <a:r>
              <a:rPr lang="ko-KR" altLang="en-US" sz="1200" dirty="0"/>
              <a:t>이라는 폴더에 저장하는 코드를 </a:t>
            </a:r>
            <a:r>
              <a:rPr lang="ko-KR" altLang="en-US" sz="1200" dirty="0" smtClean="0"/>
              <a:t>작성한다</a:t>
            </a:r>
            <a:r>
              <a:rPr lang="en-US" altLang="ko-KR" sz="1200" dirty="0" smtClean="0"/>
              <a:t>. </a:t>
            </a:r>
            <a:r>
              <a:rPr lang="ko-KR" altLang="en-US" sz="1200" dirty="0"/>
              <a:t>이 때</a:t>
            </a:r>
            <a:r>
              <a:rPr lang="en-US" altLang="ko-KR" sz="1200" dirty="0"/>
              <a:t>, </a:t>
            </a:r>
            <a:r>
              <a:rPr lang="ko-KR" altLang="en-US" sz="1200" dirty="0"/>
              <a:t>파일 이름은 각 사람의 이름으로 </a:t>
            </a:r>
            <a:r>
              <a:rPr lang="ko-KR" altLang="en-US" sz="1200" dirty="0" smtClean="0"/>
              <a:t>한다</a:t>
            </a:r>
            <a:r>
              <a:rPr lang="en-US" altLang="ko-KR" sz="1200" dirty="0" smtClean="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a:t>
            </a:r>
            <a:r>
              <a:rPr lang="ko-KR" altLang="en-US" sz="1200" dirty="0" smtClean="0"/>
              <a:t>생성한다</a:t>
            </a:r>
            <a:r>
              <a:rPr lang="en-US" altLang="ko-KR" sz="1200" dirty="0" smtClean="0"/>
              <a:t>.</a:t>
            </a:r>
            <a:endParaRPr lang="en-US" altLang="ko-KR" sz="1200" dirty="0"/>
          </a:p>
          <a:p>
            <a:pPr algn="just">
              <a:lnSpc>
                <a:spcPct val="150000"/>
              </a:lnSpc>
              <a:buAutoNum type="arabicPeriod"/>
            </a:pPr>
            <a:r>
              <a:rPr lang="ko-KR" altLang="en-US" sz="1200" dirty="0" smtClean="0"/>
              <a:t>워드 </a:t>
            </a:r>
            <a:r>
              <a:rPr lang="ko-KR" altLang="en-US" sz="1200" dirty="0"/>
              <a:t>파일 선택 버튼을 클릭하면 파일 선택 함수가 실행되도록 하는 코드를 </a:t>
            </a:r>
            <a:r>
              <a:rPr lang="ko-KR" altLang="en-US" sz="1200" dirty="0" smtClean="0"/>
              <a:t>작성한다</a:t>
            </a:r>
            <a:r>
              <a:rPr lang="en-US" altLang="ko-KR" sz="1200" dirty="0" smtClean="0"/>
              <a:t>.</a:t>
            </a:r>
            <a:endParaRPr lang="en-US" altLang="ko-KR" sz="1200" dirty="0"/>
          </a:p>
          <a:p>
            <a:pPr algn="just">
              <a:lnSpc>
                <a:spcPct val="150000"/>
              </a:lnSpc>
              <a:buAutoNum type="arabicPeriod"/>
            </a:pPr>
            <a:r>
              <a:rPr lang="ko-KR" altLang="en-US" sz="1200" dirty="0" smtClean="0"/>
              <a:t>위의 </a:t>
            </a:r>
            <a:r>
              <a:rPr lang="ko-KR" altLang="en-US" sz="1200" dirty="0"/>
              <a:t>모든 코드는 에러 발생을 최소화하며</a:t>
            </a:r>
            <a:r>
              <a:rPr lang="en-US" altLang="ko-KR" sz="1200" dirty="0"/>
              <a:t>, </a:t>
            </a:r>
            <a:r>
              <a:rPr lang="ko-KR" altLang="en-US" sz="1200" dirty="0"/>
              <a:t>정상적으로 기능이 수행되도록 최선의 노력을 다해야 </a:t>
            </a:r>
            <a:r>
              <a:rPr lang="ko-KR" altLang="en-US" sz="1200" dirty="0" smtClean="0"/>
              <a:t>한다</a:t>
            </a:r>
            <a:r>
              <a:rPr lang="en-US" altLang="ko-KR" sz="1200" dirty="0" smtClean="0"/>
              <a:t>.</a:t>
            </a:r>
            <a:endParaRPr lang="en-US" altLang="ko-KR" sz="1200" dirty="0"/>
          </a:p>
          <a:p>
            <a:pPr algn="just">
              <a:lnSpc>
                <a:spcPct val="150000"/>
              </a:lnSpc>
              <a:buAutoNum type="arabicPeriod"/>
            </a:pPr>
            <a:r>
              <a:rPr lang="ko-KR" altLang="en-US" sz="1200" dirty="0" smtClean="0"/>
              <a:t>이 </a:t>
            </a:r>
            <a:r>
              <a:rPr lang="ko-KR" altLang="en-US" sz="1200" dirty="0"/>
              <a:t>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a:t>
            </a:r>
            <a:r>
              <a:rPr lang="ko-KR" altLang="en-US" sz="1200" dirty="0" smtClean="0"/>
              <a:t>한다</a:t>
            </a:r>
            <a:r>
              <a:rPr lang="en-US" altLang="ko-KR" sz="1200" dirty="0" smtClean="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a:t>
            </a:r>
            <a:r>
              <a:rPr lang="ko-KR" altLang="en-US" sz="3200" b="1" dirty="0" smtClean="0"/>
              <a:t>만들기</a:t>
            </a:r>
            <a:r>
              <a:rPr lang="en-US" altLang="ko-KR" sz="3200" b="1" dirty="0" smtClean="0"/>
              <a:t>(</a:t>
            </a:r>
            <a:r>
              <a:rPr lang="ko-KR" altLang="en-US" sz="3200" b="1" dirty="0" smtClean="0"/>
              <a:t>기본</a:t>
            </a:r>
            <a:r>
              <a:rPr lang="en-US" altLang="ko-KR" sz="3200" b="1" dirty="0" smtClean="0"/>
              <a:t>)</a:t>
            </a:r>
            <a:endParaRPr lang="ko-KR" altLang="en-US" sz="3200" b="1" dirty="0"/>
          </a:p>
        </p:txBody>
      </p:sp>
      <p:sp>
        <p:nvSpPr>
          <p:cNvPr id="3" name="내용 개체 틀 2"/>
          <p:cNvSpPr>
            <a:spLocks noGrp="1"/>
          </p:cNvSpPr>
          <p:nvPr>
            <p:ph idx="1"/>
          </p:nvPr>
        </p:nvSpPr>
        <p:spPr/>
        <p:txBody>
          <a:bodyPr>
            <a:normAutofit/>
          </a:bodyPr>
          <a:lstStyle/>
          <a:p>
            <a:pPr marL="514350" indent="-514350">
              <a:lnSpc>
                <a:spcPct val="150000"/>
              </a:lnSpc>
              <a:buAutoNum type="arabicPeriod"/>
            </a:pPr>
            <a:r>
              <a:rPr lang="en-US" altLang="ko-KR" sz="2400" dirty="0" smtClean="0"/>
              <a:t>PDF2image </a:t>
            </a:r>
            <a:r>
              <a:rPr lang="ko-KR" altLang="en-US" sz="2400" dirty="0"/>
              <a:t>라이브러리를 이용해서 </a:t>
            </a:r>
            <a:r>
              <a:rPr lang="en-US" altLang="ko-KR" sz="2400" dirty="0"/>
              <a:t>pdf_files </a:t>
            </a:r>
            <a:r>
              <a:rPr lang="ko-KR" altLang="en-US" sz="2400" dirty="0"/>
              <a:t>폴더에 있는 </a:t>
            </a:r>
            <a:r>
              <a:rPr lang="en-US" altLang="ko-KR" sz="2400" dirty="0"/>
              <a:t>pdf</a:t>
            </a:r>
            <a:r>
              <a:rPr lang="ko-KR" altLang="en-US" sz="2400" dirty="0" smtClean="0"/>
              <a:t>파일들을 </a:t>
            </a:r>
            <a:r>
              <a:rPr lang="en-US" altLang="ko-KR" sz="2400" dirty="0"/>
              <a:t>jpg</a:t>
            </a:r>
            <a:r>
              <a:rPr lang="ko-KR" altLang="en-US" sz="2400" dirty="0"/>
              <a:t>로 변경하는 </a:t>
            </a:r>
            <a:r>
              <a:rPr lang="en-US" altLang="ko-KR" sz="2400" dirty="0"/>
              <a:t>python</a:t>
            </a:r>
            <a:r>
              <a:rPr lang="ko-KR" altLang="en-US" sz="2400" dirty="0"/>
              <a:t>코드를 작성해줘</a:t>
            </a:r>
            <a:r>
              <a:rPr lang="en-US" altLang="ko-KR" sz="2400" dirty="0" smtClean="0"/>
              <a:t>.</a:t>
            </a:r>
          </a:p>
          <a:p>
            <a:pPr marL="0" indent="0">
              <a:lnSpc>
                <a:spcPct val="150000"/>
              </a:lnSpc>
              <a:buNone/>
            </a:pPr>
            <a:endParaRPr lang="en-US" altLang="ko-KR" sz="2400" dirty="0"/>
          </a:p>
        </p:txBody>
      </p:sp>
    </p:spTree>
    <p:extLst>
      <p:ext uri="{BB962C8B-B14F-4D97-AF65-F5344CB8AC3E}">
        <p14:creationId xmlns:p14="http://schemas.microsoft.com/office/powerpoint/2010/main" val="1155685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3200" b="1" dirty="0"/>
              <a:t>Google colab, PDF</a:t>
            </a:r>
            <a:r>
              <a:rPr lang="ko-KR" altLang="en-US" sz="3200" b="1" dirty="0"/>
              <a:t>를 </a:t>
            </a:r>
            <a:r>
              <a:rPr lang="en-US" altLang="ko-KR" sz="3200" b="1" dirty="0"/>
              <a:t>JPG </a:t>
            </a:r>
            <a:r>
              <a:rPr lang="ko-KR" altLang="en-US" sz="3200" b="1" dirty="0"/>
              <a:t>이미지로 만들기</a:t>
            </a:r>
            <a:r>
              <a:rPr lang="en-US" altLang="ko-KR" sz="3200" b="1" dirty="0"/>
              <a:t>(</a:t>
            </a:r>
            <a:r>
              <a:rPr lang="ko-KR" altLang="en-US" sz="3200" b="1" dirty="0" smtClean="0"/>
              <a:t>확장</a:t>
            </a:r>
            <a:r>
              <a:rPr lang="en-US" altLang="ko-KR" sz="3200" b="1" dirty="0" smtClean="0"/>
              <a:t>)</a:t>
            </a:r>
            <a:endParaRPr lang="ko-KR" altLang="en-US" sz="3200" b="1" dirty="0"/>
          </a:p>
        </p:txBody>
      </p:sp>
      <p:sp>
        <p:nvSpPr>
          <p:cNvPr id="3" name="내용 개체 틀 2"/>
          <p:cNvSpPr>
            <a:spLocks noGrp="1"/>
          </p:cNvSpPr>
          <p:nvPr>
            <p:ph idx="1"/>
          </p:nvPr>
        </p:nvSpPr>
        <p:spPr/>
        <p:txBody>
          <a:bodyPr>
            <a:noAutofit/>
          </a:bodyPr>
          <a:lstStyle/>
          <a:p>
            <a:pPr marL="0" indent="0" algn="just">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a:t>
            </a:r>
            <a:r>
              <a:rPr lang="ko-KR" altLang="en-US" sz="1200" b="1" dirty="0" smtClean="0"/>
              <a:t>한다</a:t>
            </a:r>
            <a:r>
              <a:rPr lang="en-US" altLang="ko-KR" sz="1200" b="1" dirty="0" smtClean="0"/>
              <a:t>.</a:t>
            </a:r>
          </a:p>
          <a:p>
            <a:pPr marL="0" indent="0" algn="just">
              <a:buNone/>
            </a:pPr>
            <a:endParaRPr lang="en-US" altLang="ko-KR" sz="1200" b="1" dirty="0"/>
          </a:p>
          <a:p>
            <a:pPr algn="just">
              <a:buAutoNum type="arabicPeriod"/>
            </a:pPr>
            <a:r>
              <a:rPr lang="ko-KR" altLang="en-US" sz="1200" dirty="0" smtClean="0"/>
              <a:t>필요한 </a:t>
            </a:r>
            <a:r>
              <a:rPr lang="ko-KR" altLang="en-US" sz="1200" dirty="0"/>
              <a:t>패키지와 라이브러리를 설치하는 코드를 </a:t>
            </a:r>
            <a:r>
              <a:rPr lang="ko-KR" altLang="en-US" sz="1200" dirty="0" smtClean="0"/>
              <a:t>작성한다</a:t>
            </a:r>
            <a:r>
              <a:rPr lang="en-US" altLang="ko-KR" sz="1200" dirty="0" smtClean="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a:t>
            </a:r>
            <a:r>
              <a:rPr lang="ko-KR" altLang="en-US" sz="1200" dirty="0" smtClean="0"/>
              <a:t>설치한다</a:t>
            </a:r>
            <a:r>
              <a:rPr lang="en-US" altLang="ko-KR" sz="1200" dirty="0" smtClean="0"/>
              <a:t>.</a:t>
            </a:r>
            <a:endParaRPr lang="en-US" altLang="ko-KR" sz="1200" dirty="0"/>
          </a:p>
          <a:p>
            <a:pPr algn="just">
              <a:buAutoNum type="arabicPeriod"/>
            </a:pPr>
            <a:r>
              <a:rPr lang="en-US" altLang="ko-KR" sz="1200" dirty="0" smtClean="0"/>
              <a:t>'</a:t>
            </a:r>
            <a:r>
              <a:rPr lang="en-US" altLang="ko-KR" sz="1200" dirty="0" err="1" smtClean="0"/>
              <a:t>os</a:t>
            </a:r>
            <a:r>
              <a:rPr lang="en-US" altLang="ko-KR" sz="1200" dirty="0"/>
              <a:t>'</a:t>
            </a:r>
            <a:r>
              <a:rPr lang="ko-KR" altLang="en-US" sz="1200" dirty="0"/>
              <a:t>와 </a:t>
            </a:r>
            <a:r>
              <a:rPr lang="en-US" altLang="ko-KR" sz="1200" dirty="0"/>
              <a:t>'pdf2image' </a:t>
            </a:r>
            <a:r>
              <a:rPr lang="ko-KR" altLang="en-US" sz="1200" dirty="0"/>
              <a:t>라이브러리를 임포트하는 코드를 </a:t>
            </a:r>
            <a:r>
              <a:rPr lang="ko-KR" altLang="en-US" sz="1200" dirty="0" smtClean="0"/>
              <a:t>작성한다</a:t>
            </a:r>
            <a:r>
              <a:rPr lang="en-US" altLang="ko-KR" sz="1200" dirty="0" smtClean="0"/>
              <a:t>.</a:t>
            </a:r>
            <a:endParaRPr lang="en-US" altLang="ko-KR" sz="1200" dirty="0"/>
          </a:p>
          <a:p>
            <a:pPr algn="just">
              <a:buAutoNum type="arabicPeriod"/>
            </a:pPr>
            <a:r>
              <a:rPr lang="en-US" altLang="ko-KR" sz="1200" dirty="0" smtClean="0"/>
              <a:t>PDF </a:t>
            </a:r>
            <a:r>
              <a:rPr lang="ko-KR" altLang="en-US" sz="1200" dirty="0"/>
              <a:t>파일은 </a:t>
            </a:r>
            <a:r>
              <a:rPr lang="en-US" altLang="ko-KR" sz="1200" dirty="0"/>
              <a:t>pdf_files </a:t>
            </a:r>
            <a:r>
              <a:rPr lang="ko-KR" altLang="en-US" sz="1200" dirty="0"/>
              <a:t>폴더에 저장되어 있다</a:t>
            </a:r>
            <a:r>
              <a:rPr lang="en-US" altLang="ko-KR" sz="1200" dirty="0" smtClean="0"/>
              <a:t>.</a:t>
            </a:r>
          </a:p>
          <a:p>
            <a:pPr algn="just">
              <a:buAutoNum type="arabicPeriod"/>
            </a:pPr>
            <a:r>
              <a:rPr lang="ko-KR" altLang="en-US" sz="1200" dirty="0" smtClean="0"/>
              <a:t>해당 </a:t>
            </a:r>
            <a:r>
              <a:rPr lang="ko-KR" altLang="en-US" sz="1200" dirty="0"/>
              <a:t>디렉토리 내에 있는 모든 파일을 리스트로 받아오는 코드를 </a:t>
            </a:r>
            <a:r>
              <a:rPr lang="ko-KR" altLang="en-US" sz="1200" dirty="0" smtClean="0"/>
              <a:t>작성한다</a:t>
            </a:r>
            <a:r>
              <a:rPr lang="en-US" altLang="ko-KR" sz="1200" dirty="0" smtClean="0"/>
              <a:t>.</a:t>
            </a:r>
            <a:endParaRPr lang="en-US" altLang="ko-KR" sz="1200" dirty="0"/>
          </a:p>
          <a:p>
            <a:pPr algn="just">
              <a:buAutoNum type="arabicPeriod"/>
            </a:pPr>
            <a:r>
              <a:rPr lang="ko-KR" altLang="en-US" sz="1200" dirty="0" smtClean="0"/>
              <a:t>리스트에 </a:t>
            </a:r>
            <a:r>
              <a:rPr lang="ko-KR" altLang="en-US" sz="1200" dirty="0"/>
              <a:t>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a:t>
            </a:r>
            <a:r>
              <a:rPr lang="ko-KR" altLang="en-US" sz="1200" dirty="0" smtClean="0"/>
              <a:t>작성한다</a:t>
            </a:r>
            <a:r>
              <a:rPr lang="en-US" altLang="ko-KR" sz="1200" dirty="0" smtClean="0"/>
              <a:t>.</a:t>
            </a:r>
            <a:endParaRPr lang="en-US" altLang="ko-KR" sz="1200" dirty="0"/>
          </a:p>
          <a:p>
            <a:pPr algn="just">
              <a:buAutoNum type="arabicPeriod"/>
            </a:pPr>
            <a:r>
              <a:rPr lang="ko-KR" altLang="en-US" sz="1200" dirty="0" smtClean="0"/>
              <a:t>파일의 </a:t>
            </a:r>
            <a:r>
              <a:rPr lang="ko-KR" altLang="en-US" sz="1200" dirty="0"/>
              <a:t>전체 경로를 </a:t>
            </a:r>
            <a:r>
              <a:rPr lang="ko-KR" altLang="en-US" sz="1200" dirty="0" smtClean="0"/>
              <a:t>구한다</a:t>
            </a:r>
            <a:r>
              <a:rPr lang="en-US" altLang="ko-KR" sz="1200" dirty="0" smtClean="0"/>
              <a:t>.</a:t>
            </a:r>
            <a:endParaRPr lang="en-US" altLang="ko-KR" sz="1200" dirty="0"/>
          </a:p>
          <a:p>
            <a:pPr algn="just">
              <a:buAutoNum type="arabicPeriod"/>
            </a:pPr>
            <a:r>
              <a:rPr lang="en-US" altLang="ko-KR" sz="1200" dirty="0" smtClean="0"/>
              <a:t>'pdf2image</a:t>
            </a:r>
            <a:r>
              <a:rPr lang="en-US" altLang="ko-KR" sz="1200" dirty="0"/>
              <a:t>'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a:t>
            </a:r>
            <a:r>
              <a:rPr lang="ko-KR" altLang="en-US" sz="1200" dirty="0" smtClean="0"/>
              <a:t>변환한다</a:t>
            </a:r>
            <a:r>
              <a:rPr lang="en-US" altLang="ko-KR" sz="1200" dirty="0" smtClean="0"/>
              <a:t>.</a:t>
            </a:r>
            <a:endParaRPr lang="en-US" altLang="ko-KR" sz="1200" dirty="0"/>
          </a:p>
          <a:p>
            <a:pPr algn="just">
              <a:buAutoNum type="arabicPeriod"/>
            </a:pPr>
            <a:r>
              <a:rPr lang="ko-KR" altLang="en-US" sz="1200" dirty="0" smtClean="0"/>
              <a:t>변환된 </a:t>
            </a:r>
            <a:r>
              <a:rPr lang="ko-KR" altLang="en-US" sz="1200" dirty="0"/>
              <a:t>이미지들을 각각 </a:t>
            </a:r>
            <a:r>
              <a:rPr lang="en-US" altLang="ko-KR" sz="1200" dirty="0"/>
              <a:t>JPEG </a:t>
            </a:r>
            <a:r>
              <a:rPr lang="ko-KR" altLang="en-US" sz="1200" dirty="0"/>
              <a:t>형식으로 </a:t>
            </a:r>
            <a:r>
              <a:rPr lang="ko-KR" altLang="en-US" sz="1200" dirty="0" smtClean="0"/>
              <a:t>저장한다</a:t>
            </a:r>
            <a:r>
              <a:rPr lang="en-US" altLang="ko-KR" sz="1200" dirty="0" smtClean="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a:t>
            </a:r>
            <a:r>
              <a:rPr lang="ko-KR" altLang="en-US" sz="1200" dirty="0" smtClean="0"/>
              <a:t>지정한다</a:t>
            </a:r>
            <a:r>
              <a:rPr lang="en-US" altLang="ko-KR" sz="1200" dirty="0" smtClean="0"/>
              <a:t>.</a:t>
            </a:r>
            <a:endParaRPr lang="en-US" altLang="ko-KR" sz="1200" dirty="0"/>
          </a:p>
          <a:p>
            <a:pPr algn="just">
              <a:buAutoNum type="arabicPeriod"/>
            </a:pPr>
            <a:r>
              <a:rPr lang="ko-KR" altLang="en-US" sz="1200" dirty="0" smtClean="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a:t>
            </a:r>
            <a:r>
              <a:rPr lang="ko-KR" altLang="en-US" sz="1200" dirty="0" smtClean="0"/>
              <a:t>작성한다</a:t>
            </a:r>
            <a:r>
              <a:rPr lang="en-US" altLang="ko-KR" sz="1200" dirty="0" smtClean="0"/>
              <a:t>.</a:t>
            </a:r>
            <a:endParaRPr lang="en-US" altLang="ko-KR" sz="1200" dirty="0"/>
          </a:p>
          <a:p>
            <a:pPr algn="just">
              <a:buAutoNum type="arabicPeriod"/>
            </a:pPr>
            <a:r>
              <a:rPr lang="ko-KR" altLang="en-US" sz="1200" dirty="0" smtClean="0"/>
              <a:t>위 </a:t>
            </a:r>
            <a:r>
              <a:rPr lang="ko-KR" altLang="en-US" sz="1200" dirty="0"/>
              <a:t>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a:t>
            </a:r>
            <a:r>
              <a:rPr lang="ko-KR" altLang="en-US" sz="1200" dirty="0" smtClean="0"/>
              <a:t>한다</a:t>
            </a:r>
            <a:r>
              <a:rPr lang="en-US" altLang="ko-KR" sz="1200" dirty="0" smtClean="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smtClean="0">
                <a:solidFill>
                  <a:srgbClr val="C00000"/>
                </a:solidFill>
              </a:rPr>
              <a:t>Python </a:t>
            </a:r>
            <a:r>
              <a:rPr lang="ko-KR" altLang="en-US" b="1" dirty="0" smtClean="0">
                <a:solidFill>
                  <a:srgbClr val="C00000"/>
                </a:solidFill>
              </a:rPr>
              <a:t>업무 활용</a:t>
            </a:r>
            <a:endParaRPr lang="ko-KR" altLang="en-US" b="1" dirty="0">
              <a:solidFill>
                <a:srgbClr val="C00000"/>
              </a:solidFill>
            </a:endParaRPr>
          </a:p>
        </p:txBody>
      </p:sp>
      <p:sp>
        <p:nvSpPr>
          <p:cNvPr id="3" name="내용 개체 틀 2"/>
          <p:cNvSpPr>
            <a:spLocks noGrp="1"/>
          </p:cNvSpPr>
          <p:nvPr>
            <p:ph idx="1"/>
          </p:nvPr>
        </p:nvSpPr>
        <p:spPr/>
        <p:txBody>
          <a:bodyPr>
            <a:normAutofit fontScale="77500" lnSpcReduction="20000"/>
          </a:bodyPr>
          <a:lstStyle/>
          <a:p>
            <a:pPr marL="514350" indent="-514350" algn="just">
              <a:lnSpc>
                <a:spcPct val="150000"/>
              </a:lnSpc>
              <a:buAutoNum type="arabicPeriod"/>
            </a:pPr>
            <a:r>
              <a:rPr lang="ko-KR" altLang="en-US" dirty="0" smtClean="0"/>
              <a:t>내가 무언가를 하고싶다</a:t>
            </a:r>
            <a:r>
              <a:rPr lang="en-US" altLang="ko-KR" dirty="0" smtClean="0"/>
              <a:t>?</a:t>
            </a:r>
          </a:p>
          <a:p>
            <a:pPr marL="514350" indent="-514350" algn="just">
              <a:lnSpc>
                <a:spcPct val="150000"/>
              </a:lnSpc>
              <a:buAutoNum type="arabicPeriod"/>
            </a:pPr>
            <a:r>
              <a:rPr lang="ko-KR" altLang="en-US" dirty="0" smtClean="0"/>
              <a:t>몰라서 못 하는 거야</a:t>
            </a:r>
            <a:r>
              <a:rPr lang="en-US" altLang="ko-KR" dirty="0" smtClean="0"/>
              <a:t>~</a:t>
            </a:r>
            <a:r>
              <a:rPr lang="ko-KR" altLang="en-US" dirty="0" smtClean="0"/>
              <a:t> 아는데 못하는게 아니다</a:t>
            </a:r>
            <a:r>
              <a:rPr lang="en-US" altLang="ko-KR" dirty="0" smtClean="0"/>
              <a:t>!!!</a:t>
            </a:r>
          </a:p>
          <a:p>
            <a:pPr marL="514350" indent="-514350" algn="just">
              <a:lnSpc>
                <a:spcPct val="150000"/>
              </a:lnSpc>
              <a:buAutoNum type="arabicPeriod"/>
            </a:pPr>
            <a:r>
              <a:rPr lang="ko-KR" altLang="en-US" dirty="0" smtClean="0"/>
              <a:t>실현 가능한지 아닌지 사전조사를 한다</a:t>
            </a:r>
            <a:r>
              <a:rPr lang="en-US" altLang="ko-KR" dirty="0" smtClean="0"/>
              <a:t>(</a:t>
            </a:r>
            <a:r>
              <a:rPr lang="en-US" altLang="ko-KR" dirty="0" err="1" smtClean="0"/>
              <a:t>ChatGPT</a:t>
            </a:r>
            <a:r>
              <a:rPr lang="ko-KR" altLang="en-US" dirty="0" smtClean="0"/>
              <a:t>에게 물어보거나 </a:t>
            </a:r>
            <a:r>
              <a:rPr lang="ko-KR" altLang="en-US" dirty="0" err="1" smtClean="0"/>
              <a:t>구글링을</a:t>
            </a:r>
            <a:r>
              <a:rPr lang="ko-KR" altLang="en-US" dirty="0" smtClean="0"/>
              <a:t> 해본다</a:t>
            </a:r>
            <a:r>
              <a:rPr lang="en-US" altLang="ko-KR" dirty="0" smtClean="0"/>
              <a:t>.)</a:t>
            </a:r>
          </a:p>
          <a:p>
            <a:pPr marL="514350" indent="-514350" algn="just">
              <a:lnSpc>
                <a:spcPct val="150000"/>
              </a:lnSpc>
              <a:buAutoNum type="arabicPeriod"/>
            </a:pPr>
            <a:r>
              <a:rPr lang="ko-KR" altLang="en-US" dirty="0" smtClean="0"/>
              <a:t>코드가 있다면</a:t>
            </a:r>
            <a:r>
              <a:rPr lang="en-US" altLang="ko-KR" dirty="0" smtClean="0"/>
              <a:t>, </a:t>
            </a:r>
            <a:r>
              <a:rPr lang="en-US" altLang="ko-KR" dirty="0" err="1" smtClean="0"/>
              <a:t>ChatGPT</a:t>
            </a:r>
            <a:r>
              <a:rPr lang="ko-KR" altLang="en-US" dirty="0" smtClean="0"/>
              <a:t>에게 해석하고</a:t>
            </a:r>
            <a:r>
              <a:rPr lang="en-US" altLang="ko-KR" dirty="0" smtClean="0"/>
              <a:t>, </a:t>
            </a:r>
            <a:r>
              <a:rPr lang="ko-KR" altLang="en-US" dirty="0" smtClean="0"/>
              <a:t>수정보완을 요구하거나</a:t>
            </a:r>
            <a:r>
              <a:rPr lang="en-US" altLang="ko-KR" dirty="0" smtClean="0"/>
              <a:t>, </a:t>
            </a:r>
            <a:r>
              <a:rPr lang="ko-KR" altLang="en-US" dirty="0" smtClean="0"/>
              <a:t>아니면 질문을 하여 새롭게 창조한다</a:t>
            </a:r>
            <a:r>
              <a:rPr lang="en-US" altLang="ko-KR" dirty="0" smtClean="0"/>
              <a:t>.</a:t>
            </a:r>
          </a:p>
          <a:p>
            <a:pPr marL="514350" indent="-514350" algn="just">
              <a:lnSpc>
                <a:spcPct val="150000"/>
              </a:lnSpc>
              <a:buAutoNum type="arabicPeriod"/>
            </a:pPr>
            <a:r>
              <a:rPr lang="ko-KR" altLang="en-US" dirty="0" smtClean="0"/>
              <a:t>그리고 업무에 활용한다</a:t>
            </a:r>
            <a:r>
              <a:rPr lang="en-US" altLang="ko-KR" dirty="0" smtClean="0"/>
              <a:t>.</a:t>
            </a:r>
          </a:p>
          <a:p>
            <a:pPr marL="514350" indent="-514350" algn="just">
              <a:lnSpc>
                <a:spcPct val="150000"/>
              </a:lnSpc>
              <a:buAutoNum type="arabicPeriod"/>
            </a:pPr>
            <a:r>
              <a:rPr lang="en-US" altLang="ko-KR" dirty="0" smtClean="0"/>
              <a:t>-</a:t>
            </a:r>
            <a:r>
              <a:rPr lang="ko-KR" altLang="en-US" dirty="0" smtClean="0"/>
              <a:t>끝</a:t>
            </a:r>
            <a:r>
              <a:rPr lang="en-US" altLang="ko-KR" dirty="0" smtClean="0"/>
              <a:t>-</a:t>
            </a:r>
            <a:endParaRPr lang="en-US" altLang="ko-KR" dirty="0" smtClean="0"/>
          </a:p>
        </p:txBody>
      </p:sp>
    </p:spTree>
    <p:extLst>
      <p:ext uri="{BB962C8B-B14F-4D97-AF65-F5344CB8AC3E}">
        <p14:creationId xmlns:p14="http://schemas.microsoft.com/office/powerpoint/2010/main" val="3252404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smtClean="0"/>
              <a:t>Excel</a:t>
            </a:r>
            <a:r>
              <a:rPr lang="ko-KR" altLang="en-US" b="1" dirty="0" smtClean="0"/>
              <a:t> </a:t>
            </a:r>
            <a:r>
              <a:rPr lang="en-US" altLang="ko-KR" b="1" dirty="0"/>
              <a:t>VBA</a:t>
            </a:r>
            <a:endParaRPr lang="ko-KR" altLang="en-US" b="1"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838786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a:t>
            </a:r>
            <a:r>
              <a:rPr lang="ko-KR" altLang="en-US" b="1" dirty="0" smtClean="0"/>
              <a:t>변환하기</a:t>
            </a:r>
            <a:endParaRPr lang="ko-KR" altLang="en-US" b="1" dirty="0"/>
          </a:p>
        </p:txBody>
      </p:sp>
      <p:sp>
        <p:nvSpPr>
          <p:cNvPr id="4" name="내용 개체 틀 3"/>
          <p:cNvSpPr>
            <a:spLocks noGrp="1"/>
          </p:cNvSpPr>
          <p:nvPr>
            <p:ph idx="1"/>
          </p:nvPr>
        </p:nvSpPr>
        <p:spPr/>
        <p:txBody>
          <a:bodyPr/>
          <a:lstStyle/>
          <a:p>
            <a:pPr marL="0" indent="0">
              <a:buNone/>
            </a:pPr>
            <a:r>
              <a:rPr lang="en-US" altLang="ko-KR" dirty="0" smtClean="0"/>
              <a:t>1 -&gt; Ⅰ</a:t>
            </a:r>
          </a:p>
          <a:p>
            <a:pPr marL="0" indent="0">
              <a:buNone/>
            </a:pPr>
            <a:r>
              <a:rPr lang="en-US" altLang="ko-KR" dirty="0" smtClean="0"/>
              <a:t>2</a:t>
            </a:r>
            <a:r>
              <a:rPr lang="en-US" altLang="ko-KR" dirty="0"/>
              <a:t> -&gt; </a:t>
            </a:r>
            <a:r>
              <a:rPr lang="en-US" altLang="ko-KR" dirty="0" smtClean="0"/>
              <a:t>Ⅱ</a:t>
            </a:r>
          </a:p>
          <a:p>
            <a:pPr marL="0" indent="0">
              <a:buNone/>
            </a:pPr>
            <a:r>
              <a:rPr lang="en-US" altLang="ko-KR" dirty="0" smtClean="0"/>
              <a:t>3</a:t>
            </a:r>
            <a:r>
              <a:rPr lang="en-US" altLang="ko-KR" dirty="0"/>
              <a:t> -&gt; </a:t>
            </a:r>
            <a:r>
              <a:rPr lang="en-US" altLang="ko-KR" dirty="0" smtClean="0"/>
              <a:t>Ⅲ</a:t>
            </a:r>
          </a:p>
          <a:p>
            <a:pPr marL="0" indent="0">
              <a:buNone/>
            </a:pPr>
            <a:r>
              <a:rPr lang="en-US" altLang="ko-KR" dirty="0" smtClean="0"/>
              <a:t>4</a:t>
            </a:r>
            <a:r>
              <a:rPr lang="en-US" altLang="ko-KR" dirty="0"/>
              <a:t> -&gt; </a:t>
            </a:r>
            <a:r>
              <a:rPr lang="en-US" altLang="ko-KR" dirty="0" smtClean="0"/>
              <a:t>Ⅳ</a:t>
            </a:r>
          </a:p>
          <a:p>
            <a:pPr marL="0" indent="0">
              <a:buNone/>
            </a:pPr>
            <a:r>
              <a:rPr lang="en-US" altLang="ko-KR" dirty="0" smtClean="0"/>
              <a:t>5</a:t>
            </a:r>
            <a:r>
              <a:rPr lang="en-US" altLang="ko-KR" dirty="0"/>
              <a:t> -&gt; </a:t>
            </a:r>
            <a:r>
              <a:rPr lang="en-US" altLang="ko-KR" dirty="0" smtClean="0"/>
              <a:t>Ⅴ</a:t>
            </a:r>
          </a:p>
          <a:p>
            <a:pPr marL="0" indent="0">
              <a:buNone/>
            </a:pPr>
            <a:endParaRPr lang="en-US" altLang="ko-KR" dirty="0"/>
          </a:p>
          <a:p>
            <a:pPr marL="0" indent="0">
              <a:buNone/>
            </a:pPr>
            <a:r>
              <a:rPr lang="en-US" altLang="ko-KR" dirty="0" smtClean="0"/>
              <a:t>????</a:t>
            </a:r>
          </a:p>
          <a:p>
            <a:pPr marL="0" indent="0">
              <a:buNone/>
            </a:pPr>
            <a:endParaRPr lang="ko-KR" altLang="en-US" dirty="0"/>
          </a:p>
        </p:txBody>
      </p:sp>
    </p:spTree>
    <p:extLst>
      <p:ext uri="{BB962C8B-B14F-4D97-AF65-F5344CB8AC3E}">
        <p14:creationId xmlns:p14="http://schemas.microsoft.com/office/powerpoint/2010/main" val="1313044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a:t>
            </a:r>
            <a:r>
              <a:rPr lang="ko-KR" altLang="en-US" b="1"/>
              <a:t>숫자로 </a:t>
            </a:r>
            <a:r>
              <a:rPr lang="ko-KR" altLang="en-US" b="1" smtClean="0"/>
              <a:t>변환하기</a:t>
            </a:r>
            <a:r>
              <a:rPr lang="en-US" altLang="ko-KR" b="1" dirty="0" smtClean="0"/>
              <a:t>(</a:t>
            </a:r>
            <a:r>
              <a:rPr lang="ko-KR" altLang="en-US" b="1" dirty="0" smtClean="0"/>
              <a:t>기본</a:t>
            </a:r>
            <a:r>
              <a:rPr lang="en-US" altLang="ko-KR" b="1" dirty="0" smtClean="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en-US" altLang="ko-KR" dirty="0" smtClean="0"/>
              <a:t>A2:A17</a:t>
            </a:r>
            <a:r>
              <a:rPr lang="ko-KR" altLang="en-US" dirty="0"/>
              <a:t>까지 </a:t>
            </a:r>
            <a:r>
              <a:rPr lang="en-US" altLang="ko-KR" dirty="0"/>
              <a:t>1~100</a:t>
            </a:r>
            <a:r>
              <a:rPr lang="ko-KR" altLang="en-US" dirty="0"/>
              <a:t>까지의 아라비아 숫자가 있다</a:t>
            </a:r>
            <a:r>
              <a:rPr lang="en-US" altLang="ko-KR" dirty="0" smtClean="0"/>
              <a:t>.</a:t>
            </a:r>
          </a:p>
          <a:p>
            <a:pPr marL="514350" indent="-514350">
              <a:lnSpc>
                <a:spcPct val="150000"/>
              </a:lnSpc>
              <a:buAutoNum type="arabicPeriod"/>
            </a:pPr>
            <a:r>
              <a:rPr lang="ko-KR" altLang="en-US" dirty="0" smtClean="0"/>
              <a:t>이를 </a:t>
            </a:r>
            <a:r>
              <a:rPr lang="ko-KR" altLang="en-US" dirty="0"/>
              <a:t>로마숫자로 변환하여</a:t>
            </a:r>
            <a:r>
              <a:rPr lang="en-US" altLang="ko-KR" dirty="0"/>
              <a:t>, B2:B17</a:t>
            </a:r>
            <a:r>
              <a:rPr lang="ko-KR" altLang="en-US" dirty="0"/>
              <a:t>에 출력하고 싶다</a:t>
            </a:r>
            <a:r>
              <a:rPr lang="en-US" altLang="ko-KR" dirty="0" smtClean="0"/>
              <a:t>.</a:t>
            </a:r>
          </a:p>
          <a:p>
            <a:pPr marL="514350" indent="-514350">
              <a:lnSpc>
                <a:spcPct val="150000"/>
              </a:lnSpc>
              <a:buAutoNum type="arabicPeriod"/>
            </a:pPr>
            <a:r>
              <a:rPr lang="ko-KR" altLang="en-US" dirty="0" smtClean="0"/>
              <a:t>엑셀</a:t>
            </a:r>
            <a:r>
              <a:rPr lang="en-US" altLang="ko-KR" dirty="0" smtClean="0"/>
              <a:t>VBA </a:t>
            </a:r>
            <a:r>
              <a:rPr lang="ko-KR" altLang="en-US" dirty="0" smtClean="0"/>
              <a:t>코드를 </a:t>
            </a:r>
            <a:r>
              <a:rPr lang="ko-KR" altLang="en-US" dirty="0"/>
              <a:t>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smtClean="0"/>
              <a:t>확장</a:t>
            </a:r>
            <a:r>
              <a:rPr lang="en-US" altLang="ko-KR" b="1" dirty="0" smtClean="0"/>
              <a:t>-1</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en-US" altLang="ko-KR" sz="2000" dirty="0" smtClean="0"/>
              <a:t>Excel </a:t>
            </a:r>
            <a:r>
              <a:rPr lang="en-US" altLang="ko-KR" sz="2000" dirty="0"/>
              <a:t>VBA</a:t>
            </a:r>
            <a:r>
              <a:rPr lang="ko-KR" altLang="en-US" sz="2000" dirty="0"/>
              <a:t>를 사용하여 현재 활성화된 워크시트의 사용된 범위에 있는 모든 셀을 순회하는 매크로를 작성한다</a:t>
            </a:r>
            <a:r>
              <a:rPr lang="en-US" altLang="ko-KR" sz="2000" dirty="0" smtClean="0"/>
              <a:t>.</a:t>
            </a:r>
          </a:p>
          <a:p>
            <a:pPr marL="514350" indent="-514350" algn="just">
              <a:lnSpc>
                <a:spcPct val="150000"/>
              </a:lnSpc>
              <a:buAutoNum type="arabicPeriod"/>
            </a:pPr>
            <a:r>
              <a:rPr lang="ko-KR" altLang="en-US" sz="2000" dirty="0" smtClean="0"/>
              <a:t>각 </a:t>
            </a:r>
            <a:r>
              <a:rPr lang="ko-KR" altLang="en-US" sz="2000" dirty="0"/>
              <a:t>셀의 값이 </a:t>
            </a:r>
            <a:r>
              <a:rPr lang="en-US" altLang="ko-KR" sz="2000" dirty="0"/>
              <a:t>0</a:t>
            </a:r>
            <a:r>
              <a:rPr lang="ko-KR" altLang="en-US" sz="2000" dirty="0"/>
              <a:t>보다 크고 </a:t>
            </a:r>
            <a:r>
              <a:rPr lang="en-US" altLang="ko-KR" sz="2000" dirty="0"/>
              <a:t>4000</a:t>
            </a:r>
            <a:r>
              <a:rPr lang="ko-KR" altLang="en-US" sz="2000" dirty="0"/>
              <a:t>보다 작은 숫자인 경우</a:t>
            </a:r>
            <a:r>
              <a:rPr lang="en-US" altLang="ko-KR" sz="2000" dirty="0"/>
              <a:t>, </a:t>
            </a:r>
            <a:r>
              <a:rPr lang="ko-KR" altLang="en-US" sz="2000" dirty="0"/>
              <a:t>해당 숫자를 로마 숫자로 변환하고 그 결과를 원래 셀의 바로 오른쪽에 위치한 셀에 출력해야 한다</a:t>
            </a:r>
            <a:r>
              <a:rPr lang="en-US" altLang="ko-KR" sz="2000" dirty="0" smtClean="0"/>
              <a:t>.</a:t>
            </a:r>
          </a:p>
          <a:p>
            <a:pPr marL="514350" indent="-514350" algn="just">
              <a:lnSpc>
                <a:spcPct val="150000"/>
              </a:lnSpc>
              <a:buAutoNum type="arabicPeriod"/>
            </a:pPr>
            <a:r>
              <a:rPr lang="ko-KR" altLang="en-US" sz="2000" dirty="0" smtClean="0"/>
              <a:t>로마 </a:t>
            </a:r>
            <a:r>
              <a:rPr lang="ko-KR" altLang="en-US" sz="2000" dirty="0"/>
              <a:t>숫자 변환에는 </a:t>
            </a:r>
            <a:r>
              <a:rPr lang="en-US" altLang="ko-KR" sz="2000" dirty="0"/>
              <a:t>Excel</a:t>
            </a:r>
            <a:r>
              <a:rPr lang="ko-KR" altLang="en-US" sz="2000" dirty="0"/>
              <a:t>의 내장 함수인 </a:t>
            </a:r>
            <a:r>
              <a:rPr lang="en-US" altLang="ko-KR" sz="2000" dirty="0" err="1"/>
              <a:t>WorksheetFunction.roman</a:t>
            </a:r>
            <a:r>
              <a:rPr lang="ko-KR" altLang="en-US" sz="2000" dirty="0"/>
              <a:t>을 사용해야한다</a:t>
            </a:r>
            <a:r>
              <a:rPr lang="en-US" altLang="ko-KR" sz="2000" dirty="0"/>
              <a:t>.</a:t>
            </a:r>
            <a:endParaRPr lang="ko-KR" altLang="en-US" sz="2000" dirty="0"/>
          </a:p>
        </p:txBody>
      </p:sp>
    </p:spTree>
    <p:extLst>
      <p:ext uri="{BB962C8B-B14F-4D97-AF65-F5344CB8AC3E}">
        <p14:creationId xmlns:p14="http://schemas.microsoft.com/office/powerpoint/2010/main" val="962093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이메일 작성 프롬프트</a:t>
            </a:r>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gn="just">
              <a:lnSpc>
                <a:spcPct val="150000"/>
              </a:lnSpc>
              <a:buNone/>
            </a:pPr>
            <a:r>
              <a:rPr lang="en-US" altLang="ko-KR" sz="1400" b="1" dirty="0"/>
              <a:t>Excel VBA</a:t>
            </a:r>
            <a:r>
              <a:rPr lang="ko-KR" altLang="en-US" sz="1400" b="1" dirty="0"/>
              <a:t>를 사용하여 다음과 같은 작업을 수행하는 매크로를 </a:t>
            </a:r>
            <a:r>
              <a:rPr lang="ko-KR" altLang="en-US" sz="1400" b="1" dirty="0" smtClean="0"/>
              <a:t>작성해</a:t>
            </a:r>
            <a:endParaRPr lang="en-US" altLang="ko-KR" sz="1400" b="1" dirty="0"/>
          </a:p>
          <a:p>
            <a:pPr marL="342900" indent="-342900" algn="just">
              <a:lnSpc>
                <a:spcPct val="150000"/>
              </a:lnSpc>
              <a:buAutoNum type="arabicPeriod"/>
            </a:pPr>
            <a:r>
              <a:rPr lang="ko-KR" altLang="en-US" sz="1400" dirty="0" smtClean="0"/>
              <a:t>현재 </a:t>
            </a:r>
            <a:r>
              <a:rPr lang="ko-KR" altLang="en-US" sz="1400" dirty="0"/>
              <a:t>활성화된 워크시트를 참조하되</a:t>
            </a:r>
            <a:r>
              <a:rPr lang="en-US" altLang="ko-KR" sz="1400" dirty="0"/>
              <a:t>, </a:t>
            </a:r>
            <a:r>
              <a:rPr lang="ko-KR" altLang="en-US" sz="1400" dirty="0"/>
              <a:t>이 때 오류가 발생하지 않도록 예외 처리를 포함해야 한다</a:t>
            </a:r>
            <a:r>
              <a:rPr lang="en-US" altLang="ko-KR" sz="1400" dirty="0" smtClean="0"/>
              <a:t>.</a:t>
            </a:r>
          </a:p>
          <a:p>
            <a:pPr marL="342900" indent="-342900" algn="just">
              <a:lnSpc>
                <a:spcPct val="150000"/>
              </a:lnSpc>
              <a:buAutoNum type="arabicPeriod"/>
            </a:pPr>
            <a:r>
              <a:rPr lang="ko-KR" altLang="en-US" sz="1400" dirty="0" smtClean="0"/>
              <a:t>참조된 </a:t>
            </a:r>
            <a:r>
              <a:rPr lang="ko-KR" altLang="en-US" sz="1400" dirty="0"/>
              <a:t>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smtClean="0"/>
              <a:t>.</a:t>
            </a:r>
          </a:p>
          <a:p>
            <a:pPr marL="342900" indent="-342900" algn="just">
              <a:lnSpc>
                <a:spcPct val="150000"/>
              </a:lnSpc>
              <a:buAutoNum type="arabicPeriod"/>
            </a:pPr>
            <a:r>
              <a:rPr lang="ko-KR" altLang="en-US" sz="1400" dirty="0" smtClean="0"/>
              <a:t>이 </a:t>
            </a:r>
            <a:r>
              <a:rPr lang="ko-KR" altLang="en-US" sz="1400" dirty="0"/>
              <a:t>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smtClean="0"/>
              <a:t>.</a:t>
            </a:r>
          </a:p>
          <a:p>
            <a:pPr marL="342900" indent="-342900" algn="just">
              <a:lnSpc>
                <a:spcPct val="150000"/>
              </a:lnSpc>
              <a:buAutoNum type="arabicPeriod"/>
            </a:pPr>
            <a:r>
              <a:rPr lang="ko-KR" altLang="en-US" sz="1400" dirty="0" smtClean="0"/>
              <a:t>각 </a:t>
            </a:r>
            <a:r>
              <a:rPr lang="ko-KR" altLang="en-US" sz="1400" dirty="0"/>
              <a:t>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smtClean="0"/>
              <a:t>.</a:t>
            </a:r>
          </a:p>
          <a:p>
            <a:pPr marL="342900" indent="-342900" algn="just">
              <a:lnSpc>
                <a:spcPct val="150000"/>
              </a:lnSpc>
              <a:buAutoNum type="arabicPeriod"/>
            </a:pPr>
            <a:r>
              <a:rPr lang="ko-KR" altLang="en-US" sz="1400" dirty="0" smtClean="0"/>
              <a:t>해당 </a:t>
            </a:r>
            <a:r>
              <a:rPr lang="ko-KR" altLang="en-US" sz="1400" dirty="0"/>
              <a:t>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smtClean="0"/>
              <a:t>.</a:t>
            </a:r>
          </a:p>
          <a:p>
            <a:pPr marL="342900" indent="-342900" algn="just">
              <a:lnSpc>
                <a:spcPct val="150000"/>
              </a:lnSpc>
              <a:buAutoNum type="arabicPeriod"/>
            </a:pPr>
            <a:r>
              <a:rPr lang="ko-KR" altLang="en-US" sz="1400" dirty="0" smtClean="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a:t>
            </a:r>
            <a:r>
              <a:rPr lang="ko-KR" altLang="en-US" b="1"/>
              <a:t>사이즈 </a:t>
            </a:r>
            <a:r>
              <a:rPr lang="ko-KR" altLang="en-US" b="1" smtClean="0"/>
              <a:t>변경하기</a:t>
            </a:r>
            <a:r>
              <a:rPr lang="en-US" altLang="ko-KR" b="1" dirty="0" smtClean="0"/>
              <a:t>(</a:t>
            </a:r>
            <a:r>
              <a:rPr lang="ko-KR" altLang="en-US" b="1" dirty="0" smtClean="0"/>
              <a:t>기본</a:t>
            </a:r>
            <a:r>
              <a:rPr lang="en-US" altLang="ko-KR" b="1" dirty="0" smtClean="0"/>
              <a:t>)</a:t>
            </a:r>
            <a:endParaRPr lang="ko-KR" altLang="en-US" b="1" dirty="0"/>
          </a:p>
        </p:txBody>
      </p:sp>
      <p:sp>
        <p:nvSpPr>
          <p:cNvPr id="3" name="내용 개체 틀 2"/>
          <p:cNvSpPr>
            <a:spLocks noGrp="1"/>
          </p:cNvSpPr>
          <p:nvPr>
            <p:ph idx="1"/>
          </p:nvPr>
        </p:nvSpPr>
        <p:spPr/>
        <p:txBody>
          <a:bodyPr/>
          <a:lstStyle/>
          <a:p>
            <a:pPr marL="514350" indent="-514350">
              <a:lnSpc>
                <a:spcPct val="150000"/>
              </a:lnSpc>
              <a:buAutoNum type="arabicPeriod"/>
            </a:pPr>
            <a:r>
              <a:rPr lang="ko-KR" altLang="en-US" dirty="0" smtClean="0"/>
              <a:t>엑셀 </a:t>
            </a:r>
            <a:r>
              <a:rPr lang="en-US" altLang="ko-KR" dirty="0"/>
              <a:t>vba </a:t>
            </a:r>
            <a:r>
              <a:rPr lang="ko-KR" altLang="en-US" dirty="0"/>
              <a:t>전문가가되어 나의 요청에 답해줘</a:t>
            </a:r>
            <a:r>
              <a:rPr lang="en-US" altLang="ko-KR" dirty="0" smtClean="0"/>
              <a:t>.</a:t>
            </a:r>
          </a:p>
          <a:p>
            <a:pPr marL="514350" indent="-514350">
              <a:lnSpc>
                <a:spcPct val="150000"/>
              </a:lnSpc>
              <a:buAutoNum type="arabicPeriod"/>
            </a:pPr>
            <a:r>
              <a:rPr lang="ko-KR" altLang="en-US" dirty="0" smtClean="0"/>
              <a:t>엑셀 </a:t>
            </a:r>
            <a:r>
              <a:rPr lang="ko-KR" altLang="en-US" dirty="0"/>
              <a:t>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14909849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514350" indent="-514350" algn="just">
              <a:lnSpc>
                <a:spcPct val="150000"/>
              </a:lnSpc>
              <a:buAutoNum type="arabicPeriod"/>
            </a:pPr>
            <a:r>
              <a:rPr lang="en-US" altLang="ko-KR" dirty="0" smtClean="0"/>
              <a:t>Excel </a:t>
            </a:r>
            <a:r>
              <a:rPr lang="en-US" altLang="ko-KR" dirty="0"/>
              <a:t>VBA</a:t>
            </a:r>
            <a:r>
              <a:rPr lang="ko-KR" altLang="en-US" dirty="0"/>
              <a:t>를 사용하여 현재 활성화된 워크시트의 모든 이미지를 순회하고 크기를 조절하는 매크로를 작성해줘</a:t>
            </a:r>
            <a:r>
              <a:rPr lang="en-US" altLang="ko-KR" dirty="0" smtClean="0"/>
              <a:t>.</a:t>
            </a:r>
          </a:p>
          <a:p>
            <a:pPr marL="514350" indent="-514350" algn="just">
              <a:lnSpc>
                <a:spcPct val="150000"/>
              </a:lnSpc>
              <a:buAutoNum type="arabicPeriod"/>
            </a:pPr>
            <a:r>
              <a:rPr lang="ko-KR" altLang="en-US" dirty="0" smtClean="0"/>
              <a:t>각 </a:t>
            </a:r>
            <a:r>
              <a:rPr lang="ko-KR" altLang="en-US" dirty="0"/>
              <a:t>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smtClean="0"/>
              <a:t>.</a:t>
            </a:r>
          </a:p>
          <a:p>
            <a:pPr marL="514350" indent="-514350" algn="just">
              <a:lnSpc>
                <a:spcPct val="150000"/>
              </a:lnSpc>
              <a:buAutoNum type="arabicPeriod"/>
            </a:pPr>
            <a:r>
              <a:rPr lang="ko-KR" altLang="en-US" dirty="0" smtClean="0"/>
              <a:t>워크시트에 </a:t>
            </a:r>
            <a:r>
              <a:rPr lang="ko-KR" altLang="en-US" dirty="0"/>
              <a:t>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a:t>
            </a:r>
            <a:r>
              <a:rPr lang="ko-KR" altLang="en-US" b="1"/>
              <a:t>문제</a:t>
            </a:r>
            <a:r>
              <a:rPr lang="en-US" altLang="ko-KR" b="1" dirty="0" smtClean="0"/>
              <a:t>(</a:t>
            </a:r>
            <a:r>
              <a:rPr lang="ko-KR" altLang="en-US" b="1" dirty="0" smtClean="0"/>
              <a:t>기본</a:t>
            </a:r>
            <a:r>
              <a:rPr lang="en-US" altLang="ko-KR" b="1" dirty="0" smtClean="0"/>
              <a:t>)</a:t>
            </a:r>
            <a:endParaRPr lang="ko-KR" altLang="en-US" b="1" dirty="0"/>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smtClean="0"/>
              <a:t>엑셀 </a:t>
            </a:r>
            <a:r>
              <a:rPr lang="en-US" altLang="ko-KR" sz="2000" dirty="0"/>
              <a:t>VBA </a:t>
            </a:r>
            <a:r>
              <a:rPr lang="ko-KR" altLang="en-US" sz="2000" dirty="0"/>
              <a:t>코드를 작성해줘</a:t>
            </a:r>
            <a:r>
              <a:rPr lang="en-US" altLang="ko-KR" sz="2000" dirty="0"/>
              <a:t>. </a:t>
            </a:r>
            <a:r>
              <a:rPr lang="ko-KR" altLang="en-US" sz="2000" dirty="0"/>
              <a:t>이 코드는 사용자로부터 서울 지하철 역 이름을 입력 받아서 해당 역이 어떤 호선에 속해 있는지 그리고 그 호선에서 몇 번째 역인지를 알려주는 코드다</a:t>
            </a:r>
            <a:r>
              <a:rPr lang="en-US" altLang="ko-KR" sz="2000" dirty="0" smtClean="0"/>
              <a:t>.</a:t>
            </a:r>
          </a:p>
          <a:p>
            <a:pPr marL="514350" indent="-514350" algn="just">
              <a:lnSpc>
                <a:spcPct val="150000"/>
              </a:lnSpc>
              <a:buAutoNum type="arabicPeriod"/>
            </a:pPr>
            <a:r>
              <a:rPr lang="ko-KR" altLang="en-US" sz="2000" dirty="0" smtClean="0"/>
              <a:t>역 </a:t>
            </a:r>
            <a:r>
              <a:rPr lang="ko-KR" altLang="en-US" sz="2000" dirty="0"/>
              <a:t>이름은 엑셀 시트 </a:t>
            </a:r>
            <a:r>
              <a:rPr lang="en-US" altLang="ko-KR" sz="2000" dirty="0"/>
              <a:t>'Sheet1'</a:t>
            </a:r>
            <a:r>
              <a:rPr lang="ko-KR" altLang="en-US" sz="2000" dirty="0"/>
              <a:t>의 </a:t>
            </a:r>
            <a:r>
              <a:rPr lang="en-US" altLang="ko-KR" sz="2000" dirty="0"/>
              <a:t>B2</a:t>
            </a:r>
            <a:r>
              <a:rPr lang="ko-KR" altLang="en-US" sz="2000" dirty="0"/>
              <a:t>부터 </a:t>
            </a:r>
            <a:r>
              <a:rPr lang="en-US" altLang="ko-KR" sz="2000" dirty="0"/>
              <a:t>H11</a:t>
            </a:r>
            <a:r>
              <a:rPr lang="ko-KR" altLang="en-US" sz="2000" dirty="0"/>
              <a:t>까지 셀에 나열되어 있고</a:t>
            </a:r>
            <a:r>
              <a:rPr lang="en-US" altLang="ko-KR" sz="2000" dirty="0"/>
              <a:t>, </a:t>
            </a:r>
            <a:r>
              <a:rPr lang="ko-KR" altLang="en-US" sz="2000" dirty="0"/>
              <a:t>호선 정보는 </a:t>
            </a:r>
            <a:r>
              <a:rPr lang="en-US" altLang="ko-KR" sz="2000" dirty="0"/>
              <a:t>B1</a:t>
            </a:r>
            <a:r>
              <a:rPr lang="ko-KR" altLang="en-US" sz="2000" dirty="0"/>
              <a:t>부터 </a:t>
            </a:r>
            <a:r>
              <a:rPr lang="en-US" altLang="ko-KR" sz="2000" dirty="0"/>
              <a:t>H1</a:t>
            </a:r>
            <a:r>
              <a:rPr lang="ko-KR" altLang="en-US" sz="2000" dirty="0"/>
              <a:t>까지의 셀에 있다</a:t>
            </a:r>
            <a:r>
              <a:rPr lang="en-US" altLang="ko-KR" sz="2000" dirty="0" smtClean="0"/>
              <a:t>.</a:t>
            </a:r>
          </a:p>
          <a:p>
            <a:pPr marL="514350" indent="-514350" algn="just">
              <a:lnSpc>
                <a:spcPct val="150000"/>
              </a:lnSpc>
              <a:buAutoNum type="arabicPeriod"/>
            </a:pPr>
            <a:r>
              <a:rPr lang="ko-KR" altLang="en-US" sz="2000" dirty="0" smtClean="0"/>
              <a:t>만약 </a:t>
            </a:r>
            <a:r>
              <a:rPr lang="ko-KR" altLang="en-US" sz="2000" dirty="0"/>
              <a:t>입력된 역 이름이 존재하지 않는다면 </a:t>
            </a:r>
            <a:r>
              <a:rPr lang="en-US" altLang="ko-KR" sz="2000" dirty="0"/>
              <a:t>＇</a:t>
            </a:r>
            <a:r>
              <a:rPr lang="ko-KR" altLang="en-US" sz="2000" dirty="0"/>
              <a:t>해당 역을 찾을 수 없습니다</a:t>
            </a:r>
            <a:r>
              <a:rPr lang="en-US" altLang="ko-KR" sz="2000" dirty="0"/>
              <a:t>.＇</a:t>
            </a:r>
            <a:r>
              <a:rPr lang="ko-KR" altLang="en-US" sz="2000" dirty="0"/>
              <a:t>라는 메시지를 출력해야 한다</a:t>
            </a:r>
            <a:r>
              <a:rPr lang="en-US" altLang="ko-KR" sz="2000" dirty="0"/>
              <a:t>.</a:t>
            </a:r>
            <a:endParaRPr lang="ko-KR" altLang="en-US" sz="2000" dirty="0"/>
          </a:p>
        </p:txBody>
      </p:sp>
    </p:spTree>
    <p:extLst>
      <p:ext uri="{BB962C8B-B14F-4D97-AF65-F5344CB8AC3E}">
        <p14:creationId xmlns:p14="http://schemas.microsoft.com/office/powerpoint/2010/main" val="1021148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a:t>
            </a:r>
            <a:r>
              <a:rPr lang="ko-KR" altLang="en-US" b="1" dirty="0" smtClean="0"/>
              <a:t>문제</a:t>
            </a:r>
            <a:r>
              <a:rPr lang="en-US" altLang="ko-KR" b="1" dirty="0" smtClean="0"/>
              <a:t>(</a:t>
            </a:r>
            <a:r>
              <a:rPr lang="ko-KR" altLang="en-US" b="1" dirty="0" smtClean="0"/>
              <a:t>확장</a:t>
            </a:r>
            <a:r>
              <a:rPr lang="en-US" altLang="ko-KR" b="1" dirty="0" smtClean="0"/>
              <a:t>)</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gn="just">
              <a:lnSpc>
                <a:spcPct val="150000"/>
              </a:lnSpc>
              <a:buNone/>
            </a:pPr>
            <a:r>
              <a:rPr lang="ko-KR" altLang="en-US" sz="2400" dirty="0"/>
              <a:t>위 표를 입력 받아서 다음의 질문에 답해줘</a:t>
            </a:r>
            <a:r>
              <a:rPr lang="en-US" altLang="ko-KR" sz="2400" dirty="0" smtClean="0"/>
              <a:t>.</a:t>
            </a:r>
          </a:p>
          <a:p>
            <a:pPr marL="457200" indent="-457200" algn="just">
              <a:lnSpc>
                <a:spcPct val="150000"/>
              </a:lnSpc>
              <a:buAutoNum type="arabicPeriod"/>
            </a:pPr>
            <a:r>
              <a:rPr lang="ko-KR" altLang="en-US" sz="2400" dirty="0" smtClean="0"/>
              <a:t>엑셀 </a:t>
            </a:r>
            <a:r>
              <a:rPr lang="en-US" altLang="ko-KR" sz="2400" dirty="0"/>
              <a:t>Sheet1</a:t>
            </a:r>
            <a:r>
              <a:rPr lang="ko-KR" altLang="en-US" sz="2400" dirty="0"/>
              <a:t>에 서울 지하철 역 이름과 호선 정보를 포함하는 위와 같은 표가 있다</a:t>
            </a:r>
            <a:r>
              <a:rPr lang="en-US" altLang="ko-KR" sz="2400" dirty="0" smtClean="0"/>
              <a:t>.</a:t>
            </a:r>
          </a:p>
          <a:p>
            <a:pPr marL="457200" indent="-457200" algn="just">
              <a:lnSpc>
                <a:spcPct val="150000"/>
              </a:lnSpc>
              <a:buAutoNum type="arabicPeriod"/>
            </a:pPr>
            <a:r>
              <a:rPr lang="ko-KR" altLang="en-US" sz="2400" dirty="0" smtClean="0"/>
              <a:t>역 </a:t>
            </a:r>
            <a:r>
              <a:rPr lang="ko-KR" altLang="en-US" sz="2400" dirty="0"/>
              <a:t>이름을 입력하면 해당 역이 속한 호선과 몇 번째 역인지 출력하는 </a:t>
            </a:r>
            <a:r>
              <a:rPr lang="en-US" altLang="ko-KR" sz="2400" dirty="0"/>
              <a:t>Excel VBA </a:t>
            </a:r>
            <a:r>
              <a:rPr lang="ko-KR" altLang="en-US" sz="2400" dirty="0"/>
              <a:t>코드를 작성해라</a:t>
            </a:r>
            <a:r>
              <a:rPr lang="en-US" altLang="ko-KR" sz="2400" dirty="0" smtClean="0"/>
              <a:t>.</a:t>
            </a:r>
          </a:p>
          <a:p>
            <a:pPr marL="457200" indent="-457200" algn="just">
              <a:lnSpc>
                <a:spcPct val="150000"/>
              </a:lnSpc>
              <a:buAutoNum type="arabicPeriod"/>
            </a:pPr>
            <a:r>
              <a:rPr lang="ko-KR" altLang="en-US" sz="2400" dirty="0" smtClean="0"/>
              <a:t>호선 </a:t>
            </a:r>
            <a:r>
              <a:rPr lang="ko-KR" altLang="en-US" sz="2400" dirty="0"/>
              <a:t>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smtClean="0"/>
              <a:t>.</a:t>
            </a:r>
          </a:p>
          <a:p>
            <a:pPr marL="457200" indent="-457200" algn="just">
              <a:lnSpc>
                <a:spcPct val="150000"/>
              </a:lnSpc>
              <a:buAutoNum type="arabicPeriod"/>
            </a:pPr>
            <a:r>
              <a:rPr lang="ko-KR" altLang="en-US" sz="2400" dirty="0" smtClean="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smtClean="0"/>
              <a:t>.</a:t>
            </a:r>
          </a:p>
          <a:p>
            <a:pPr marL="457200" indent="-457200" algn="just">
              <a:lnSpc>
                <a:spcPct val="150000"/>
              </a:lnSpc>
              <a:buAutoNum type="arabicPeriod"/>
            </a:pPr>
            <a:r>
              <a:rPr lang="ko-KR" altLang="en-US" sz="2400" dirty="0" smtClean="0"/>
              <a:t>만약 </a:t>
            </a:r>
            <a:r>
              <a:rPr lang="ko-KR" altLang="en-US" sz="2400" dirty="0"/>
              <a:t>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136517" y="1469216"/>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-1)</a:t>
            </a:r>
            <a:endParaRPr lang="ko-KR" altLang="en-US" sz="3600" b="1" dirty="0"/>
          </a:p>
        </p:txBody>
      </p:sp>
      <p:sp>
        <p:nvSpPr>
          <p:cNvPr id="3" name="내용 개체 틀 2"/>
          <p:cNvSpPr>
            <a:spLocks noGrp="1"/>
          </p:cNvSpPr>
          <p:nvPr>
            <p:ph idx="1"/>
          </p:nvPr>
        </p:nvSpPr>
        <p:spPr/>
        <p:txBody>
          <a:bodyPr>
            <a:normAutofit fontScale="85000" lnSpcReduction="10000"/>
          </a:bodyPr>
          <a:lstStyle/>
          <a:p>
            <a:pPr marL="514350" indent="-514350" algn="just">
              <a:lnSpc>
                <a:spcPct val="150000"/>
              </a:lnSpc>
              <a:buAutoNum type="arabicPeriod"/>
            </a:pPr>
            <a:r>
              <a:rPr lang="ko-KR" altLang="en-US" dirty="0" smtClean="0"/>
              <a:t>엑셀 </a:t>
            </a:r>
            <a:r>
              <a:rPr lang="ko-KR" altLang="en-US" dirty="0"/>
              <a:t>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smtClean="0"/>
              <a:t>.</a:t>
            </a:r>
          </a:p>
          <a:p>
            <a:pPr marL="514350" indent="-514350" algn="just">
              <a:lnSpc>
                <a:spcPct val="150000"/>
              </a:lnSpc>
              <a:buAutoNum type="arabicPeriod"/>
            </a:pPr>
            <a:r>
              <a:rPr lang="ko-KR" altLang="en-US" dirty="0" smtClean="0"/>
              <a:t>이 </a:t>
            </a:r>
            <a:r>
              <a:rPr lang="ko-KR" altLang="en-US" dirty="0"/>
              <a:t>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smtClean="0"/>
              <a:t>.</a:t>
            </a:r>
          </a:p>
          <a:p>
            <a:pPr marL="514350" indent="-514350" algn="just">
              <a:lnSpc>
                <a:spcPct val="150000"/>
              </a:lnSpc>
              <a:buAutoNum type="arabicPeriod"/>
            </a:pPr>
            <a:r>
              <a:rPr lang="ko-KR" altLang="en-US" dirty="0" smtClean="0"/>
              <a:t>이 </a:t>
            </a:r>
            <a:r>
              <a:rPr lang="ko-KR" altLang="en-US" dirty="0"/>
              <a:t>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smtClean="0"/>
              <a:t>.</a:t>
            </a:r>
          </a:p>
          <a:p>
            <a:pPr marL="514350" indent="-514350" algn="just">
              <a:lnSpc>
                <a:spcPct val="150000"/>
              </a:lnSpc>
              <a:buAutoNum type="arabicPeriod"/>
            </a:pPr>
            <a:r>
              <a:rPr lang="ko-KR" altLang="en-US" dirty="0" smtClean="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-2)</a:t>
            </a:r>
            <a:endParaRPr lang="ko-KR" altLang="en-US" sz="3600" b="1" dirty="0"/>
          </a:p>
        </p:txBody>
      </p:sp>
      <p:sp>
        <p:nvSpPr>
          <p:cNvPr id="3" name="내용 개체 틀 2"/>
          <p:cNvSpPr>
            <a:spLocks noGrp="1"/>
          </p:cNvSpPr>
          <p:nvPr>
            <p:ph idx="1"/>
          </p:nvPr>
        </p:nvSpPr>
        <p:spPr/>
        <p:txBody>
          <a:bodyPr>
            <a:normAutofit fontScale="70000" lnSpcReduction="20000"/>
          </a:bodyPr>
          <a:lstStyle/>
          <a:p>
            <a:pPr marL="514350" indent="-514350">
              <a:lnSpc>
                <a:spcPct val="160000"/>
              </a:lnSpc>
              <a:buAutoNum type="arabicPeriod"/>
            </a:pPr>
            <a:r>
              <a:rPr lang="en-US" altLang="ko-KR" dirty="0" smtClean="0"/>
              <a:t>Excel </a:t>
            </a:r>
            <a:r>
              <a:rPr lang="en-US" altLang="ko-KR" dirty="0"/>
              <a:t>VBA</a:t>
            </a:r>
            <a:r>
              <a:rPr lang="ko-KR" altLang="en-US" dirty="0"/>
              <a:t>를 사용하여 다음의 기능을 수행하는 매크로를 작성한다</a:t>
            </a:r>
            <a:r>
              <a:rPr lang="en-US" altLang="ko-KR" dirty="0" smtClean="0"/>
              <a:t>:</a:t>
            </a:r>
          </a:p>
          <a:p>
            <a:pPr marL="514350" indent="-514350">
              <a:lnSpc>
                <a:spcPct val="160000"/>
              </a:lnSpc>
              <a:buAutoNum type="arabicPeriod"/>
            </a:pPr>
            <a:r>
              <a:rPr lang="en-US" altLang="ko-KR" dirty="0" smtClean="0"/>
              <a:t>'Sheet1</a:t>
            </a:r>
            <a:r>
              <a:rPr lang="en-US" altLang="ko-KR" dirty="0"/>
              <a:t>'</a:t>
            </a:r>
            <a:r>
              <a:rPr lang="ko-KR" altLang="en-US" dirty="0"/>
              <a:t>이라는 이름의 워크시트에서 데이터를 읽어 온다</a:t>
            </a:r>
            <a:r>
              <a:rPr lang="en-US" altLang="ko-KR" dirty="0" smtClean="0"/>
              <a:t>.</a:t>
            </a:r>
          </a:p>
          <a:p>
            <a:pPr marL="514350" indent="-514350">
              <a:lnSpc>
                <a:spcPct val="160000"/>
              </a:lnSpc>
              <a:buAutoNum type="arabicPeriod"/>
            </a:pPr>
            <a:r>
              <a:rPr lang="ko-KR" altLang="en-US" dirty="0" smtClean="0"/>
              <a:t>첫 </a:t>
            </a:r>
            <a:r>
              <a:rPr lang="ko-KR" altLang="en-US" dirty="0"/>
              <a:t>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smtClean="0"/>
              <a:t>.</a:t>
            </a:r>
          </a:p>
          <a:p>
            <a:pPr marL="514350" indent="-514350">
              <a:lnSpc>
                <a:spcPct val="160000"/>
              </a:lnSpc>
              <a:buAutoNum type="arabicPeriod"/>
            </a:pPr>
            <a:r>
              <a:rPr lang="ko-KR" altLang="en-US" dirty="0" smtClean="0"/>
              <a:t>각 </a:t>
            </a:r>
            <a:r>
              <a:rPr lang="ko-KR" altLang="en-US" dirty="0"/>
              <a:t>워크시트에는 해당 날짜의 데이터만 복사한다</a:t>
            </a:r>
            <a:r>
              <a:rPr lang="en-US" altLang="ko-KR" dirty="0" smtClean="0"/>
              <a:t>.</a:t>
            </a:r>
          </a:p>
          <a:p>
            <a:pPr marL="514350" indent="-514350">
              <a:lnSpc>
                <a:spcPct val="160000"/>
              </a:lnSpc>
              <a:buAutoNum type="arabicPeriod"/>
            </a:pPr>
            <a:r>
              <a:rPr lang="ko-KR" altLang="en-US" dirty="0" smtClean="0"/>
              <a:t>헤더</a:t>
            </a:r>
            <a:r>
              <a:rPr lang="en-US" altLang="ko-KR" dirty="0"/>
              <a:t>(</a:t>
            </a:r>
            <a:r>
              <a:rPr lang="ko-KR" altLang="en-US" dirty="0"/>
              <a:t>첫 번째 행</a:t>
            </a:r>
            <a:r>
              <a:rPr lang="en-US" altLang="ko-KR" dirty="0"/>
              <a:t>)</a:t>
            </a:r>
            <a:r>
              <a:rPr lang="ko-KR" altLang="en-US" dirty="0"/>
              <a:t>도 </a:t>
            </a:r>
            <a:r>
              <a:rPr lang="ko-KR" altLang="en-US" dirty="0" smtClean="0"/>
              <a:t>복사 되어야 </a:t>
            </a:r>
            <a:r>
              <a:rPr lang="ko-KR" altLang="en-US" dirty="0" smtClean="0"/>
              <a:t>한다</a:t>
            </a:r>
            <a:r>
              <a:rPr lang="en-US" altLang="ko-KR" dirty="0" smtClean="0"/>
              <a:t>.</a:t>
            </a:r>
            <a:endParaRPr lang="en-US" altLang="ko-KR" dirty="0"/>
          </a:p>
          <a:p>
            <a:pPr marL="514350" indent="-514350">
              <a:lnSpc>
                <a:spcPct val="160000"/>
              </a:lnSpc>
              <a:buAutoNum type="arabicPeriod"/>
            </a:pPr>
            <a:r>
              <a:rPr lang="ko-KR" altLang="en-US" dirty="0" smtClean="0"/>
              <a:t>데이터 </a:t>
            </a:r>
            <a:r>
              <a:rPr lang="ko-KR" altLang="en-US" dirty="0"/>
              <a:t>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sz="3600" b="1" dirty="0"/>
              <a:t>엑셀 날짜별로 시트 구분하여 생성하기</a:t>
            </a:r>
            <a:r>
              <a:rPr lang="en-US" altLang="ko-KR" sz="3600" b="1" dirty="0"/>
              <a:t>(</a:t>
            </a:r>
            <a:r>
              <a:rPr lang="ko-KR" altLang="en-US" sz="3600" b="1" dirty="0"/>
              <a:t>확장</a:t>
            </a:r>
            <a:r>
              <a:rPr lang="en-US" altLang="ko-KR" sz="3600" b="1" dirty="0"/>
              <a:t>-3)</a:t>
            </a:r>
            <a:endParaRPr lang="ko-KR" altLang="en-US" sz="3600" b="1" dirty="0"/>
          </a:p>
        </p:txBody>
      </p:sp>
      <p:sp>
        <p:nvSpPr>
          <p:cNvPr id="3" name="내용 개체 틀 2"/>
          <p:cNvSpPr>
            <a:spLocks noGrp="1"/>
          </p:cNvSpPr>
          <p:nvPr>
            <p:ph idx="1"/>
          </p:nvPr>
        </p:nvSpPr>
        <p:spPr/>
        <p:txBody>
          <a:bodyPr/>
          <a:lstStyle/>
          <a:p>
            <a:pPr marL="514350" indent="-514350">
              <a:buAutoNum type="arabicPeriod"/>
            </a:pPr>
            <a:r>
              <a:rPr lang="ko-KR" altLang="en-US" dirty="0" smtClean="0"/>
              <a:t>위 </a:t>
            </a:r>
            <a:r>
              <a:rPr lang="ko-KR" altLang="en-US" dirty="0"/>
              <a:t>코드를 날짜에서 </a:t>
            </a:r>
            <a:r>
              <a:rPr lang="en-US" altLang="ko-KR" dirty="0" smtClean="0"/>
              <a:t>“</a:t>
            </a:r>
            <a:r>
              <a:rPr lang="ko-KR" altLang="en-US" dirty="0" smtClean="0"/>
              <a:t>소속</a:t>
            </a:r>
            <a:r>
              <a:rPr lang="en-US" altLang="ko-KR" dirty="0" smtClean="0"/>
              <a:t>”</a:t>
            </a:r>
            <a:r>
              <a:rPr lang="ko-KR" altLang="en-US" dirty="0" smtClean="0"/>
              <a:t>으로 </a:t>
            </a:r>
            <a:r>
              <a:rPr lang="ko-KR" altLang="en-US" dirty="0"/>
              <a:t>변경하여 분리하는 코드를 작성해줘</a:t>
            </a:r>
            <a:r>
              <a:rPr lang="en-US" altLang="ko-KR" dirty="0" smtClean="0"/>
              <a:t>.(“</a:t>
            </a:r>
            <a:r>
              <a:rPr lang="ko-KR" altLang="en-US" dirty="0" smtClean="0"/>
              <a:t>소속</a:t>
            </a:r>
            <a:r>
              <a:rPr lang="en-US" altLang="ko-KR" dirty="0" smtClean="0"/>
              <a:t>”</a:t>
            </a:r>
            <a:r>
              <a:rPr lang="ko-KR" altLang="en-US" dirty="0" smtClean="0"/>
              <a:t>은 </a:t>
            </a:r>
            <a:r>
              <a:rPr lang="en-US" altLang="ko-KR" dirty="0"/>
              <a:t>B</a:t>
            </a:r>
            <a:r>
              <a:rPr lang="ko-KR" altLang="en-US" dirty="0"/>
              <a:t>열에 위치해 있다</a:t>
            </a:r>
            <a:r>
              <a:rPr lang="en-US" altLang="ko-KR" dirty="0" smtClean="0"/>
              <a:t>.)</a:t>
            </a:r>
          </a:p>
        </p:txBody>
      </p:sp>
    </p:spTree>
    <p:extLst>
      <p:ext uri="{BB962C8B-B14F-4D97-AF65-F5344CB8AC3E}">
        <p14:creationId xmlns:p14="http://schemas.microsoft.com/office/powerpoint/2010/main" val="39399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066800" y="1122363"/>
            <a:ext cx="10058400" cy="2387600"/>
          </a:xfrm>
        </p:spPr>
        <p:txBody>
          <a:bodyPr/>
          <a:lstStyle/>
          <a:p>
            <a:r>
              <a:rPr lang="en-US" altLang="ko-KR" b="1" dirty="0" smtClean="0"/>
              <a:t>Python</a:t>
            </a:r>
            <a:endParaRPr lang="ko-KR" altLang="en-US" b="1" dirty="0"/>
          </a:p>
        </p:txBody>
      </p:sp>
    </p:spTree>
    <p:extLst>
      <p:ext uri="{BB962C8B-B14F-4D97-AF65-F5344CB8AC3E}">
        <p14:creationId xmlns:p14="http://schemas.microsoft.com/office/powerpoint/2010/main" val="1331067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smtClean="0"/>
              <a:t>어린이의 창의성</a:t>
            </a:r>
            <a:endParaRPr lang="ko-KR" altLang="en-US" b="1" dirty="0"/>
          </a:p>
        </p:txBody>
      </p:sp>
    </p:spTree>
    <p:extLst>
      <p:ext uri="{BB962C8B-B14F-4D97-AF65-F5344CB8AC3E}">
        <p14:creationId xmlns:p14="http://schemas.microsoft.com/office/powerpoint/2010/main" val="3200473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hlinkClick r:id="rId2"/>
              </a:rPr>
              <a:t>10</a:t>
            </a:r>
            <a:r>
              <a:rPr lang="ko-KR" altLang="en-US" b="1" dirty="0" smtClean="0">
                <a:hlinkClick r:id="rId2"/>
              </a:rPr>
              <a:t>살 어린이로 만들기</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ko-KR" altLang="en-US" dirty="0" smtClean="0"/>
              <a:t>지금부터 </a:t>
            </a:r>
            <a:r>
              <a:rPr lang="en-US" altLang="ko-KR" dirty="0" smtClean="0"/>
              <a:t>10</a:t>
            </a:r>
            <a:r>
              <a:rPr lang="ko-KR" altLang="en-US" dirty="0" smtClean="0"/>
              <a:t>살 어린이 수준의 지능이 되어 나의 질문에 답변해줘</a:t>
            </a:r>
            <a:r>
              <a:rPr lang="en-US" altLang="ko-KR" dirty="0" smtClean="0"/>
              <a:t>.</a:t>
            </a:r>
          </a:p>
          <a:p>
            <a:pPr marL="0" indent="0">
              <a:lnSpc>
                <a:spcPct val="150000"/>
              </a:lnSpc>
              <a:buNone/>
            </a:pPr>
            <a:r>
              <a:rPr lang="ko-KR" altLang="en-US" dirty="0" smtClean="0"/>
              <a:t>너는 어린이와 같은 창의적인 답변을 해야한다</a:t>
            </a:r>
            <a:r>
              <a:rPr lang="en-US" altLang="ko-KR" dirty="0" smtClean="0"/>
              <a:t>.</a:t>
            </a:r>
          </a:p>
          <a:p>
            <a:pPr marL="0" indent="0">
              <a:lnSpc>
                <a:spcPct val="150000"/>
              </a:lnSpc>
              <a:buNone/>
            </a:pPr>
            <a:r>
              <a:rPr lang="ko-KR" altLang="en-US" dirty="0" smtClean="0"/>
              <a:t>어려운 문제는 못 풀겠다고 해야 한다</a:t>
            </a:r>
            <a:r>
              <a:rPr lang="en-US" altLang="ko-KR" dirty="0" smtClean="0"/>
              <a:t>.</a:t>
            </a:r>
          </a:p>
          <a:p>
            <a:pPr marL="0" indent="0">
              <a:lnSpc>
                <a:spcPct val="150000"/>
              </a:lnSpc>
              <a:buNone/>
            </a:pPr>
            <a:r>
              <a:rPr lang="ko-KR" altLang="en-US" dirty="0" smtClean="0"/>
              <a:t>준비되었지</a:t>
            </a:r>
            <a:r>
              <a:rPr lang="en-US" altLang="ko-KR" dirty="0" smtClean="0"/>
              <a:t>?</a:t>
            </a:r>
            <a:endParaRPr lang="ko-KR" altLang="en-US" dirty="0"/>
          </a:p>
        </p:txBody>
      </p:sp>
    </p:spTree>
    <p:extLst>
      <p:ext uri="{BB962C8B-B14F-4D97-AF65-F5344CB8AC3E}">
        <p14:creationId xmlns:p14="http://schemas.microsoft.com/office/powerpoint/2010/main" val="21620388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smtClean="0"/>
              <a:t>GPT-4 Plugin</a:t>
            </a:r>
            <a:endParaRPr lang="ko-KR" altLang="en-US" b="1"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439200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smtClean="0"/>
              <a:t>WebPilot</a:t>
            </a:r>
            <a:r>
              <a:rPr lang="en-US" altLang="ko-KR" b="1" dirty="0" smtClean="0"/>
              <a:t> </a:t>
            </a:r>
            <a:r>
              <a:rPr lang="ko-KR" altLang="en-US" b="1" dirty="0" smtClean="0"/>
              <a:t>사용해서 웹 데이터 분석하기</a:t>
            </a:r>
            <a:endParaRPr lang="ko-KR" altLang="en-US" b="1" dirty="0"/>
          </a:p>
        </p:txBody>
      </p:sp>
      <p:sp>
        <p:nvSpPr>
          <p:cNvPr id="3" name="내용 개체 틀 2"/>
          <p:cNvSpPr>
            <a:spLocks noGrp="1"/>
          </p:cNvSpPr>
          <p:nvPr>
            <p:ph idx="1"/>
          </p:nvPr>
        </p:nvSpPr>
        <p:spPr/>
        <p:txBody>
          <a:bodyPr/>
          <a:lstStyle/>
          <a:p>
            <a:pPr marL="0" indent="0">
              <a:buNone/>
            </a:pPr>
            <a:r>
              <a:rPr lang="en-US" altLang="ko-KR" dirty="0" smtClean="0"/>
              <a:t>1. CNN </a:t>
            </a:r>
            <a:r>
              <a:rPr lang="ko-KR" altLang="en-US" dirty="0" smtClean="0"/>
              <a:t>뉴스 </a:t>
            </a:r>
            <a:r>
              <a:rPr lang="ko-KR" altLang="en-US" dirty="0" smtClean="0"/>
              <a:t>읽어 오기</a:t>
            </a:r>
            <a:endParaRPr lang="en-US" altLang="ko-KR" dirty="0" smtClean="0"/>
          </a:p>
          <a:p>
            <a:pPr marL="0" indent="0">
              <a:buNone/>
            </a:pPr>
            <a:endParaRPr lang="en-US" altLang="ko-KR" dirty="0"/>
          </a:p>
          <a:p>
            <a:pPr marL="0" indent="0">
              <a:buNone/>
            </a:pPr>
            <a:r>
              <a:rPr lang="en-US" altLang="ko-KR" dirty="0" smtClean="0"/>
              <a:t>2. </a:t>
            </a:r>
            <a:r>
              <a:rPr lang="ko-KR" altLang="en-US" dirty="0" smtClean="0"/>
              <a:t>네이버 </a:t>
            </a:r>
            <a:r>
              <a:rPr lang="ko-KR" altLang="en-US" dirty="0" smtClean="0"/>
              <a:t>스마트스토어 제품 비교하기</a:t>
            </a:r>
            <a:r>
              <a:rPr lang="en-US" altLang="ko-KR" dirty="0" smtClean="0"/>
              <a:t>(</a:t>
            </a:r>
            <a:r>
              <a:rPr lang="ko-KR" altLang="en-US" dirty="0" smtClean="0"/>
              <a:t>검색</a:t>
            </a:r>
            <a:r>
              <a:rPr lang="en-US" altLang="ko-KR" dirty="0" smtClean="0"/>
              <a:t>: </a:t>
            </a:r>
            <a:r>
              <a:rPr lang="ko-KR" altLang="en-US" dirty="0" smtClean="0"/>
              <a:t>양고기</a:t>
            </a:r>
            <a:r>
              <a:rPr lang="en-US" altLang="ko-KR" dirty="0" smtClean="0"/>
              <a:t>)</a:t>
            </a:r>
          </a:p>
        </p:txBody>
      </p:sp>
    </p:spTree>
    <p:extLst>
      <p:ext uri="{BB962C8B-B14F-4D97-AF65-F5344CB8AC3E}">
        <p14:creationId xmlns:p14="http://schemas.microsoft.com/office/powerpoint/2010/main" val="20641454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smtClean="0"/>
              <a:t>수능 문제 풀기</a:t>
            </a:r>
            <a:endParaRPr lang="ko-KR" altLang="en-US" b="1" dirty="0"/>
          </a:p>
        </p:txBody>
      </p:sp>
      <p:sp>
        <p:nvSpPr>
          <p:cNvPr id="4" name="부제목 3"/>
          <p:cNvSpPr>
            <a:spLocks noGrp="1"/>
          </p:cNvSpPr>
          <p:nvPr>
            <p:ph type="subTitle" idx="1"/>
          </p:nvPr>
        </p:nvSpPr>
        <p:spPr/>
        <p:txBody>
          <a:bodyPr/>
          <a:lstStyle/>
          <a:p>
            <a:r>
              <a:rPr lang="en-US" altLang="ko-KR" dirty="0" smtClean="0"/>
              <a:t>Tip: </a:t>
            </a:r>
            <a:r>
              <a:rPr lang="ko-KR" altLang="en-US" dirty="0" smtClean="0"/>
              <a:t>페르소나 설정하기</a:t>
            </a:r>
            <a:endParaRPr lang="en-US" altLang="ko-KR" dirty="0" smtClean="0"/>
          </a:p>
          <a:p>
            <a:r>
              <a:rPr lang="ko-KR" altLang="en-US" dirty="0" smtClean="0"/>
              <a:t>넌 </a:t>
            </a:r>
            <a:r>
              <a:rPr lang="ko-KR" altLang="en-US" dirty="0" err="1" smtClean="0"/>
              <a:t>교수고</a:t>
            </a:r>
            <a:r>
              <a:rPr lang="ko-KR" altLang="en-US" dirty="0"/>
              <a:t> </a:t>
            </a:r>
            <a:r>
              <a:rPr lang="ko-KR" altLang="en-US" dirty="0" smtClean="0"/>
              <a:t>난 </a:t>
            </a:r>
            <a:r>
              <a:rPr lang="ko-KR" altLang="en-US" dirty="0" err="1" smtClean="0"/>
              <a:t>학생이야</a:t>
            </a:r>
            <a:r>
              <a:rPr lang="en-US" altLang="ko-KR" dirty="0" smtClean="0"/>
              <a:t>!</a:t>
            </a:r>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국어 문제 풀기</a:t>
            </a:r>
            <a:r>
              <a:rPr lang="en-US" altLang="ko-KR" b="1" dirty="0"/>
              <a:t>(</a:t>
            </a:r>
            <a:r>
              <a:rPr lang="ko-KR" altLang="en-US" b="1" dirty="0"/>
              <a:t>정답</a:t>
            </a:r>
            <a:r>
              <a:rPr lang="en-US" altLang="ko-KR" b="1" dirty="0"/>
              <a:t>: 2</a:t>
            </a:r>
            <a:r>
              <a:rPr lang="ko-KR" altLang="en-US" b="1" dirty="0"/>
              <a:t>번</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050" b="1" dirty="0"/>
              <a:t>다음 문제의 지문을 이해하여 질문의 답을 찾고</a:t>
            </a:r>
            <a:r>
              <a:rPr lang="en-US" altLang="ko-KR" sz="1050" b="1" dirty="0"/>
              <a:t>, </a:t>
            </a:r>
            <a:r>
              <a:rPr lang="ko-KR" altLang="en-US" sz="1050" b="1" dirty="0"/>
              <a:t>답을 찾은 이유에 대해서 설명할것</a:t>
            </a:r>
            <a:r>
              <a:rPr lang="en-US" altLang="ko-KR" sz="1050" b="1" dirty="0"/>
              <a:t>.</a:t>
            </a:r>
          </a:p>
          <a:p>
            <a:pPr marL="0" indent="0">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 다 한 국가의 재화와 서비스의 수출입 간 차이인 경상 수지 는 수입이 수출을 초과하면 적자이고 수출이 수입을 초과하 면 흑자이다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 괴될 것 이라고 말했다 </a:t>
            </a:r>
            <a:r>
              <a:rPr lang="en-US" altLang="ko-KR" sz="1050" dirty="0"/>
              <a:t>. </a:t>
            </a:r>
            <a:r>
              <a:rPr lang="ko-KR" altLang="en-US" sz="1050" dirty="0"/>
              <a:t>이러한 트리핀 딜레마는 국제 유동성 확보와 달러화의 신 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a:t>
            </a:r>
            <a:r>
              <a:rPr lang="en-US" altLang="ko-KR" sz="1050" dirty="0"/>
              <a:t>. </a:t>
            </a:r>
            <a:r>
              <a:rPr lang="ko-KR" altLang="en-US" sz="1050" dirty="0"/>
              <a:t>따라 국가 간 통 화의 교환 비율인 환율은 자동적으로 결정되었다 이후 ㉡브 레턴우즈 체제에서는 국제 유동성으로 달러화가 추가되어 금 환 본위제 가 되었다</a:t>
            </a:r>
            <a:r>
              <a:rPr lang="en-US" altLang="ko-KR" sz="1050" dirty="0"/>
              <a:t>. 1944</a:t>
            </a:r>
            <a:r>
              <a:rPr lang="ko-KR" altLang="en-US" sz="1050" dirty="0"/>
              <a:t>년에 성립된 이 체제는 미국의 중앙은행에 금 태환 조항 에 따라 금 </a:t>
            </a:r>
            <a:r>
              <a:rPr lang="en-US" altLang="ko-KR" sz="1050" dirty="0"/>
              <a:t>1 3 </a:t>
            </a:r>
            <a:r>
              <a:rPr lang="ko-KR" altLang="en-US" sz="1050" dirty="0"/>
              <a:t>온스와 </a:t>
            </a:r>
            <a:r>
              <a:rPr lang="en-US" altLang="ko-KR" sz="1050" dirty="0"/>
              <a:t>5</a:t>
            </a:r>
            <a:r>
              <a:rPr lang="ko-KR" altLang="en-US" sz="1050" dirty="0"/>
              <a:t>달러를 언제 나 맞교환해 주어야 한다는 의무를 지게 했다 다른 국가들은 달러화에 대한 자국 통화의 가치를 고정했고</a:t>
            </a:r>
            <a:r>
              <a:rPr lang="en-US" altLang="ko-KR" sz="1050" dirty="0"/>
              <a:t>, </a:t>
            </a:r>
            <a:r>
              <a:rPr lang="ko-KR" altLang="en-US" sz="1050" dirty="0"/>
              <a:t>달러화로만 금 을 매입할 수 있었다</a:t>
            </a:r>
            <a:r>
              <a:rPr lang="en-US" altLang="ko-KR" sz="1050" dirty="0"/>
              <a:t>. </a:t>
            </a:r>
            <a:r>
              <a:rPr lang="ko-KR" altLang="en-US" sz="1050" dirty="0"/>
              <a:t>환율은 경상 수지의 구조적 불균형이 있는 예외적인 경우를 제외하면 내에서의 변동만을 허 </a:t>
            </a:r>
            <a:r>
              <a:rPr lang="en-US" altLang="ko-KR" sz="1050" dirty="0"/>
              <a:t>±1% </a:t>
            </a:r>
            <a:r>
              <a:rPr lang="ko-KR" altLang="en-US" sz="1050" dirty="0"/>
              <a:t>용했다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 고 달러화가 과잉 공급되어 미국의 금 준비량이 급감했다 이에 따라 미국은 달러화의 금 태환 의무를 더 이상 감당할 수 없는 상황에 도달했다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 이 상황이 유지되기 어려울 것이라는 전망으로 독일의 마르크화와 일본의 엔화에 대한 투기적 수요가 증가했고 결국 환율의 변동 압력 은 더욱 커질 수밖에 없었다 이러한 상황에서 각 국은 보유한 달러화를 대규모로 금으로 바꾸기를 원했다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 그러나 붕괴 이후에도 달러화의 기축 통화 역할은 계속되 었다 그 이유로</a:t>
            </a:r>
            <a:r>
              <a:rPr lang="en-US" altLang="ko-KR" sz="1050" dirty="0"/>
              <a:t> </a:t>
            </a:r>
            <a:r>
              <a:rPr lang="ko-KR" altLang="en-US" sz="1050" dirty="0"/>
              <a:t>규모의 경제를 생각할 수 있다 세계의 모든 국가에서 ㉢어떠한 기축 통화도 없이 각각 다른 통화가 사용 되는 경우 두 국가를 짝짓는 경우의 수만큼 환율의 가짓수가 생긴다 그러나 하나의 기축 통화를 중심으로 외환 거래를 하 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a:t>
            </a:r>
            <a:r>
              <a:rPr lang="ko-KR" altLang="en-US" b="1" dirty="0" smtClean="0"/>
              <a:t>국어</a:t>
            </a:r>
            <a:r>
              <a:rPr lang="en-US" altLang="ko-KR" b="1" dirty="0" smtClean="0"/>
              <a:t>: </a:t>
            </a:r>
            <a:r>
              <a:rPr lang="ko-KR" altLang="en-US" b="1" dirty="0" smtClean="0"/>
              <a:t>답</a:t>
            </a:r>
            <a:r>
              <a:rPr lang="en-US" altLang="ko-KR" b="1" dirty="0" smtClean="0"/>
              <a:t> </a:t>
            </a:r>
            <a:r>
              <a:rPr lang="en-US" altLang="ko-KR" b="1" dirty="0"/>
              <a:t>2</a:t>
            </a:r>
            <a:r>
              <a:rPr lang="ko-KR" altLang="en-US" b="1" dirty="0" smtClean="0"/>
              <a:t>번</a:t>
            </a:r>
            <a:endParaRPr lang="ko-KR" altLang="en-US" b="1" dirty="0"/>
          </a:p>
        </p:txBody>
      </p:sp>
      <p:sp>
        <p:nvSpPr>
          <p:cNvPr id="3" name="내용 개체 틀 2"/>
          <p:cNvSpPr>
            <a:spLocks noGrp="1"/>
          </p:cNvSpPr>
          <p:nvPr>
            <p:ph idx="1"/>
          </p:nvPr>
        </p:nvSpPr>
        <p:spPr/>
        <p:txBody>
          <a:bodyPr>
            <a:normAutofit fontScale="92500" lnSpcReduction="20000"/>
          </a:bodyPr>
          <a:lstStyle/>
          <a:p>
            <a:pPr marL="0" indent="0" algn="just">
              <a:lnSpc>
                <a:spcPct val="150000"/>
              </a:lnSpc>
              <a:buNone/>
            </a:pPr>
            <a:r>
              <a:rPr lang="ko-KR" altLang="en-US" sz="2400" b="1" dirty="0"/>
              <a:t>윗글을 통해 답을 찾을 수 없는 질문은 몇번인가</a:t>
            </a:r>
            <a:r>
              <a:rPr lang="en-US" altLang="ko-KR" sz="2400" b="1" dirty="0"/>
              <a:t>?</a:t>
            </a:r>
          </a:p>
          <a:p>
            <a:pPr marL="0" indent="0" algn="just">
              <a:lnSpc>
                <a:spcPct val="150000"/>
              </a:lnSpc>
              <a:buNone/>
            </a:pPr>
            <a:r>
              <a:rPr lang="en-US" altLang="ko-KR" sz="2400" dirty="0" smtClean="0"/>
              <a:t>① </a:t>
            </a:r>
            <a:r>
              <a:rPr lang="ko-KR" altLang="en-US" sz="2400" dirty="0" err="1" smtClean="0"/>
              <a:t>브레턴우즈</a:t>
            </a:r>
            <a:r>
              <a:rPr lang="ko-KR" altLang="en-US" sz="2400" dirty="0" smtClean="0"/>
              <a:t> </a:t>
            </a:r>
            <a:r>
              <a:rPr lang="ko-KR" altLang="en-US" sz="2400" dirty="0"/>
              <a:t>체제 붕괴 이후에도 달러화가 기축 통화로서 역 할을 할 수 있었던 이유는 무엇인가</a:t>
            </a:r>
            <a:r>
              <a:rPr lang="en-US" altLang="ko-KR" sz="2400" dirty="0"/>
              <a:t>? </a:t>
            </a:r>
            <a:endParaRPr lang="en-US" altLang="ko-KR" sz="2400" dirty="0" smtClean="0"/>
          </a:p>
          <a:p>
            <a:pPr marL="0" indent="0" algn="just">
              <a:lnSpc>
                <a:spcPct val="150000"/>
              </a:lnSpc>
              <a:buNone/>
            </a:pPr>
            <a:r>
              <a:rPr lang="en-US" altLang="ko-KR" sz="2400" dirty="0" smtClean="0"/>
              <a:t>② </a:t>
            </a:r>
            <a:r>
              <a:rPr lang="ko-KR" altLang="en-US" sz="2400" dirty="0"/>
              <a:t>브레턴우즈 체제 붕괴 이후의 세계 경제 위축에 대해 트리 핀은 어떤 전망을 했는가</a:t>
            </a:r>
            <a:r>
              <a:rPr lang="en-US" altLang="ko-KR" sz="2400" dirty="0"/>
              <a:t>? </a:t>
            </a:r>
          </a:p>
          <a:p>
            <a:pPr marL="0" indent="0" algn="just">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gn="just">
              <a:lnSpc>
                <a:spcPct val="150000"/>
              </a:lnSpc>
              <a:buNone/>
            </a:pPr>
            <a:r>
              <a:rPr lang="en-US" altLang="ko-KR" sz="2400" dirty="0"/>
              <a:t>④ </a:t>
            </a:r>
            <a:r>
              <a:rPr lang="ko-KR" altLang="en-US" sz="2400" dirty="0"/>
              <a:t>브레턴우즈 체제에서 국제 유동성의 역할을 한 것은 무엇인 가</a:t>
            </a:r>
            <a:r>
              <a:rPr lang="en-US" altLang="ko-KR" sz="2400" dirty="0"/>
              <a:t>?</a:t>
            </a:r>
          </a:p>
          <a:p>
            <a:pPr marL="0" indent="0" algn="just">
              <a:lnSpc>
                <a:spcPct val="150000"/>
              </a:lnSpc>
              <a:buNone/>
            </a:pPr>
            <a:r>
              <a:rPr lang="en-US" altLang="ko-KR" sz="2400" dirty="0"/>
              <a:t>⑤ </a:t>
            </a:r>
            <a:r>
              <a:rPr lang="ko-KR" altLang="en-US" sz="2400" dirty="0"/>
              <a:t>브레턴우즈 체제에서 달러화 신뢰도 하락의 원인은 무엇인 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5</a:t>
            </a:r>
            <a:r>
              <a:rPr lang="ko-KR" altLang="en-US" b="1" dirty="0"/>
              <a:t>번</a:t>
            </a:r>
          </a:p>
        </p:txBody>
      </p:sp>
      <p:sp>
        <p:nvSpPr>
          <p:cNvPr id="3" name="내용 개체 틀 2"/>
          <p:cNvSpPr>
            <a:spLocks noGrp="1"/>
          </p:cNvSpPr>
          <p:nvPr>
            <p:ph idx="1"/>
          </p:nvPr>
        </p:nvSpPr>
        <p:spPr/>
        <p:txBody>
          <a:bodyPr>
            <a:noAutofit/>
          </a:bodyPr>
          <a:lstStyle/>
          <a:p>
            <a:pPr marL="0" indent="0" algn="just">
              <a:lnSpc>
                <a:spcPct val="150000"/>
              </a:lnSpc>
              <a:buNone/>
            </a:pPr>
            <a:r>
              <a:rPr lang="ko-KR" altLang="en-US" sz="1100" b="1" dirty="0"/>
              <a:t>다음 글의 목적으로 가장 적절한 것은</a:t>
            </a:r>
            <a:r>
              <a:rPr lang="en-US" altLang="ko-KR" sz="1100" b="1" dirty="0" smtClean="0"/>
              <a:t>?</a:t>
            </a:r>
            <a:endParaRPr lang="en-US" altLang="ko-KR" sz="1100" b="1" dirty="0"/>
          </a:p>
          <a:p>
            <a:pPr marL="0" indent="0" algn="just">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gn="just">
              <a:lnSpc>
                <a:spcPct val="150000"/>
              </a:lnSpc>
              <a:buNone/>
            </a:pPr>
            <a:endParaRPr lang="en-US" altLang="ko-KR" sz="1100" dirty="0"/>
          </a:p>
          <a:p>
            <a:pPr marL="0" indent="0" algn="just">
              <a:lnSpc>
                <a:spcPct val="150000"/>
              </a:lnSpc>
              <a:buNone/>
            </a:pPr>
            <a:r>
              <a:rPr lang="en-US" altLang="ko-KR" sz="1100" dirty="0"/>
              <a:t>① </a:t>
            </a:r>
            <a:r>
              <a:rPr lang="ko-KR" altLang="en-US" sz="1100" dirty="0"/>
              <a:t>애완견 예방 접종 일정을 확인하려고</a:t>
            </a:r>
          </a:p>
          <a:p>
            <a:pPr marL="0" indent="0" algn="just">
              <a:lnSpc>
                <a:spcPct val="150000"/>
              </a:lnSpc>
              <a:buNone/>
            </a:pPr>
            <a:r>
              <a:rPr lang="ko-KR" altLang="en-US" sz="1100" dirty="0"/>
              <a:t>② 애완견 공원의 야간 이용 시간을 문의하려고</a:t>
            </a:r>
          </a:p>
          <a:p>
            <a:pPr marL="0" indent="0" algn="just">
              <a:lnSpc>
                <a:spcPct val="150000"/>
              </a:lnSpc>
              <a:buNone/>
            </a:pPr>
            <a:r>
              <a:rPr lang="ko-KR" altLang="en-US" sz="1100" dirty="0"/>
              <a:t>③ 아파트 내 애완견 출입 금지 구역을 안내하려고</a:t>
            </a:r>
          </a:p>
          <a:p>
            <a:pPr marL="0" indent="0" algn="just">
              <a:lnSpc>
                <a:spcPct val="150000"/>
              </a:lnSpc>
              <a:buNone/>
            </a:pPr>
            <a:r>
              <a:rPr lang="ko-KR" altLang="en-US" sz="1100" dirty="0"/>
              <a:t>④ 아파트 인근에 개장한 애완견 공원을 홍보하려고</a:t>
            </a:r>
          </a:p>
          <a:p>
            <a:pPr marL="0" indent="0" algn="just">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수능 영어</a:t>
            </a:r>
            <a:r>
              <a:rPr lang="en-US" altLang="ko-KR" b="1" dirty="0"/>
              <a:t>: </a:t>
            </a:r>
            <a:r>
              <a:rPr lang="ko-KR" altLang="en-US" b="1" dirty="0"/>
              <a:t>답 </a:t>
            </a:r>
            <a:r>
              <a:rPr lang="en-US" altLang="ko-KR" b="1" dirty="0"/>
              <a:t>1</a:t>
            </a:r>
            <a:r>
              <a:rPr lang="ko-KR" altLang="en-US" b="1" dirty="0"/>
              <a:t>번</a:t>
            </a:r>
          </a:p>
        </p:txBody>
      </p:sp>
      <p:sp>
        <p:nvSpPr>
          <p:cNvPr id="3" name="내용 개체 틀 2"/>
          <p:cNvSpPr>
            <a:spLocks noGrp="1"/>
          </p:cNvSpPr>
          <p:nvPr>
            <p:ph idx="1"/>
          </p:nvPr>
        </p:nvSpPr>
        <p:spPr/>
        <p:txBody>
          <a:bodyPr>
            <a:normAutofit fontScale="40000" lnSpcReduction="20000"/>
          </a:bodyPr>
          <a:lstStyle/>
          <a:p>
            <a:pPr marL="0" indent="0" algn="just">
              <a:lnSpc>
                <a:spcPct val="170000"/>
              </a:lnSpc>
              <a:buNone/>
            </a:pPr>
            <a:r>
              <a:rPr lang="ko-KR" altLang="en-US" b="1" dirty="0"/>
              <a:t>다음 글에 드러난 </a:t>
            </a:r>
            <a:r>
              <a:rPr lang="en-US" altLang="ko-KR" b="1" dirty="0"/>
              <a:t>Jonas</a:t>
            </a:r>
            <a:r>
              <a:rPr lang="ko-KR" altLang="en-US" b="1" dirty="0"/>
              <a:t>의 심경 변화로 가장 적절한 것은</a:t>
            </a:r>
            <a:r>
              <a:rPr lang="en-US" altLang="ko-KR" b="1" dirty="0" smtClean="0"/>
              <a:t>?</a:t>
            </a:r>
            <a:endParaRPr lang="en-US" altLang="ko-KR" b="1" dirty="0"/>
          </a:p>
          <a:p>
            <a:pPr marL="0" indent="0" algn="just">
              <a:lnSpc>
                <a:spcPct val="170000"/>
              </a:lnSpc>
              <a:buNone/>
            </a:pPr>
            <a:r>
              <a:rPr lang="en-US" altLang="ko-KR" dirty="0"/>
              <a:t>Looking out the bus window, Jonas could not stay calm. He had been looking forward to this field trip. It was the first field trip for his history course. His history professor had recommended it to the class, and Jonas had signed up enthusiastically. He was the first to board the bus in the morning. The landscape looked fascinating as the bus headed to Alsace. Finally arriving in Alsace after three hours on the road, however, Jonas saw nothing but endless agricultural fields. The fields were vast, but hardly appealed to him. He had expected to see some old castles and historical monuments, but now he saw nothing like that awaiting him. “What can I learn from these boring fields?” Jonas said to himself with a sigh. </a:t>
            </a:r>
          </a:p>
          <a:p>
            <a:pPr marL="0" indent="0" algn="just">
              <a:lnSpc>
                <a:spcPct val="170000"/>
              </a:lnSpc>
              <a:buNone/>
            </a:pPr>
            <a:endParaRPr lang="en-US" altLang="ko-KR" dirty="0"/>
          </a:p>
          <a:p>
            <a:pPr marL="0" indent="0" algn="just">
              <a:lnSpc>
                <a:spcPct val="170000"/>
              </a:lnSpc>
              <a:buNone/>
            </a:pPr>
            <a:r>
              <a:rPr lang="en-US" altLang="ko-KR" dirty="0"/>
              <a:t>① excited → disappointed</a:t>
            </a:r>
          </a:p>
          <a:p>
            <a:pPr marL="0" indent="0" algn="just">
              <a:lnSpc>
                <a:spcPct val="170000"/>
              </a:lnSpc>
              <a:buNone/>
            </a:pPr>
            <a:r>
              <a:rPr lang="en-US" altLang="ko-KR" dirty="0"/>
              <a:t>② indifferent → thrilled</a:t>
            </a:r>
          </a:p>
          <a:p>
            <a:pPr marL="0" indent="0" algn="just">
              <a:lnSpc>
                <a:spcPct val="170000"/>
              </a:lnSpc>
              <a:buNone/>
            </a:pPr>
            <a:r>
              <a:rPr lang="en-US" altLang="ko-KR" dirty="0"/>
              <a:t>③ amazed → horrified</a:t>
            </a:r>
          </a:p>
          <a:p>
            <a:pPr marL="0" indent="0" algn="just">
              <a:lnSpc>
                <a:spcPct val="170000"/>
              </a:lnSpc>
              <a:buNone/>
            </a:pPr>
            <a:r>
              <a:rPr lang="en-US" altLang="ko-KR" dirty="0"/>
              <a:t>④ surprised → relieved</a:t>
            </a:r>
          </a:p>
          <a:p>
            <a:pPr marL="0" indent="0" algn="just">
              <a:lnSpc>
                <a:spcPct val="170000"/>
              </a:lnSpc>
              <a:buNone/>
            </a:pPr>
            <a:r>
              <a:rPr lang="en-US" altLang="ko-KR" dirty="0"/>
              <a:t>⑤ worried → confident</a:t>
            </a:r>
            <a:endParaRPr lang="ko-KR" altLang="en-US" dirty="0"/>
          </a:p>
        </p:txBody>
      </p:sp>
    </p:spTree>
    <p:extLst>
      <p:ext uri="{BB962C8B-B14F-4D97-AF65-F5344CB8AC3E}">
        <p14:creationId xmlns:p14="http://schemas.microsoft.com/office/powerpoint/2010/main" val="3564756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514350" indent="-514350" algn="just">
              <a:lnSpc>
                <a:spcPct val="150000"/>
              </a:lnSpc>
              <a:buAutoNum type="arabicPeriod"/>
            </a:pPr>
            <a:r>
              <a:rPr lang="ko-KR" altLang="en-US" sz="2000" dirty="0" smtClean="0"/>
              <a:t>한국 </a:t>
            </a:r>
            <a:r>
              <a:rPr lang="ko-KR" altLang="en-US" sz="2000" dirty="0"/>
              <a:t>제주도에 도착해서 </a:t>
            </a:r>
            <a:r>
              <a:rPr lang="en-US" altLang="ko-KR" sz="2000" dirty="0"/>
              <a:t>3</a:t>
            </a:r>
            <a:r>
              <a:rPr lang="ko-KR" altLang="en-US" sz="2000" dirty="0"/>
              <a:t>박 </a:t>
            </a:r>
            <a:r>
              <a:rPr lang="en-US" altLang="ko-KR" sz="2000" dirty="0"/>
              <a:t>4</a:t>
            </a:r>
            <a:r>
              <a:rPr lang="ko-KR" altLang="en-US" sz="2000" dirty="0"/>
              <a:t>일간 자동차로 여행을 </a:t>
            </a:r>
            <a:r>
              <a:rPr lang="ko-KR" altLang="en-US" sz="2000" dirty="0" err="1"/>
              <a:t>떠나려해</a:t>
            </a:r>
            <a:r>
              <a:rPr lang="en-US" altLang="ko-KR" sz="2000" dirty="0"/>
              <a:t>, </a:t>
            </a:r>
            <a:r>
              <a:rPr lang="ko-KR" altLang="en-US" sz="2000" dirty="0"/>
              <a:t>마지막 날에는 제주국제공항에 도착해야한다</a:t>
            </a:r>
            <a:r>
              <a:rPr lang="en-US" altLang="ko-KR" sz="2000" dirty="0" smtClean="0"/>
              <a:t>.</a:t>
            </a:r>
          </a:p>
          <a:p>
            <a:pPr marL="514350" indent="-514350" algn="just">
              <a:lnSpc>
                <a:spcPct val="150000"/>
              </a:lnSpc>
              <a:buAutoNum type="arabicPeriod"/>
            </a:pPr>
            <a:r>
              <a:rPr lang="ko-KR" altLang="en-US" sz="2000" dirty="0" smtClean="0"/>
              <a:t>여행중 </a:t>
            </a:r>
            <a:r>
              <a:rPr lang="ko-KR" altLang="en-US" sz="2000" dirty="0" smtClean="0"/>
              <a:t>우도</a:t>
            </a:r>
            <a:r>
              <a:rPr lang="en-US" altLang="ko-KR" sz="2000" dirty="0" smtClean="0"/>
              <a:t>, </a:t>
            </a:r>
            <a:r>
              <a:rPr lang="ko-KR" altLang="en-US" sz="2000" dirty="0" err="1" smtClean="0"/>
              <a:t>섭지코지</a:t>
            </a:r>
            <a:r>
              <a:rPr lang="en-US" altLang="ko-KR" sz="2000" dirty="0"/>
              <a:t>, </a:t>
            </a:r>
            <a:r>
              <a:rPr lang="ko-KR" altLang="en-US" sz="2000" dirty="0"/>
              <a:t>성산일출봉은 반드시 들려야 한다</a:t>
            </a:r>
            <a:r>
              <a:rPr lang="en-US" altLang="ko-KR" sz="2000" dirty="0" smtClean="0"/>
              <a:t>.</a:t>
            </a:r>
          </a:p>
          <a:p>
            <a:pPr marL="514350" indent="-514350" algn="just">
              <a:lnSpc>
                <a:spcPct val="150000"/>
              </a:lnSpc>
              <a:buAutoNum type="arabicPeriod"/>
            </a:pPr>
            <a:r>
              <a:rPr lang="ko-KR" altLang="en-US" sz="2000" dirty="0" smtClean="0"/>
              <a:t>매일 </a:t>
            </a:r>
            <a:r>
              <a:rPr lang="ko-KR" altLang="en-US" sz="2000" dirty="0"/>
              <a:t>관광지는 </a:t>
            </a:r>
            <a:r>
              <a:rPr lang="en-US" altLang="ko-KR" sz="2000" dirty="0"/>
              <a:t>3</a:t>
            </a:r>
            <a:r>
              <a:rPr lang="ko-KR" altLang="en-US" sz="2000" dirty="0"/>
              <a:t>개 정도 보고 싶다</a:t>
            </a:r>
            <a:r>
              <a:rPr lang="en-US" altLang="ko-KR" sz="2000" dirty="0" smtClean="0"/>
              <a:t>. </a:t>
            </a:r>
            <a:r>
              <a:rPr lang="ko-KR" altLang="en-US" sz="2000" dirty="0" smtClean="0"/>
              <a:t>너가 알고 있는 제주도 관광지를 추천해서 계획에 넣어줘</a:t>
            </a:r>
            <a:r>
              <a:rPr lang="en-US" altLang="ko-KR" sz="2000" dirty="0" smtClean="0"/>
              <a:t>.</a:t>
            </a:r>
            <a:endParaRPr lang="en-US" altLang="ko-KR" sz="2000" dirty="0"/>
          </a:p>
          <a:p>
            <a:pPr marL="514350" indent="-514350" algn="just">
              <a:lnSpc>
                <a:spcPct val="150000"/>
              </a:lnSpc>
              <a:buAutoNum type="arabicPeriod"/>
            </a:pPr>
            <a:r>
              <a:rPr lang="ko-KR" altLang="en-US" sz="2000" dirty="0" smtClean="0"/>
              <a:t>위의 </a:t>
            </a:r>
            <a:r>
              <a:rPr lang="ko-KR" altLang="en-US" sz="2000" dirty="0"/>
              <a:t>일정으로 </a:t>
            </a:r>
            <a:r>
              <a:rPr lang="ko-KR" altLang="en-US" sz="2000" dirty="0" smtClean="0"/>
              <a:t>자세한 여행 </a:t>
            </a:r>
            <a:r>
              <a:rPr lang="ko-KR" altLang="en-US" sz="2000" dirty="0"/>
              <a:t>계획을 작성해줘</a:t>
            </a:r>
            <a:r>
              <a:rPr lang="en-US" altLang="ko-KR" sz="2000" dirty="0" smtClean="0"/>
              <a:t>.</a:t>
            </a:r>
            <a:endParaRPr lang="en-US" altLang="ko-KR" sz="2000" dirty="0"/>
          </a:p>
        </p:txBody>
      </p:sp>
    </p:spTree>
    <p:extLst>
      <p:ext uri="{BB962C8B-B14F-4D97-AF65-F5344CB8AC3E}">
        <p14:creationId xmlns:p14="http://schemas.microsoft.com/office/powerpoint/2010/main" val="3238978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hlinkClick r:id="rId2"/>
              </a:rPr>
              <a:t>수능 영어</a:t>
            </a:r>
            <a:r>
              <a:rPr lang="en-US" altLang="ko-KR" b="1" dirty="0">
                <a:hlinkClick r:id="rId2"/>
              </a:rPr>
              <a:t>: </a:t>
            </a:r>
            <a:r>
              <a:rPr lang="ko-KR" altLang="en-US" b="1" dirty="0">
                <a:hlinkClick r:id="rId2"/>
              </a:rPr>
              <a:t>답  </a:t>
            </a:r>
            <a:r>
              <a:rPr lang="en-US" altLang="ko-KR" b="1" dirty="0">
                <a:hlinkClick r:id="rId2"/>
              </a:rPr>
              <a:t>d</a:t>
            </a:r>
            <a:r>
              <a:rPr lang="ko-KR" altLang="en-US" b="1" dirty="0">
                <a:hlinkClick r:id="rId2"/>
              </a:rPr>
              <a:t>번</a:t>
            </a:r>
            <a:endParaRPr lang="ko-KR" altLang="en-US" b="1"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b="1" dirty="0"/>
              <a:t>영문학 교수가 되어</a:t>
            </a:r>
            <a:r>
              <a:rPr lang="en-US" altLang="ko-KR" b="1" dirty="0"/>
              <a:t>, </a:t>
            </a:r>
            <a:r>
              <a:rPr lang="ko-KR" altLang="en-US" b="1" dirty="0"/>
              <a:t>다음 지문을 읽고 글의 흐름에서 단어가 적절하지 않은 것을 </a:t>
            </a:r>
            <a:r>
              <a:rPr lang="en-US" altLang="ko-KR" b="1" dirty="0" smtClean="0"/>
              <a:t>“</a:t>
            </a:r>
            <a:r>
              <a:rPr lang="ko-KR" altLang="en-US" b="1" dirty="0" smtClean="0"/>
              <a:t>최대한</a:t>
            </a:r>
            <a:r>
              <a:rPr lang="en-US" altLang="ko-KR" b="1" dirty="0" smtClean="0"/>
              <a:t>” </a:t>
            </a:r>
            <a:r>
              <a:rPr lang="ko-KR" altLang="en-US" b="1" dirty="0" smtClean="0"/>
              <a:t>판별하여 선택해야한다</a:t>
            </a:r>
            <a:r>
              <a:rPr lang="en-US" altLang="ko-KR" b="1" dirty="0" smtClean="0"/>
              <a:t>. </a:t>
            </a:r>
            <a:r>
              <a:rPr lang="ko-KR" altLang="en-US" b="1" dirty="0" smtClean="0"/>
              <a:t>그리고 선택한 이유에 대해서도 설명해야 한다</a:t>
            </a:r>
            <a:r>
              <a:rPr lang="en-US" altLang="ko-KR" b="1" dirty="0" smtClean="0"/>
              <a:t>.</a:t>
            </a:r>
            <a:endParaRPr lang="en-US" altLang="ko-KR" b="1" dirty="0"/>
          </a:p>
          <a:p>
            <a:pPr marL="0" indent="0" algn="just">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b="1" dirty="0"/>
              <a:t>(a)~(e)</a:t>
            </a:r>
            <a:r>
              <a:rPr lang="ko-KR" altLang="en-US" b="1" dirty="0"/>
              <a:t>중 문맥상 낱말의 쓰임이 적절하지 않은 것은</a:t>
            </a:r>
            <a:r>
              <a:rPr lang="en-US" altLang="ko-KR" b="1"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긍정 부정 판단하기</a:t>
            </a:r>
          </a:p>
        </p:txBody>
      </p:sp>
      <p:sp>
        <p:nvSpPr>
          <p:cNvPr id="3" name="내용 개체 틀 2"/>
          <p:cNvSpPr>
            <a:spLocks noGrp="1"/>
          </p:cNvSpPr>
          <p:nvPr>
            <p:ph idx="1"/>
          </p:nvPr>
        </p:nvSpPr>
        <p:spPr/>
        <p:txBody>
          <a:bodyPr>
            <a:normAutofit fontScale="92500"/>
          </a:bodyPr>
          <a:lstStyle/>
          <a:p>
            <a:pPr marL="0" indent="0">
              <a:lnSpc>
                <a:spcPct val="150000"/>
              </a:lnSpc>
              <a:buNone/>
            </a:pPr>
            <a:r>
              <a:rPr lang="ko-KR" altLang="en-US" dirty="0"/>
              <a:t>다음 텍스트의 감성을 긍정과 부정 둘 중 하나로 </a:t>
            </a:r>
            <a:r>
              <a:rPr lang="ko-KR" altLang="en-US" dirty="0" smtClean="0"/>
              <a:t>분류한다</a:t>
            </a:r>
            <a:r>
              <a:rPr lang="en-US" altLang="ko-KR" dirty="0" smtClean="0"/>
              <a:t>. </a:t>
            </a:r>
            <a:r>
              <a:rPr lang="ko-KR" altLang="en-US" dirty="0"/>
              <a:t>답변은 긍정</a:t>
            </a:r>
            <a:r>
              <a:rPr lang="en-US" altLang="ko-KR" dirty="0"/>
              <a:t>, </a:t>
            </a:r>
            <a:r>
              <a:rPr lang="ko-KR" altLang="en-US" dirty="0"/>
              <a:t>부정 중 하나입니다</a:t>
            </a:r>
            <a:r>
              <a:rPr lang="en-US" altLang="ko-KR" dirty="0"/>
              <a:t>.</a:t>
            </a:r>
          </a:p>
          <a:p>
            <a:pPr marL="0" indent="0">
              <a:lnSpc>
                <a:spcPct val="150000"/>
              </a:lnSpc>
              <a:buNone/>
            </a:pPr>
            <a:r>
              <a:rPr lang="en-US" altLang="ko-KR" dirty="0"/>
              <a:t>1) “</a:t>
            </a:r>
            <a:r>
              <a:rPr lang="ko-KR" altLang="en-US" dirty="0"/>
              <a:t>왜케 평점이 낮은건데</a:t>
            </a:r>
            <a:r>
              <a:rPr lang="en-US" altLang="ko-KR" dirty="0"/>
              <a:t>? </a:t>
            </a:r>
            <a:r>
              <a:rPr lang="ko-KR" altLang="en-US" dirty="0"/>
              <a:t>꽤 볼만한데</a:t>
            </a:r>
            <a:r>
              <a:rPr lang="en-US" altLang="ko-KR" dirty="0"/>
              <a:t>.. </a:t>
            </a:r>
            <a:r>
              <a:rPr lang="ko-KR" altLang="en-US" dirty="0"/>
              <a:t>헐리우드식 화려함에만 너무 길들여져 있나</a:t>
            </a:r>
            <a:r>
              <a:rPr lang="en-US" altLang="ko-KR" dirty="0"/>
              <a:t>?”</a:t>
            </a:r>
          </a:p>
          <a:p>
            <a:pPr marL="0" indent="0">
              <a:lnSpc>
                <a:spcPct val="150000"/>
              </a:lnSpc>
              <a:buNone/>
            </a:pPr>
            <a:r>
              <a:rPr lang="en-US" altLang="ko-KR" dirty="0"/>
              <a:t>2) "2</a:t>
            </a:r>
            <a:r>
              <a:rPr lang="ko-KR" altLang="en-US" dirty="0"/>
              <a:t>시간 </a:t>
            </a:r>
            <a:r>
              <a:rPr lang="en-US" altLang="ko-KR" dirty="0"/>
              <a:t>20</a:t>
            </a:r>
            <a:r>
              <a:rPr lang="ko-KR" altLang="en-US" dirty="0"/>
              <a:t>마리 잡힌다</a:t>
            </a:r>
            <a:r>
              <a:rPr lang="en-US" altLang="ko-KR" dirty="0"/>
              <a:t>"…</a:t>
            </a:r>
            <a:r>
              <a:rPr lang="ko-KR" altLang="en-US" dirty="0"/>
              <a:t>죽음과 맞바꿀 맛</a:t>
            </a:r>
            <a:r>
              <a:rPr lang="en-US" altLang="ko-KR" dirty="0"/>
              <a:t>, </a:t>
            </a:r>
            <a:r>
              <a:rPr lang="ko-KR" altLang="en-US" dirty="0"/>
              <a:t>임진강 </a:t>
            </a:r>
            <a:r>
              <a:rPr lang="en-US" altLang="ko-KR" dirty="0"/>
              <a:t>'</a:t>
            </a:r>
            <a:r>
              <a:rPr lang="ko-KR" altLang="en-US" dirty="0"/>
              <a:t>황복</a:t>
            </a:r>
            <a:r>
              <a:rPr lang="en-US" altLang="ko-KR" dirty="0"/>
              <a:t>' </a:t>
            </a:r>
            <a:r>
              <a:rPr lang="ko-KR" altLang="en-US" dirty="0"/>
              <a:t>진풍경</a:t>
            </a:r>
            <a:endParaRPr lang="en-US" altLang="ko-KR" dirty="0"/>
          </a:p>
          <a:p>
            <a:pPr marL="0" indent="0">
              <a:lnSpc>
                <a:spcPct val="150000"/>
              </a:lnSpc>
              <a:buNone/>
            </a:pPr>
            <a:r>
              <a:rPr lang="ko-KR" altLang="en-US" dirty="0"/>
              <a:t>답변을 선택한 이유도 설명해야한다</a:t>
            </a:r>
            <a:r>
              <a:rPr lang="en-US" altLang="ko-KR" dirty="0"/>
              <a:t>.</a:t>
            </a:r>
            <a:endParaRPr lang="ko-KR" altLang="en-US" dirty="0"/>
          </a:p>
        </p:txBody>
      </p:sp>
    </p:spTree>
    <p:extLst>
      <p:ext uri="{BB962C8B-B14F-4D97-AF65-F5344CB8AC3E}">
        <p14:creationId xmlns:p14="http://schemas.microsoft.com/office/powerpoint/2010/main" val="4114601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공문 분석하기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nSpc>
                <a:spcPct val="170000"/>
              </a:lnSpc>
              <a:buNone/>
            </a:pPr>
            <a:r>
              <a:rPr lang="en-US" altLang="ko-KR" dirty="0"/>
              <a:t>[</a:t>
            </a:r>
            <a:r>
              <a:rPr lang="ko-KR" altLang="en-US" dirty="0"/>
              <a:t>문서</a:t>
            </a:r>
            <a:r>
              <a:rPr lang="en-US" altLang="ko-KR" dirty="0"/>
              <a:t>]</a:t>
            </a:r>
          </a:p>
          <a:p>
            <a:pPr marL="0" indent="0">
              <a:lnSpc>
                <a:spcPct val="170000"/>
              </a:lnSpc>
              <a:buNone/>
            </a:pPr>
            <a:r>
              <a:rPr lang="en-US" altLang="ko-KR" dirty="0"/>
              <a:t>1. </a:t>
            </a:r>
            <a:r>
              <a:rPr lang="ko-KR" altLang="en-US" dirty="0"/>
              <a:t>국가정보원 사호</a:t>
            </a:r>
            <a:r>
              <a:rPr lang="en-US" altLang="ko-KR" dirty="0"/>
              <a:t>-574(2023.4.28.)</a:t>
            </a:r>
            <a:r>
              <a:rPr lang="ko-KR" altLang="en-US" dirty="0"/>
              <a:t>호와 관련입니다</a:t>
            </a:r>
            <a:r>
              <a:rPr lang="en-US" altLang="ko-KR" dirty="0"/>
              <a:t>.</a:t>
            </a:r>
          </a:p>
          <a:p>
            <a:pPr marL="0" indent="0">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기사 내용</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질문 하기</a:t>
            </a:r>
            <a:r>
              <a:rPr lang="en-US" altLang="ko-KR" dirty="0"/>
              <a:t>)</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a:t>1) </a:t>
            </a:r>
            <a:r>
              <a:rPr lang="ko-KR" altLang="en-US" dirty="0"/>
              <a:t>위 기사는 긍정인가 부정인가</a:t>
            </a:r>
            <a:r>
              <a:rPr lang="en-US" altLang="ko-KR" dirty="0"/>
              <a:t>?</a:t>
            </a:r>
          </a:p>
          <a:p>
            <a:pPr marL="0" indent="0">
              <a:lnSpc>
                <a:spcPct val="150000"/>
              </a:lnSpc>
              <a:buNone/>
            </a:pPr>
            <a:r>
              <a:rPr lang="en-US" altLang="ko-KR" dirty="0"/>
              <a:t>2) 1)</a:t>
            </a:r>
            <a:r>
              <a:rPr lang="ko-KR" altLang="en-US" dirty="0"/>
              <a:t>번 질문의 이유 설명</a:t>
            </a:r>
          </a:p>
          <a:p>
            <a:pPr marL="0" indent="0">
              <a:lnSpc>
                <a:spcPct val="150000"/>
              </a:lnSpc>
              <a:buNone/>
            </a:pPr>
            <a:r>
              <a:rPr lang="en-US" altLang="ko-KR" dirty="0"/>
              <a:t>3) </a:t>
            </a:r>
            <a:r>
              <a:rPr lang="ko-KR" altLang="en-US" dirty="0"/>
              <a:t>기사의 주요 인물은 누구인가</a:t>
            </a:r>
            <a:r>
              <a:rPr lang="en-US" altLang="ko-KR" dirty="0"/>
              <a:t>?</a:t>
            </a:r>
          </a:p>
          <a:p>
            <a:pPr marL="0" indent="0">
              <a:lnSpc>
                <a:spcPct val="150000"/>
              </a:lnSpc>
              <a:buNone/>
            </a:pPr>
            <a:r>
              <a:rPr lang="en-US" altLang="ko-KR" dirty="0"/>
              <a:t>4) 3</a:t>
            </a:r>
            <a:r>
              <a:rPr lang="ko-KR" altLang="en-US"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기사의 내용 표로 정리하기</a:t>
            </a:r>
          </a:p>
        </p:txBody>
      </p:sp>
      <p:sp>
        <p:nvSpPr>
          <p:cNvPr id="3" name="내용 개체 틀 2"/>
          <p:cNvSpPr>
            <a:spLocks noGrp="1"/>
          </p:cNvSpPr>
          <p:nvPr>
            <p:ph idx="1"/>
          </p:nvPr>
        </p:nvSpPr>
        <p:spPr/>
        <p:txBody>
          <a:bodyPr>
            <a:normAutofit/>
          </a:bodyPr>
          <a:lstStyle/>
          <a:p>
            <a:pPr marL="0" indent="0">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nSpc>
                <a:spcPct val="170000"/>
              </a:lnSpc>
              <a:buNone/>
            </a:pPr>
            <a:endParaRPr lang="en-US" altLang="ko-KR" sz="1000" dirty="0"/>
          </a:p>
          <a:p>
            <a:pPr marL="0" indent="0">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nSpc>
                <a:spcPct val="170000"/>
              </a:lnSpc>
              <a:buNone/>
            </a:pPr>
            <a:r>
              <a:rPr lang="ko-KR" altLang="en-US" dirty="0"/>
              <a:t>다음 뉴스기사에서 개체명을 추출해 주세요</a:t>
            </a:r>
            <a:r>
              <a:rPr lang="en-US" altLang="ko-KR" dirty="0"/>
              <a:t>.</a:t>
            </a:r>
          </a:p>
          <a:p>
            <a:pPr marL="0" indent="0">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nSpc>
                <a:spcPct val="170000"/>
              </a:lnSpc>
              <a:buNone/>
            </a:pPr>
            <a:endParaRPr lang="en-US" altLang="ko-KR" dirty="0"/>
          </a:p>
          <a:p>
            <a:pPr marL="0" indent="0">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보건환경연구원 인사말 수정하기</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nSpc>
                <a:spcPct val="150000"/>
              </a:lnSpc>
              <a:buNone/>
            </a:pPr>
            <a:r>
              <a:rPr lang="ko-KR" altLang="en-US" sz="1100" dirty="0" smtClean="0"/>
              <a:t>감사한다</a:t>
            </a:r>
            <a:r>
              <a:rPr lang="en-US" altLang="ko-KR" sz="1100" dirty="0" smtClean="0"/>
              <a:t>.</a:t>
            </a:r>
            <a:endParaRPr lang="en-US" altLang="ko-KR" sz="1100" dirty="0"/>
          </a:p>
          <a:p>
            <a:pPr marL="0" indent="0">
              <a:lnSpc>
                <a:spcPct val="150000"/>
              </a:lnSpc>
              <a:buNone/>
            </a:pPr>
            <a:endParaRPr lang="en-US" altLang="ko-KR" sz="1100" dirty="0"/>
          </a:p>
          <a:p>
            <a:pPr marL="0" indent="0">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드라마 시놉시스 작성하기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매우 총망받는 드라마 작가가 되어 좀비와 드라큘라에 관한 넷플릭스 드라마를 만들고 싶다</a:t>
            </a:r>
            <a:r>
              <a:rPr lang="en-US" altLang="ko-KR" dirty="0"/>
              <a:t>. </a:t>
            </a:r>
            <a:r>
              <a:rPr lang="ko-KR" altLang="en-US" dirty="0"/>
              <a:t>드라마의 시놉시스를 작성해라</a:t>
            </a:r>
            <a:r>
              <a:rPr lang="en-US" altLang="ko-KR"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a:t>
            </a:r>
            <a:r>
              <a:rPr lang="ko-KR" altLang="en-US" dirty="0" smtClean="0"/>
              <a:t>한다</a:t>
            </a:r>
            <a:r>
              <a:rPr lang="en-US" altLang="ko-KR" dirty="0" smtClean="0"/>
              <a:t>.</a:t>
            </a:r>
            <a:endParaRPr lang="en-US" altLang="ko-KR" dirty="0"/>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공고문 수정하기</a:t>
            </a:r>
          </a:p>
        </p:txBody>
      </p:sp>
      <p:sp>
        <p:nvSpPr>
          <p:cNvPr id="3" name="내용 개체 틀 2"/>
          <p:cNvSpPr>
            <a:spLocks noGrp="1"/>
          </p:cNvSpPr>
          <p:nvPr>
            <p:ph idx="1"/>
          </p:nvPr>
        </p:nvSpPr>
        <p:spPr/>
        <p:txBody>
          <a:bodyPr>
            <a:normAutofit fontScale="25000" lnSpcReduction="20000"/>
          </a:bodyPr>
          <a:lstStyle/>
          <a:p>
            <a:pPr marL="0" indent="0">
              <a:buNone/>
            </a:pPr>
            <a:r>
              <a:rPr lang="ko-KR" altLang="en-US" dirty="0"/>
              <a:t>▢ </a:t>
            </a:r>
            <a:r>
              <a:rPr lang="en-US" altLang="ko-KR" dirty="0"/>
              <a:t>2023</a:t>
            </a:r>
            <a:r>
              <a:rPr lang="ko-KR" altLang="en-US" dirty="0"/>
              <a:t>년 대학생 현장실습</a:t>
            </a:r>
            <a:r>
              <a:rPr lang="en-US" altLang="ko-KR" dirty="0"/>
              <a:t>(1</a:t>
            </a:r>
            <a:r>
              <a:rPr lang="ko-KR" altLang="en-US" dirty="0"/>
              <a:t>기</a:t>
            </a:r>
            <a:r>
              <a:rPr lang="en-US" altLang="ko-KR" dirty="0"/>
              <a:t>) </a:t>
            </a:r>
            <a:r>
              <a:rPr lang="ko-KR" altLang="en-US" dirty="0"/>
              <a:t>개요</a:t>
            </a:r>
          </a:p>
          <a:p>
            <a:pPr marL="0" indent="0">
              <a:buNone/>
            </a:pPr>
            <a:r>
              <a:rPr lang="ko-KR" altLang="en-US" dirty="0"/>
              <a:t>❍ 주 관 </a:t>
            </a:r>
            <a:r>
              <a:rPr lang="en-US" altLang="ko-KR" dirty="0"/>
              <a:t>: </a:t>
            </a:r>
            <a:r>
              <a:rPr lang="ko-KR" altLang="en-US" dirty="0"/>
              <a:t>경기도보건환경연구원</a:t>
            </a:r>
          </a:p>
          <a:p>
            <a:pPr marL="0" indent="0">
              <a:buNone/>
            </a:pPr>
            <a:r>
              <a:rPr lang="ko-KR" altLang="en-US" dirty="0"/>
              <a:t>❍ 실습기간 </a:t>
            </a:r>
            <a:r>
              <a:rPr lang="en-US" altLang="ko-KR" dirty="0"/>
              <a:t>: 2023. 7. 3.(</a:t>
            </a:r>
            <a:r>
              <a:rPr lang="ko-KR" altLang="en-US" dirty="0"/>
              <a:t>월</a:t>
            </a:r>
            <a:r>
              <a:rPr lang="en-US" altLang="ko-KR" dirty="0"/>
              <a:t>) ~ 7. 14.(</a:t>
            </a:r>
            <a:r>
              <a:rPr lang="ko-KR" altLang="en-US" dirty="0"/>
              <a:t>금</a:t>
            </a:r>
            <a:r>
              <a:rPr lang="en-US" altLang="ko-KR" dirty="0"/>
              <a:t>), </a:t>
            </a:r>
            <a:r>
              <a:rPr lang="ko-KR" altLang="en-US" dirty="0"/>
              <a:t>총 </a:t>
            </a:r>
            <a:r>
              <a:rPr lang="en-US" altLang="ko-KR" dirty="0"/>
              <a:t>10</a:t>
            </a:r>
            <a:r>
              <a:rPr lang="ko-KR" altLang="en-US" dirty="0"/>
              <a:t>일</a:t>
            </a:r>
            <a:r>
              <a:rPr lang="en-US" altLang="ko-KR" dirty="0"/>
              <a:t>, 9:00~18:00</a:t>
            </a:r>
          </a:p>
          <a:p>
            <a:pPr marL="0" indent="0">
              <a:buNone/>
            </a:pPr>
            <a:r>
              <a:rPr lang="en-US" altLang="ko-KR" dirty="0"/>
              <a:t>❍ </a:t>
            </a:r>
            <a:r>
              <a:rPr lang="ko-KR" altLang="en-US" dirty="0"/>
              <a:t>실습장소 </a:t>
            </a:r>
            <a:r>
              <a:rPr lang="en-US" altLang="ko-KR" dirty="0"/>
              <a:t>: </a:t>
            </a:r>
            <a:r>
              <a:rPr lang="ko-KR" altLang="en-US" dirty="0"/>
              <a:t>경기도보건환경연구원</a:t>
            </a:r>
            <a:r>
              <a:rPr lang="en-US" altLang="ko-KR" dirty="0"/>
              <a:t>(</a:t>
            </a:r>
            <a:r>
              <a:rPr lang="ko-KR" altLang="en-US" dirty="0"/>
              <a:t>본원</a:t>
            </a:r>
            <a:r>
              <a:rPr lang="en-US" altLang="ko-KR" dirty="0"/>
              <a:t>) </a:t>
            </a:r>
            <a:r>
              <a:rPr lang="ko-KR" altLang="en-US" dirty="0"/>
              <a:t>경기도 수원시 칠보로</a:t>
            </a:r>
            <a:r>
              <a:rPr lang="en-US" altLang="ko-KR" dirty="0"/>
              <a:t>1</a:t>
            </a:r>
            <a:r>
              <a:rPr lang="ko-KR" altLang="en-US" dirty="0"/>
              <a:t>번길 </a:t>
            </a:r>
            <a:r>
              <a:rPr lang="en-US" altLang="ko-KR" dirty="0"/>
              <a:t>62</a:t>
            </a:r>
          </a:p>
          <a:p>
            <a:pPr marL="0" indent="0">
              <a:buNone/>
            </a:pPr>
            <a:r>
              <a:rPr lang="en-US" altLang="ko-KR" dirty="0"/>
              <a:t>❍ </a:t>
            </a:r>
            <a:r>
              <a:rPr lang="ko-KR" altLang="en-US" dirty="0"/>
              <a:t>교육과정 </a:t>
            </a:r>
            <a:r>
              <a:rPr lang="en-US" altLang="ko-KR" dirty="0"/>
              <a:t>: </a:t>
            </a:r>
            <a:r>
              <a:rPr lang="ko-KR" altLang="en-US" dirty="0"/>
              <a:t>공통교육</a:t>
            </a:r>
            <a:r>
              <a:rPr lang="en-US" altLang="ko-KR" dirty="0"/>
              <a:t>(3</a:t>
            </a:r>
            <a:r>
              <a:rPr lang="ko-KR" altLang="en-US" dirty="0"/>
              <a:t>일</a:t>
            </a:r>
            <a:r>
              <a:rPr lang="en-US" altLang="ko-KR" dirty="0"/>
              <a:t>) </a:t>
            </a:r>
            <a:r>
              <a:rPr lang="ko-KR" altLang="en-US" dirty="0"/>
              <a:t>및 현장실습</a:t>
            </a:r>
            <a:r>
              <a:rPr lang="en-US" altLang="ko-KR" dirty="0"/>
              <a:t>(7</a:t>
            </a:r>
            <a:r>
              <a:rPr lang="ko-KR" altLang="en-US" dirty="0"/>
              <a:t>일</a:t>
            </a:r>
            <a:r>
              <a:rPr lang="en-US" altLang="ko-KR" dirty="0"/>
              <a:t>/</a:t>
            </a:r>
            <a:r>
              <a:rPr lang="ko-KR" altLang="en-US" dirty="0"/>
              <a:t>외부 기업 견학 </a:t>
            </a:r>
            <a:r>
              <a:rPr lang="en-US" altLang="ko-KR" dirty="0"/>
              <a:t>1</a:t>
            </a:r>
            <a:r>
              <a:rPr lang="ko-KR" altLang="en-US" dirty="0"/>
              <a:t>일 포함</a:t>
            </a:r>
            <a:r>
              <a:rPr lang="en-US" altLang="ko-KR" dirty="0"/>
              <a:t>)</a:t>
            </a:r>
          </a:p>
          <a:p>
            <a:pPr marL="0" indent="0">
              <a:buNone/>
            </a:pPr>
            <a:r>
              <a:rPr lang="en-US" altLang="ko-KR" dirty="0"/>
              <a:t>※ </a:t>
            </a:r>
            <a:r>
              <a:rPr lang="ko-KR" altLang="en-US" dirty="0"/>
              <a:t>교육부 고시 「대학생 현장실습학기제 운영 규정</a:t>
            </a:r>
            <a:r>
              <a:rPr lang="en-US" altLang="ko-KR" dirty="0"/>
              <a:t>(</a:t>
            </a:r>
            <a:r>
              <a:rPr lang="ko-KR" altLang="en-US" dirty="0"/>
              <a:t>표준현장실습학기제 비학점과정</a:t>
            </a:r>
            <a:r>
              <a:rPr lang="en-US" altLang="ko-KR" dirty="0"/>
              <a:t>)</a:t>
            </a:r>
            <a:r>
              <a:rPr lang="ko-KR" altLang="en-US" dirty="0"/>
              <a:t>」 준용</a:t>
            </a:r>
          </a:p>
          <a:p>
            <a:pPr marL="0" indent="0">
              <a:buNone/>
            </a:pPr>
            <a:r>
              <a:rPr lang="ko-KR" altLang="en-US" dirty="0"/>
              <a:t>❍ 실습수당 </a:t>
            </a:r>
            <a:r>
              <a:rPr lang="en-US" altLang="ko-KR" dirty="0"/>
              <a:t>: </a:t>
            </a:r>
            <a:r>
              <a:rPr lang="ko-KR" altLang="en-US" dirty="0"/>
              <a:t>약 </a:t>
            </a:r>
            <a:r>
              <a:rPr lang="en-US" altLang="ko-KR" dirty="0"/>
              <a:t>69</a:t>
            </a:r>
            <a:r>
              <a:rPr lang="ko-KR" altLang="en-US" dirty="0"/>
              <a:t>만원 지급</a:t>
            </a:r>
            <a:r>
              <a:rPr lang="en-US" altLang="ko-KR" dirty="0"/>
              <a:t>(</a:t>
            </a:r>
            <a:r>
              <a:rPr lang="ko-KR" altLang="en-US" dirty="0"/>
              <a:t>세전 </a:t>
            </a:r>
            <a:r>
              <a:rPr lang="en-US" altLang="ko-KR" dirty="0"/>
              <a:t>/ </a:t>
            </a:r>
            <a:r>
              <a:rPr lang="ko-KR" altLang="en-US" dirty="0"/>
              <a:t>결석 없이 수료 시 금액</a:t>
            </a:r>
            <a:r>
              <a:rPr lang="en-US" altLang="ko-KR" dirty="0"/>
              <a:t>)</a:t>
            </a:r>
          </a:p>
          <a:p>
            <a:pPr marL="0" indent="0">
              <a:buNone/>
            </a:pPr>
            <a:r>
              <a:rPr lang="en-US" altLang="ko-KR" dirty="0"/>
              <a:t>▢ </a:t>
            </a:r>
            <a:r>
              <a:rPr lang="ko-KR" altLang="en-US" dirty="0"/>
              <a:t>신청 및 선정자 발표</a:t>
            </a:r>
          </a:p>
          <a:p>
            <a:pPr marL="0" indent="0">
              <a:buNone/>
            </a:pPr>
            <a:r>
              <a:rPr lang="ko-KR" altLang="en-US" dirty="0"/>
              <a:t> ❍ 모집대상 </a:t>
            </a:r>
            <a:r>
              <a:rPr lang="en-US" altLang="ko-KR" dirty="0"/>
              <a:t>: </a:t>
            </a:r>
            <a:r>
              <a:rPr lang="ko-KR" altLang="en-US" dirty="0"/>
              <a:t>공고일 기준 경기도에 주소를 두고 있는</a:t>
            </a:r>
          </a:p>
          <a:p>
            <a:pPr marL="0" indent="0">
              <a:buNone/>
            </a:pPr>
            <a:r>
              <a:rPr lang="ko-KR" altLang="en-US" dirty="0"/>
              <a:t> 보건</a:t>
            </a:r>
            <a:r>
              <a:rPr lang="en-US" altLang="ko-KR" dirty="0"/>
              <a:t>·</a:t>
            </a:r>
            <a:r>
              <a:rPr lang="ko-KR" altLang="en-US" dirty="0"/>
              <a:t>환경 관련 전공 대학 </a:t>
            </a:r>
            <a:r>
              <a:rPr lang="en-US" altLang="ko-KR" dirty="0"/>
              <a:t>4</a:t>
            </a:r>
            <a:r>
              <a:rPr lang="ko-KR" altLang="en-US" dirty="0"/>
              <a:t>학기 이상 수료자</a:t>
            </a:r>
            <a:r>
              <a:rPr lang="en-US" altLang="ko-KR" dirty="0"/>
              <a:t>(</a:t>
            </a:r>
            <a:r>
              <a:rPr lang="ko-KR" altLang="en-US" dirty="0"/>
              <a:t>휴학생 포함</a:t>
            </a:r>
            <a:r>
              <a:rPr lang="en-US" altLang="ko-KR" dirty="0"/>
              <a:t>) 50</a:t>
            </a:r>
            <a:r>
              <a:rPr lang="ko-KR" altLang="en-US" dirty="0"/>
              <a:t>명</a:t>
            </a:r>
          </a:p>
          <a:p>
            <a:pPr marL="0" indent="0">
              <a:buNone/>
            </a:pPr>
            <a:r>
              <a:rPr lang="en-US" altLang="ko-KR" dirty="0"/>
              <a:t>※ </a:t>
            </a:r>
            <a:r>
              <a:rPr lang="ko-KR" altLang="en-US" dirty="0"/>
              <a:t>보건</a:t>
            </a:r>
            <a:r>
              <a:rPr lang="en-US" altLang="ko-KR" dirty="0"/>
              <a:t>·</a:t>
            </a:r>
            <a:r>
              <a:rPr lang="ko-KR" altLang="en-US" dirty="0"/>
              <a:t>환경 관련 전공 </a:t>
            </a:r>
            <a:r>
              <a:rPr lang="en-US" altLang="ko-KR" dirty="0"/>
              <a:t>: </a:t>
            </a:r>
            <a:r>
              <a:rPr lang="ko-KR" altLang="en-US" dirty="0"/>
              <a:t>보건학</a:t>
            </a:r>
            <a:r>
              <a:rPr lang="en-US" altLang="ko-KR" dirty="0"/>
              <a:t>, </a:t>
            </a:r>
            <a:r>
              <a:rPr lang="ko-KR" altLang="en-US" dirty="0"/>
              <a:t>환경</a:t>
            </a:r>
            <a:r>
              <a:rPr lang="en-US" altLang="ko-KR" dirty="0"/>
              <a:t>(</a:t>
            </a:r>
            <a:r>
              <a:rPr lang="ko-KR" altLang="en-US" dirty="0"/>
              <a:t>공</a:t>
            </a:r>
            <a:r>
              <a:rPr lang="en-US" altLang="ko-KR" dirty="0"/>
              <a:t>)</a:t>
            </a:r>
            <a:r>
              <a:rPr lang="ko-KR" altLang="en-US" dirty="0"/>
              <a:t>학</a:t>
            </a:r>
            <a:r>
              <a:rPr lang="en-US" altLang="ko-KR" dirty="0"/>
              <a:t>, (</a:t>
            </a:r>
            <a:r>
              <a:rPr lang="ko-KR" altLang="en-US" dirty="0"/>
              <a:t>미</a:t>
            </a:r>
            <a:r>
              <a:rPr lang="en-US" altLang="ko-KR" dirty="0"/>
              <a:t>)</a:t>
            </a:r>
            <a:r>
              <a:rPr lang="ko-KR" altLang="en-US" dirty="0"/>
              <a:t>생물학</a:t>
            </a:r>
            <a:r>
              <a:rPr lang="en-US" altLang="ko-KR" dirty="0"/>
              <a:t>, </a:t>
            </a:r>
            <a:r>
              <a:rPr lang="ko-KR" altLang="en-US" dirty="0"/>
              <a:t>생태학</a:t>
            </a:r>
            <a:r>
              <a:rPr lang="en-US" altLang="ko-KR" dirty="0"/>
              <a:t>, </a:t>
            </a:r>
            <a:r>
              <a:rPr lang="ko-KR" altLang="en-US" dirty="0"/>
              <a:t>생명공학</a:t>
            </a:r>
            <a:r>
              <a:rPr lang="en-US" altLang="ko-KR" dirty="0"/>
              <a:t>, </a:t>
            </a:r>
            <a:r>
              <a:rPr lang="ko-KR" altLang="en-US" dirty="0"/>
              <a:t>분자생물학</a:t>
            </a:r>
            <a:r>
              <a:rPr lang="en-US" altLang="ko-KR" dirty="0"/>
              <a:t>,</a:t>
            </a:r>
          </a:p>
          <a:p>
            <a:pPr marL="0" indent="0">
              <a:buNone/>
            </a:pPr>
            <a:r>
              <a:rPr lang="ko-KR" altLang="en-US" dirty="0"/>
              <a:t>식품공학</a:t>
            </a:r>
            <a:r>
              <a:rPr lang="en-US" altLang="ko-KR" dirty="0"/>
              <a:t>, </a:t>
            </a:r>
            <a:r>
              <a:rPr lang="ko-KR" altLang="en-US" dirty="0"/>
              <a:t>식품영양학</a:t>
            </a:r>
            <a:r>
              <a:rPr lang="en-US" altLang="ko-KR" dirty="0"/>
              <a:t>, </a:t>
            </a:r>
            <a:r>
              <a:rPr lang="ko-KR" altLang="en-US" dirty="0"/>
              <a:t>약학</a:t>
            </a:r>
            <a:r>
              <a:rPr lang="en-US" altLang="ko-KR" dirty="0"/>
              <a:t>, </a:t>
            </a:r>
            <a:r>
              <a:rPr lang="ko-KR" altLang="en-US" dirty="0"/>
              <a:t>수의학</a:t>
            </a:r>
            <a:r>
              <a:rPr lang="en-US" altLang="ko-KR" dirty="0"/>
              <a:t>, </a:t>
            </a:r>
            <a:r>
              <a:rPr lang="ko-KR" altLang="en-US" dirty="0"/>
              <a:t>기상학</a:t>
            </a:r>
            <a:r>
              <a:rPr lang="en-US" altLang="ko-KR" dirty="0"/>
              <a:t>, </a:t>
            </a:r>
            <a:r>
              <a:rPr lang="ko-KR" altLang="en-US" dirty="0"/>
              <a:t>지구과학</a:t>
            </a:r>
            <a:r>
              <a:rPr lang="en-US" altLang="ko-KR" dirty="0"/>
              <a:t>, </a:t>
            </a:r>
            <a:r>
              <a:rPr lang="ko-KR" altLang="en-US" dirty="0"/>
              <a:t>지질학</a:t>
            </a:r>
            <a:r>
              <a:rPr lang="en-US" altLang="ko-KR" dirty="0"/>
              <a:t>, </a:t>
            </a:r>
            <a:r>
              <a:rPr lang="ko-KR" altLang="en-US" dirty="0"/>
              <a:t>해양학 등 동일계통 전 분야</a:t>
            </a:r>
          </a:p>
          <a:p>
            <a:pPr marL="0" indent="0">
              <a:buNone/>
            </a:pPr>
            <a:r>
              <a:rPr lang="ko-KR" altLang="en-US" dirty="0"/>
              <a:t> ❍ 신청기간 </a:t>
            </a:r>
            <a:r>
              <a:rPr lang="en-US" altLang="ko-KR" dirty="0"/>
              <a:t>: 2023. 6. 5.(</a:t>
            </a:r>
            <a:r>
              <a:rPr lang="ko-KR" altLang="en-US" dirty="0"/>
              <a:t>월</a:t>
            </a:r>
            <a:r>
              <a:rPr lang="en-US" altLang="ko-KR" dirty="0"/>
              <a:t>), 9:00 ~ 6. 16.(</a:t>
            </a:r>
            <a:r>
              <a:rPr lang="ko-KR" altLang="en-US" dirty="0"/>
              <a:t>금</a:t>
            </a:r>
            <a:r>
              <a:rPr lang="en-US" altLang="ko-KR" dirty="0"/>
              <a:t>), 17:00 </a:t>
            </a:r>
            <a:r>
              <a:rPr lang="ko-KR" altLang="en-US" dirty="0"/>
              <a:t>까지</a:t>
            </a:r>
          </a:p>
          <a:p>
            <a:pPr marL="0" indent="0">
              <a:buNone/>
            </a:pPr>
            <a:r>
              <a:rPr lang="ko-KR" altLang="en-US" dirty="0"/>
              <a:t>❍ 신청방법 </a:t>
            </a:r>
            <a:r>
              <a:rPr lang="en-US" altLang="ko-KR" dirty="0"/>
              <a:t>: </a:t>
            </a:r>
            <a:r>
              <a:rPr lang="ko-KR" altLang="en-US" dirty="0"/>
              <a:t>신청 사이트 내 작성 항목 기술 및 관련 서류 제출</a:t>
            </a:r>
          </a:p>
          <a:p>
            <a:pPr marL="0" indent="0">
              <a:buNone/>
            </a:pPr>
            <a:r>
              <a:rPr lang="en-US" altLang="ko-KR" dirty="0"/>
              <a:t>※ </a:t>
            </a:r>
            <a:r>
              <a:rPr lang="ko-KR" altLang="en-US" dirty="0"/>
              <a:t>신청 홈페이지 주소 </a:t>
            </a:r>
            <a:r>
              <a:rPr lang="en-US" altLang="ko-KR" dirty="0"/>
              <a:t>: https://apply.jobaba.net/ ‘</a:t>
            </a:r>
            <a:r>
              <a:rPr lang="ko-KR" altLang="en-US" dirty="0"/>
              <a:t>경기도일자리재단 통합접수시스템’ ❍ 선발분야 </a:t>
            </a:r>
            <a:r>
              <a:rPr lang="en-US" altLang="ko-KR" dirty="0"/>
              <a:t>: 3</a:t>
            </a:r>
            <a:r>
              <a:rPr lang="ko-KR" altLang="en-US" dirty="0"/>
              <a:t>개 분야 모집인원 내 선착순 선발</a:t>
            </a:r>
            <a:r>
              <a:rPr lang="en-US" altLang="ko-KR" dirty="0"/>
              <a:t>(</a:t>
            </a:r>
            <a:r>
              <a:rPr lang="ko-KR" altLang="en-US" dirty="0"/>
              <a:t>분야별 관련 전공 자율 지원</a:t>
            </a:r>
            <a:r>
              <a:rPr lang="en-US" altLang="ko-KR" dirty="0"/>
              <a:t>)</a:t>
            </a:r>
          </a:p>
          <a:p>
            <a:pPr marL="0" indent="0">
              <a:buNone/>
            </a:pPr>
            <a:r>
              <a:rPr lang="en-US" altLang="ko-KR" dirty="0"/>
              <a:t> 1.</a:t>
            </a:r>
            <a:r>
              <a:rPr lang="ko-KR" altLang="en-US" dirty="0"/>
              <a:t>식품</a:t>
            </a:r>
            <a:r>
              <a:rPr lang="en-US" altLang="ko-KR" dirty="0"/>
              <a:t>·</a:t>
            </a:r>
            <a:r>
              <a:rPr lang="ko-KR" altLang="en-US" dirty="0"/>
              <a:t>의약품</a:t>
            </a:r>
            <a:r>
              <a:rPr lang="en-US" altLang="ko-KR" dirty="0"/>
              <a:t>(17</a:t>
            </a:r>
            <a:r>
              <a:rPr lang="ko-KR" altLang="en-US" dirty="0"/>
              <a:t>명</a:t>
            </a:r>
            <a:r>
              <a:rPr lang="en-US" altLang="ko-KR" dirty="0"/>
              <a:t>) / 2.</a:t>
            </a:r>
            <a:r>
              <a:rPr lang="ko-KR" altLang="en-US" dirty="0"/>
              <a:t>미생물</a:t>
            </a:r>
            <a:r>
              <a:rPr lang="en-US" altLang="ko-KR" dirty="0"/>
              <a:t>·</a:t>
            </a:r>
            <a:r>
              <a:rPr lang="ko-KR" altLang="en-US" dirty="0"/>
              <a:t>분자생물학</a:t>
            </a:r>
            <a:r>
              <a:rPr lang="en-US" altLang="ko-KR" dirty="0"/>
              <a:t>(8</a:t>
            </a:r>
            <a:r>
              <a:rPr lang="ko-KR" altLang="en-US" dirty="0"/>
              <a:t>명</a:t>
            </a:r>
            <a:r>
              <a:rPr lang="en-US" altLang="ko-KR" dirty="0"/>
              <a:t>) / 3.</a:t>
            </a:r>
            <a:r>
              <a:rPr lang="ko-KR" altLang="en-US" dirty="0"/>
              <a:t>환경</a:t>
            </a:r>
            <a:r>
              <a:rPr lang="en-US" altLang="ko-KR" dirty="0"/>
              <a:t>(25</a:t>
            </a:r>
            <a:r>
              <a:rPr lang="ko-KR" altLang="en-US" dirty="0"/>
              <a:t>명</a:t>
            </a:r>
            <a:r>
              <a:rPr lang="en-US" altLang="ko-KR" dirty="0"/>
              <a:t>)</a:t>
            </a:r>
          </a:p>
          <a:p>
            <a:pPr marL="0" indent="0">
              <a:buNone/>
            </a:pPr>
            <a:r>
              <a:rPr lang="en-US" altLang="ko-KR" dirty="0"/>
              <a:t>※ </a:t>
            </a:r>
            <a:r>
              <a:rPr lang="ko-KR" altLang="en-US" dirty="0"/>
              <a:t>모집인원의 </a:t>
            </a:r>
            <a:r>
              <a:rPr lang="en-US" altLang="ko-KR" dirty="0"/>
              <a:t>10% </a:t>
            </a:r>
            <a:r>
              <a:rPr lang="ko-KR" altLang="en-US" dirty="0"/>
              <a:t>추가 예비 선발</a:t>
            </a:r>
            <a:r>
              <a:rPr lang="en-US" altLang="ko-KR" dirty="0"/>
              <a:t>(</a:t>
            </a:r>
            <a:r>
              <a:rPr lang="ko-KR" altLang="en-US" dirty="0"/>
              <a:t>식품</a:t>
            </a:r>
            <a:r>
              <a:rPr lang="en-US" altLang="ko-KR" dirty="0"/>
              <a:t>·</a:t>
            </a:r>
            <a:r>
              <a:rPr lang="ko-KR" altLang="en-US" dirty="0"/>
              <a:t>의약품 </a:t>
            </a:r>
            <a:r>
              <a:rPr lang="en-US" altLang="ko-KR" dirty="0"/>
              <a:t>2</a:t>
            </a:r>
            <a:r>
              <a:rPr lang="ko-KR" altLang="en-US" dirty="0"/>
              <a:t>명 </a:t>
            </a:r>
            <a:r>
              <a:rPr lang="en-US" altLang="ko-KR" dirty="0"/>
              <a:t>/ </a:t>
            </a:r>
            <a:r>
              <a:rPr lang="ko-KR" altLang="en-US" dirty="0"/>
              <a:t>미생물</a:t>
            </a:r>
            <a:r>
              <a:rPr lang="en-US" altLang="ko-KR" dirty="0"/>
              <a:t>·</a:t>
            </a:r>
            <a:r>
              <a:rPr lang="ko-KR" altLang="en-US" dirty="0"/>
              <a:t>분자생물학 </a:t>
            </a:r>
            <a:r>
              <a:rPr lang="en-US" altLang="ko-KR" dirty="0"/>
              <a:t>1</a:t>
            </a:r>
            <a:r>
              <a:rPr lang="ko-KR" altLang="en-US" dirty="0"/>
              <a:t>명 </a:t>
            </a:r>
            <a:r>
              <a:rPr lang="en-US" altLang="ko-KR" dirty="0"/>
              <a:t>/ </a:t>
            </a:r>
            <a:r>
              <a:rPr lang="ko-KR" altLang="en-US" dirty="0"/>
              <a:t>환경 </a:t>
            </a:r>
            <a:r>
              <a:rPr lang="en-US" altLang="ko-KR" dirty="0"/>
              <a:t>3</a:t>
            </a:r>
            <a:r>
              <a:rPr lang="ko-KR" altLang="en-US" dirty="0"/>
              <a:t>명</a:t>
            </a:r>
            <a:r>
              <a:rPr lang="en-US" altLang="ko-KR" dirty="0"/>
              <a:t>)</a:t>
            </a:r>
          </a:p>
          <a:p>
            <a:pPr marL="0" indent="0">
              <a:buNone/>
            </a:pPr>
            <a:r>
              <a:rPr lang="en-US" altLang="ko-KR" dirty="0"/>
              <a:t>❍ </a:t>
            </a:r>
            <a:r>
              <a:rPr lang="ko-KR" altLang="en-US" dirty="0"/>
              <a:t>제출서류 </a:t>
            </a:r>
            <a:r>
              <a:rPr lang="en-US" altLang="ko-KR" dirty="0"/>
              <a:t>: 1. </a:t>
            </a:r>
            <a:r>
              <a:rPr lang="ko-KR" altLang="en-US" dirty="0"/>
              <a:t>재학</a:t>
            </a:r>
            <a:r>
              <a:rPr lang="en-US" altLang="ko-KR" dirty="0"/>
              <a:t>(</a:t>
            </a:r>
            <a:r>
              <a:rPr lang="ko-KR" altLang="en-US" dirty="0"/>
              <a:t>휴학</a:t>
            </a:r>
            <a:r>
              <a:rPr lang="en-US" altLang="ko-KR" dirty="0"/>
              <a:t>)</a:t>
            </a:r>
            <a:r>
              <a:rPr lang="ko-KR" altLang="en-US" dirty="0"/>
              <a:t>증명서</a:t>
            </a:r>
            <a:r>
              <a:rPr lang="en-US" altLang="ko-KR" dirty="0"/>
              <a:t>(</a:t>
            </a:r>
            <a:r>
              <a:rPr lang="ko-KR" altLang="en-US" dirty="0"/>
              <a:t>전공 및 </a:t>
            </a:r>
            <a:r>
              <a:rPr lang="en-US" altLang="ko-KR" dirty="0"/>
              <a:t>4</a:t>
            </a:r>
            <a:r>
              <a:rPr lang="ko-KR" altLang="en-US" dirty="0"/>
              <a:t>학기 이상 수료 확인용</a:t>
            </a:r>
            <a:r>
              <a:rPr lang="en-US" altLang="ko-KR" dirty="0"/>
              <a:t>)</a:t>
            </a:r>
          </a:p>
          <a:p>
            <a:pPr marL="0" indent="0">
              <a:buNone/>
            </a:pPr>
            <a:r>
              <a:rPr lang="en-US" altLang="ko-KR" dirty="0"/>
              <a:t> 2. </a:t>
            </a:r>
            <a:r>
              <a:rPr lang="ko-KR" altLang="en-US" dirty="0"/>
              <a:t>개인정보이용동의서</a:t>
            </a:r>
            <a:r>
              <a:rPr lang="en-US" altLang="ko-KR" dirty="0"/>
              <a:t>(</a:t>
            </a:r>
            <a:r>
              <a:rPr lang="ko-KR" altLang="en-US" dirty="0"/>
              <a:t>자필서명 포함</a:t>
            </a:r>
            <a:r>
              <a:rPr lang="en-US" altLang="ko-KR" dirty="0"/>
              <a:t>)</a:t>
            </a:r>
          </a:p>
          <a:p>
            <a:pPr marL="0" indent="0">
              <a:buNone/>
            </a:pPr>
            <a:r>
              <a:rPr lang="en-US" altLang="ko-KR" dirty="0"/>
              <a:t> 3. </a:t>
            </a:r>
            <a:r>
              <a:rPr lang="ko-KR" altLang="en-US" dirty="0"/>
              <a:t>실습 개시일 주민등록초본 지참 </a:t>
            </a:r>
            <a:r>
              <a:rPr lang="en-US" altLang="ko-KR" dirty="0"/>
              <a:t>– </a:t>
            </a:r>
            <a:r>
              <a:rPr lang="ko-KR" altLang="en-US" dirty="0"/>
              <a:t>확인 후 즉시 반환</a:t>
            </a:r>
          </a:p>
          <a:p>
            <a:pPr marL="0" indent="0">
              <a:buNone/>
            </a:pPr>
            <a:r>
              <a:rPr lang="ko-KR" altLang="en-US" dirty="0"/>
              <a:t> </a:t>
            </a:r>
            <a:r>
              <a:rPr lang="en-US" altLang="ko-KR" dirty="0"/>
              <a:t>(</a:t>
            </a:r>
            <a:r>
              <a:rPr lang="ko-KR" altLang="en-US" dirty="0"/>
              <a:t>경기도 거주 확인용</a:t>
            </a:r>
            <a:r>
              <a:rPr lang="en-US" altLang="ko-KR" dirty="0"/>
              <a:t>, </a:t>
            </a:r>
            <a:r>
              <a:rPr lang="ko-KR" altLang="en-US" dirty="0"/>
              <a:t>신청일 기준</a:t>
            </a:r>
            <a:r>
              <a:rPr lang="en-US" altLang="ko-KR" dirty="0"/>
              <a:t>)_</a:t>
            </a:r>
            <a:r>
              <a:rPr lang="ko-KR" altLang="en-US" dirty="0"/>
              <a:t>접수사이트 연계 검증 시 미확인</a:t>
            </a:r>
          </a:p>
          <a:p>
            <a:pPr marL="0" indent="0">
              <a:buNone/>
            </a:pPr>
            <a:r>
              <a:rPr lang="en-US" altLang="ko-KR" dirty="0"/>
              <a:t>※ </a:t>
            </a:r>
            <a:r>
              <a:rPr lang="ko-KR" altLang="en-US" dirty="0"/>
              <a:t>제출서류 일체는 스캔하여 제출하며</a:t>
            </a:r>
            <a:r>
              <a:rPr lang="en-US" altLang="ko-KR" dirty="0"/>
              <a:t>, </a:t>
            </a:r>
            <a:r>
              <a:rPr lang="ko-KR" altLang="en-US" dirty="0"/>
              <a:t>서류 및 작성항목 미비 시 서류전형 탈락</a:t>
            </a:r>
          </a:p>
          <a:p>
            <a:pPr marL="0" indent="0">
              <a:buNone/>
            </a:pPr>
            <a:r>
              <a:rPr lang="ko-KR" altLang="en-US" dirty="0"/>
              <a:t>❍ 선정발표 </a:t>
            </a:r>
            <a:r>
              <a:rPr lang="en-US" altLang="ko-KR" dirty="0"/>
              <a:t>: 2023. 6. 20.(</a:t>
            </a:r>
            <a:r>
              <a:rPr lang="ko-KR" altLang="en-US" dirty="0"/>
              <a:t>화</a:t>
            </a:r>
            <a:r>
              <a:rPr lang="en-US" altLang="ko-KR" dirty="0"/>
              <a:t>) 14:00 </a:t>
            </a:r>
            <a:r>
              <a:rPr lang="ko-KR" altLang="en-US" dirty="0"/>
              <a:t>경연구원 홈페이지 게시 및 개별공지</a:t>
            </a:r>
          </a:p>
          <a:p>
            <a:pPr marL="0" indent="0">
              <a:buNone/>
            </a:pPr>
            <a:r>
              <a:rPr lang="ko-KR" altLang="en-US" dirty="0"/>
              <a:t> </a:t>
            </a:r>
            <a:r>
              <a:rPr lang="en-US" altLang="ko-KR" dirty="0"/>
              <a:t>- </a:t>
            </a:r>
            <a:r>
              <a:rPr lang="ko-KR" altLang="en-US" dirty="0"/>
              <a:t>선정자 중 실습을 포기하거나 서류미비 시 예비자 추가 개별 통보</a:t>
            </a:r>
          </a:p>
          <a:p>
            <a:pPr marL="0" indent="0">
              <a:buNone/>
            </a:pPr>
            <a:r>
              <a:rPr lang="ko-KR" altLang="en-US" dirty="0"/>
              <a:t>▢ 기타</a:t>
            </a:r>
          </a:p>
          <a:p>
            <a:pPr marL="0" indent="0">
              <a:buNone/>
            </a:pPr>
            <a:r>
              <a:rPr lang="ko-KR" altLang="en-US" dirty="0"/>
              <a:t>❍ 식비</a:t>
            </a:r>
            <a:r>
              <a:rPr lang="en-US" altLang="ko-KR" dirty="0"/>
              <a:t>, </a:t>
            </a:r>
            <a:r>
              <a:rPr lang="ko-KR" altLang="en-US" dirty="0"/>
              <a:t>교통비는 추가 제공하지 않으며</a:t>
            </a:r>
            <a:r>
              <a:rPr lang="en-US" altLang="ko-KR" dirty="0"/>
              <a:t>, </a:t>
            </a:r>
            <a:r>
              <a:rPr lang="ko-KR" altLang="en-US" dirty="0"/>
              <a:t>교육 이수 후 ‘경기도보건환경</a:t>
            </a:r>
          </a:p>
          <a:p>
            <a:pPr marL="0" indent="0">
              <a:buNone/>
            </a:pPr>
            <a:r>
              <a:rPr lang="ko-KR" altLang="en-US" dirty="0"/>
              <a:t>연구원장’ 명의의 수료증 발급 </a:t>
            </a:r>
            <a:r>
              <a:rPr lang="en-US" altLang="ko-KR" dirty="0"/>
              <a:t>※ 2</a:t>
            </a:r>
            <a:r>
              <a:rPr lang="ko-KR" altLang="en-US" dirty="0"/>
              <a:t>일 이상 결석 시 수료 불가</a:t>
            </a:r>
          </a:p>
          <a:p>
            <a:pPr marL="0" indent="0">
              <a:buNone/>
            </a:pPr>
            <a:r>
              <a:rPr lang="ko-KR" altLang="en-US" dirty="0"/>
              <a:t>참고자료 </a:t>
            </a:r>
            <a:r>
              <a:rPr lang="en-US" altLang="ko-KR" dirty="0"/>
              <a:t>1. </a:t>
            </a:r>
            <a:r>
              <a:rPr lang="ko-KR" altLang="en-US" dirty="0"/>
              <a:t>현장실습 전체 운영 일정 요약</a:t>
            </a:r>
          </a:p>
          <a:p>
            <a:pPr marL="0" indent="0">
              <a:buNone/>
            </a:pPr>
            <a:r>
              <a:rPr lang="ko-KR" altLang="en-US" dirty="0"/>
              <a:t> </a:t>
            </a:r>
            <a:r>
              <a:rPr lang="en-US" altLang="ko-KR" dirty="0"/>
              <a:t>2. </a:t>
            </a:r>
            <a:r>
              <a:rPr lang="ko-KR" altLang="en-US" dirty="0"/>
              <a:t>부서별 업무실습 내용</a:t>
            </a:r>
            <a:r>
              <a:rPr lang="en-US" altLang="ko-KR" dirty="0"/>
              <a:t>. </a:t>
            </a:r>
            <a:r>
              <a:rPr lang="ko-KR" altLang="en-US" dirty="0"/>
              <a:t>끝</a:t>
            </a:r>
          </a:p>
          <a:p>
            <a:pPr marL="0" indent="0">
              <a:buNone/>
            </a:pPr>
            <a:endParaRPr lang="ko-KR" altLang="en-US" dirty="0"/>
          </a:p>
          <a:p>
            <a:pPr marL="0" indent="0">
              <a:buNone/>
            </a:pPr>
            <a:r>
              <a:rPr lang="en-US" altLang="ko-KR" dirty="0"/>
              <a:t>&gt; </a:t>
            </a:r>
            <a:r>
              <a:rPr lang="ko-KR" altLang="en-US" dirty="0"/>
              <a:t>보도자료를 작성해줘</a:t>
            </a:r>
            <a:r>
              <a:rPr lang="en-US" altLang="ko-KR" dirty="0"/>
              <a:t>.</a:t>
            </a:r>
          </a:p>
          <a:p>
            <a:pPr marL="0" indent="0">
              <a:buNone/>
            </a:pPr>
            <a:r>
              <a:rPr lang="en-US" altLang="ko-KR" dirty="0"/>
              <a:t>&gt; </a:t>
            </a:r>
            <a:r>
              <a:rPr lang="ko-KR" altLang="en-US" dirty="0"/>
              <a:t>위 기사에 제목</a:t>
            </a:r>
            <a:r>
              <a:rPr lang="en-US" altLang="ko-KR" dirty="0"/>
              <a:t>, </a:t>
            </a:r>
            <a:r>
              <a:rPr lang="ko-KR" altLang="en-US" dirty="0"/>
              <a:t>부제목을 추가하고</a:t>
            </a:r>
            <a:r>
              <a:rPr lang="en-US" altLang="ko-KR" dirty="0"/>
              <a:t>, </a:t>
            </a:r>
            <a:r>
              <a:rPr lang="ko-KR" altLang="en-US" dirty="0"/>
              <a:t>유머러스하게 작성하여 참가자로 하여금 글을 읽고 친밀감을 느껴 지원을 많이 할 수 있도록 수정해줘</a:t>
            </a:r>
            <a:r>
              <a:rPr lang="en-US" altLang="ko-KR" dirty="0"/>
              <a:t>.</a:t>
            </a:r>
            <a:endParaRPr lang="ko-KR" altLang="en-US" dirty="0"/>
          </a:p>
        </p:txBody>
      </p:sp>
    </p:spTree>
    <p:extLst>
      <p:ext uri="{BB962C8B-B14F-4D97-AF65-F5344CB8AC3E}">
        <p14:creationId xmlns:p14="http://schemas.microsoft.com/office/powerpoint/2010/main" val="19822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여행 관광지도</a:t>
            </a:r>
          </a:p>
        </p:txBody>
      </p:sp>
      <p:sp>
        <p:nvSpPr>
          <p:cNvPr id="3" name="내용 개체 틀 2"/>
          <p:cNvSpPr>
            <a:spLocks noGrp="1"/>
          </p:cNvSpPr>
          <p:nvPr>
            <p:ph idx="1"/>
          </p:nvPr>
        </p:nvSpPr>
        <p:spPr/>
        <p:txBody>
          <a:bodyPr>
            <a:normAutofit/>
          </a:bodyPr>
          <a:lstStyle/>
          <a:p>
            <a:pPr marL="0" indent="0">
              <a:lnSpc>
                <a:spcPct val="150000"/>
              </a:lnSpc>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p>
          <a:p>
            <a:pPr marL="0" indent="0">
              <a:lnSpc>
                <a:spcPct val="150000"/>
              </a:lnSpc>
              <a:buNone/>
            </a:pPr>
            <a:endParaRPr lang="en-US" altLang="ko-KR" sz="2000" dirty="0"/>
          </a:p>
          <a:p>
            <a:pPr marL="457200" indent="-457200">
              <a:lnSpc>
                <a:spcPct val="150000"/>
              </a:lnSpc>
              <a:buAutoNum type="arabicPeriod"/>
            </a:pPr>
            <a:r>
              <a:rPr lang="en-US" altLang="ko-KR" sz="2000" dirty="0"/>
              <a:t>Folium</a:t>
            </a:r>
            <a:r>
              <a:rPr lang="ko-KR" altLang="en-US" sz="2000" dirty="0"/>
              <a:t>라이브러리를 사용해야 한다</a:t>
            </a:r>
            <a:r>
              <a:rPr lang="en-US" altLang="ko-KR" sz="2000" dirty="0"/>
              <a:t>.</a:t>
            </a:r>
          </a:p>
          <a:p>
            <a:pPr marL="457200" indent="-457200">
              <a:lnSpc>
                <a:spcPct val="150000"/>
              </a:lnSpc>
              <a:buAutoNum type="arabicPeriod"/>
            </a:pPr>
            <a:r>
              <a:rPr lang="ko-KR" altLang="en-US" sz="2000" dirty="0"/>
              <a:t>이동경로를 지도에 나타내야 한다</a:t>
            </a:r>
            <a:r>
              <a:rPr lang="en-US" altLang="ko-KR" sz="2000" dirty="0"/>
              <a:t>.</a:t>
            </a:r>
          </a:p>
          <a:p>
            <a:pPr marL="457200" indent="-457200">
              <a:lnSpc>
                <a:spcPct val="150000"/>
              </a:lnSpc>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a:t>일차</a:t>
            </a:r>
            <a:r>
              <a:rPr lang="en-US" altLang="ko-KR" sz="2000" dirty="0"/>
              <a:t> </a:t>
            </a:r>
            <a:r>
              <a:rPr lang="ko-KR" altLang="en-US" sz="2000" dirty="0"/>
              <a:t>일 별 색을 구분해야 한다</a:t>
            </a:r>
            <a:r>
              <a:rPr lang="en-US" altLang="ko-KR" sz="2000" dirty="0"/>
              <a:t>.</a:t>
            </a:r>
          </a:p>
          <a:p>
            <a:pPr marL="457200" indent="-457200">
              <a:lnSpc>
                <a:spcPct val="150000"/>
              </a:lnSpc>
              <a:buAutoNum type="arabicPeriod"/>
            </a:pPr>
            <a:r>
              <a:rPr lang="ko-KR" altLang="en-US" sz="2000" dirty="0"/>
              <a:t>마커에 해당 관광지의 이름을 나타내야 한다</a:t>
            </a:r>
            <a:r>
              <a:rPr lang="en-US" altLang="ko-KR" sz="2000" dirty="0"/>
              <a:t>.</a:t>
            </a:r>
          </a:p>
        </p:txBody>
      </p:sp>
    </p:spTree>
    <p:extLst>
      <p:ext uri="{BB962C8B-B14F-4D97-AF65-F5344CB8AC3E}">
        <p14:creationId xmlns:p14="http://schemas.microsoft.com/office/powerpoint/2010/main" val="144688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전국 관광지도 만들기</a:t>
            </a:r>
          </a:p>
        </p:txBody>
      </p:sp>
      <p:sp>
        <p:nvSpPr>
          <p:cNvPr id="3" name="내용 개체 틀 2"/>
          <p:cNvSpPr>
            <a:spLocks noGrp="1"/>
          </p:cNvSpPr>
          <p:nvPr>
            <p:ph idx="1"/>
          </p:nvPr>
        </p:nvSpPr>
        <p:spPr/>
        <p:txBody>
          <a:bodyPr>
            <a:normAutofit fontScale="62500" lnSpcReduction="20000"/>
          </a:bodyPr>
          <a:lstStyle/>
          <a:p>
            <a:pPr marL="0" indent="0">
              <a:lnSpc>
                <a:spcPct val="160000"/>
              </a:lnSpc>
              <a:buNone/>
            </a:pPr>
            <a:r>
              <a:rPr lang="ko-KR" altLang="en-US" b="1" dirty="0"/>
              <a:t>아래의 요구사항을 고려하여 파이썬 코드를 작성해줘</a:t>
            </a:r>
            <a:r>
              <a:rPr lang="en-US" altLang="ko-KR" b="1" dirty="0"/>
              <a:t>.</a:t>
            </a:r>
          </a:p>
          <a:p>
            <a:pPr marL="0" indent="0">
              <a:lnSpc>
                <a:spcPct val="160000"/>
              </a:lnSpc>
              <a:buNone/>
            </a:pPr>
            <a:endParaRPr lang="en-US" altLang="ko-KR" dirty="0"/>
          </a:p>
          <a:p>
            <a:pPr marL="514350" indent="-514350">
              <a:lnSpc>
                <a:spcPct val="160000"/>
              </a:lnSpc>
              <a:buAutoNum type="arabicPeriod"/>
            </a:pPr>
            <a:r>
              <a:rPr lang="en-US" altLang="ko-KR" dirty="0"/>
              <a:t>UI</a:t>
            </a:r>
            <a:r>
              <a:rPr lang="ko-KR" altLang="en-US" dirty="0"/>
              <a:t>를 이용해서 </a:t>
            </a:r>
            <a:r>
              <a:rPr lang="ko-KR" altLang="en-US" dirty="0" smtClean="0"/>
              <a:t>엑셀 파일을 </a:t>
            </a:r>
            <a:r>
              <a:rPr lang="ko-KR" altLang="en-US" dirty="0"/>
              <a:t>직접 선택할 수 있어야 한다</a:t>
            </a:r>
            <a:r>
              <a:rPr lang="en-US" altLang="ko-KR" dirty="0"/>
              <a:t>.</a:t>
            </a:r>
          </a:p>
          <a:p>
            <a:pPr marL="514350" indent="-514350">
              <a:lnSpc>
                <a:spcPct val="160000"/>
              </a:lnSpc>
              <a:buAutoNum type="arabicPeriod"/>
            </a:pPr>
            <a:r>
              <a:rPr lang="en-US" altLang="ko-KR" dirty="0"/>
              <a:t>Sheet1</a:t>
            </a:r>
            <a:r>
              <a:rPr lang="ko-KR" altLang="en-US" dirty="0"/>
              <a:t>에 관광 정보가 있으며</a:t>
            </a:r>
            <a:r>
              <a:rPr lang="en-US" altLang="ko-KR" dirty="0"/>
              <a:t>, </a:t>
            </a:r>
            <a:r>
              <a:rPr lang="ko-KR" altLang="en-US" dirty="0" err="1"/>
              <a:t>변수명은</a:t>
            </a:r>
            <a:r>
              <a:rPr lang="ko-KR" altLang="en-US" dirty="0"/>
              <a:t> 관광지</a:t>
            </a:r>
            <a:r>
              <a:rPr lang="en-US" altLang="ko-KR" dirty="0"/>
              <a:t>, </a:t>
            </a:r>
            <a:r>
              <a:rPr lang="ko-KR" altLang="en-US" dirty="0"/>
              <a:t>위도</a:t>
            </a:r>
            <a:r>
              <a:rPr lang="en-US" altLang="ko-KR" dirty="0"/>
              <a:t>, </a:t>
            </a:r>
            <a:r>
              <a:rPr lang="ko-KR" altLang="en-US" dirty="0"/>
              <a:t>경도로 </a:t>
            </a:r>
            <a:r>
              <a:rPr lang="en-US" altLang="ko-KR" dirty="0"/>
              <a:t>A1:C1</a:t>
            </a:r>
            <a:r>
              <a:rPr lang="ko-KR" altLang="en-US" dirty="0"/>
              <a:t>에 있다</a:t>
            </a:r>
            <a:r>
              <a:rPr lang="en-US" altLang="ko-KR" dirty="0"/>
              <a:t>.</a:t>
            </a:r>
          </a:p>
          <a:p>
            <a:pPr marL="514350" indent="-514350">
              <a:lnSpc>
                <a:spcPct val="160000"/>
              </a:lnSpc>
              <a:buAutoNum type="arabicPeriod"/>
            </a:pPr>
            <a:r>
              <a:rPr lang="en-US" altLang="ko-KR" dirty="0"/>
              <a:t>Folium </a:t>
            </a:r>
            <a:r>
              <a:rPr lang="ko-KR" altLang="en-US" dirty="0"/>
              <a:t>라이브러리를 사용해야 한다</a:t>
            </a:r>
            <a:r>
              <a:rPr lang="en-US" altLang="ko-KR" dirty="0"/>
              <a:t>.</a:t>
            </a:r>
          </a:p>
          <a:p>
            <a:pPr marL="514350" indent="-514350">
              <a:lnSpc>
                <a:spcPct val="160000"/>
              </a:lnSpc>
              <a:buAutoNum type="arabicPeriod"/>
            </a:pPr>
            <a:r>
              <a:rPr lang="ko-KR" altLang="en-US" dirty="0"/>
              <a:t>관광지명이 표시되어야 한다</a:t>
            </a:r>
            <a:r>
              <a:rPr lang="en-US" altLang="ko-KR" dirty="0"/>
              <a:t>.</a:t>
            </a:r>
          </a:p>
          <a:p>
            <a:pPr marL="514350" indent="-514350">
              <a:lnSpc>
                <a:spcPct val="160000"/>
              </a:lnSpc>
              <a:buAutoNum type="arabicPeriod"/>
            </a:pPr>
            <a:r>
              <a:rPr lang="ko-KR" altLang="en-US" dirty="0"/>
              <a:t>마우스를 마커에 올리면 관광지명이 표시되어야 한다</a:t>
            </a:r>
            <a:r>
              <a:rPr lang="en-US" altLang="ko-KR" dirty="0"/>
              <a:t>.</a:t>
            </a:r>
          </a:p>
          <a:p>
            <a:pPr marL="514350" indent="-514350">
              <a:lnSpc>
                <a:spcPct val="160000"/>
              </a:lnSpc>
              <a:buAutoNum type="arabicPeriod"/>
            </a:pPr>
            <a:r>
              <a:rPr lang="ko-KR" altLang="en-US" dirty="0" err="1"/>
              <a:t>관광지명을</a:t>
            </a:r>
            <a:r>
              <a:rPr lang="ko-KR" altLang="en-US" dirty="0"/>
              <a:t> 검색할 수 있는 </a:t>
            </a:r>
            <a:r>
              <a:rPr lang="en-US" altLang="ko-KR" dirty="0"/>
              <a:t>Search </a:t>
            </a:r>
            <a:r>
              <a:rPr lang="ko-KR" altLang="en-US" dirty="0"/>
              <a:t>컨트롤을 추가해줘</a:t>
            </a:r>
            <a:r>
              <a:rPr lang="en-US" altLang="ko-KR" dirty="0"/>
              <a:t>.</a:t>
            </a:r>
          </a:p>
        </p:txBody>
      </p:sp>
    </p:spTree>
    <p:extLst>
      <p:ext uri="{BB962C8B-B14F-4D97-AF65-F5344CB8AC3E}">
        <p14:creationId xmlns:p14="http://schemas.microsoft.com/office/powerpoint/2010/main" val="343824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solidFill>
                  <a:srgbClr val="C00000"/>
                </a:solidFill>
              </a:rPr>
              <a:t>html </a:t>
            </a:r>
            <a:r>
              <a:rPr lang="ko-KR" altLang="en-US" b="1" dirty="0" smtClean="0">
                <a:solidFill>
                  <a:srgbClr val="C00000"/>
                </a:solidFill>
              </a:rPr>
              <a:t>지도 파일 활용</a:t>
            </a:r>
            <a:endParaRPr lang="ko-KR" altLang="en-US" b="1" dirty="0">
              <a:solidFill>
                <a:srgbClr val="C00000"/>
              </a:solidFill>
            </a:endParaRPr>
          </a:p>
        </p:txBody>
      </p:sp>
      <p:sp>
        <p:nvSpPr>
          <p:cNvPr id="3" name="내용 개체 틀 2"/>
          <p:cNvSpPr>
            <a:spLocks noGrp="1"/>
          </p:cNvSpPr>
          <p:nvPr>
            <p:ph idx="1"/>
          </p:nvPr>
        </p:nvSpPr>
        <p:spPr/>
        <p:txBody>
          <a:bodyPr>
            <a:normAutofit/>
          </a:bodyPr>
          <a:lstStyle/>
          <a:p>
            <a:pPr marL="514350" indent="-514350">
              <a:buAutoNum type="arabicPeriod"/>
            </a:pPr>
            <a:r>
              <a:rPr lang="ko-KR" altLang="en-US" sz="2000" dirty="0" smtClean="0"/>
              <a:t>동적인 상태로 이미지를 주고 받을 수 있다</a:t>
            </a:r>
            <a:r>
              <a:rPr lang="en-US" altLang="ko-KR" sz="2000" dirty="0" smtClean="0"/>
              <a:t>.</a:t>
            </a:r>
          </a:p>
          <a:p>
            <a:pPr marL="514350" indent="-514350">
              <a:buAutoNum type="arabicPeriod"/>
            </a:pPr>
            <a:endParaRPr lang="en-US" altLang="ko-KR" sz="2000" dirty="0"/>
          </a:p>
          <a:p>
            <a:pPr marL="514350" indent="-514350">
              <a:buAutoNum type="arabicPeriod"/>
            </a:pPr>
            <a:r>
              <a:rPr lang="ko-KR" altLang="en-US" sz="2000" dirty="0" smtClean="0"/>
              <a:t>자료의 파악과 이해도를 높일 수 있다</a:t>
            </a:r>
            <a:r>
              <a:rPr lang="en-US" altLang="ko-KR" sz="2000" dirty="0" smtClean="0"/>
              <a:t>.</a:t>
            </a:r>
            <a:endParaRPr lang="en-US" altLang="ko-KR" sz="2000" dirty="0"/>
          </a:p>
          <a:p>
            <a:pPr marL="514350" indent="-514350">
              <a:buAutoNum type="arabicPeriod"/>
            </a:pPr>
            <a:endParaRPr lang="en-US" altLang="ko-KR" sz="2000" dirty="0"/>
          </a:p>
          <a:p>
            <a:pPr marL="514350" indent="-514350">
              <a:buAutoNum type="arabicPeriod"/>
            </a:pPr>
            <a:r>
              <a:rPr lang="ko-KR" altLang="en-US" sz="2000" dirty="0" smtClean="0"/>
              <a:t>별도의 프로그램 설치가 필요 없다</a:t>
            </a:r>
            <a:r>
              <a:rPr lang="en-US" altLang="ko-KR" sz="2000" dirty="0" smtClean="0"/>
              <a:t>.</a:t>
            </a:r>
          </a:p>
          <a:p>
            <a:pPr marL="514350" indent="-514350">
              <a:buAutoNum type="arabicPeriod"/>
            </a:pPr>
            <a:endParaRPr lang="en-US" altLang="ko-KR" sz="2000" dirty="0"/>
          </a:p>
          <a:p>
            <a:pPr marL="514350" indent="-514350">
              <a:buAutoNum type="arabicPeriod"/>
            </a:pPr>
            <a:r>
              <a:rPr lang="ko-KR" altLang="en-US" sz="2000" dirty="0" smtClean="0"/>
              <a:t>지도 이외의 수치</a:t>
            </a:r>
            <a:r>
              <a:rPr lang="en-US" altLang="ko-KR" sz="2000" dirty="0" smtClean="0"/>
              <a:t>, </a:t>
            </a:r>
            <a:r>
              <a:rPr lang="ko-KR" altLang="en-US" sz="2000" dirty="0" smtClean="0"/>
              <a:t>그래프</a:t>
            </a:r>
            <a:r>
              <a:rPr lang="en-US" altLang="ko-KR" sz="2000" dirty="0" smtClean="0"/>
              <a:t>, </a:t>
            </a:r>
            <a:r>
              <a:rPr lang="ko-KR" altLang="en-US" sz="2000" dirty="0" smtClean="0"/>
              <a:t>간단한 앱 공유 가능</a:t>
            </a:r>
            <a:r>
              <a:rPr lang="en-US" altLang="ko-KR" sz="2000" dirty="0" smtClean="0"/>
              <a:t>!</a:t>
            </a:r>
          </a:p>
        </p:txBody>
      </p:sp>
    </p:spTree>
    <p:extLst>
      <p:ext uri="{BB962C8B-B14F-4D97-AF65-F5344CB8AC3E}">
        <p14:creationId xmlns:p14="http://schemas.microsoft.com/office/powerpoint/2010/main" val="1730900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gn="just">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TotalTime>
  <Words>6579</Words>
  <Application>Microsoft Office PowerPoint</Application>
  <PresentationFormat>와이드스크린</PresentationFormat>
  <Paragraphs>427</Paragraphs>
  <Slides>59</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59</vt:i4>
      </vt:variant>
    </vt:vector>
  </HeadingPairs>
  <TitlesOfParts>
    <vt:vector size="63" baseType="lpstr">
      <vt:lpstr>Söhne</vt:lpstr>
      <vt:lpstr>맑은 고딕</vt:lpstr>
      <vt:lpstr>Arial</vt:lpstr>
      <vt:lpstr>Office 테마</vt:lpstr>
      <vt:lpstr>이메일 작성하기</vt:lpstr>
      <vt:lpstr>ChatGPT 발표 참석 메일</vt:lpstr>
      <vt:lpstr>이메일 작성 프롬프트</vt:lpstr>
      <vt:lpstr>Python</vt:lpstr>
      <vt:lpstr>여행 관광지도</vt:lpstr>
      <vt:lpstr>여행 관광지도</vt:lpstr>
      <vt:lpstr>전국 관광지도 만들기</vt:lpstr>
      <vt:lpstr>html 지도 파일 활용</vt:lpstr>
      <vt:lpstr>임의의 회원정보 만들기(기본)</vt:lpstr>
      <vt:lpstr>임의의 회원정보 만들기(확장)</vt:lpstr>
      <vt:lpstr>txt 파일을 엑셀 파일로 결합하기(확장-1)</vt:lpstr>
      <vt:lpstr>txt 파일을 엑셀 파일로 결합하기(확장-2)</vt:lpstr>
      <vt:lpstr>txt 파일 결합 활용</vt:lpstr>
      <vt:lpstr>남녀 성별 분리하기</vt:lpstr>
      <vt:lpstr>엑셀파일 결합하기</vt:lpstr>
      <vt:lpstr>엑셀파일 결합하기(기본)</vt:lpstr>
      <vt:lpstr>엑셀파일 결합하기(확장)</vt:lpstr>
      <vt:lpstr>통합된 엑셀파일 분리하기</vt:lpstr>
      <vt:lpstr>통합된 엑셀파일 분리하기(기본)</vt:lpstr>
      <vt:lpstr>통합된 엑셀파일 분리하기(확장)</vt:lpstr>
      <vt:lpstr>엑셀 파일 결합/분리 활용</vt:lpstr>
      <vt:lpstr>동일한 양식의 word파일 생성하기. 수료증 만들기(회원정보 파일 활용)</vt:lpstr>
      <vt:lpstr>Google colab, PDF를 JPG 이미지로 만들기(기본)</vt:lpstr>
      <vt:lpstr>Google colab, PDF를 JPG 이미지로 만들기(확장)</vt:lpstr>
      <vt:lpstr>Python 업무 활용</vt:lpstr>
      <vt:lpstr>Excel VBA</vt:lpstr>
      <vt:lpstr>숫자를 로마 숫자로 변환하기</vt:lpstr>
      <vt:lpstr>숫자를 로마 숫자로 변환하기(기본)</vt:lpstr>
      <vt:lpstr>숫자를 로마 숫자로 변환하기(확장-1)</vt:lpstr>
      <vt:lpstr>숫자를 로마 숫자로 변환하기(확장-2)</vt:lpstr>
      <vt:lpstr>사진 사이즈 변경하기(기본)</vt:lpstr>
      <vt:lpstr>사진 사이즈 변경하기(확장-1)</vt:lpstr>
      <vt:lpstr>몇 호선이지 찾는 문제</vt:lpstr>
      <vt:lpstr>몇 호선이지 찾는 문제(기본)</vt:lpstr>
      <vt:lpstr>몇 호선이지 찾는 문제(확장)</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어린이의 창의성</vt:lpstr>
      <vt:lpstr>10살 어린이로 만들기</vt:lpstr>
      <vt:lpstr>GPT-4 Plugin</vt:lpstr>
      <vt:lpstr>WebPilot 사용해서 웹 데이터 분석하기</vt:lpstr>
      <vt:lpstr>수능 문제 풀기</vt:lpstr>
      <vt:lpstr>수능 국어 문제 풀기(정답: 2번)</vt:lpstr>
      <vt:lpstr>수능 국어: 답 2번</vt:lpstr>
      <vt:lpstr>수능 영어: 답 5번</vt:lpstr>
      <vt:lpstr>수능 영어: 답 1번</vt:lpstr>
      <vt:lpstr>수능 영어: 답 1번</vt:lpstr>
      <vt:lpstr>수능 영어: 답  d번</vt:lpstr>
      <vt:lpstr>긍정 부정 판단하기</vt:lpstr>
      <vt:lpstr>공문 분석하기</vt:lpstr>
      <vt:lpstr>신문기사 분석하기(기사 내용)</vt:lpstr>
      <vt:lpstr>신문기사 분석하기(질문 하기)</vt:lpstr>
      <vt:lpstr>기사의 내용 표로 정리하기</vt:lpstr>
      <vt:lpstr>기사에서 개체명 추출하기</vt:lpstr>
      <vt:lpstr>보건환경연구원 인사말 수정하기</vt:lpstr>
      <vt:lpstr>드라마 시놉시스 작성하기</vt:lpstr>
      <vt:lpstr>공고문 수정하기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82</cp:revision>
  <dcterms:created xsi:type="dcterms:W3CDTF">2023-05-22T00:37:44Z</dcterms:created>
  <dcterms:modified xsi:type="dcterms:W3CDTF">2023-06-01T07:38:11Z</dcterms:modified>
</cp:coreProperties>
</file>