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5" r:id="rId2"/>
    <p:sldId id="311" r:id="rId3"/>
    <p:sldId id="306" r:id="rId4"/>
    <p:sldId id="256" r:id="rId5"/>
    <p:sldId id="258" r:id="rId6"/>
    <p:sldId id="310" r:id="rId7"/>
    <p:sldId id="259" r:id="rId8"/>
    <p:sldId id="260" r:id="rId9"/>
    <p:sldId id="262" r:id="rId10"/>
    <p:sldId id="312" r:id="rId11"/>
    <p:sldId id="264" r:id="rId12"/>
    <p:sldId id="266" r:id="rId13"/>
    <p:sldId id="268" r:id="rId14"/>
    <p:sldId id="269" r:id="rId15"/>
    <p:sldId id="270" r:id="rId16"/>
    <p:sldId id="271" r:id="rId17"/>
    <p:sldId id="273" r:id="rId18"/>
    <p:sldId id="272" r:id="rId19"/>
    <p:sldId id="274" r:id="rId20"/>
    <p:sldId id="275" r:id="rId21"/>
    <p:sldId id="276" r:id="rId22"/>
    <p:sldId id="279" r:id="rId23"/>
    <p:sldId id="277"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313" r:id="rId37"/>
    <p:sldId id="296" r:id="rId38"/>
    <p:sldId id="292" r:id="rId39"/>
    <p:sldId id="293" r:id="rId40"/>
    <p:sldId id="294" r:id="rId41"/>
    <p:sldId id="295" r:id="rId42"/>
    <p:sldId id="297" r:id="rId43"/>
    <p:sldId id="298" r:id="rId44"/>
    <p:sldId id="299" r:id="rId45"/>
    <p:sldId id="300" r:id="rId46"/>
    <p:sldId id="301" r:id="rId47"/>
    <p:sldId id="302" r:id="rId48"/>
    <p:sldId id="303" r:id="rId49"/>
    <p:sldId id="304" r:id="rId50"/>
    <p:sldId id="307" r:id="rId51"/>
    <p:sldId id="308" r:id="rId52"/>
    <p:sldId id="309" r:id="rId53"/>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1" d="100"/>
          <a:sy n="111"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2023-05-24</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108893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2023-05-24</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1802295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2023-05-24</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3174868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2023-05-24</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3510039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2023-05-24</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2452932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4A5A8114-1E97-441C-9068-A84206930F79}" type="datetimeFigureOut">
              <a:rPr lang="ko-KR" altLang="en-US" smtClean="0"/>
              <a:t>2023-05-24</a:t>
            </a:fld>
            <a:endParaRPr lang="ko-KR" altLang="en-US" dirty="0"/>
          </a:p>
        </p:txBody>
      </p:sp>
      <p:sp>
        <p:nvSpPr>
          <p:cNvPr id="6" name="바닥글 개체 틀 5"/>
          <p:cNvSpPr>
            <a:spLocks noGrp="1"/>
          </p:cNvSpPr>
          <p:nvPr>
            <p:ph type="ftr" sz="quarter" idx="11"/>
          </p:nvPr>
        </p:nvSpPr>
        <p:spPr/>
        <p:txBody>
          <a:bodyPr/>
          <a:lstStyle/>
          <a:p>
            <a:endParaRPr lang="ko-KR" altLang="en-US" dirty="0"/>
          </a:p>
        </p:txBody>
      </p:sp>
      <p:sp>
        <p:nvSpPr>
          <p:cNvPr id="7" name="슬라이드 번호 개체 틀 6"/>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3071564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4A5A8114-1E97-441C-9068-A84206930F79}" type="datetimeFigureOut">
              <a:rPr lang="ko-KR" altLang="en-US" smtClean="0"/>
              <a:t>2023-05-24</a:t>
            </a:fld>
            <a:endParaRPr lang="ko-KR" altLang="en-US" dirty="0"/>
          </a:p>
        </p:txBody>
      </p:sp>
      <p:sp>
        <p:nvSpPr>
          <p:cNvPr id="8" name="바닥글 개체 틀 7"/>
          <p:cNvSpPr>
            <a:spLocks noGrp="1"/>
          </p:cNvSpPr>
          <p:nvPr>
            <p:ph type="ftr" sz="quarter" idx="11"/>
          </p:nvPr>
        </p:nvSpPr>
        <p:spPr/>
        <p:txBody>
          <a:bodyPr/>
          <a:lstStyle/>
          <a:p>
            <a:endParaRPr lang="ko-KR" altLang="en-US" dirty="0"/>
          </a:p>
        </p:txBody>
      </p:sp>
      <p:sp>
        <p:nvSpPr>
          <p:cNvPr id="9" name="슬라이드 번호 개체 틀 8"/>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3654883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4A5A8114-1E97-441C-9068-A84206930F79}" type="datetimeFigureOut">
              <a:rPr lang="ko-KR" altLang="en-US" smtClean="0"/>
              <a:t>2023-05-24</a:t>
            </a:fld>
            <a:endParaRPr lang="ko-KR" altLang="en-US" dirty="0"/>
          </a:p>
        </p:txBody>
      </p:sp>
      <p:sp>
        <p:nvSpPr>
          <p:cNvPr id="4" name="바닥글 개체 틀 3"/>
          <p:cNvSpPr>
            <a:spLocks noGrp="1"/>
          </p:cNvSpPr>
          <p:nvPr>
            <p:ph type="ftr" sz="quarter" idx="11"/>
          </p:nvPr>
        </p:nvSpPr>
        <p:spPr/>
        <p:txBody>
          <a:bodyPr/>
          <a:lstStyle/>
          <a:p>
            <a:endParaRPr lang="ko-KR" altLang="en-US" dirty="0"/>
          </a:p>
        </p:txBody>
      </p:sp>
      <p:sp>
        <p:nvSpPr>
          <p:cNvPr id="5" name="슬라이드 번호 개체 틀 4"/>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67595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4A5A8114-1E97-441C-9068-A84206930F79}" type="datetimeFigureOut">
              <a:rPr lang="ko-KR" altLang="en-US" smtClean="0"/>
              <a:t>2023-05-24</a:t>
            </a:fld>
            <a:endParaRPr lang="ko-KR" altLang="en-US" dirty="0"/>
          </a:p>
        </p:txBody>
      </p:sp>
      <p:sp>
        <p:nvSpPr>
          <p:cNvPr id="3" name="바닥글 개체 틀 2"/>
          <p:cNvSpPr>
            <a:spLocks noGrp="1"/>
          </p:cNvSpPr>
          <p:nvPr>
            <p:ph type="ftr" sz="quarter" idx="11"/>
          </p:nvPr>
        </p:nvSpPr>
        <p:spPr/>
        <p:txBody>
          <a:bodyPr/>
          <a:lstStyle/>
          <a:p>
            <a:endParaRPr lang="ko-KR" altLang="en-US" dirty="0"/>
          </a:p>
        </p:txBody>
      </p:sp>
      <p:sp>
        <p:nvSpPr>
          <p:cNvPr id="4" name="슬라이드 번호 개체 틀 3"/>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3333202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4A5A8114-1E97-441C-9068-A84206930F79}" type="datetimeFigureOut">
              <a:rPr lang="ko-KR" altLang="en-US" smtClean="0"/>
              <a:t>2023-05-24</a:t>
            </a:fld>
            <a:endParaRPr lang="ko-KR" altLang="en-US" dirty="0"/>
          </a:p>
        </p:txBody>
      </p:sp>
      <p:sp>
        <p:nvSpPr>
          <p:cNvPr id="6" name="바닥글 개체 틀 5"/>
          <p:cNvSpPr>
            <a:spLocks noGrp="1"/>
          </p:cNvSpPr>
          <p:nvPr>
            <p:ph type="ftr" sz="quarter" idx="11"/>
          </p:nvPr>
        </p:nvSpPr>
        <p:spPr/>
        <p:txBody>
          <a:bodyPr/>
          <a:lstStyle/>
          <a:p>
            <a:endParaRPr lang="ko-KR" altLang="en-US" dirty="0"/>
          </a:p>
        </p:txBody>
      </p:sp>
      <p:sp>
        <p:nvSpPr>
          <p:cNvPr id="7" name="슬라이드 번호 개체 틀 6"/>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1484705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dirty="0"/>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4A5A8114-1E97-441C-9068-A84206930F79}" type="datetimeFigureOut">
              <a:rPr lang="ko-KR" altLang="en-US" smtClean="0"/>
              <a:t>2023-05-24</a:t>
            </a:fld>
            <a:endParaRPr lang="ko-KR" altLang="en-US" dirty="0"/>
          </a:p>
        </p:txBody>
      </p:sp>
      <p:sp>
        <p:nvSpPr>
          <p:cNvPr id="6" name="바닥글 개체 틀 5"/>
          <p:cNvSpPr>
            <a:spLocks noGrp="1"/>
          </p:cNvSpPr>
          <p:nvPr>
            <p:ph type="ftr" sz="quarter" idx="11"/>
          </p:nvPr>
        </p:nvSpPr>
        <p:spPr/>
        <p:txBody>
          <a:bodyPr/>
          <a:lstStyle/>
          <a:p>
            <a:endParaRPr lang="ko-KR" altLang="en-US" dirty="0"/>
          </a:p>
        </p:txBody>
      </p:sp>
      <p:sp>
        <p:nvSpPr>
          <p:cNvPr id="7" name="슬라이드 번호 개체 틀 6"/>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1412931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5A8114-1E97-441C-9068-A84206930F79}" type="datetimeFigureOut">
              <a:rPr lang="ko-KR" altLang="en-US" smtClean="0"/>
              <a:t>2023-05-24</a:t>
            </a:fld>
            <a:endParaRPr lang="ko-KR" altLang="en-US" dirty="0"/>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dirty="0"/>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28343305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b="1" dirty="0"/>
              <a:t>이메일 작성하기</a:t>
            </a:r>
          </a:p>
        </p:txBody>
      </p:sp>
      <p:sp>
        <p:nvSpPr>
          <p:cNvPr id="3" name="부제목 2"/>
          <p:cNvSpPr>
            <a:spLocks noGrp="1"/>
          </p:cNvSpPr>
          <p:nvPr>
            <p:ph type="subTitle" idx="1"/>
          </p:nvPr>
        </p:nvSpPr>
        <p:spPr/>
        <p:txBody>
          <a:bodyPr/>
          <a:lstStyle/>
          <a:p>
            <a:endParaRPr lang="en-US" altLang="ko-KR" dirty="0"/>
          </a:p>
          <a:p>
            <a:endParaRPr lang="en-US" altLang="ko-KR" dirty="0"/>
          </a:p>
        </p:txBody>
      </p:sp>
    </p:spTree>
    <p:extLst>
      <p:ext uri="{BB962C8B-B14F-4D97-AF65-F5344CB8AC3E}">
        <p14:creationId xmlns:p14="http://schemas.microsoft.com/office/powerpoint/2010/main" val="4212108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t>txt </a:t>
            </a:r>
            <a:r>
              <a:rPr lang="ko-KR" altLang="en-US" b="1" dirty="0"/>
              <a:t>파일을 엑셀 파일로 결합하기</a:t>
            </a:r>
            <a:r>
              <a:rPr lang="en-US" altLang="ko-KR" b="1" dirty="0"/>
              <a:t>(</a:t>
            </a:r>
            <a:r>
              <a:rPr lang="ko-KR" altLang="en-US" b="1" dirty="0"/>
              <a:t>확장</a:t>
            </a:r>
            <a:r>
              <a:rPr lang="en-US" altLang="ko-KR" b="1" dirty="0"/>
              <a:t>-1)</a:t>
            </a:r>
            <a:endParaRPr lang="ko-KR" altLang="en-US" b="1" dirty="0"/>
          </a:p>
        </p:txBody>
      </p:sp>
      <p:sp>
        <p:nvSpPr>
          <p:cNvPr id="3" name="내용 개체 틀 2"/>
          <p:cNvSpPr>
            <a:spLocks noGrp="1"/>
          </p:cNvSpPr>
          <p:nvPr>
            <p:ph idx="1"/>
          </p:nvPr>
        </p:nvSpPr>
        <p:spPr/>
        <p:txBody>
          <a:bodyPr>
            <a:normAutofit/>
          </a:bodyPr>
          <a:lstStyle/>
          <a:p>
            <a:pPr marL="0" indent="0">
              <a:lnSpc>
                <a:spcPct val="150000"/>
              </a:lnSpc>
              <a:buNone/>
            </a:pPr>
            <a:r>
              <a:rPr lang="en-US" altLang="ko-KR" sz="1800" b="1" dirty="0"/>
              <a:t>Python </a:t>
            </a:r>
            <a:r>
              <a:rPr lang="ko-KR" altLang="en-US" sz="1800" b="1" dirty="0"/>
              <a:t>코드를 작성해주세요</a:t>
            </a:r>
            <a:r>
              <a:rPr lang="en-US" altLang="ko-KR" sz="1800" b="1" dirty="0"/>
              <a:t>. </a:t>
            </a:r>
            <a:r>
              <a:rPr lang="ko-KR" altLang="en-US" sz="1800" b="1" dirty="0"/>
              <a:t>다음 기능이 포함되어야 합니다</a:t>
            </a:r>
            <a:r>
              <a:rPr lang="en-US" altLang="ko-KR" sz="1800" b="1" dirty="0"/>
              <a:t>: </a:t>
            </a:r>
          </a:p>
          <a:p>
            <a:pPr marL="0" indent="0">
              <a:lnSpc>
                <a:spcPct val="150000"/>
              </a:lnSpc>
              <a:buNone/>
            </a:pPr>
            <a:r>
              <a:rPr lang="en-US" altLang="ko-KR" sz="1800" dirty="0"/>
              <a:t>1. '</a:t>
            </a:r>
            <a:r>
              <a:rPr lang="ko-KR" altLang="en-US" sz="1800" dirty="0"/>
              <a:t>회원정보</a:t>
            </a:r>
            <a:r>
              <a:rPr lang="en-US" altLang="ko-KR" sz="1800" dirty="0"/>
              <a:t>' </a:t>
            </a:r>
            <a:r>
              <a:rPr lang="ko-KR" altLang="en-US" sz="1800" dirty="0"/>
              <a:t>폴더에 있는 모든 </a:t>
            </a:r>
            <a:r>
              <a:rPr lang="en-US" altLang="ko-KR" sz="1800" dirty="0"/>
              <a:t>txt </a:t>
            </a:r>
            <a:r>
              <a:rPr lang="ko-KR" altLang="en-US" sz="1800" dirty="0"/>
              <a:t>파일을 읽습니다</a:t>
            </a:r>
            <a:r>
              <a:rPr lang="en-US" altLang="ko-KR" sz="1800" dirty="0"/>
              <a:t>.</a:t>
            </a:r>
          </a:p>
          <a:p>
            <a:pPr marL="0" indent="0">
              <a:lnSpc>
                <a:spcPct val="150000"/>
              </a:lnSpc>
              <a:buNone/>
            </a:pPr>
            <a:r>
              <a:rPr lang="en-US" altLang="ko-KR" sz="1800" dirty="0"/>
              <a:t>2. </a:t>
            </a:r>
            <a:r>
              <a:rPr lang="ko-KR" altLang="en-US" sz="1800" dirty="0"/>
              <a:t>각 파일에서 이름</a:t>
            </a:r>
            <a:r>
              <a:rPr lang="en-US" altLang="ko-KR" sz="1800" dirty="0"/>
              <a:t>, </a:t>
            </a:r>
            <a:r>
              <a:rPr lang="ko-KR" altLang="en-US" sz="1800" dirty="0"/>
              <a:t>나이</a:t>
            </a:r>
            <a:r>
              <a:rPr lang="en-US" altLang="ko-KR" sz="1800" dirty="0"/>
              <a:t>, </a:t>
            </a:r>
            <a:r>
              <a:rPr lang="ko-KR" altLang="en-US" sz="1800" dirty="0"/>
              <a:t>성별</a:t>
            </a:r>
            <a:r>
              <a:rPr lang="en-US" altLang="ko-KR" sz="1800" dirty="0"/>
              <a:t>, </a:t>
            </a:r>
            <a:r>
              <a:rPr lang="ko-KR" altLang="en-US" sz="1800" dirty="0"/>
              <a:t>이메일 정보를 읽고</a:t>
            </a:r>
            <a:r>
              <a:rPr lang="en-US" altLang="ko-KR" sz="1800" dirty="0"/>
              <a:t>, </a:t>
            </a:r>
            <a:r>
              <a:rPr lang="en-US" altLang="ko-KR" sz="1800" b="0" i="0" dirty="0">
                <a:effectLst/>
              </a:rPr>
              <a:t>":" </a:t>
            </a:r>
            <a:r>
              <a:rPr lang="ko-KR" altLang="en-US" sz="1800" b="0" i="0" dirty="0">
                <a:effectLst/>
              </a:rPr>
              <a:t>기호를 기준으로 문자열을 분리하고</a:t>
            </a:r>
            <a:r>
              <a:rPr lang="en-US" altLang="ko-KR" sz="1800" b="0" i="0" dirty="0">
                <a:effectLst/>
              </a:rPr>
              <a:t>, </a:t>
            </a:r>
            <a:r>
              <a:rPr lang="ko-KR" altLang="en-US" sz="1800" b="0" i="0" dirty="0">
                <a:effectLst/>
              </a:rPr>
              <a:t>분리된 문자열 중 두 번째 요소</a:t>
            </a:r>
            <a:r>
              <a:rPr lang="en-US" altLang="ko-KR" sz="1800" b="0" i="0" dirty="0">
                <a:effectLst/>
              </a:rPr>
              <a:t>(</a:t>
            </a:r>
            <a:r>
              <a:rPr lang="ko-KR" altLang="en-US" sz="1800" b="0" i="0" dirty="0">
                <a:effectLst/>
              </a:rPr>
              <a:t>즉</a:t>
            </a:r>
            <a:r>
              <a:rPr lang="en-US" altLang="ko-KR" sz="1800" b="0" i="0" dirty="0">
                <a:effectLst/>
              </a:rPr>
              <a:t>, ":" </a:t>
            </a:r>
            <a:r>
              <a:rPr lang="ko-KR" altLang="en-US" sz="1800" b="0" i="0" dirty="0">
                <a:effectLst/>
              </a:rPr>
              <a:t>뒤의 정보</a:t>
            </a:r>
            <a:r>
              <a:rPr lang="en-US" altLang="ko-KR" sz="1800" b="0" i="0" dirty="0">
                <a:effectLst/>
              </a:rPr>
              <a:t>)</a:t>
            </a:r>
            <a:r>
              <a:rPr lang="ko-KR" altLang="en-US" sz="1800" b="0" i="0" dirty="0">
                <a:effectLst/>
              </a:rPr>
              <a:t>를 추출한다</a:t>
            </a:r>
            <a:r>
              <a:rPr lang="en-US" altLang="ko-KR" sz="1800" b="0" i="0" dirty="0">
                <a:effectLst/>
              </a:rPr>
              <a:t>.</a:t>
            </a:r>
            <a:endParaRPr lang="en-US" altLang="ko-KR" sz="1800" dirty="0"/>
          </a:p>
          <a:p>
            <a:pPr marL="0" indent="0">
              <a:lnSpc>
                <a:spcPct val="150000"/>
              </a:lnSpc>
              <a:buNone/>
            </a:pPr>
            <a:r>
              <a:rPr lang="en-US" altLang="ko-KR" sz="1800" dirty="0"/>
              <a:t>3. </a:t>
            </a:r>
            <a:r>
              <a:rPr lang="ko-KR" altLang="en-US" sz="1800" dirty="0"/>
              <a:t>추출한 정보를 데이터프레임으로 만들고</a:t>
            </a:r>
            <a:r>
              <a:rPr lang="en-US" altLang="ko-KR" sz="1800" dirty="0"/>
              <a:t>, </a:t>
            </a:r>
            <a:r>
              <a:rPr lang="ko-KR" altLang="en-US" sz="1800" dirty="0"/>
              <a:t>변수명은 </a:t>
            </a:r>
            <a:r>
              <a:rPr lang="en-US" altLang="ko-KR" sz="1800" dirty="0"/>
              <a:t>＇</a:t>
            </a:r>
            <a:r>
              <a:rPr lang="ko-KR" altLang="en-US" sz="1800" dirty="0"/>
              <a:t>이름</a:t>
            </a:r>
            <a:r>
              <a:rPr lang="en-US" altLang="ko-KR" sz="1800" dirty="0"/>
              <a:t>＇, ＇</a:t>
            </a:r>
            <a:r>
              <a:rPr lang="ko-KR" altLang="en-US" sz="1800" dirty="0"/>
              <a:t>나이</a:t>
            </a:r>
            <a:r>
              <a:rPr lang="en-US" altLang="ko-KR" sz="1800" dirty="0"/>
              <a:t>＇, ＇</a:t>
            </a:r>
            <a:r>
              <a:rPr lang="ko-KR" altLang="en-US" sz="1800" dirty="0"/>
              <a:t>성별</a:t>
            </a:r>
            <a:r>
              <a:rPr lang="en-US" altLang="ko-KR" sz="1800" dirty="0"/>
              <a:t>＇, ＇</a:t>
            </a:r>
            <a:r>
              <a:rPr lang="ko-KR" altLang="en-US" sz="1800" dirty="0"/>
              <a:t>이메일</a:t>
            </a:r>
            <a:r>
              <a:rPr lang="en-US" altLang="ko-KR" sz="1800" dirty="0"/>
              <a:t>＇ </a:t>
            </a:r>
            <a:r>
              <a:rPr lang="ko-KR" altLang="en-US" sz="1800" dirty="0"/>
              <a:t>순서대로 </a:t>
            </a:r>
            <a:r>
              <a:rPr lang="en-US" altLang="ko-KR" sz="1800" dirty="0"/>
              <a:t>A1:D1</a:t>
            </a:r>
            <a:r>
              <a:rPr lang="ko-KR" altLang="en-US" sz="1800" dirty="0"/>
              <a:t>이다</a:t>
            </a:r>
            <a:r>
              <a:rPr lang="en-US" altLang="ko-KR" sz="1800" dirty="0"/>
              <a:t>.</a:t>
            </a:r>
          </a:p>
          <a:p>
            <a:pPr marL="0" indent="0">
              <a:lnSpc>
                <a:spcPct val="150000"/>
              </a:lnSpc>
              <a:buNone/>
            </a:pPr>
            <a:r>
              <a:rPr lang="en-US" altLang="ko-KR" sz="1800" dirty="0"/>
              <a:t>5. </a:t>
            </a:r>
            <a:r>
              <a:rPr lang="ko-KR" altLang="en-US" sz="1800" dirty="0"/>
              <a:t>데이터프레임을 하나의 엑셀 파일로 저장합니다</a:t>
            </a:r>
            <a:r>
              <a:rPr lang="en-US" altLang="ko-KR" sz="1800" dirty="0"/>
              <a:t>. </a:t>
            </a:r>
            <a:r>
              <a:rPr lang="ko-KR" altLang="en-US" sz="1800" dirty="0"/>
              <a:t>저장된 파일의 이름은 </a:t>
            </a:r>
            <a:r>
              <a:rPr lang="en-US" altLang="ko-KR" sz="1800" dirty="0"/>
              <a:t>'</a:t>
            </a:r>
            <a:r>
              <a:rPr lang="ko-KR" altLang="en-US" sz="1800" dirty="0"/>
              <a:t>회원정보</a:t>
            </a:r>
            <a:r>
              <a:rPr lang="en-US" altLang="ko-KR" sz="1800" dirty="0"/>
              <a:t>_</a:t>
            </a:r>
            <a:r>
              <a:rPr lang="ko-KR" altLang="en-US" sz="1800" dirty="0"/>
              <a:t>결합</a:t>
            </a:r>
            <a:r>
              <a:rPr lang="en-US" altLang="ko-KR" sz="1800" dirty="0"/>
              <a:t>.xlsx'</a:t>
            </a:r>
            <a:r>
              <a:rPr lang="ko-KR" altLang="en-US" sz="1800" dirty="0"/>
              <a:t>입니다</a:t>
            </a:r>
            <a:r>
              <a:rPr lang="en-US" altLang="ko-KR" sz="1800" dirty="0"/>
              <a:t>.</a:t>
            </a:r>
          </a:p>
          <a:p>
            <a:pPr marL="0" indent="0">
              <a:lnSpc>
                <a:spcPct val="150000"/>
              </a:lnSpc>
              <a:buNone/>
            </a:pPr>
            <a:r>
              <a:rPr lang="en-US" altLang="ko-KR" sz="1800" dirty="0"/>
              <a:t>6. </a:t>
            </a:r>
            <a:r>
              <a:rPr lang="ko-KR" altLang="en-US" sz="1800" dirty="0"/>
              <a:t>파일 결합이 완료되면 </a:t>
            </a:r>
            <a:r>
              <a:rPr lang="en-US" altLang="ko-KR" sz="1800" dirty="0"/>
              <a:t>'</a:t>
            </a:r>
            <a:r>
              <a:rPr lang="ko-KR" altLang="en-US" sz="1800" dirty="0"/>
              <a:t>모든 </a:t>
            </a:r>
            <a:r>
              <a:rPr lang="en-US" altLang="ko-KR" sz="1800" dirty="0"/>
              <a:t>txt </a:t>
            </a:r>
            <a:r>
              <a:rPr lang="ko-KR" altLang="en-US" sz="1800" dirty="0"/>
              <a:t>파일을 엑셀 파일로 결합 완료</a:t>
            </a:r>
            <a:r>
              <a:rPr lang="en-US" altLang="ko-KR" sz="1800" dirty="0"/>
              <a:t>!' </a:t>
            </a:r>
            <a:r>
              <a:rPr lang="ko-KR" altLang="en-US" sz="1800" dirty="0"/>
              <a:t>메시지를 출력합니다</a:t>
            </a:r>
            <a:r>
              <a:rPr lang="en-US" altLang="ko-KR" sz="1800" dirty="0"/>
              <a:t>.</a:t>
            </a:r>
            <a:endParaRPr lang="ko-KR" altLang="en-US" sz="1800" dirty="0"/>
          </a:p>
        </p:txBody>
      </p:sp>
    </p:spTree>
    <p:extLst>
      <p:ext uri="{BB962C8B-B14F-4D97-AF65-F5344CB8AC3E}">
        <p14:creationId xmlns:p14="http://schemas.microsoft.com/office/powerpoint/2010/main" val="2433770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t>txt </a:t>
            </a:r>
            <a:r>
              <a:rPr lang="ko-KR" altLang="en-US" b="1" dirty="0"/>
              <a:t>파일을 엑셀 파일로 결합하기</a:t>
            </a:r>
            <a:r>
              <a:rPr lang="en-US" altLang="ko-KR" b="1" dirty="0"/>
              <a:t>(</a:t>
            </a:r>
            <a:r>
              <a:rPr lang="ko-KR" altLang="en-US" b="1" dirty="0"/>
              <a:t>확장</a:t>
            </a:r>
            <a:r>
              <a:rPr lang="en-US" altLang="ko-KR" b="1" dirty="0"/>
              <a:t>-1)</a:t>
            </a:r>
            <a:endParaRPr lang="ko-KR" altLang="en-US" b="1" dirty="0"/>
          </a:p>
        </p:txBody>
      </p:sp>
      <p:sp>
        <p:nvSpPr>
          <p:cNvPr id="3" name="내용 개체 틀 2"/>
          <p:cNvSpPr>
            <a:spLocks noGrp="1"/>
          </p:cNvSpPr>
          <p:nvPr>
            <p:ph idx="1"/>
          </p:nvPr>
        </p:nvSpPr>
        <p:spPr/>
        <p:txBody>
          <a:bodyPr>
            <a:noAutofit/>
          </a:bodyPr>
          <a:lstStyle/>
          <a:p>
            <a:pPr marL="0" indent="0">
              <a:lnSpc>
                <a:spcPct val="150000"/>
              </a:lnSpc>
              <a:buNone/>
            </a:pPr>
            <a:r>
              <a:rPr lang="en-US" altLang="ko-KR" sz="1000" b="1" dirty="0"/>
              <a:t>"Python </a:t>
            </a:r>
            <a:r>
              <a:rPr lang="ko-KR" altLang="en-US" sz="1000" b="1" dirty="0"/>
              <a:t>코드를 작성해주세요</a:t>
            </a:r>
            <a:r>
              <a:rPr lang="en-US" altLang="ko-KR" sz="1000" b="1" dirty="0"/>
              <a:t>. </a:t>
            </a:r>
            <a:r>
              <a:rPr lang="ko-KR" altLang="en-US" sz="1000" b="1" dirty="0"/>
              <a:t>이 코드는 다음의 기능을 포함해야 합니다</a:t>
            </a:r>
            <a:r>
              <a:rPr lang="en-US" altLang="ko-KR" sz="1000" b="1" dirty="0"/>
              <a:t>:</a:t>
            </a:r>
          </a:p>
          <a:p>
            <a:pPr marL="0" indent="0">
              <a:lnSpc>
                <a:spcPct val="150000"/>
              </a:lnSpc>
              <a:buNone/>
            </a:pPr>
            <a:r>
              <a:rPr lang="en-US" altLang="ko-KR" sz="1000" dirty="0"/>
              <a:t>1. '</a:t>
            </a:r>
            <a:r>
              <a:rPr lang="ko-KR" altLang="en-US" sz="1000" dirty="0"/>
              <a:t>회원정보</a:t>
            </a:r>
            <a:r>
              <a:rPr lang="en-US" altLang="ko-KR" sz="1000" dirty="0"/>
              <a:t>'</a:t>
            </a:r>
            <a:r>
              <a:rPr lang="ko-KR" altLang="en-US" sz="1000" dirty="0"/>
              <a:t>라는 이름의 폴더를 찾아 폴더 안에 있는 모든 </a:t>
            </a:r>
            <a:r>
              <a:rPr lang="en-US" altLang="ko-KR" sz="1000" dirty="0"/>
              <a:t>txt </a:t>
            </a:r>
            <a:r>
              <a:rPr lang="ko-KR" altLang="en-US" sz="1000" dirty="0"/>
              <a:t>파일을 순차적으로 읽는 기능을 갖추어야 합니다</a:t>
            </a:r>
            <a:r>
              <a:rPr lang="en-US" altLang="ko-KR" sz="1000" dirty="0"/>
              <a:t>. </a:t>
            </a:r>
            <a:r>
              <a:rPr lang="ko-KR" altLang="en-US" sz="1000" dirty="0"/>
              <a:t>이 폴더가 존재하지 않는 경우</a:t>
            </a:r>
            <a:r>
              <a:rPr lang="en-US" altLang="ko-KR" sz="1000" dirty="0"/>
              <a:t>, '</a:t>
            </a:r>
            <a:r>
              <a:rPr lang="ko-KR" altLang="en-US" sz="1000" dirty="0"/>
              <a:t>회원정보 폴더를 찾을 수 없습니다</a:t>
            </a:r>
            <a:r>
              <a:rPr lang="en-US" altLang="ko-KR" sz="1000" dirty="0"/>
              <a:t>.'</a:t>
            </a:r>
            <a:r>
              <a:rPr lang="ko-KR" altLang="en-US" sz="1000" dirty="0"/>
              <a:t>라는 오류 메시지를 출력해야 합니다</a:t>
            </a:r>
            <a:r>
              <a:rPr lang="en-US" altLang="ko-KR" sz="1000" dirty="0"/>
              <a:t>.</a:t>
            </a:r>
          </a:p>
          <a:p>
            <a:pPr marL="0" indent="0">
              <a:lnSpc>
                <a:spcPct val="150000"/>
              </a:lnSpc>
              <a:buNone/>
            </a:pPr>
            <a:r>
              <a:rPr lang="en-US" altLang="ko-KR" sz="1000" dirty="0"/>
              <a:t>2. </a:t>
            </a:r>
            <a:r>
              <a:rPr lang="ko-KR" altLang="en-US" sz="1000" dirty="0"/>
              <a:t>각 </a:t>
            </a:r>
            <a:r>
              <a:rPr lang="en-US" altLang="ko-KR" sz="1000" dirty="0"/>
              <a:t>txt </a:t>
            </a:r>
            <a:r>
              <a:rPr lang="ko-KR" altLang="en-US" sz="1000" dirty="0"/>
              <a:t>파일에서 개인의 이름</a:t>
            </a:r>
            <a:r>
              <a:rPr lang="en-US" altLang="ko-KR" sz="1000" dirty="0"/>
              <a:t>, </a:t>
            </a:r>
            <a:r>
              <a:rPr lang="ko-KR" altLang="en-US" sz="1000" dirty="0"/>
              <a:t>나이</a:t>
            </a:r>
            <a:r>
              <a:rPr lang="en-US" altLang="ko-KR" sz="1000" dirty="0"/>
              <a:t>, </a:t>
            </a:r>
            <a:r>
              <a:rPr lang="ko-KR" altLang="en-US" sz="1000" dirty="0"/>
              <a:t>성별</a:t>
            </a:r>
            <a:r>
              <a:rPr lang="en-US" altLang="ko-KR" sz="1000" dirty="0"/>
              <a:t>, </a:t>
            </a:r>
            <a:r>
              <a:rPr lang="ko-KR" altLang="en-US" sz="1000" dirty="0"/>
              <a:t>이메일 주소 정보를 추출하는 기능을 갖추어야 합니다</a:t>
            </a:r>
            <a:r>
              <a:rPr lang="en-US" altLang="ko-KR" sz="1000" dirty="0"/>
              <a:t>. </a:t>
            </a:r>
            <a:r>
              <a:rPr lang="ko-KR" altLang="en-US" sz="1000" dirty="0"/>
              <a:t>이 정보들은 각 </a:t>
            </a:r>
            <a:r>
              <a:rPr lang="en-US" altLang="ko-KR" sz="1000" dirty="0"/>
              <a:t>txt </a:t>
            </a:r>
            <a:r>
              <a:rPr lang="ko-KR" altLang="en-US" sz="1000" dirty="0"/>
              <a:t>파일의 특정 행에 </a:t>
            </a:r>
            <a:r>
              <a:rPr lang="en-US" altLang="ko-KR" sz="1000" dirty="0"/>
              <a:t>'</a:t>
            </a:r>
            <a:r>
              <a:rPr lang="ko-KR" altLang="en-US" sz="1000" dirty="0"/>
              <a:t>이름</a:t>
            </a:r>
            <a:r>
              <a:rPr lang="en-US" altLang="ko-KR" sz="1000" dirty="0"/>
              <a:t>:', '</a:t>
            </a:r>
            <a:r>
              <a:rPr lang="ko-KR" altLang="en-US" sz="1000" dirty="0"/>
              <a:t>나이</a:t>
            </a:r>
            <a:r>
              <a:rPr lang="en-US" altLang="ko-KR" sz="1000" dirty="0"/>
              <a:t>:', '</a:t>
            </a:r>
            <a:r>
              <a:rPr lang="ko-KR" altLang="en-US" sz="1000" dirty="0"/>
              <a:t>성별</a:t>
            </a:r>
            <a:r>
              <a:rPr lang="en-US" altLang="ko-KR" sz="1000" dirty="0"/>
              <a:t>:', '</a:t>
            </a:r>
            <a:r>
              <a:rPr lang="ko-KR" altLang="en-US" sz="1000" dirty="0"/>
              <a:t>이메일</a:t>
            </a:r>
            <a:r>
              <a:rPr lang="en-US" altLang="ko-KR" sz="1000" dirty="0"/>
              <a:t>:'</a:t>
            </a:r>
            <a:r>
              <a:rPr lang="ko-KR" altLang="en-US" sz="1000" dirty="0"/>
              <a:t>과 같은 형태로 저장되어 있다</a:t>
            </a:r>
            <a:r>
              <a:rPr lang="en-US" altLang="ko-KR" sz="1000" dirty="0"/>
              <a:t>. </a:t>
            </a:r>
            <a:r>
              <a:rPr lang="ko-KR" altLang="en-US" sz="1000" b="0" i="0" dirty="0">
                <a:solidFill>
                  <a:srgbClr val="374151"/>
                </a:solidFill>
                <a:effectLst/>
                <a:latin typeface="Söhne"/>
              </a:rPr>
              <a:t>각 줄을 읽은 후</a:t>
            </a:r>
            <a:r>
              <a:rPr lang="en-US" altLang="ko-KR" sz="1000" b="0" i="0" dirty="0">
                <a:solidFill>
                  <a:srgbClr val="374151"/>
                </a:solidFill>
                <a:effectLst/>
                <a:latin typeface="Söhne"/>
              </a:rPr>
              <a:t>, ":" </a:t>
            </a:r>
            <a:r>
              <a:rPr lang="ko-KR" altLang="en-US" sz="1000" b="0" i="0" dirty="0">
                <a:solidFill>
                  <a:srgbClr val="374151"/>
                </a:solidFill>
                <a:effectLst/>
                <a:latin typeface="Söhne"/>
              </a:rPr>
              <a:t>기호를 기준으로 문자열을 분리하고</a:t>
            </a:r>
            <a:r>
              <a:rPr lang="en-US" altLang="ko-KR" sz="1000" b="0" i="0" dirty="0">
                <a:solidFill>
                  <a:srgbClr val="374151"/>
                </a:solidFill>
                <a:effectLst/>
                <a:latin typeface="Söhne"/>
              </a:rPr>
              <a:t>, </a:t>
            </a:r>
            <a:r>
              <a:rPr lang="ko-KR" altLang="en-US" sz="1000" b="0" i="0" dirty="0">
                <a:solidFill>
                  <a:srgbClr val="374151"/>
                </a:solidFill>
                <a:effectLst/>
                <a:latin typeface="Söhne"/>
              </a:rPr>
              <a:t>분리된 문자열 중 두 번째 요소</a:t>
            </a:r>
            <a:r>
              <a:rPr lang="en-US" altLang="ko-KR" sz="1000" b="0" i="0" dirty="0">
                <a:solidFill>
                  <a:srgbClr val="374151"/>
                </a:solidFill>
                <a:effectLst/>
                <a:latin typeface="Söhne"/>
              </a:rPr>
              <a:t>(</a:t>
            </a:r>
            <a:r>
              <a:rPr lang="ko-KR" altLang="en-US" sz="1000" b="0" i="0" dirty="0">
                <a:solidFill>
                  <a:srgbClr val="374151"/>
                </a:solidFill>
                <a:effectLst/>
                <a:latin typeface="Söhne"/>
              </a:rPr>
              <a:t>즉</a:t>
            </a:r>
            <a:r>
              <a:rPr lang="en-US" altLang="ko-KR" sz="1000" b="0" i="0" dirty="0">
                <a:solidFill>
                  <a:srgbClr val="374151"/>
                </a:solidFill>
                <a:effectLst/>
                <a:latin typeface="Söhne"/>
              </a:rPr>
              <a:t>, ":" </a:t>
            </a:r>
            <a:r>
              <a:rPr lang="ko-KR" altLang="en-US" sz="1000" b="0" i="0" dirty="0">
                <a:solidFill>
                  <a:srgbClr val="374151"/>
                </a:solidFill>
                <a:effectLst/>
                <a:latin typeface="Söhne"/>
              </a:rPr>
              <a:t>뒤의 정보</a:t>
            </a:r>
            <a:r>
              <a:rPr lang="en-US" altLang="ko-KR" sz="1000" b="0" i="0" dirty="0">
                <a:solidFill>
                  <a:srgbClr val="374151"/>
                </a:solidFill>
                <a:effectLst/>
                <a:latin typeface="Söhne"/>
              </a:rPr>
              <a:t>)</a:t>
            </a:r>
            <a:r>
              <a:rPr lang="ko-KR" altLang="en-US" sz="1000" b="0" i="0" dirty="0">
                <a:solidFill>
                  <a:srgbClr val="374151"/>
                </a:solidFill>
                <a:effectLst/>
                <a:latin typeface="Söhne"/>
              </a:rPr>
              <a:t>를 추출한다</a:t>
            </a:r>
            <a:r>
              <a:rPr lang="en-US" altLang="ko-KR" sz="1000" b="0" i="0" dirty="0">
                <a:solidFill>
                  <a:srgbClr val="374151"/>
                </a:solidFill>
                <a:effectLst/>
                <a:latin typeface="Söhne"/>
              </a:rPr>
              <a:t>.</a:t>
            </a:r>
            <a:endParaRPr lang="en-US" altLang="ko-KR" sz="1000" dirty="0"/>
          </a:p>
          <a:p>
            <a:pPr marL="0" indent="0">
              <a:lnSpc>
                <a:spcPct val="150000"/>
              </a:lnSpc>
              <a:buNone/>
            </a:pPr>
            <a:r>
              <a:rPr lang="ko-KR" altLang="en-US" sz="1000" dirty="0"/>
              <a:t>만약 정보 추출 과정에서 오류가 발생한다면</a:t>
            </a:r>
            <a:r>
              <a:rPr lang="en-US" altLang="ko-KR" sz="1000" dirty="0"/>
              <a:t>, </a:t>
            </a:r>
            <a:r>
              <a:rPr lang="ko-KR" altLang="en-US" sz="1000" dirty="0"/>
              <a:t>해당 파일의 이름과 </a:t>
            </a:r>
            <a:r>
              <a:rPr lang="en-US" altLang="ko-KR" sz="1000" dirty="0"/>
              <a:t>'</a:t>
            </a:r>
            <a:r>
              <a:rPr lang="ko-KR" altLang="en-US" sz="1000" dirty="0"/>
              <a:t>파일에서 정보를 추출하는 데 문제가 발생했습니다</a:t>
            </a:r>
            <a:r>
              <a:rPr lang="en-US" altLang="ko-KR" sz="1000" dirty="0"/>
              <a:t>.'</a:t>
            </a:r>
            <a:r>
              <a:rPr lang="ko-KR" altLang="en-US" sz="1000" dirty="0"/>
              <a:t>라는 오류 메시지를 출력해야 합니다</a:t>
            </a:r>
            <a:r>
              <a:rPr lang="en-US" altLang="ko-KR" sz="1000" dirty="0"/>
              <a:t>. </a:t>
            </a:r>
          </a:p>
          <a:p>
            <a:pPr marL="0" indent="0">
              <a:lnSpc>
                <a:spcPct val="150000"/>
              </a:lnSpc>
              <a:buNone/>
            </a:pPr>
            <a:r>
              <a:rPr lang="en-US" altLang="ko-KR" sz="1000" dirty="0"/>
              <a:t>3. </a:t>
            </a:r>
            <a:r>
              <a:rPr lang="ko-KR" altLang="en-US" sz="1000" dirty="0"/>
              <a:t>추출한 모든 정보를 하나의 </a:t>
            </a:r>
            <a:r>
              <a:rPr lang="en-US" altLang="ko-KR" sz="1000" dirty="0"/>
              <a:t>pandas </a:t>
            </a:r>
            <a:r>
              <a:rPr lang="ko-KR" altLang="en-US" sz="1000" dirty="0"/>
              <a:t>데이터프레임으로 합쳐야 합니다</a:t>
            </a:r>
            <a:r>
              <a:rPr lang="en-US" altLang="ko-KR" sz="1000" dirty="0"/>
              <a:t>. </a:t>
            </a:r>
            <a:r>
              <a:rPr lang="ko-KR" altLang="en-US" sz="1000" dirty="0"/>
              <a:t>데이터프레임의 열은 </a:t>
            </a:r>
            <a:r>
              <a:rPr lang="en-US" altLang="ko-KR" sz="1000" dirty="0"/>
              <a:t>'</a:t>
            </a:r>
            <a:r>
              <a:rPr lang="ko-KR" altLang="en-US" sz="1000" dirty="0"/>
              <a:t>이름</a:t>
            </a:r>
            <a:r>
              <a:rPr lang="en-US" altLang="ko-KR" sz="1000" dirty="0"/>
              <a:t>', '</a:t>
            </a:r>
            <a:r>
              <a:rPr lang="ko-KR" altLang="en-US" sz="1000" dirty="0"/>
              <a:t>나이</a:t>
            </a:r>
            <a:r>
              <a:rPr lang="en-US" altLang="ko-KR" sz="1000" dirty="0"/>
              <a:t>', '</a:t>
            </a:r>
            <a:r>
              <a:rPr lang="ko-KR" altLang="en-US" sz="1000" dirty="0"/>
              <a:t>성별</a:t>
            </a:r>
            <a:r>
              <a:rPr lang="en-US" altLang="ko-KR" sz="1000" dirty="0"/>
              <a:t>', '</a:t>
            </a:r>
            <a:r>
              <a:rPr lang="ko-KR" altLang="en-US" sz="1000" dirty="0"/>
              <a:t>이메일 주소</a:t>
            </a:r>
            <a:r>
              <a:rPr lang="en-US" altLang="ko-KR" sz="1000" dirty="0"/>
              <a:t>' </a:t>
            </a:r>
            <a:r>
              <a:rPr lang="ko-KR" altLang="en-US" sz="1000" dirty="0"/>
              <a:t>순서대로 생성되어야 합니다</a:t>
            </a:r>
            <a:r>
              <a:rPr lang="en-US" altLang="ko-KR" sz="1000" dirty="0"/>
              <a:t>.</a:t>
            </a:r>
          </a:p>
          <a:p>
            <a:pPr marL="0" indent="0">
              <a:lnSpc>
                <a:spcPct val="150000"/>
              </a:lnSpc>
              <a:buNone/>
            </a:pPr>
            <a:r>
              <a:rPr lang="en-US" altLang="ko-KR" sz="1000" dirty="0"/>
              <a:t>4. </a:t>
            </a:r>
            <a:r>
              <a:rPr lang="ko-KR" altLang="en-US" sz="1000" dirty="0"/>
              <a:t>생성된 데이터프레임을 하나의 엑셀 파일로 저장하는 기능이 필요합니다</a:t>
            </a:r>
            <a:r>
              <a:rPr lang="en-US" altLang="ko-KR" sz="1000" dirty="0"/>
              <a:t>. </a:t>
            </a:r>
            <a:r>
              <a:rPr lang="ko-KR" altLang="en-US" sz="1000" dirty="0"/>
              <a:t>저장된 엑셀 파일의 이름은 </a:t>
            </a:r>
            <a:r>
              <a:rPr lang="en-US" altLang="ko-KR" sz="1000" dirty="0"/>
              <a:t>'</a:t>
            </a:r>
            <a:r>
              <a:rPr lang="ko-KR" altLang="en-US" sz="1000" dirty="0"/>
              <a:t>회원정보</a:t>
            </a:r>
            <a:r>
              <a:rPr lang="en-US" altLang="ko-KR" sz="1000" dirty="0"/>
              <a:t>_</a:t>
            </a:r>
            <a:r>
              <a:rPr lang="ko-KR" altLang="en-US" sz="1000" dirty="0"/>
              <a:t>결합</a:t>
            </a:r>
            <a:r>
              <a:rPr lang="en-US" altLang="ko-KR" sz="1000" dirty="0"/>
              <a:t>.xlsx'</a:t>
            </a:r>
            <a:r>
              <a:rPr lang="ko-KR" altLang="en-US" sz="1000" dirty="0"/>
              <a:t>이어야 하며</a:t>
            </a:r>
            <a:r>
              <a:rPr lang="en-US" altLang="ko-KR" sz="1000" dirty="0"/>
              <a:t>, </a:t>
            </a:r>
            <a:r>
              <a:rPr lang="ko-KR" altLang="en-US" sz="1000" dirty="0"/>
              <a:t>파일은 현재 작업 디렉토리에 저장되어야 합니다</a:t>
            </a:r>
            <a:r>
              <a:rPr lang="en-US" altLang="ko-KR" sz="1000" dirty="0"/>
              <a:t>. </a:t>
            </a:r>
            <a:r>
              <a:rPr lang="ko-KR" altLang="en-US" sz="1000" dirty="0"/>
              <a:t>파일 저장 과정에서 오류가 발생한다면</a:t>
            </a:r>
            <a:r>
              <a:rPr lang="en-US" altLang="ko-KR" sz="1000" dirty="0"/>
              <a:t>, '</a:t>
            </a:r>
            <a:r>
              <a:rPr lang="ko-KR" altLang="en-US" sz="1000" dirty="0"/>
              <a:t>엑셀 파일을 저장하는 데 문제가 발생했습니다</a:t>
            </a:r>
            <a:r>
              <a:rPr lang="en-US" altLang="ko-KR" sz="1000" dirty="0"/>
              <a:t>.'</a:t>
            </a:r>
            <a:r>
              <a:rPr lang="ko-KR" altLang="en-US" sz="1000" dirty="0"/>
              <a:t>라는 오류 메시지를 출력해야 합니다</a:t>
            </a:r>
            <a:r>
              <a:rPr lang="en-US" altLang="ko-KR" sz="1000" dirty="0"/>
              <a:t>.</a:t>
            </a:r>
          </a:p>
          <a:p>
            <a:pPr marL="0" indent="0">
              <a:lnSpc>
                <a:spcPct val="150000"/>
              </a:lnSpc>
              <a:buNone/>
            </a:pPr>
            <a:r>
              <a:rPr lang="en-US" altLang="ko-KR" sz="1000" dirty="0"/>
              <a:t>5. </a:t>
            </a:r>
            <a:r>
              <a:rPr lang="ko-KR" altLang="en-US" sz="1000" dirty="0"/>
              <a:t>마지막으로</a:t>
            </a:r>
            <a:r>
              <a:rPr lang="en-US" altLang="ko-KR" sz="1000" dirty="0"/>
              <a:t>, </a:t>
            </a:r>
            <a:r>
              <a:rPr lang="ko-KR" altLang="en-US" sz="1000" dirty="0"/>
              <a:t>모든 </a:t>
            </a:r>
            <a:r>
              <a:rPr lang="en-US" altLang="ko-KR" sz="1000" dirty="0"/>
              <a:t>txt </a:t>
            </a:r>
            <a:r>
              <a:rPr lang="ko-KR" altLang="en-US" sz="1000" dirty="0"/>
              <a:t>파일이 성공적으로 엑셀 파일로 결합되면 </a:t>
            </a:r>
            <a:r>
              <a:rPr lang="en-US" altLang="ko-KR" sz="1000" dirty="0"/>
              <a:t>'</a:t>
            </a:r>
            <a:r>
              <a:rPr lang="ko-KR" altLang="en-US" sz="1000" dirty="0"/>
              <a:t>모든 </a:t>
            </a:r>
            <a:r>
              <a:rPr lang="en-US" altLang="ko-KR" sz="1000" dirty="0"/>
              <a:t>txt </a:t>
            </a:r>
            <a:r>
              <a:rPr lang="ko-KR" altLang="en-US" sz="1000" dirty="0"/>
              <a:t>파일을 엑셀 파일로 결합 완료</a:t>
            </a:r>
            <a:r>
              <a:rPr lang="en-US" altLang="ko-KR" sz="1000" dirty="0"/>
              <a:t>!'</a:t>
            </a:r>
            <a:r>
              <a:rPr lang="ko-KR" altLang="en-US" sz="1000" dirty="0"/>
              <a:t>라는 메시지를 출력해야 합니다</a:t>
            </a:r>
            <a:r>
              <a:rPr lang="en-US" altLang="ko-KR" sz="1000" dirty="0"/>
              <a:t>. </a:t>
            </a:r>
            <a:r>
              <a:rPr lang="ko-KR" altLang="en-US" sz="1000" dirty="0"/>
              <a:t>이 작업이 실패한 경우에는 적절한 오류 메시지를 출력해야 합니다</a:t>
            </a:r>
            <a:r>
              <a:rPr lang="en-US" altLang="ko-KR" sz="1000" dirty="0"/>
              <a:t>.</a:t>
            </a:r>
          </a:p>
          <a:p>
            <a:pPr marL="0" indent="0">
              <a:lnSpc>
                <a:spcPct val="150000"/>
              </a:lnSpc>
              <a:buNone/>
            </a:pPr>
            <a:r>
              <a:rPr lang="ko-KR" altLang="en-US" sz="1000" dirty="0"/>
              <a:t>코드는 가능한 한 예외 처리를 포함해야 하며</a:t>
            </a:r>
            <a:r>
              <a:rPr lang="en-US" altLang="ko-KR" sz="1000" dirty="0"/>
              <a:t>, </a:t>
            </a:r>
            <a:r>
              <a:rPr lang="ko-KR" altLang="en-US" sz="1000" dirty="0"/>
              <a:t>사용자에게 친숙하고 이해하기 쉬운 오류 메시지를 제공해야 합니다</a:t>
            </a:r>
            <a:r>
              <a:rPr lang="en-US" altLang="ko-KR" sz="1000"/>
              <a:t>.</a:t>
            </a:r>
            <a:endParaRPr lang="ko-KR" altLang="en-US" sz="1000" dirty="0"/>
          </a:p>
        </p:txBody>
      </p:sp>
    </p:spTree>
    <p:extLst>
      <p:ext uri="{BB962C8B-B14F-4D97-AF65-F5344CB8AC3E}">
        <p14:creationId xmlns:p14="http://schemas.microsoft.com/office/powerpoint/2010/main" val="278438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남녀 성별 분리하기</a:t>
            </a:r>
          </a:p>
        </p:txBody>
      </p:sp>
      <p:sp>
        <p:nvSpPr>
          <p:cNvPr id="3" name="내용 개체 틀 2"/>
          <p:cNvSpPr>
            <a:spLocks noGrp="1"/>
          </p:cNvSpPr>
          <p:nvPr>
            <p:ph idx="1"/>
          </p:nvPr>
        </p:nvSpPr>
        <p:spPr/>
        <p:txBody>
          <a:bodyPr/>
          <a:lstStyle/>
          <a:p>
            <a:pPr marL="0" indent="0">
              <a:lnSpc>
                <a:spcPct val="150000"/>
              </a:lnSpc>
              <a:buNone/>
            </a:pPr>
            <a:r>
              <a:rPr lang="ko-KR" altLang="en-US" dirty="0"/>
              <a:t>위 코드에서 성별이 </a:t>
            </a:r>
            <a:r>
              <a:rPr lang="en-US" altLang="ko-KR" dirty="0"/>
              <a:t>“</a:t>
            </a:r>
            <a:r>
              <a:rPr lang="ko-KR" altLang="en-US" dirty="0"/>
              <a:t>남</a:t>
            </a:r>
            <a:r>
              <a:rPr lang="en-US" altLang="ko-KR" dirty="0"/>
              <a:t>＂</a:t>
            </a:r>
            <a:r>
              <a:rPr lang="ko-KR" altLang="en-US" dirty="0"/>
              <a:t>인 사람들은 남자탭에</a:t>
            </a:r>
            <a:r>
              <a:rPr lang="en-US" altLang="ko-KR" dirty="0"/>
              <a:t>, “</a:t>
            </a:r>
            <a:r>
              <a:rPr lang="ko-KR" altLang="en-US" dirty="0"/>
              <a:t>여</a:t>
            </a:r>
            <a:r>
              <a:rPr lang="en-US" altLang="ko-KR" dirty="0"/>
              <a:t>”</a:t>
            </a:r>
            <a:r>
              <a:rPr lang="ko-KR" altLang="en-US" dirty="0"/>
              <a:t>인 사람들은 </a:t>
            </a:r>
            <a:r>
              <a:rPr lang="ko-KR" altLang="en-US" dirty="0" err="1"/>
              <a:t>여자탭으로</a:t>
            </a:r>
            <a:r>
              <a:rPr lang="ko-KR" altLang="en-US" dirty="0"/>
              <a:t> 분리해서 각각의 엑셀 탭에 저장하는 코드로 변경해줘</a:t>
            </a:r>
            <a:r>
              <a:rPr lang="en-US" altLang="ko-KR" dirty="0"/>
              <a:t>.</a:t>
            </a:r>
            <a:endParaRPr lang="ko-KR" altLang="en-US" dirty="0"/>
          </a:p>
        </p:txBody>
      </p:sp>
    </p:spTree>
    <p:extLst>
      <p:ext uri="{BB962C8B-B14F-4D97-AF65-F5344CB8AC3E}">
        <p14:creationId xmlns:p14="http://schemas.microsoft.com/office/powerpoint/2010/main" val="2059003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엑셀파일 결합하기</a:t>
            </a:r>
          </a:p>
        </p:txBody>
      </p:sp>
      <p:pic>
        <p:nvPicPr>
          <p:cNvPr id="4" name="내용 개체 틀 3"/>
          <p:cNvPicPr>
            <a:picLocks noGrp="1" noChangeAspect="1"/>
          </p:cNvPicPr>
          <p:nvPr>
            <p:ph idx="1"/>
          </p:nvPr>
        </p:nvPicPr>
        <p:blipFill>
          <a:blip r:embed="rId2"/>
          <a:stretch>
            <a:fillRect/>
          </a:stretch>
        </p:blipFill>
        <p:spPr>
          <a:xfrm>
            <a:off x="665672" y="3138799"/>
            <a:ext cx="5515745" cy="3248478"/>
          </a:xfrm>
          <a:prstGeom prst="rect">
            <a:avLst/>
          </a:prstGeom>
        </p:spPr>
      </p:pic>
      <p:pic>
        <p:nvPicPr>
          <p:cNvPr id="5" name="그림 4"/>
          <p:cNvPicPr>
            <a:picLocks noChangeAspect="1"/>
          </p:cNvPicPr>
          <p:nvPr/>
        </p:nvPicPr>
        <p:blipFill>
          <a:blip r:embed="rId3"/>
          <a:stretch>
            <a:fillRect/>
          </a:stretch>
        </p:blipFill>
        <p:spPr>
          <a:xfrm>
            <a:off x="665672" y="1357318"/>
            <a:ext cx="8383438" cy="1781481"/>
          </a:xfrm>
          <a:prstGeom prst="rect">
            <a:avLst/>
          </a:prstGeom>
        </p:spPr>
      </p:pic>
      <p:pic>
        <p:nvPicPr>
          <p:cNvPr id="6" name="그림 5"/>
          <p:cNvPicPr>
            <a:picLocks noChangeAspect="1"/>
          </p:cNvPicPr>
          <p:nvPr/>
        </p:nvPicPr>
        <p:blipFill>
          <a:blip r:embed="rId4"/>
          <a:stretch>
            <a:fillRect/>
          </a:stretch>
        </p:blipFill>
        <p:spPr>
          <a:xfrm>
            <a:off x="6181417" y="3138799"/>
            <a:ext cx="5334744" cy="3172268"/>
          </a:xfrm>
          <a:prstGeom prst="rect">
            <a:avLst/>
          </a:prstGeom>
        </p:spPr>
      </p:pic>
    </p:spTree>
    <p:extLst>
      <p:ext uri="{BB962C8B-B14F-4D97-AF65-F5344CB8AC3E}">
        <p14:creationId xmlns:p14="http://schemas.microsoft.com/office/powerpoint/2010/main" val="824841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엑셀파일 결합하기</a:t>
            </a:r>
          </a:p>
        </p:txBody>
      </p:sp>
      <p:sp>
        <p:nvSpPr>
          <p:cNvPr id="3" name="내용 개체 틀 2"/>
          <p:cNvSpPr>
            <a:spLocks noGrp="1"/>
          </p:cNvSpPr>
          <p:nvPr>
            <p:ph idx="1"/>
          </p:nvPr>
        </p:nvSpPr>
        <p:spPr/>
        <p:txBody>
          <a:bodyPr/>
          <a:lstStyle/>
          <a:p>
            <a:pPr marL="0" indent="0">
              <a:lnSpc>
                <a:spcPct val="150000"/>
              </a:lnSpc>
              <a:buNone/>
            </a:pPr>
            <a:r>
              <a:rPr lang="ko-KR" altLang="en-US" dirty="0"/>
              <a:t>파이썬 코드를 작성해줘</a:t>
            </a:r>
            <a:r>
              <a:rPr lang="en-US" altLang="ko-KR" dirty="0"/>
              <a:t>.</a:t>
            </a:r>
          </a:p>
          <a:p>
            <a:pPr marL="0" indent="0">
              <a:lnSpc>
                <a:spcPct val="150000"/>
              </a:lnSpc>
              <a:buNone/>
            </a:pPr>
            <a:r>
              <a:rPr lang="en-US" altLang="ko-KR" dirty="0"/>
              <a:t>1. </a:t>
            </a:r>
            <a:r>
              <a:rPr lang="ko-KR" altLang="en-US" dirty="0"/>
              <a:t>폴더 안의 엑셀 파일을 하나의 엑셀 파일에 각각의 시트로 합친다</a:t>
            </a:r>
            <a:r>
              <a:rPr lang="en-US" altLang="ko-KR" dirty="0"/>
              <a:t>.</a:t>
            </a:r>
          </a:p>
          <a:p>
            <a:pPr marL="0" indent="0">
              <a:lnSpc>
                <a:spcPct val="150000"/>
              </a:lnSpc>
              <a:buNone/>
            </a:pPr>
            <a:r>
              <a:rPr lang="en-US" altLang="ko-KR" dirty="0"/>
              <a:t>2. </a:t>
            </a:r>
            <a:r>
              <a:rPr lang="ko-KR" altLang="en-US" dirty="0"/>
              <a:t>각각의 시트명은 폴더 안의 엑셀 파일 이름과 같다</a:t>
            </a:r>
            <a:r>
              <a:rPr lang="en-US" altLang="ko-KR" dirty="0"/>
              <a:t>.</a:t>
            </a:r>
          </a:p>
          <a:p>
            <a:pPr marL="0" indent="0">
              <a:lnSpc>
                <a:spcPct val="150000"/>
              </a:lnSpc>
              <a:buNone/>
            </a:pPr>
            <a:r>
              <a:rPr lang="en-US" altLang="ko-KR" dirty="0"/>
              <a:t>3. </a:t>
            </a:r>
            <a:r>
              <a:rPr lang="ko-KR" altLang="en-US" dirty="0"/>
              <a:t>명령어가 실행되면 폴더를 선택할 수 있어야 한다</a:t>
            </a:r>
            <a:r>
              <a:rPr lang="en-US" altLang="ko-KR" dirty="0"/>
              <a:t>.</a:t>
            </a:r>
          </a:p>
          <a:p>
            <a:pPr marL="0" indent="0">
              <a:lnSpc>
                <a:spcPct val="150000"/>
              </a:lnSpc>
              <a:buNone/>
            </a:pPr>
            <a:endParaRPr lang="ko-KR" altLang="en-US" dirty="0"/>
          </a:p>
        </p:txBody>
      </p:sp>
    </p:spTree>
    <p:extLst>
      <p:ext uri="{BB962C8B-B14F-4D97-AF65-F5344CB8AC3E}">
        <p14:creationId xmlns:p14="http://schemas.microsoft.com/office/powerpoint/2010/main" val="4278555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엑셀파일 결합하기</a:t>
            </a:r>
            <a:r>
              <a:rPr lang="en-US" altLang="ko-KR" b="1" dirty="0"/>
              <a:t>(</a:t>
            </a:r>
            <a:r>
              <a:rPr lang="ko-KR" altLang="en-US" b="1" dirty="0"/>
              <a:t>확장</a:t>
            </a:r>
            <a:r>
              <a:rPr lang="en-US" altLang="ko-KR" b="1" dirty="0"/>
              <a:t>)</a:t>
            </a:r>
            <a:endParaRPr lang="ko-KR" altLang="en-US" b="1" dirty="0"/>
          </a:p>
        </p:txBody>
      </p:sp>
      <p:sp>
        <p:nvSpPr>
          <p:cNvPr id="3" name="내용 개체 틀 2"/>
          <p:cNvSpPr>
            <a:spLocks noGrp="1"/>
          </p:cNvSpPr>
          <p:nvPr>
            <p:ph idx="1"/>
          </p:nvPr>
        </p:nvSpPr>
        <p:spPr/>
        <p:txBody>
          <a:bodyPr>
            <a:normAutofit lnSpcReduction="10000"/>
          </a:bodyPr>
          <a:lstStyle/>
          <a:p>
            <a:pPr marL="0" indent="0">
              <a:lnSpc>
                <a:spcPct val="150000"/>
              </a:lnSpc>
              <a:buNone/>
            </a:pPr>
            <a:r>
              <a:rPr lang="ko-KR" altLang="en-US" sz="2000" dirty="0"/>
              <a:t>엑셀 파일 하나로 결합하는 </a:t>
            </a:r>
            <a:r>
              <a:rPr lang="en-US" altLang="ko-KR" sz="2000" dirty="0"/>
              <a:t>Python</a:t>
            </a:r>
            <a:r>
              <a:rPr lang="ko-KR" altLang="en-US" sz="2000" dirty="0"/>
              <a:t>코드 생성</a:t>
            </a:r>
          </a:p>
          <a:p>
            <a:pPr marL="0" indent="0">
              <a:lnSpc>
                <a:spcPct val="150000"/>
              </a:lnSpc>
              <a:buNone/>
            </a:pPr>
            <a:r>
              <a:rPr lang="ko-KR" altLang="en-US" sz="2000" dirty="0"/>
              <a:t>다음의 조건을 엄격하게 지켜야 한다</a:t>
            </a:r>
            <a:r>
              <a:rPr lang="en-US" altLang="ko-KR" sz="2000" dirty="0"/>
              <a:t>.</a:t>
            </a:r>
          </a:p>
          <a:p>
            <a:pPr marL="0" indent="0">
              <a:lnSpc>
                <a:spcPct val="150000"/>
              </a:lnSpc>
              <a:buNone/>
            </a:pPr>
            <a:r>
              <a:rPr lang="en-US" altLang="ko-KR" sz="2000" dirty="0"/>
              <a:t>1. "</a:t>
            </a:r>
            <a:r>
              <a:rPr lang="ko-KR" altLang="en-US" sz="2000" dirty="0"/>
              <a:t>특정 폴더 내에 있는 모든 엑셀 파일을 하나의 엑셀 파일로 결합한다</a:t>
            </a:r>
            <a:r>
              <a:rPr lang="en-US" altLang="ko-KR" sz="2000" dirty="0"/>
              <a:t>.＂</a:t>
            </a:r>
          </a:p>
          <a:p>
            <a:pPr marL="0" indent="0">
              <a:lnSpc>
                <a:spcPct val="150000"/>
              </a:lnSpc>
              <a:buNone/>
            </a:pPr>
            <a:r>
              <a:rPr lang="en-US" altLang="ko-KR" sz="2000" dirty="0"/>
              <a:t>2. ＂</a:t>
            </a:r>
            <a:r>
              <a:rPr lang="ko-KR" altLang="en-US" sz="2000" dirty="0"/>
              <a:t>특정 폴더의 엑셀 파일은 합쳐진 엑셀 파일의 </a:t>
            </a:r>
            <a:r>
              <a:rPr lang="en-US" altLang="ko-KR" sz="2000" dirty="0"/>
              <a:t>[</a:t>
            </a:r>
            <a:r>
              <a:rPr lang="ko-KR" altLang="en-US" sz="2000" dirty="0"/>
              <a:t>개별 시트</a:t>
            </a:r>
            <a:r>
              <a:rPr lang="en-US" altLang="ko-KR" sz="2000" dirty="0"/>
              <a:t>]</a:t>
            </a:r>
            <a:r>
              <a:rPr lang="ko-KR" altLang="en-US" sz="2000" dirty="0"/>
              <a:t>로 반드시 저장되어야 한다</a:t>
            </a:r>
            <a:r>
              <a:rPr lang="en-US" altLang="ko-KR" sz="2000" dirty="0"/>
              <a:t>."</a:t>
            </a:r>
          </a:p>
          <a:p>
            <a:pPr marL="0" indent="0">
              <a:lnSpc>
                <a:spcPct val="150000"/>
              </a:lnSpc>
              <a:buNone/>
            </a:pPr>
            <a:r>
              <a:rPr lang="en-US" altLang="ko-KR" sz="2000" dirty="0"/>
              <a:t>3. "</a:t>
            </a:r>
            <a:r>
              <a:rPr lang="ko-KR" altLang="en-US" sz="2000" dirty="0"/>
              <a:t>각 시트의 이름은 원래 엑셀 파일의 이름과 같아야 한다</a:t>
            </a:r>
            <a:r>
              <a:rPr lang="en-US" altLang="ko-KR" sz="2000" dirty="0"/>
              <a:t>."</a:t>
            </a:r>
          </a:p>
          <a:p>
            <a:pPr marL="0" indent="0">
              <a:lnSpc>
                <a:spcPct val="150000"/>
              </a:lnSpc>
              <a:buNone/>
            </a:pPr>
            <a:r>
              <a:rPr lang="en-US" altLang="ko-KR" sz="2000" dirty="0"/>
              <a:t>4. "</a:t>
            </a:r>
            <a:r>
              <a:rPr lang="ko-KR" altLang="en-US" sz="2000" dirty="0"/>
              <a:t>사용자가 폴더를 선택할 수 있어야 합니다</a:t>
            </a:r>
            <a:r>
              <a:rPr lang="en-US" altLang="ko-KR" sz="2000" dirty="0"/>
              <a:t>. </a:t>
            </a:r>
            <a:r>
              <a:rPr lang="ko-KR" altLang="en-US" sz="2000" dirty="0"/>
              <a:t>이를 위해 </a:t>
            </a:r>
            <a:r>
              <a:rPr lang="en-US" altLang="ko-KR" sz="2000" dirty="0"/>
              <a:t>GUI</a:t>
            </a:r>
            <a:r>
              <a:rPr lang="ko-KR" altLang="en-US" sz="2000" dirty="0"/>
              <a:t>를 이용한 폴더 선택 방식을 사용</a:t>
            </a:r>
            <a:r>
              <a:rPr lang="en-US" altLang="ko-KR" sz="2000" dirty="0"/>
              <a:t>."</a:t>
            </a:r>
          </a:p>
          <a:p>
            <a:pPr marL="0" indent="0">
              <a:lnSpc>
                <a:spcPct val="150000"/>
              </a:lnSpc>
              <a:buNone/>
            </a:pPr>
            <a:r>
              <a:rPr lang="en-US" altLang="ko-KR" sz="2000" dirty="0"/>
              <a:t>5. "</a:t>
            </a:r>
            <a:r>
              <a:rPr lang="ko-KR" altLang="en-US" sz="2000" dirty="0"/>
              <a:t>코드 실행 중에 발생할 수 있는 오류를 대비해 적절한 예외 처리를 포함해야한다</a:t>
            </a:r>
            <a:r>
              <a:rPr lang="en-US" altLang="ko-KR" sz="2000" dirty="0"/>
              <a:t>."</a:t>
            </a:r>
            <a:endParaRPr lang="ko-KR" altLang="en-US" sz="2000" dirty="0"/>
          </a:p>
        </p:txBody>
      </p:sp>
    </p:spTree>
    <p:extLst>
      <p:ext uri="{BB962C8B-B14F-4D97-AF65-F5344CB8AC3E}">
        <p14:creationId xmlns:p14="http://schemas.microsoft.com/office/powerpoint/2010/main" val="3996984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통합된 엑셀파일 분리하기</a:t>
            </a:r>
          </a:p>
        </p:txBody>
      </p:sp>
      <p:pic>
        <p:nvPicPr>
          <p:cNvPr id="4" name="내용 개체 틀 3"/>
          <p:cNvPicPr>
            <a:picLocks noGrp="1" noChangeAspect="1"/>
          </p:cNvPicPr>
          <p:nvPr>
            <p:ph idx="1"/>
          </p:nvPr>
        </p:nvPicPr>
        <p:blipFill>
          <a:blip r:embed="rId2"/>
          <a:stretch>
            <a:fillRect/>
          </a:stretch>
        </p:blipFill>
        <p:spPr>
          <a:xfrm>
            <a:off x="838200" y="1973612"/>
            <a:ext cx="5963482" cy="4210638"/>
          </a:xfrm>
          <a:prstGeom prst="rect">
            <a:avLst/>
          </a:prstGeom>
        </p:spPr>
      </p:pic>
    </p:spTree>
    <p:extLst>
      <p:ext uri="{BB962C8B-B14F-4D97-AF65-F5344CB8AC3E}">
        <p14:creationId xmlns:p14="http://schemas.microsoft.com/office/powerpoint/2010/main" val="267007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통합된 엑셀파일 분리하기 </a:t>
            </a:r>
            <a:r>
              <a:rPr lang="en-US" altLang="ko-KR" b="1" dirty="0"/>
              <a:t>1</a:t>
            </a:r>
            <a:endParaRPr lang="ko-KR" altLang="en-US" b="1" dirty="0"/>
          </a:p>
        </p:txBody>
      </p:sp>
      <p:sp>
        <p:nvSpPr>
          <p:cNvPr id="3" name="내용 개체 틀 2"/>
          <p:cNvSpPr>
            <a:spLocks noGrp="1"/>
          </p:cNvSpPr>
          <p:nvPr>
            <p:ph idx="1"/>
          </p:nvPr>
        </p:nvSpPr>
        <p:spPr/>
        <p:txBody>
          <a:bodyPr/>
          <a:lstStyle/>
          <a:p>
            <a:pPr marL="0" indent="0">
              <a:lnSpc>
                <a:spcPct val="150000"/>
              </a:lnSpc>
              <a:buNone/>
            </a:pPr>
            <a:r>
              <a:rPr lang="en-US" altLang="ko-KR" dirty="0"/>
              <a:t>"</a:t>
            </a:r>
            <a:r>
              <a:rPr lang="ko-KR" altLang="en-US" dirty="0"/>
              <a:t>사용자가 선택한 엑셀 파일에서 각 시트를 분리하여 개별 엑셀 파일로 만드는 파이썬 코드를 작성해주세요</a:t>
            </a:r>
            <a:r>
              <a:rPr lang="en-US" altLang="ko-KR" dirty="0"/>
              <a:t>. </a:t>
            </a:r>
            <a:r>
              <a:rPr lang="ko-KR" altLang="en-US" dirty="0"/>
              <a:t>사용자는 파일 선택 대화 상자를 통해 엑셀 파일을 선택할 수 있어야 합니다</a:t>
            </a:r>
            <a:r>
              <a:rPr lang="en-US" altLang="ko-KR" dirty="0"/>
              <a:t>. </a:t>
            </a:r>
            <a:r>
              <a:rPr lang="ko-KR" altLang="en-US" dirty="0"/>
              <a:t>각 파일의 이름은 원래 시트의 이름과 동일해야 합니다</a:t>
            </a:r>
            <a:r>
              <a:rPr lang="en-US" altLang="ko-KR" dirty="0"/>
              <a:t>. </a:t>
            </a:r>
            <a:r>
              <a:rPr lang="ko-KR" altLang="en-US" dirty="0"/>
              <a:t>코드는 </a:t>
            </a:r>
            <a:r>
              <a:rPr lang="en-US" altLang="ko-KR" dirty="0"/>
              <a:t>pandas, tkinter </a:t>
            </a:r>
            <a:r>
              <a:rPr lang="ko-KR" altLang="en-US" dirty="0"/>
              <a:t>라이브러리를 사용해 작성해주세요</a:t>
            </a:r>
            <a:r>
              <a:rPr lang="en-US" altLang="ko-KR" dirty="0"/>
              <a:t>."</a:t>
            </a:r>
            <a:endParaRPr lang="ko-KR" altLang="en-US" dirty="0"/>
          </a:p>
        </p:txBody>
      </p:sp>
    </p:spTree>
    <p:extLst>
      <p:ext uri="{BB962C8B-B14F-4D97-AF65-F5344CB8AC3E}">
        <p14:creationId xmlns:p14="http://schemas.microsoft.com/office/powerpoint/2010/main" val="3486737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통합된 엑셀파일 분리하기 </a:t>
            </a:r>
            <a:r>
              <a:rPr lang="en-US" altLang="ko-KR" b="1" dirty="0"/>
              <a:t>2</a:t>
            </a:r>
            <a:endParaRPr lang="ko-KR" altLang="en-US" b="1" dirty="0"/>
          </a:p>
        </p:txBody>
      </p:sp>
      <p:sp>
        <p:nvSpPr>
          <p:cNvPr id="3" name="내용 개체 틀 2"/>
          <p:cNvSpPr>
            <a:spLocks noGrp="1"/>
          </p:cNvSpPr>
          <p:nvPr>
            <p:ph idx="1"/>
          </p:nvPr>
        </p:nvSpPr>
        <p:spPr/>
        <p:txBody>
          <a:bodyPr>
            <a:normAutofit fontScale="92500"/>
          </a:bodyPr>
          <a:lstStyle/>
          <a:p>
            <a:pPr marL="0" indent="0">
              <a:lnSpc>
                <a:spcPct val="150000"/>
              </a:lnSpc>
              <a:buNone/>
            </a:pPr>
            <a:r>
              <a:rPr lang="en-US" altLang="ko-KR" sz="2000" b="1" dirty="0"/>
              <a:t>Python</a:t>
            </a:r>
            <a:r>
              <a:rPr lang="ko-KR" altLang="en-US" sz="2000" b="1" dirty="0"/>
              <a:t>을 이용해 코드를 작성해줘</a:t>
            </a:r>
            <a:r>
              <a:rPr lang="en-US" altLang="ko-KR" sz="2000" b="1" dirty="0"/>
              <a:t>.</a:t>
            </a:r>
          </a:p>
          <a:p>
            <a:pPr marL="0" indent="0">
              <a:lnSpc>
                <a:spcPct val="150000"/>
              </a:lnSpc>
              <a:buNone/>
            </a:pPr>
            <a:r>
              <a:rPr lang="ko-KR" altLang="en-US" sz="2000" dirty="0"/>
              <a:t>이 코드는 사용자가 선택한 엑셀 파일의 각 시트를 분리하여 별도의 엑셀 파일로 저장해야 한다</a:t>
            </a:r>
            <a:r>
              <a:rPr lang="en-US" altLang="ko-KR" sz="2000" dirty="0"/>
              <a:t>.</a:t>
            </a:r>
          </a:p>
          <a:p>
            <a:pPr marL="0" indent="0">
              <a:lnSpc>
                <a:spcPct val="150000"/>
              </a:lnSpc>
              <a:buNone/>
            </a:pPr>
            <a:r>
              <a:rPr lang="ko-KR" altLang="en-US" sz="2000" dirty="0"/>
              <a:t>각 분리된 파일은 원본 파일과 같은 디렉토리에 저장되며</a:t>
            </a:r>
            <a:r>
              <a:rPr lang="en-US" altLang="ko-KR" sz="2000" dirty="0"/>
              <a:t>, </a:t>
            </a:r>
            <a:r>
              <a:rPr lang="ko-KR" altLang="en-US" sz="2000" dirty="0"/>
              <a:t>파일 이름은 각각의 시트 이름이어야 한다</a:t>
            </a:r>
            <a:r>
              <a:rPr lang="en-US" altLang="ko-KR" sz="2000" dirty="0"/>
              <a:t>.</a:t>
            </a:r>
          </a:p>
          <a:p>
            <a:pPr marL="0" indent="0">
              <a:lnSpc>
                <a:spcPct val="150000"/>
              </a:lnSpc>
              <a:buNone/>
            </a:pPr>
            <a:r>
              <a:rPr lang="ko-KR" altLang="en-US" sz="2000" dirty="0"/>
              <a:t>분리된 파일은 원본 시트의 모든 데이터를 포함해야 한다</a:t>
            </a:r>
            <a:r>
              <a:rPr lang="en-US" altLang="ko-KR" sz="2000" dirty="0"/>
              <a:t>.</a:t>
            </a:r>
          </a:p>
          <a:p>
            <a:pPr marL="0" indent="0">
              <a:lnSpc>
                <a:spcPct val="150000"/>
              </a:lnSpc>
              <a:buNone/>
            </a:pPr>
            <a:r>
              <a:rPr lang="ko-KR" altLang="en-US" sz="2000" dirty="0"/>
              <a:t>사용자가 파일을 선택하지 않은 경우</a:t>
            </a:r>
            <a:r>
              <a:rPr lang="en-US" altLang="ko-KR" sz="2000" dirty="0"/>
              <a:t>, </a:t>
            </a:r>
            <a:r>
              <a:rPr lang="ko-KR" altLang="en-US" sz="2000" dirty="0"/>
              <a:t>또는 파일을 읽는 중 오류가 발생한 경우 해당 메시지를 출력해야 한다</a:t>
            </a:r>
            <a:r>
              <a:rPr lang="en-US" altLang="ko-KR" sz="2000" dirty="0"/>
              <a:t>.</a:t>
            </a:r>
          </a:p>
          <a:p>
            <a:pPr marL="0" indent="0">
              <a:lnSpc>
                <a:spcPct val="150000"/>
              </a:lnSpc>
              <a:buNone/>
            </a:pPr>
            <a:r>
              <a:rPr lang="en-US" altLang="ko-KR" sz="2000" dirty="0"/>
              <a:t>Tkinter</a:t>
            </a:r>
            <a:r>
              <a:rPr lang="ko-KR" altLang="en-US" sz="2000" dirty="0"/>
              <a:t>를 이용해 파일 선택 대화상자를 표시해주세요</a:t>
            </a:r>
            <a:r>
              <a:rPr lang="en-US" altLang="ko-KR" sz="2000" dirty="0"/>
              <a:t>.</a:t>
            </a:r>
            <a:endParaRPr lang="ko-KR" altLang="en-US" sz="2000" dirty="0"/>
          </a:p>
        </p:txBody>
      </p:sp>
    </p:spTree>
    <p:extLst>
      <p:ext uri="{BB962C8B-B14F-4D97-AF65-F5344CB8AC3E}">
        <p14:creationId xmlns:p14="http://schemas.microsoft.com/office/powerpoint/2010/main" val="3998551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동일한 양식의 </a:t>
            </a:r>
            <a:r>
              <a:rPr lang="en-US" altLang="ko-KR" b="1" dirty="0"/>
              <a:t>word</a:t>
            </a:r>
            <a:r>
              <a:rPr lang="ko-KR" altLang="en-US" b="1" dirty="0"/>
              <a:t>파일 생성하기</a:t>
            </a:r>
            <a:r>
              <a:rPr lang="en-US" altLang="ko-KR" b="1" dirty="0"/>
              <a:t>.</a:t>
            </a:r>
            <a:br>
              <a:rPr lang="en-US" altLang="ko-KR" b="1" dirty="0"/>
            </a:br>
            <a:r>
              <a:rPr lang="ko-KR" altLang="en-US" b="1" dirty="0"/>
              <a:t>수료증 만들기</a:t>
            </a:r>
            <a:r>
              <a:rPr lang="en-US" altLang="ko-KR" b="1" dirty="0"/>
              <a:t>(</a:t>
            </a:r>
            <a:r>
              <a:rPr lang="ko-KR" altLang="en-US" b="1" dirty="0"/>
              <a:t>회원정보 파일 활용</a:t>
            </a:r>
            <a:r>
              <a:rPr lang="en-US" altLang="ko-KR" b="1" dirty="0"/>
              <a:t>)</a:t>
            </a:r>
            <a:endParaRPr lang="ko-KR" altLang="en-US" b="1" dirty="0"/>
          </a:p>
        </p:txBody>
      </p:sp>
      <p:sp>
        <p:nvSpPr>
          <p:cNvPr id="3" name="내용 개체 틀 2"/>
          <p:cNvSpPr>
            <a:spLocks noGrp="1"/>
          </p:cNvSpPr>
          <p:nvPr>
            <p:ph idx="1"/>
          </p:nvPr>
        </p:nvSpPr>
        <p:spPr/>
        <p:txBody>
          <a:bodyPr>
            <a:normAutofit lnSpcReduction="10000"/>
          </a:bodyPr>
          <a:lstStyle/>
          <a:p>
            <a:pPr marL="0" indent="0">
              <a:lnSpc>
                <a:spcPct val="150000"/>
              </a:lnSpc>
              <a:buNone/>
            </a:pPr>
            <a:r>
              <a:rPr lang="en-US" altLang="ko-KR" sz="1200" b="1" dirty="0"/>
              <a:t>Python </a:t>
            </a:r>
            <a:r>
              <a:rPr lang="ko-KR" altLang="en-US" sz="1200" b="1" dirty="0"/>
              <a:t>코드를 작성해주세요</a:t>
            </a:r>
            <a:r>
              <a:rPr lang="en-US" altLang="ko-KR" sz="1200" b="1" dirty="0"/>
              <a:t>. </a:t>
            </a:r>
            <a:r>
              <a:rPr lang="ko-KR" altLang="en-US" sz="1200" b="1" dirty="0"/>
              <a:t>다음 기능들이 구체적으로 포함되어야 합니다</a:t>
            </a:r>
            <a:r>
              <a:rPr lang="en-US" altLang="ko-KR" sz="1200" b="1" dirty="0"/>
              <a:t>:</a:t>
            </a:r>
          </a:p>
          <a:p>
            <a:pPr marL="0" indent="0">
              <a:lnSpc>
                <a:spcPct val="150000"/>
              </a:lnSpc>
              <a:buNone/>
            </a:pPr>
            <a:r>
              <a:rPr lang="ko-KR" altLang="en-US" sz="1200" dirty="0"/>
              <a:t>필요한 라이브러리를 임포트하는 코드를 작성합니다</a:t>
            </a:r>
            <a:r>
              <a:rPr lang="en-US" altLang="ko-KR" sz="1200" dirty="0"/>
              <a:t>. </a:t>
            </a:r>
            <a:r>
              <a:rPr lang="ko-KR" altLang="en-US" sz="1200" dirty="0"/>
              <a:t>이 때 필요한 라이브러리는 </a:t>
            </a:r>
            <a:r>
              <a:rPr lang="en-US" altLang="ko-KR" sz="1200" dirty="0"/>
              <a:t>'os', 'tkinter', 'filedialog', 'Document' (from 'docx'), 'openpyxl'</a:t>
            </a:r>
            <a:r>
              <a:rPr lang="ko-KR" altLang="en-US" sz="1200" dirty="0"/>
              <a:t>입니다</a:t>
            </a:r>
            <a:r>
              <a:rPr lang="en-US" altLang="ko-KR" sz="1200" dirty="0"/>
              <a:t>.</a:t>
            </a:r>
          </a:p>
          <a:p>
            <a:pPr marL="0" indent="0">
              <a:lnSpc>
                <a:spcPct val="150000"/>
              </a:lnSpc>
              <a:buNone/>
            </a:pPr>
            <a:r>
              <a:rPr lang="ko-KR" altLang="en-US" sz="1200" dirty="0"/>
              <a:t>문서 내의 텍스트와 이메일 주소를 찾아 교체하는 함수를 각각 작성합니다</a:t>
            </a:r>
            <a:r>
              <a:rPr lang="en-US" altLang="ko-KR" sz="1200" dirty="0"/>
              <a:t>. </a:t>
            </a:r>
            <a:r>
              <a:rPr lang="ko-KR" altLang="en-US" sz="1200" dirty="0"/>
              <a:t>이 함수들은 입력으로 문서 객체</a:t>
            </a:r>
            <a:r>
              <a:rPr lang="en-US" altLang="ko-KR" sz="1200" dirty="0"/>
              <a:t>, </a:t>
            </a:r>
            <a:r>
              <a:rPr lang="ko-KR" altLang="en-US" sz="1200" dirty="0"/>
              <a:t>찾을 텍스트</a:t>
            </a:r>
            <a:r>
              <a:rPr lang="en-US" altLang="ko-KR" sz="1200" dirty="0"/>
              <a:t>, </a:t>
            </a:r>
            <a:r>
              <a:rPr lang="ko-KR" altLang="en-US" sz="1200" dirty="0"/>
              <a:t>교체할 텍스트를 받습니다</a:t>
            </a:r>
            <a:r>
              <a:rPr lang="en-US" altLang="ko-KR" sz="1200" dirty="0"/>
              <a:t>.</a:t>
            </a:r>
          </a:p>
          <a:p>
            <a:pPr marL="0" indent="0">
              <a:lnSpc>
                <a:spcPct val="150000"/>
              </a:lnSpc>
              <a:buNone/>
            </a:pPr>
            <a:r>
              <a:rPr lang="ko-KR" altLang="en-US" sz="1200" dirty="0"/>
              <a:t>사용자가 엑셀 파일과 워드 파일을 선택할 수 있는 함수를 작성합니다</a:t>
            </a:r>
            <a:r>
              <a:rPr lang="en-US" altLang="ko-KR" sz="1200" dirty="0"/>
              <a:t>. </a:t>
            </a:r>
            <a:r>
              <a:rPr lang="ko-KR" altLang="en-US" sz="1200" dirty="0"/>
              <a:t>이 함수는 </a:t>
            </a:r>
            <a:r>
              <a:rPr lang="en-US" altLang="ko-KR" sz="1200" dirty="0"/>
              <a:t>tkinter</a:t>
            </a:r>
            <a:r>
              <a:rPr lang="ko-KR" altLang="en-US" sz="1200" dirty="0"/>
              <a:t>의 </a:t>
            </a:r>
            <a:r>
              <a:rPr lang="en-US" altLang="ko-KR" sz="1200" dirty="0"/>
              <a:t>filedialog</a:t>
            </a:r>
            <a:r>
              <a:rPr lang="ko-KR" altLang="en-US" sz="1200" dirty="0"/>
              <a:t>를 사용하여 구현합니다</a:t>
            </a:r>
            <a:r>
              <a:rPr lang="en-US" altLang="ko-KR" sz="1200" dirty="0"/>
              <a:t>.</a:t>
            </a:r>
          </a:p>
          <a:p>
            <a:pPr marL="0" indent="0">
              <a:lnSpc>
                <a:spcPct val="150000"/>
              </a:lnSpc>
              <a:buNone/>
            </a:pPr>
            <a:r>
              <a:rPr lang="ko-KR" altLang="en-US" sz="1200" dirty="0"/>
              <a:t>선택한 엑셀 파일에서 이름</a:t>
            </a:r>
            <a:r>
              <a:rPr lang="en-US" altLang="ko-KR" sz="1200" dirty="0"/>
              <a:t>, </a:t>
            </a:r>
            <a:r>
              <a:rPr lang="ko-KR" altLang="en-US" sz="1200" dirty="0"/>
              <a:t>나이</a:t>
            </a:r>
            <a:r>
              <a:rPr lang="en-US" altLang="ko-KR" sz="1200" dirty="0"/>
              <a:t>, </a:t>
            </a:r>
            <a:r>
              <a:rPr lang="ko-KR" altLang="en-US" sz="1200" dirty="0"/>
              <a:t>성별</a:t>
            </a:r>
            <a:r>
              <a:rPr lang="en-US" altLang="ko-KR" sz="1200" dirty="0"/>
              <a:t>, </a:t>
            </a:r>
            <a:r>
              <a:rPr lang="ko-KR" altLang="en-US" sz="1200" dirty="0"/>
              <a:t>이메일 주소 정보를 읽어와서</a:t>
            </a:r>
            <a:r>
              <a:rPr lang="en-US" altLang="ko-KR" sz="1200" dirty="0"/>
              <a:t>, </a:t>
            </a:r>
            <a:r>
              <a:rPr lang="ko-KR" altLang="en-US" sz="1200" dirty="0"/>
              <a:t>선택한 워드 파일의 특정 텍스트와 이메일 주소를 해당 정보로 교체하는 코드를 작성합니다</a:t>
            </a:r>
            <a:r>
              <a:rPr lang="en-US" altLang="ko-KR" sz="1200" dirty="0"/>
              <a:t>. </a:t>
            </a:r>
            <a:r>
              <a:rPr lang="ko-KR" altLang="en-US" sz="1200" dirty="0"/>
              <a:t>이 때</a:t>
            </a:r>
            <a:r>
              <a:rPr lang="en-US" altLang="ko-KR" sz="1200" dirty="0"/>
              <a:t>, </a:t>
            </a:r>
            <a:r>
              <a:rPr lang="ko-KR" altLang="en-US" sz="1200" dirty="0"/>
              <a:t>워드 파일의 </a:t>
            </a:r>
            <a:r>
              <a:rPr lang="en-US" altLang="ko-KR" sz="1200" dirty="0"/>
              <a:t>'</a:t>
            </a:r>
            <a:r>
              <a:rPr lang="ko-KR" altLang="en-US" sz="1200" dirty="0"/>
              <a:t>홍길동</a:t>
            </a:r>
            <a:r>
              <a:rPr lang="en-US" altLang="ko-KR" sz="1200" dirty="0"/>
              <a:t>', '20', '</a:t>
            </a:r>
            <a:r>
              <a:rPr lang="ko-KR" altLang="en-US" sz="1200" dirty="0"/>
              <a:t>여</a:t>
            </a:r>
            <a:r>
              <a:rPr lang="en-US" altLang="ko-KR" sz="1200" dirty="0"/>
              <a:t>', '</a:t>
            </a:r>
            <a:r>
              <a:rPr lang="ko-KR" altLang="en-US" sz="1200" dirty="0"/>
              <a:t>홍길동</a:t>
            </a:r>
            <a:r>
              <a:rPr lang="en-US" altLang="ko-KR" sz="1200" dirty="0"/>
              <a:t>@kakao.com'</a:t>
            </a:r>
            <a:r>
              <a:rPr lang="ko-KR" altLang="en-US" sz="1200" dirty="0"/>
              <a:t>을 각각 이름</a:t>
            </a:r>
            <a:r>
              <a:rPr lang="en-US" altLang="ko-KR" sz="1200" dirty="0"/>
              <a:t>, </a:t>
            </a:r>
            <a:r>
              <a:rPr lang="ko-KR" altLang="en-US" sz="1200" dirty="0"/>
              <a:t>나이</a:t>
            </a:r>
            <a:r>
              <a:rPr lang="en-US" altLang="ko-KR" sz="1200" dirty="0"/>
              <a:t>, </a:t>
            </a:r>
            <a:r>
              <a:rPr lang="ko-KR" altLang="en-US" sz="1200" dirty="0"/>
              <a:t>성별</a:t>
            </a:r>
            <a:r>
              <a:rPr lang="en-US" altLang="ko-KR" sz="1200" dirty="0"/>
              <a:t>, </a:t>
            </a:r>
            <a:r>
              <a:rPr lang="ko-KR" altLang="en-US" sz="1200" dirty="0"/>
              <a:t>이메일 주소로 교체합니다</a:t>
            </a:r>
            <a:r>
              <a:rPr lang="en-US" altLang="ko-KR" sz="1200" dirty="0"/>
              <a:t>.</a:t>
            </a:r>
          </a:p>
          <a:p>
            <a:pPr marL="0" indent="0">
              <a:lnSpc>
                <a:spcPct val="150000"/>
              </a:lnSpc>
              <a:buNone/>
            </a:pPr>
            <a:r>
              <a:rPr lang="ko-KR" altLang="en-US" sz="1200" dirty="0"/>
              <a:t>교체된 워드 파일을 </a:t>
            </a:r>
            <a:r>
              <a:rPr lang="en-US" altLang="ko-KR" sz="1200" dirty="0"/>
              <a:t>'</a:t>
            </a:r>
            <a:r>
              <a:rPr lang="ko-KR" altLang="en-US" sz="1200" dirty="0"/>
              <a:t>수료증</a:t>
            </a:r>
            <a:r>
              <a:rPr lang="en-US" altLang="ko-KR" sz="1200" dirty="0"/>
              <a:t>'</a:t>
            </a:r>
            <a:r>
              <a:rPr lang="ko-KR" altLang="en-US" sz="1200" dirty="0"/>
              <a:t>이라는 폴더에 저장하는 코드를 작성합니다</a:t>
            </a:r>
            <a:r>
              <a:rPr lang="en-US" altLang="ko-KR" sz="1200" dirty="0"/>
              <a:t>. </a:t>
            </a:r>
            <a:r>
              <a:rPr lang="ko-KR" altLang="en-US" sz="1200" dirty="0"/>
              <a:t>이 때</a:t>
            </a:r>
            <a:r>
              <a:rPr lang="en-US" altLang="ko-KR" sz="1200" dirty="0"/>
              <a:t>, </a:t>
            </a:r>
            <a:r>
              <a:rPr lang="ko-KR" altLang="en-US" sz="1200" dirty="0"/>
              <a:t>파일 이름은 각 사람의 이름으로 합니다</a:t>
            </a:r>
            <a:r>
              <a:rPr lang="en-US" altLang="ko-KR" sz="1200" dirty="0"/>
              <a:t>. </a:t>
            </a:r>
            <a:r>
              <a:rPr lang="ko-KR" altLang="en-US" sz="1200" dirty="0"/>
              <a:t>만약 </a:t>
            </a:r>
            <a:r>
              <a:rPr lang="en-US" altLang="ko-KR" sz="1200" dirty="0"/>
              <a:t>'</a:t>
            </a:r>
            <a:r>
              <a:rPr lang="ko-KR" altLang="en-US" sz="1200" dirty="0"/>
              <a:t>수료증</a:t>
            </a:r>
            <a:r>
              <a:rPr lang="en-US" altLang="ko-KR" sz="1200" dirty="0"/>
              <a:t>' </a:t>
            </a:r>
            <a:r>
              <a:rPr lang="ko-KR" altLang="en-US" sz="1200" dirty="0"/>
              <a:t>폴더가 없다면</a:t>
            </a:r>
            <a:r>
              <a:rPr lang="en-US" altLang="ko-KR" sz="1200" dirty="0"/>
              <a:t>, </a:t>
            </a:r>
            <a:r>
              <a:rPr lang="ko-KR" altLang="en-US" sz="1200" dirty="0"/>
              <a:t>새로 생성합니다</a:t>
            </a:r>
            <a:r>
              <a:rPr lang="en-US" altLang="ko-KR" sz="1200" dirty="0"/>
              <a:t>.</a:t>
            </a:r>
          </a:p>
          <a:p>
            <a:pPr marL="0" indent="0">
              <a:lnSpc>
                <a:spcPct val="150000"/>
              </a:lnSpc>
              <a:buNone/>
            </a:pPr>
            <a:r>
              <a:rPr lang="ko-KR" altLang="en-US" sz="1200" dirty="0"/>
              <a:t>워드 파일 선택 버튼을 클릭하면 파일 선택 함수가 실행되도록 하는 코드를 작성합니다</a:t>
            </a:r>
            <a:r>
              <a:rPr lang="en-US" altLang="ko-KR" sz="1200" dirty="0"/>
              <a:t>.</a:t>
            </a:r>
          </a:p>
          <a:p>
            <a:pPr marL="0" indent="0">
              <a:lnSpc>
                <a:spcPct val="150000"/>
              </a:lnSpc>
              <a:buNone/>
            </a:pPr>
            <a:r>
              <a:rPr lang="ko-KR" altLang="en-US" sz="1200" dirty="0"/>
              <a:t>위의 모든 코드는 에러 발생을 최소화하며</a:t>
            </a:r>
            <a:r>
              <a:rPr lang="en-US" altLang="ko-KR" sz="1200" dirty="0"/>
              <a:t>, </a:t>
            </a:r>
            <a:r>
              <a:rPr lang="ko-KR" altLang="en-US" sz="1200" dirty="0"/>
              <a:t>정상적으로 기능이 수행되도록 최선의 노력을 다해야 합니다</a:t>
            </a:r>
            <a:r>
              <a:rPr lang="en-US" altLang="ko-KR" sz="1200" dirty="0"/>
              <a:t>.</a:t>
            </a:r>
          </a:p>
          <a:p>
            <a:pPr marL="0" indent="0">
              <a:lnSpc>
                <a:spcPct val="150000"/>
              </a:lnSpc>
              <a:buNone/>
            </a:pPr>
            <a:r>
              <a:rPr lang="ko-KR" altLang="en-US" sz="1200" dirty="0"/>
              <a:t>이 프롬프트를 근거로 한 코드는 사용자가 엑셀 파일과 워드 파일을 선택하면</a:t>
            </a:r>
            <a:r>
              <a:rPr lang="en-US" altLang="ko-KR" sz="1200" dirty="0"/>
              <a:t>, </a:t>
            </a:r>
            <a:r>
              <a:rPr lang="ko-KR" altLang="en-US" sz="1200" dirty="0"/>
              <a:t>엑셀 파일의 정보를 읽어와서 워드 파일의 특정 텍스트와 이메일 주소를 교체하고</a:t>
            </a:r>
            <a:r>
              <a:rPr lang="en-US" altLang="ko-KR" sz="1200" dirty="0"/>
              <a:t>, </a:t>
            </a:r>
            <a:r>
              <a:rPr lang="ko-KR" altLang="en-US" sz="1200" dirty="0"/>
              <a:t>그 결과를 </a:t>
            </a:r>
            <a:r>
              <a:rPr lang="en-US" altLang="ko-KR" sz="1200" dirty="0"/>
              <a:t>'</a:t>
            </a:r>
            <a:r>
              <a:rPr lang="ko-KR" altLang="en-US" sz="1200" dirty="0"/>
              <a:t>수료증</a:t>
            </a:r>
            <a:r>
              <a:rPr lang="en-US" altLang="ko-KR" sz="1200" dirty="0"/>
              <a:t>' </a:t>
            </a:r>
            <a:r>
              <a:rPr lang="ko-KR" altLang="en-US" sz="1200" dirty="0"/>
              <a:t>폴더에 저장하는 기능을 수행해야 합니다</a:t>
            </a:r>
            <a:r>
              <a:rPr lang="en-US" altLang="ko-KR" sz="1200" dirty="0"/>
              <a:t>.</a:t>
            </a:r>
            <a:endParaRPr lang="ko-KR" altLang="en-US" sz="1200" dirty="0"/>
          </a:p>
        </p:txBody>
      </p:sp>
    </p:spTree>
    <p:extLst>
      <p:ext uri="{BB962C8B-B14F-4D97-AF65-F5344CB8AC3E}">
        <p14:creationId xmlns:p14="http://schemas.microsoft.com/office/powerpoint/2010/main" val="139708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t>ChatGPT </a:t>
            </a:r>
            <a:r>
              <a:rPr lang="ko-KR" altLang="en-US" b="1" dirty="0"/>
              <a:t>발표 참석 메일</a:t>
            </a:r>
          </a:p>
        </p:txBody>
      </p:sp>
      <p:sp>
        <p:nvSpPr>
          <p:cNvPr id="3" name="내용 개체 틀 2"/>
          <p:cNvSpPr>
            <a:spLocks noGrp="1"/>
          </p:cNvSpPr>
          <p:nvPr>
            <p:ph idx="1"/>
          </p:nvPr>
        </p:nvSpPr>
        <p:spPr/>
        <p:txBody>
          <a:bodyPr>
            <a:noAutofit/>
          </a:bodyPr>
          <a:lstStyle/>
          <a:p>
            <a:pPr>
              <a:lnSpc>
                <a:spcPct val="170000"/>
              </a:lnSpc>
            </a:pPr>
            <a:r>
              <a:rPr lang="ko-KR" altLang="en-US" sz="1000" dirty="0"/>
              <a:t>안녕하세요</a:t>
            </a:r>
            <a:r>
              <a:rPr lang="en-US" altLang="ko-KR" sz="1000" dirty="0"/>
              <a:t>, </a:t>
            </a:r>
            <a:r>
              <a:rPr lang="ko-KR" altLang="en-US" sz="1000" dirty="0"/>
              <a:t>소중한 동료 여러분께서 </a:t>
            </a:r>
            <a:r>
              <a:rPr lang="en-US" altLang="ko-KR" sz="1000" dirty="0"/>
              <a:t>ChatGPT</a:t>
            </a:r>
            <a:r>
              <a:rPr lang="ko-KR" altLang="en-US" sz="1000" dirty="0"/>
              <a:t>에 대한 깊이 있는 이해와 활용방안에 관심을 가질 수 있도록 매력적인 발표를 준비하였습니다</a:t>
            </a:r>
            <a:r>
              <a:rPr lang="en-US" altLang="ko-KR" sz="1000" dirty="0"/>
              <a:t>. </a:t>
            </a:r>
            <a:r>
              <a:rPr lang="ko-KR" altLang="en-US" sz="1000" dirty="0"/>
              <a:t>먹는물검사팀에서 약 </a:t>
            </a:r>
            <a:r>
              <a:rPr lang="en-US" altLang="ko-KR" sz="1000" dirty="0"/>
              <a:t>1</a:t>
            </a:r>
            <a:r>
              <a:rPr lang="ko-KR" altLang="en-US" sz="1000" dirty="0"/>
              <a:t>시간 </a:t>
            </a:r>
            <a:r>
              <a:rPr lang="en-US" altLang="ko-KR" sz="1000" dirty="0"/>
              <a:t>30</a:t>
            </a:r>
            <a:r>
              <a:rPr lang="ko-KR" altLang="en-US" sz="1000" dirty="0"/>
              <a:t>분 동안 다음과 같은 주제로 진행될 예정입니다</a:t>
            </a:r>
            <a:r>
              <a:rPr lang="en-US" altLang="ko-KR" sz="1000" dirty="0"/>
              <a:t>.</a:t>
            </a:r>
          </a:p>
          <a:p>
            <a:pPr>
              <a:lnSpc>
                <a:spcPct val="170000"/>
              </a:lnSpc>
            </a:pPr>
            <a:r>
              <a:rPr lang="ko-KR" altLang="en-US" sz="1000" dirty="0"/>
              <a:t>알파고 이후 다시 불어온 </a:t>
            </a:r>
            <a:r>
              <a:rPr lang="en-US" altLang="ko-KR" sz="1000" dirty="0"/>
              <a:t>AI </a:t>
            </a:r>
            <a:r>
              <a:rPr lang="ko-KR" altLang="en-US" sz="1000" dirty="0"/>
              <a:t>충격파</a:t>
            </a:r>
            <a:r>
              <a:rPr lang="en-US" altLang="ko-KR" sz="1000" dirty="0"/>
              <a:t>: </a:t>
            </a:r>
            <a:r>
              <a:rPr lang="ko-KR" altLang="en-US" sz="1000" dirty="0"/>
              <a:t>패러다임을 바꿀 기술의 등장</a:t>
            </a:r>
          </a:p>
          <a:p>
            <a:pPr>
              <a:lnSpc>
                <a:spcPct val="170000"/>
              </a:lnSpc>
            </a:pPr>
            <a:r>
              <a:rPr lang="en-US" altLang="ko-KR" sz="1000" dirty="0"/>
              <a:t>ChatGPT</a:t>
            </a:r>
            <a:r>
              <a:rPr lang="ko-KR" altLang="en-US" sz="1000" dirty="0"/>
              <a:t>는 무엇인가</a:t>
            </a:r>
            <a:r>
              <a:rPr lang="en-US" altLang="ko-KR" sz="1000" dirty="0"/>
              <a:t>?: </a:t>
            </a:r>
            <a:r>
              <a:rPr lang="ko-KR" altLang="en-US" sz="1000" dirty="0"/>
              <a:t>프롬프트 시연</a:t>
            </a:r>
            <a:r>
              <a:rPr lang="en-US" altLang="ko-KR" sz="1000" dirty="0"/>
              <a:t>(</a:t>
            </a:r>
            <a:r>
              <a:rPr lang="ko-KR" altLang="en-US" sz="1000" dirty="0"/>
              <a:t>기사 요약</a:t>
            </a:r>
            <a:r>
              <a:rPr lang="en-US" altLang="ko-KR" sz="1000" dirty="0"/>
              <a:t>, </a:t>
            </a:r>
            <a:r>
              <a:rPr lang="ko-KR" altLang="en-US" sz="1000" dirty="0"/>
              <a:t>긴 글 요약 및 요구사항 정리</a:t>
            </a:r>
            <a:r>
              <a:rPr lang="en-US" altLang="ko-KR" sz="1000" dirty="0"/>
              <a:t>, </a:t>
            </a:r>
            <a:r>
              <a:rPr lang="ko-KR" altLang="en-US" sz="1000" dirty="0"/>
              <a:t>수능 문제 풀이 및 해설</a:t>
            </a:r>
            <a:r>
              <a:rPr lang="en-US" altLang="ko-KR" sz="1000" dirty="0"/>
              <a:t>, </a:t>
            </a:r>
            <a:r>
              <a:rPr lang="ko-KR" altLang="en-US" sz="1000" dirty="0"/>
              <a:t>드라마 시놉시스 작성</a:t>
            </a:r>
            <a:r>
              <a:rPr lang="en-US" altLang="ko-KR" sz="1000" dirty="0"/>
              <a:t>, </a:t>
            </a:r>
            <a:r>
              <a:rPr lang="ko-KR" altLang="en-US" sz="1000" dirty="0"/>
              <a:t>특정 인물 어투로 연설문 작성</a:t>
            </a:r>
            <a:r>
              <a:rPr lang="en-US" altLang="ko-KR" sz="1000" dirty="0"/>
              <a:t>, </a:t>
            </a:r>
            <a:r>
              <a:rPr lang="ko-KR" altLang="en-US" sz="1000" dirty="0"/>
              <a:t>감정 분석</a:t>
            </a:r>
            <a:r>
              <a:rPr lang="en-US" altLang="ko-KR" sz="1000" dirty="0"/>
              <a:t>, </a:t>
            </a:r>
            <a:r>
              <a:rPr lang="ko-KR" altLang="en-US" sz="1000" dirty="0"/>
              <a:t>프로그램언</a:t>
            </a:r>
            <a:r>
              <a:rPr lang="en-US" altLang="ko-KR" sz="1000" dirty="0"/>
              <a:t>(R) </a:t>
            </a:r>
            <a:r>
              <a:rPr lang="ko-KR" altLang="en-US" sz="1000" dirty="0"/>
              <a:t>코드 수정</a:t>
            </a:r>
            <a:r>
              <a:rPr lang="en-US" altLang="ko-KR" sz="1000" dirty="0"/>
              <a:t>, </a:t>
            </a:r>
            <a:r>
              <a:rPr lang="ko-KR" altLang="en-US" sz="1000" dirty="0"/>
              <a:t>코드 해석</a:t>
            </a:r>
            <a:r>
              <a:rPr lang="en-US" altLang="ko-KR" sz="1000" dirty="0"/>
              <a:t>)</a:t>
            </a:r>
          </a:p>
          <a:p>
            <a:pPr>
              <a:lnSpc>
                <a:spcPct val="170000"/>
              </a:lnSpc>
            </a:pPr>
            <a:r>
              <a:rPr lang="ko-KR" altLang="en-US" sz="1000" dirty="0"/>
              <a:t>그럴 듯함의 오류</a:t>
            </a:r>
            <a:r>
              <a:rPr lang="en-US" altLang="ko-KR" sz="1000" dirty="0"/>
              <a:t>(GPT</a:t>
            </a:r>
            <a:r>
              <a:rPr lang="ko-KR" altLang="en-US" sz="1000" dirty="0"/>
              <a:t>의 거짓말</a:t>
            </a:r>
            <a:r>
              <a:rPr lang="en-US" altLang="ko-KR" sz="1000" dirty="0"/>
              <a:t>, </a:t>
            </a:r>
            <a:r>
              <a:rPr lang="ko-KR" altLang="en-US" sz="1000" dirty="0"/>
              <a:t>할루시네이션</a:t>
            </a:r>
            <a:r>
              <a:rPr lang="en-US" altLang="ko-KR" sz="1000" dirty="0"/>
              <a:t>)</a:t>
            </a:r>
          </a:p>
          <a:p>
            <a:pPr>
              <a:lnSpc>
                <a:spcPct val="170000"/>
              </a:lnSpc>
            </a:pPr>
            <a:r>
              <a:rPr lang="en-US" altLang="ko-KR" sz="1000" dirty="0"/>
              <a:t>AI </a:t>
            </a:r>
            <a:r>
              <a:rPr lang="ko-KR" altLang="en-US" sz="1000" dirty="0"/>
              <a:t>시대 우리는 어떻게 생존해야 하는가</a:t>
            </a:r>
            <a:r>
              <a:rPr lang="en-US" altLang="ko-KR" sz="1000" dirty="0"/>
              <a:t>?</a:t>
            </a:r>
          </a:p>
          <a:p>
            <a:pPr>
              <a:lnSpc>
                <a:spcPct val="170000"/>
              </a:lnSpc>
            </a:pPr>
            <a:r>
              <a:rPr lang="ko-KR" altLang="en-US" sz="1000" dirty="0"/>
              <a:t>발표는 </a:t>
            </a:r>
            <a:r>
              <a:rPr lang="en-US" altLang="ko-KR" sz="1000" dirty="0"/>
              <a:t>5</a:t>
            </a:r>
            <a:r>
              <a:rPr lang="ko-KR" altLang="en-US" sz="1000" dirty="0"/>
              <a:t>월 </a:t>
            </a:r>
            <a:r>
              <a:rPr lang="en-US" altLang="ko-KR" sz="1000" dirty="0"/>
              <a:t>24</a:t>
            </a:r>
            <a:r>
              <a:rPr lang="ko-KR" altLang="en-US" sz="1000" dirty="0"/>
              <a:t>일</a:t>
            </a:r>
            <a:r>
              <a:rPr lang="en-US" altLang="ko-KR" sz="1000" dirty="0"/>
              <a:t>, 25</a:t>
            </a:r>
            <a:r>
              <a:rPr lang="ko-KR" altLang="en-US" sz="1000" dirty="0"/>
              <a:t>일 같은 내용으로 </a:t>
            </a:r>
            <a:r>
              <a:rPr lang="en-US" altLang="ko-KR" sz="1000" dirty="0"/>
              <a:t>2</a:t>
            </a:r>
            <a:r>
              <a:rPr lang="ko-KR" altLang="en-US" sz="1000" dirty="0"/>
              <a:t>일에 걸쳐 진행할 예정입니다</a:t>
            </a:r>
            <a:r>
              <a:rPr lang="en-US" altLang="ko-KR" sz="1000" dirty="0"/>
              <a:t>.(</a:t>
            </a:r>
            <a:r>
              <a:rPr lang="ko-KR" altLang="en-US" sz="1000" dirty="0"/>
              <a:t>출장 및 휴가자 배려</a:t>
            </a:r>
            <a:r>
              <a:rPr lang="en-US" altLang="ko-KR" sz="1000" dirty="0"/>
              <a:t>) </a:t>
            </a:r>
            <a:r>
              <a:rPr lang="ko-KR" altLang="en-US" sz="1000" dirty="0"/>
              <a:t>관심 있으신 분들은 팀별로 수강인원을 취합하여 알려주세요</a:t>
            </a:r>
            <a:r>
              <a:rPr lang="en-US" altLang="ko-KR" sz="1000" dirty="0"/>
              <a:t>. </a:t>
            </a:r>
            <a:r>
              <a:rPr lang="ko-KR" altLang="en-US" sz="1000" dirty="0"/>
              <a:t>신청 인원은 </a:t>
            </a:r>
            <a:r>
              <a:rPr lang="en-US" altLang="ko-KR" sz="1000" dirty="0"/>
              <a:t>5</a:t>
            </a:r>
            <a:r>
              <a:rPr lang="ko-KR" altLang="en-US" sz="1000" dirty="0"/>
              <a:t>월 </a:t>
            </a:r>
            <a:r>
              <a:rPr lang="en-US" altLang="ko-KR" sz="1000" dirty="0"/>
              <a:t>16</a:t>
            </a:r>
            <a:r>
              <a:rPr lang="ko-KR" altLang="en-US" sz="1000" dirty="0"/>
              <a:t>일까지 취합하겠습니다</a:t>
            </a:r>
            <a:r>
              <a:rPr lang="en-US" altLang="ko-KR" sz="1000" dirty="0"/>
              <a:t>.</a:t>
            </a:r>
          </a:p>
          <a:p>
            <a:pPr>
              <a:lnSpc>
                <a:spcPct val="170000"/>
              </a:lnSpc>
            </a:pPr>
            <a:r>
              <a:rPr lang="ko-KR" altLang="en-US" sz="1000" dirty="0"/>
              <a:t>이번 발표가 진행될 장소는 북부지원 </a:t>
            </a:r>
            <a:r>
              <a:rPr lang="en-US" altLang="ko-KR" sz="1000" dirty="0"/>
              <a:t>3</a:t>
            </a:r>
            <a:r>
              <a:rPr lang="ko-KR" altLang="en-US" sz="1000" dirty="0"/>
              <a:t>층 회의실입니다</a:t>
            </a:r>
            <a:r>
              <a:rPr lang="en-US" altLang="ko-KR" sz="1000" dirty="0"/>
              <a:t>.</a:t>
            </a:r>
          </a:p>
          <a:p>
            <a:pPr>
              <a:lnSpc>
                <a:spcPct val="170000"/>
              </a:lnSpc>
            </a:pPr>
            <a:r>
              <a:rPr lang="ko-KR" altLang="en-US" sz="1000" dirty="0"/>
              <a:t>이번 발표를 통해 여러분께서는 </a:t>
            </a:r>
            <a:r>
              <a:rPr lang="en-US" altLang="ko-KR" sz="1000" dirty="0"/>
              <a:t>ChatGPT</a:t>
            </a:r>
            <a:r>
              <a:rPr lang="ko-KR" altLang="en-US" sz="1000" dirty="0"/>
              <a:t>의 기능과 한계를 이해하고</a:t>
            </a:r>
            <a:r>
              <a:rPr lang="en-US" altLang="ko-KR" sz="1000" dirty="0"/>
              <a:t>, </a:t>
            </a:r>
            <a:r>
              <a:rPr lang="ko-KR" altLang="en-US" sz="1000" dirty="0"/>
              <a:t>그 활용 방안과 미래 </a:t>
            </a:r>
            <a:r>
              <a:rPr lang="en-US" altLang="ko-KR" sz="1000" dirty="0"/>
              <a:t>AI </a:t>
            </a:r>
            <a:r>
              <a:rPr lang="ko-KR" altLang="en-US" sz="1000" dirty="0"/>
              <a:t>시대에서 어떻게 대응해야 할지에 대한 인사이트를 얻어가실 수 있습니다</a:t>
            </a:r>
            <a:r>
              <a:rPr lang="en-US" altLang="ko-KR" sz="1000" dirty="0"/>
              <a:t>. </a:t>
            </a:r>
            <a:r>
              <a:rPr lang="ko-KR" altLang="en-US" sz="1000" dirty="0"/>
              <a:t>많은 참여 부탁드립니다</a:t>
            </a:r>
            <a:r>
              <a:rPr lang="en-US" altLang="ko-KR" sz="1000" dirty="0"/>
              <a:t>.</a:t>
            </a:r>
          </a:p>
          <a:p>
            <a:pPr>
              <a:lnSpc>
                <a:spcPct val="170000"/>
              </a:lnSpc>
            </a:pPr>
            <a:r>
              <a:rPr lang="ko-KR" altLang="en-US" sz="1000" dirty="0"/>
              <a:t>감사합니다</a:t>
            </a:r>
            <a:r>
              <a:rPr lang="en-US" altLang="ko-KR" sz="1000" dirty="0"/>
              <a:t>.</a:t>
            </a:r>
          </a:p>
          <a:p>
            <a:pPr>
              <a:lnSpc>
                <a:spcPct val="170000"/>
              </a:lnSpc>
            </a:pPr>
            <a:endParaRPr lang="ko-KR" altLang="en-US" sz="1000" dirty="0"/>
          </a:p>
        </p:txBody>
      </p:sp>
    </p:spTree>
    <p:extLst>
      <p:ext uri="{BB962C8B-B14F-4D97-AF65-F5344CB8AC3E}">
        <p14:creationId xmlns:p14="http://schemas.microsoft.com/office/powerpoint/2010/main" val="19927429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t>Google colab, PDF</a:t>
            </a:r>
            <a:r>
              <a:rPr lang="ko-KR" altLang="en-US" b="1" dirty="0"/>
              <a:t>를 </a:t>
            </a:r>
            <a:r>
              <a:rPr lang="en-US" altLang="ko-KR" b="1" dirty="0"/>
              <a:t>JPG </a:t>
            </a:r>
            <a:r>
              <a:rPr lang="ko-KR" altLang="en-US" b="1" dirty="0"/>
              <a:t>이미지로 만들기</a:t>
            </a:r>
          </a:p>
        </p:txBody>
      </p:sp>
      <p:sp>
        <p:nvSpPr>
          <p:cNvPr id="3" name="내용 개체 틀 2"/>
          <p:cNvSpPr>
            <a:spLocks noGrp="1"/>
          </p:cNvSpPr>
          <p:nvPr>
            <p:ph idx="1"/>
          </p:nvPr>
        </p:nvSpPr>
        <p:spPr/>
        <p:txBody>
          <a:bodyPr/>
          <a:lstStyle/>
          <a:p>
            <a:pPr marL="0" indent="0">
              <a:buNone/>
            </a:pPr>
            <a:r>
              <a:rPr lang="en-US" altLang="ko-KR" dirty="0"/>
              <a:t>PDF2image </a:t>
            </a:r>
            <a:r>
              <a:rPr lang="ko-KR" altLang="en-US" dirty="0"/>
              <a:t>라이브러리를 이용해서 </a:t>
            </a:r>
            <a:r>
              <a:rPr lang="en-US" altLang="ko-KR" dirty="0"/>
              <a:t>pdf_files </a:t>
            </a:r>
            <a:r>
              <a:rPr lang="ko-KR" altLang="en-US" dirty="0"/>
              <a:t>폴더에 있는 </a:t>
            </a:r>
            <a:r>
              <a:rPr lang="en-US" altLang="ko-KR" dirty="0"/>
              <a:t>pdf</a:t>
            </a:r>
            <a:r>
              <a:rPr lang="ko-KR" altLang="en-US" dirty="0"/>
              <a:t>파일들을 </a:t>
            </a:r>
            <a:r>
              <a:rPr lang="en-US" altLang="ko-KR" dirty="0"/>
              <a:t>jpg</a:t>
            </a:r>
            <a:r>
              <a:rPr lang="ko-KR" altLang="en-US" dirty="0"/>
              <a:t>로 변경하는 </a:t>
            </a:r>
            <a:r>
              <a:rPr lang="en-US" altLang="ko-KR" dirty="0"/>
              <a:t>python</a:t>
            </a:r>
            <a:r>
              <a:rPr lang="ko-KR" altLang="en-US" dirty="0"/>
              <a:t>코드를 작성해줘</a:t>
            </a:r>
            <a:r>
              <a:rPr lang="en-US" altLang="ko-KR" dirty="0"/>
              <a:t>.</a:t>
            </a:r>
          </a:p>
          <a:p>
            <a:pPr marL="0" indent="0">
              <a:buNone/>
            </a:pPr>
            <a:endParaRPr lang="en-US" altLang="ko-KR" dirty="0"/>
          </a:p>
          <a:p>
            <a:pPr marL="0" indent="0">
              <a:buNone/>
            </a:pPr>
            <a:endParaRPr lang="en-US" altLang="ko-KR" dirty="0"/>
          </a:p>
          <a:p>
            <a:pPr marL="0" indent="0">
              <a:buNone/>
            </a:pPr>
            <a:r>
              <a:rPr lang="en-US" altLang="ko-KR" dirty="0"/>
              <a:t>Pdf_files </a:t>
            </a:r>
            <a:r>
              <a:rPr lang="ko-KR" altLang="en-US" dirty="0"/>
              <a:t>폴더에 </a:t>
            </a:r>
            <a:r>
              <a:rPr lang="en-US" altLang="ko-KR" dirty="0"/>
              <a:t>pdf</a:t>
            </a:r>
            <a:r>
              <a:rPr lang="ko-KR" altLang="en-US" dirty="0"/>
              <a:t>파일 추가해둘 것</a:t>
            </a:r>
            <a:r>
              <a:rPr lang="en-US" altLang="ko-KR" dirty="0"/>
              <a:t>.</a:t>
            </a:r>
            <a:endParaRPr lang="ko-KR" altLang="en-US" dirty="0"/>
          </a:p>
        </p:txBody>
      </p:sp>
    </p:spTree>
    <p:extLst>
      <p:ext uri="{BB962C8B-B14F-4D97-AF65-F5344CB8AC3E}">
        <p14:creationId xmlns:p14="http://schemas.microsoft.com/office/powerpoint/2010/main" val="11556858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t>Google colab, PDF</a:t>
            </a:r>
            <a:r>
              <a:rPr lang="ko-KR" altLang="en-US" b="1" dirty="0"/>
              <a:t>를 </a:t>
            </a:r>
            <a:r>
              <a:rPr lang="en-US" altLang="ko-KR" b="1" dirty="0"/>
              <a:t>JPG </a:t>
            </a:r>
            <a:r>
              <a:rPr lang="ko-KR" altLang="en-US" b="1" dirty="0"/>
              <a:t>이미지로 만들기</a:t>
            </a:r>
            <a:r>
              <a:rPr lang="en-US" altLang="ko-KR" b="1" dirty="0"/>
              <a:t>(</a:t>
            </a:r>
            <a:r>
              <a:rPr lang="ko-KR" altLang="en-US" b="1" dirty="0"/>
              <a:t>확장</a:t>
            </a:r>
            <a:r>
              <a:rPr lang="en-US" altLang="ko-KR" b="1" dirty="0"/>
              <a:t>-1)</a:t>
            </a:r>
            <a:endParaRPr lang="ko-KR" altLang="en-US" b="1" dirty="0"/>
          </a:p>
        </p:txBody>
      </p:sp>
      <p:sp>
        <p:nvSpPr>
          <p:cNvPr id="3" name="내용 개체 틀 2"/>
          <p:cNvSpPr>
            <a:spLocks noGrp="1"/>
          </p:cNvSpPr>
          <p:nvPr>
            <p:ph idx="1"/>
          </p:nvPr>
        </p:nvSpPr>
        <p:spPr/>
        <p:txBody>
          <a:bodyPr>
            <a:noAutofit/>
          </a:bodyPr>
          <a:lstStyle/>
          <a:p>
            <a:pPr marL="0" indent="0">
              <a:buNone/>
            </a:pPr>
            <a:r>
              <a:rPr lang="en-US" altLang="ko-KR" sz="1200" dirty="0"/>
              <a:t>Python </a:t>
            </a:r>
            <a:r>
              <a:rPr lang="ko-KR" altLang="en-US" sz="1200" dirty="0"/>
              <a:t>코드를 작성해주세요</a:t>
            </a:r>
            <a:r>
              <a:rPr lang="en-US" altLang="ko-KR" sz="1200" dirty="0"/>
              <a:t>. </a:t>
            </a:r>
            <a:r>
              <a:rPr lang="ko-KR" altLang="en-US" sz="1200" dirty="0"/>
              <a:t>다음 기능들이 구체적으로 포함되어야 합니다</a:t>
            </a:r>
            <a:r>
              <a:rPr lang="en-US" altLang="ko-KR" sz="1200" dirty="0"/>
              <a:t>:</a:t>
            </a:r>
          </a:p>
          <a:p>
            <a:pPr marL="0" indent="0">
              <a:buNone/>
            </a:pPr>
            <a:endParaRPr lang="en-US" altLang="ko-KR" sz="1200" dirty="0"/>
          </a:p>
          <a:p>
            <a:pPr marL="0" indent="0">
              <a:buNone/>
            </a:pPr>
            <a:r>
              <a:rPr lang="en-US" altLang="ko-KR" sz="1200" dirty="0"/>
              <a:t>1. </a:t>
            </a:r>
            <a:r>
              <a:rPr lang="ko-KR" altLang="en-US" sz="1200" dirty="0"/>
              <a:t>필요한 패키지와 라이브러리를 설치하는 코드를 작성합니다</a:t>
            </a:r>
            <a:r>
              <a:rPr lang="en-US" altLang="ko-KR" sz="1200" dirty="0"/>
              <a:t>. </a:t>
            </a:r>
            <a:r>
              <a:rPr lang="ko-KR" altLang="en-US" sz="1200" dirty="0"/>
              <a:t>이 때</a:t>
            </a:r>
            <a:r>
              <a:rPr lang="en-US" altLang="ko-KR" sz="1200" dirty="0"/>
              <a:t>, </a:t>
            </a:r>
            <a:r>
              <a:rPr lang="ko-KR" altLang="en-US" sz="1200" dirty="0"/>
              <a:t>필요한 패키지는 </a:t>
            </a:r>
            <a:r>
              <a:rPr lang="en-US" altLang="ko-KR" sz="1200" dirty="0"/>
              <a:t>'poppler-utils', </a:t>
            </a:r>
            <a:r>
              <a:rPr lang="ko-KR" altLang="en-US" sz="1200" dirty="0"/>
              <a:t>필요한 라이브러리는 </a:t>
            </a:r>
            <a:r>
              <a:rPr lang="en-US" altLang="ko-KR" sz="1200" dirty="0"/>
              <a:t>'pdf2image'</a:t>
            </a:r>
            <a:r>
              <a:rPr lang="ko-KR" altLang="en-US" sz="1200" dirty="0"/>
              <a:t>와 </a:t>
            </a:r>
            <a:r>
              <a:rPr lang="en-US" altLang="ko-KR" sz="1200" dirty="0"/>
              <a:t>'Pillow'</a:t>
            </a:r>
            <a:r>
              <a:rPr lang="ko-KR" altLang="en-US" sz="1200" dirty="0"/>
              <a:t>입니다</a:t>
            </a:r>
            <a:r>
              <a:rPr lang="en-US" altLang="ko-KR" sz="1200" dirty="0"/>
              <a:t>. </a:t>
            </a:r>
            <a:r>
              <a:rPr lang="ko-KR" altLang="en-US" sz="1200" dirty="0"/>
              <a:t>패키지는 </a:t>
            </a:r>
            <a:r>
              <a:rPr lang="en-US" altLang="ko-KR" sz="1200" dirty="0"/>
              <a:t>'apt-get install'</a:t>
            </a:r>
            <a:r>
              <a:rPr lang="ko-KR" altLang="en-US" sz="1200" dirty="0"/>
              <a:t>을 통해</a:t>
            </a:r>
            <a:r>
              <a:rPr lang="en-US" altLang="ko-KR" sz="1200" dirty="0"/>
              <a:t>, </a:t>
            </a:r>
            <a:r>
              <a:rPr lang="ko-KR" altLang="en-US" sz="1200" dirty="0"/>
              <a:t>라이브러리는 </a:t>
            </a:r>
            <a:r>
              <a:rPr lang="en-US" altLang="ko-KR" sz="1200" dirty="0"/>
              <a:t>'pip install'</a:t>
            </a:r>
            <a:r>
              <a:rPr lang="ko-KR" altLang="en-US" sz="1200" dirty="0"/>
              <a:t>을 통해 설치합니다</a:t>
            </a:r>
            <a:r>
              <a:rPr lang="en-US" altLang="ko-KR" sz="1200" dirty="0"/>
              <a:t>.</a:t>
            </a:r>
          </a:p>
          <a:p>
            <a:pPr marL="0" indent="0">
              <a:buNone/>
            </a:pPr>
            <a:r>
              <a:rPr lang="en-US" altLang="ko-KR" sz="1200" dirty="0"/>
              <a:t>2. 'os'</a:t>
            </a:r>
            <a:r>
              <a:rPr lang="ko-KR" altLang="en-US" sz="1200" dirty="0"/>
              <a:t>와 </a:t>
            </a:r>
            <a:r>
              <a:rPr lang="en-US" altLang="ko-KR" sz="1200" dirty="0"/>
              <a:t>'pdf2image' </a:t>
            </a:r>
            <a:r>
              <a:rPr lang="ko-KR" altLang="en-US" sz="1200" dirty="0"/>
              <a:t>라이브러리를 임포트하는 코드를 작성합니다</a:t>
            </a:r>
            <a:r>
              <a:rPr lang="en-US" altLang="ko-KR" sz="1200" dirty="0"/>
              <a:t>.</a:t>
            </a:r>
          </a:p>
          <a:p>
            <a:pPr marL="0" indent="0">
              <a:buNone/>
            </a:pPr>
            <a:r>
              <a:rPr lang="en-US" altLang="ko-KR" sz="1200" dirty="0"/>
              <a:t>3. PDF </a:t>
            </a:r>
            <a:r>
              <a:rPr lang="ko-KR" altLang="en-US" sz="1200" dirty="0"/>
              <a:t>파일은 </a:t>
            </a:r>
            <a:r>
              <a:rPr lang="en-US" altLang="ko-KR" sz="1200" dirty="0"/>
              <a:t>pdf_files </a:t>
            </a:r>
            <a:r>
              <a:rPr lang="ko-KR" altLang="en-US" sz="1200" dirty="0"/>
              <a:t>폴더에 저장되어 있다</a:t>
            </a:r>
            <a:r>
              <a:rPr lang="en-US" altLang="ko-KR" sz="1200" dirty="0"/>
              <a:t>.</a:t>
            </a:r>
          </a:p>
          <a:p>
            <a:pPr marL="0" indent="0">
              <a:buNone/>
            </a:pPr>
            <a:r>
              <a:rPr lang="en-US" altLang="ko-KR" sz="1200" dirty="0"/>
              <a:t>4. </a:t>
            </a:r>
            <a:r>
              <a:rPr lang="ko-KR" altLang="en-US" sz="1200" dirty="0"/>
              <a:t>해당 디렉토리 내에 있는 모든 파일을 리스트로 받아오는 코드를 작성합니다</a:t>
            </a:r>
            <a:r>
              <a:rPr lang="en-US" altLang="ko-KR" sz="1200" dirty="0"/>
              <a:t>.</a:t>
            </a:r>
          </a:p>
          <a:p>
            <a:pPr marL="0" indent="0">
              <a:buNone/>
            </a:pPr>
            <a:r>
              <a:rPr lang="en-US" altLang="ko-KR" sz="1200" dirty="0"/>
              <a:t>5. </a:t>
            </a:r>
            <a:r>
              <a:rPr lang="ko-KR" altLang="en-US" sz="1200" dirty="0"/>
              <a:t>리스트에 있는 각 파일에 대해</a:t>
            </a:r>
            <a:r>
              <a:rPr lang="en-US" altLang="ko-KR" sz="1200" dirty="0"/>
              <a:t>, </a:t>
            </a:r>
            <a:r>
              <a:rPr lang="ko-KR" altLang="en-US" sz="1200" dirty="0"/>
              <a:t>만약 파일의 확장자가 </a:t>
            </a:r>
            <a:r>
              <a:rPr lang="en-US" altLang="ko-KR" sz="1200" dirty="0"/>
              <a:t>'.pdf'</a:t>
            </a:r>
            <a:r>
              <a:rPr lang="ko-KR" altLang="en-US" sz="1200" dirty="0"/>
              <a:t>라면</a:t>
            </a:r>
            <a:r>
              <a:rPr lang="en-US" altLang="ko-KR" sz="1200" dirty="0"/>
              <a:t>, </a:t>
            </a:r>
            <a:r>
              <a:rPr lang="ko-KR" altLang="en-US" sz="1200" dirty="0"/>
              <a:t>아래의 작업을 수행하는 코드를 작성합니다</a:t>
            </a:r>
            <a:r>
              <a:rPr lang="en-US" altLang="ko-KR" sz="1200" dirty="0"/>
              <a:t>.</a:t>
            </a:r>
          </a:p>
          <a:p>
            <a:pPr marL="0" indent="0">
              <a:buNone/>
            </a:pPr>
            <a:r>
              <a:rPr lang="en-US" altLang="ko-KR" sz="1200" dirty="0"/>
              <a:t>    1. </a:t>
            </a:r>
            <a:r>
              <a:rPr lang="ko-KR" altLang="en-US" sz="1200" dirty="0"/>
              <a:t>파일의 전체 경로를 구합니다</a:t>
            </a:r>
            <a:r>
              <a:rPr lang="en-US" altLang="ko-KR" sz="1200" dirty="0"/>
              <a:t>.</a:t>
            </a:r>
          </a:p>
          <a:p>
            <a:pPr marL="0" indent="0">
              <a:buNone/>
            </a:pPr>
            <a:r>
              <a:rPr lang="en-US" altLang="ko-KR" sz="1200" dirty="0"/>
              <a:t>    2. 'pdf2image' </a:t>
            </a:r>
            <a:r>
              <a:rPr lang="ko-KR" altLang="en-US" sz="1200" dirty="0"/>
              <a:t>라이브러리의 </a:t>
            </a:r>
            <a:r>
              <a:rPr lang="en-US" altLang="ko-KR" sz="1200" dirty="0"/>
              <a:t>'convert_from_path' </a:t>
            </a:r>
            <a:r>
              <a:rPr lang="ko-KR" altLang="en-US" sz="1200" dirty="0"/>
              <a:t>함수를 사용하여 </a:t>
            </a:r>
            <a:r>
              <a:rPr lang="en-US" altLang="ko-KR" sz="1200" dirty="0"/>
              <a:t>PDF </a:t>
            </a:r>
            <a:r>
              <a:rPr lang="ko-KR" altLang="en-US" sz="1200" dirty="0"/>
              <a:t>파일을 이미지로 변환합니다</a:t>
            </a:r>
            <a:r>
              <a:rPr lang="en-US" altLang="ko-KR" sz="1200" dirty="0"/>
              <a:t>.</a:t>
            </a:r>
          </a:p>
          <a:p>
            <a:pPr marL="0" indent="0">
              <a:buNone/>
            </a:pPr>
            <a:r>
              <a:rPr lang="en-US" altLang="ko-KR" sz="1200" dirty="0"/>
              <a:t>    3. </a:t>
            </a:r>
            <a:r>
              <a:rPr lang="ko-KR" altLang="en-US" sz="1200" dirty="0"/>
              <a:t>변환된 이미지들을 각각 </a:t>
            </a:r>
            <a:r>
              <a:rPr lang="en-US" altLang="ko-KR" sz="1200" dirty="0"/>
              <a:t>JPEG </a:t>
            </a:r>
            <a:r>
              <a:rPr lang="ko-KR" altLang="en-US" sz="1200" dirty="0"/>
              <a:t>형식으로 저장합니다</a:t>
            </a:r>
            <a:r>
              <a:rPr lang="en-US" altLang="ko-KR" sz="1200" dirty="0"/>
              <a:t>. </a:t>
            </a:r>
            <a:r>
              <a:rPr lang="ko-KR" altLang="en-US" sz="1200" dirty="0"/>
              <a:t>저장 경로는 원래의 </a:t>
            </a:r>
            <a:r>
              <a:rPr lang="en-US" altLang="ko-KR" sz="1200" dirty="0"/>
              <a:t>PDF </a:t>
            </a:r>
            <a:r>
              <a:rPr lang="ko-KR" altLang="en-US" sz="1200" dirty="0"/>
              <a:t>파일이 위치한 디렉토리이며</a:t>
            </a:r>
            <a:r>
              <a:rPr lang="en-US" altLang="ko-KR" sz="1200" dirty="0"/>
              <a:t>, </a:t>
            </a:r>
            <a:r>
              <a:rPr lang="ko-KR" altLang="en-US" sz="1200" dirty="0"/>
              <a:t>파일명은 원래의 </a:t>
            </a:r>
            <a:r>
              <a:rPr lang="en-US" altLang="ko-KR" sz="1200" dirty="0"/>
              <a:t>PDF </a:t>
            </a:r>
            <a:r>
              <a:rPr lang="ko-KR" altLang="en-US" sz="1200" dirty="0"/>
              <a:t>파일명에 페이지 번호를 추가하여 지정합니다</a:t>
            </a:r>
            <a:r>
              <a:rPr lang="en-US" altLang="ko-KR" sz="1200" dirty="0"/>
              <a:t>.</a:t>
            </a:r>
          </a:p>
          <a:p>
            <a:pPr marL="0" indent="0">
              <a:buNone/>
            </a:pPr>
            <a:r>
              <a:rPr lang="en-US" altLang="ko-KR" sz="1200" dirty="0"/>
              <a:t>6. </a:t>
            </a:r>
            <a:r>
              <a:rPr lang="ko-KR" altLang="en-US" sz="1200" dirty="0"/>
              <a:t>모든 </a:t>
            </a:r>
            <a:r>
              <a:rPr lang="en-US" altLang="ko-KR" sz="1200" dirty="0"/>
              <a:t>PDF </a:t>
            </a:r>
            <a:r>
              <a:rPr lang="ko-KR" altLang="en-US" sz="1200" dirty="0"/>
              <a:t>파일이 성공적으로 이미지 파일로 변환되었다면</a:t>
            </a:r>
            <a:r>
              <a:rPr lang="en-US" altLang="ko-KR" sz="1200" dirty="0"/>
              <a:t>, '</a:t>
            </a:r>
            <a:r>
              <a:rPr lang="ko-KR" altLang="en-US" sz="1200" dirty="0"/>
              <a:t>모든 </a:t>
            </a:r>
            <a:r>
              <a:rPr lang="en-US" altLang="ko-KR" sz="1200" dirty="0"/>
              <a:t>PDF </a:t>
            </a:r>
            <a:r>
              <a:rPr lang="ko-KR" altLang="en-US" sz="1200" dirty="0"/>
              <a:t>파일이 이미지 파일로 변환되었습니다</a:t>
            </a:r>
            <a:r>
              <a:rPr lang="en-US" altLang="ko-KR" sz="1200" dirty="0"/>
              <a:t>.'</a:t>
            </a:r>
            <a:r>
              <a:rPr lang="ko-KR" altLang="en-US" sz="1200" dirty="0"/>
              <a:t>라는 메시지를 출력하는 코드를 작성합니다</a:t>
            </a:r>
            <a:r>
              <a:rPr lang="en-US" altLang="ko-KR" sz="1200" dirty="0"/>
              <a:t>.</a:t>
            </a:r>
          </a:p>
          <a:p>
            <a:pPr marL="0" indent="0">
              <a:buNone/>
            </a:pPr>
            <a:endParaRPr lang="en-US" altLang="ko-KR" sz="1200" dirty="0"/>
          </a:p>
          <a:p>
            <a:pPr marL="0" indent="0">
              <a:buNone/>
            </a:pPr>
            <a:r>
              <a:rPr lang="ko-KR" altLang="en-US" sz="1200" dirty="0"/>
              <a:t>위 프롬프트를 근거로 한 코드는 에러 발생을 최소화하고</a:t>
            </a:r>
            <a:r>
              <a:rPr lang="en-US" altLang="ko-KR" sz="1200" dirty="0"/>
              <a:t>, </a:t>
            </a:r>
            <a:r>
              <a:rPr lang="ko-KR" altLang="en-US" sz="1200" dirty="0"/>
              <a:t>모든 </a:t>
            </a:r>
            <a:r>
              <a:rPr lang="en-US" altLang="ko-KR" sz="1200" dirty="0"/>
              <a:t>PDF </a:t>
            </a:r>
            <a:r>
              <a:rPr lang="ko-KR" altLang="en-US" sz="1200" dirty="0"/>
              <a:t>파일이 정상적으로 이미지 파일로 변환되도록 최선의 노력을 다해야 합니다</a:t>
            </a:r>
            <a:r>
              <a:rPr lang="en-US" altLang="ko-KR" sz="1200" dirty="0"/>
              <a:t>.</a:t>
            </a:r>
            <a:endParaRPr lang="ko-KR" altLang="en-US" sz="1200" dirty="0"/>
          </a:p>
        </p:txBody>
      </p:sp>
    </p:spTree>
    <p:extLst>
      <p:ext uri="{BB962C8B-B14F-4D97-AF65-F5344CB8AC3E}">
        <p14:creationId xmlns:p14="http://schemas.microsoft.com/office/powerpoint/2010/main" val="21393641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a:t>엑셀 </a:t>
            </a:r>
            <a:r>
              <a:rPr lang="en-US" altLang="ko-KR" dirty="0"/>
              <a:t>VBA</a:t>
            </a:r>
            <a:endParaRPr lang="ko-KR" altLang="en-US" dirty="0"/>
          </a:p>
        </p:txBody>
      </p:sp>
      <p:sp>
        <p:nvSpPr>
          <p:cNvPr id="3" name="부제목 2"/>
          <p:cNvSpPr>
            <a:spLocks noGrp="1"/>
          </p:cNvSpPr>
          <p:nvPr>
            <p:ph type="subTitle" idx="1"/>
          </p:nvPr>
        </p:nvSpPr>
        <p:spPr/>
        <p:txBody>
          <a:bodyPr/>
          <a:lstStyle/>
          <a:p>
            <a:endParaRPr lang="ko-KR" altLang="en-US" dirty="0"/>
          </a:p>
        </p:txBody>
      </p:sp>
    </p:spTree>
    <p:extLst>
      <p:ext uri="{BB962C8B-B14F-4D97-AF65-F5344CB8AC3E}">
        <p14:creationId xmlns:p14="http://schemas.microsoft.com/office/powerpoint/2010/main" val="18387865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숫자를 로마 숫자로 변환하기</a:t>
            </a:r>
          </a:p>
        </p:txBody>
      </p:sp>
      <p:sp>
        <p:nvSpPr>
          <p:cNvPr id="3" name="내용 개체 틀 2"/>
          <p:cNvSpPr>
            <a:spLocks noGrp="1"/>
          </p:cNvSpPr>
          <p:nvPr>
            <p:ph idx="1"/>
          </p:nvPr>
        </p:nvSpPr>
        <p:spPr/>
        <p:txBody>
          <a:bodyPr/>
          <a:lstStyle/>
          <a:p>
            <a:pPr marL="0" indent="0">
              <a:lnSpc>
                <a:spcPct val="150000"/>
              </a:lnSpc>
              <a:buNone/>
            </a:pPr>
            <a:r>
              <a:rPr lang="en-US" altLang="ko-KR" dirty="0"/>
              <a:t>A2:A17</a:t>
            </a:r>
            <a:r>
              <a:rPr lang="ko-KR" altLang="en-US" dirty="0"/>
              <a:t>까지 </a:t>
            </a:r>
            <a:r>
              <a:rPr lang="en-US" altLang="ko-KR" dirty="0"/>
              <a:t>1~100</a:t>
            </a:r>
            <a:r>
              <a:rPr lang="ko-KR" altLang="en-US" dirty="0"/>
              <a:t>까지의 아라비아 숫자가 있다</a:t>
            </a:r>
            <a:r>
              <a:rPr lang="en-US" altLang="ko-KR" dirty="0"/>
              <a:t>. </a:t>
            </a:r>
            <a:r>
              <a:rPr lang="ko-KR" altLang="en-US" dirty="0"/>
              <a:t>이를 로마숫자로 변환하여</a:t>
            </a:r>
            <a:r>
              <a:rPr lang="en-US" altLang="ko-KR" dirty="0"/>
              <a:t>, B2:B17</a:t>
            </a:r>
            <a:r>
              <a:rPr lang="ko-KR" altLang="en-US" dirty="0"/>
              <a:t>에 출력하고 싶다</a:t>
            </a:r>
            <a:r>
              <a:rPr lang="en-US" altLang="ko-KR" dirty="0"/>
              <a:t>. </a:t>
            </a:r>
            <a:r>
              <a:rPr lang="ko-KR" altLang="en-US" dirty="0"/>
              <a:t>엑셀코드를 작성해라</a:t>
            </a:r>
            <a:r>
              <a:rPr lang="en-US" altLang="ko-KR" dirty="0"/>
              <a:t>.</a:t>
            </a:r>
            <a:endParaRPr lang="ko-KR" altLang="en-US" dirty="0"/>
          </a:p>
        </p:txBody>
      </p:sp>
    </p:spTree>
    <p:extLst>
      <p:ext uri="{BB962C8B-B14F-4D97-AF65-F5344CB8AC3E}">
        <p14:creationId xmlns:p14="http://schemas.microsoft.com/office/powerpoint/2010/main" val="364756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숫자를 로마 숫자로 변환하기</a:t>
            </a:r>
            <a:r>
              <a:rPr lang="en-US" altLang="ko-KR" b="1" dirty="0"/>
              <a:t>(</a:t>
            </a:r>
            <a:r>
              <a:rPr lang="ko-KR" altLang="en-US" b="1" dirty="0"/>
              <a:t>확장</a:t>
            </a:r>
            <a:r>
              <a:rPr lang="en-US" altLang="ko-KR" b="1" dirty="0"/>
              <a:t>-1)</a:t>
            </a:r>
            <a:endParaRPr lang="ko-KR" altLang="en-US" b="1" dirty="0"/>
          </a:p>
        </p:txBody>
      </p:sp>
      <p:sp>
        <p:nvSpPr>
          <p:cNvPr id="3" name="내용 개체 틀 2"/>
          <p:cNvSpPr>
            <a:spLocks noGrp="1"/>
          </p:cNvSpPr>
          <p:nvPr>
            <p:ph idx="1"/>
          </p:nvPr>
        </p:nvSpPr>
        <p:spPr/>
        <p:txBody>
          <a:bodyPr>
            <a:normAutofit fontScale="92500" lnSpcReduction="10000"/>
          </a:bodyPr>
          <a:lstStyle/>
          <a:p>
            <a:pPr marL="0" indent="0">
              <a:lnSpc>
                <a:spcPct val="150000"/>
              </a:lnSpc>
              <a:buNone/>
            </a:pPr>
            <a:r>
              <a:rPr lang="en-US" altLang="ko-KR" dirty="0"/>
              <a:t>Excel VBA</a:t>
            </a:r>
            <a:r>
              <a:rPr lang="ko-KR" altLang="en-US" dirty="0"/>
              <a:t>를 사용하여 현재 활성화된 워크시트의 사용된 범위에 있는 모든 셀을 순회하는 매크로를 작성한다</a:t>
            </a:r>
            <a:r>
              <a:rPr lang="en-US" altLang="ko-KR" dirty="0"/>
              <a:t>.</a:t>
            </a:r>
          </a:p>
          <a:p>
            <a:pPr marL="0" indent="0">
              <a:lnSpc>
                <a:spcPct val="150000"/>
              </a:lnSpc>
              <a:buNone/>
            </a:pPr>
            <a:r>
              <a:rPr lang="ko-KR" altLang="en-US" dirty="0"/>
              <a:t>각 셀의 값이 </a:t>
            </a:r>
            <a:r>
              <a:rPr lang="en-US" altLang="ko-KR" dirty="0"/>
              <a:t>0</a:t>
            </a:r>
            <a:r>
              <a:rPr lang="ko-KR" altLang="en-US" dirty="0"/>
              <a:t>보다 크고 </a:t>
            </a:r>
            <a:r>
              <a:rPr lang="en-US" altLang="ko-KR" dirty="0"/>
              <a:t>4000</a:t>
            </a:r>
            <a:r>
              <a:rPr lang="ko-KR" altLang="en-US" dirty="0"/>
              <a:t>보다 작은 숫자인 경우</a:t>
            </a:r>
            <a:r>
              <a:rPr lang="en-US" altLang="ko-KR" dirty="0"/>
              <a:t>, </a:t>
            </a:r>
            <a:r>
              <a:rPr lang="ko-KR" altLang="en-US" dirty="0"/>
              <a:t>해당 숫자를 로마 숫자로 변환하고 그 결과를 원래 셀의 바로 오른쪽에 위치한 셀에 출력해야 한다</a:t>
            </a:r>
            <a:r>
              <a:rPr lang="en-US" altLang="ko-KR" dirty="0"/>
              <a:t>.</a:t>
            </a:r>
          </a:p>
          <a:p>
            <a:pPr marL="0" indent="0">
              <a:lnSpc>
                <a:spcPct val="150000"/>
              </a:lnSpc>
              <a:buNone/>
            </a:pPr>
            <a:r>
              <a:rPr lang="ko-KR" altLang="en-US" dirty="0"/>
              <a:t>로마 숫자 변환에는 </a:t>
            </a:r>
            <a:r>
              <a:rPr lang="en-US" altLang="ko-KR" dirty="0"/>
              <a:t>Excel</a:t>
            </a:r>
            <a:r>
              <a:rPr lang="ko-KR" altLang="en-US" dirty="0"/>
              <a:t>의 내장 함수인 </a:t>
            </a:r>
            <a:r>
              <a:rPr lang="en-US" altLang="ko-KR" dirty="0" err="1"/>
              <a:t>WorksheetFunction.roman</a:t>
            </a:r>
            <a:r>
              <a:rPr lang="ko-KR" altLang="en-US" dirty="0"/>
              <a:t>을 사용해야한다</a:t>
            </a:r>
            <a:r>
              <a:rPr lang="en-US" altLang="ko-KR" dirty="0"/>
              <a:t>.</a:t>
            </a:r>
            <a:endParaRPr lang="ko-KR" altLang="en-US" dirty="0"/>
          </a:p>
        </p:txBody>
      </p:sp>
    </p:spTree>
    <p:extLst>
      <p:ext uri="{BB962C8B-B14F-4D97-AF65-F5344CB8AC3E}">
        <p14:creationId xmlns:p14="http://schemas.microsoft.com/office/powerpoint/2010/main" val="9620936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숫자를 로마 숫자로 변환하기</a:t>
            </a:r>
            <a:r>
              <a:rPr lang="en-US" altLang="ko-KR" b="1" dirty="0"/>
              <a:t>(</a:t>
            </a:r>
            <a:r>
              <a:rPr lang="ko-KR" altLang="en-US" b="1" dirty="0"/>
              <a:t>확장</a:t>
            </a:r>
            <a:r>
              <a:rPr lang="en-US" altLang="ko-KR" b="1" dirty="0"/>
              <a:t>-2)</a:t>
            </a:r>
            <a:endParaRPr lang="ko-KR" altLang="en-US" b="1" dirty="0"/>
          </a:p>
        </p:txBody>
      </p:sp>
      <p:sp>
        <p:nvSpPr>
          <p:cNvPr id="3" name="내용 개체 틀 2"/>
          <p:cNvSpPr>
            <a:spLocks noGrp="1"/>
          </p:cNvSpPr>
          <p:nvPr>
            <p:ph idx="1"/>
          </p:nvPr>
        </p:nvSpPr>
        <p:spPr/>
        <p:txBody>
          <a:bodyPr>
            <a:noAutofit/>
          </a:bodyPr>
          <a:lstStyle/>
          <a:p>
            <a:pPr marL="0" indent="0">
              <a:lnSpc>
                <a:spcPct val="150000"/>
              </a:lnSpc>
              <a:buNone/>
            </a:pPr>
            <a:r>
              <a:rPr lang="en-US" altLang="ko-KR" sz="1400" b="1" dirty="0"/>
              <a:t>Excel VBA</a:t>
            </a:r>
            <a:r>
              <a:rPr lang="ko-KR" altLang="en-US" sz="1400" b="1" dirty="0"/>
              <a:t>를 사용하여 다음과 같은 작업을 수행하는 매크로를 작성해</a:t>
            </a:r>
            <a:r>
              <a:rPr lang="en-US" altLang="ko-KR" sz="1400" b="1" dirty="0"/>
              <a:t>:</a:t>
            </a:r>
          </a:p>
          <a:p>
            <a:pPr marL="0" indent="0">
              <a:lnSpc>
                <a:spcPct val="150000"/>
              </a:lnSpc>
              <a:buNone/>
            </a:pPr>
            <a:r>
              <a:rPr lang="ko-KR" altLang="en-US" sz="1400" dirty="0"/>
              <a:t>현재 활성화된 워크시트를 참조하되</a:t>
            </a:r>
            <a:r>
              <a:rPr lang="en-US" altLang="ko-KR" sz="1400" dirty="0"/>
              <a:t>, </a:t>
            </a:r>
            <a:r>
              <a:rPr lang="ko-KR" altLang="en-US" sz="1400" dirty="0"/>
              <a:t>이 때 오류가 발생하지 않도록 예외 처리를 포함해야 한다</a:t>
            </a:r>
            <a:r>
              <a:rPr lang="en-US" altLang="ko-KR" sz="1400" dirty="0"/>
              <a:t>.</a:t>
            </a:r>
          </a:p>
          <a:p>
            <a:pPr marL="0" indent="0">
              <a:lnSpc>
                <a:spcPct val="150000"/>
              </a:lnSpc>
              <a:buNone/>
            </a:pPr>
            <a:r>
              <a:rPr lang="ko-KR" altLang="en-US" sz="1400" dirty="0"/>
              <a:t>참조된 워크시트의 </a:t>
            </a:r>
            <a:r>
              <a:rPr lang="en-US" altLang="ko-KR" sz="1400" dirty="0"/>
              <a:t>＇UsedRange＇ </a:t>
            </a:r>
            <a:r>
              <a:rPr lang="ko-KR" altLang="en-US" sz="1400" dirty="0"/>
              <a:t>속성을 사용하여 사용된 범위를 정의한다</a:t>
            </a:r>
            <a:r>
              <a:rPr lang="en-US" altLang="ko-KR" sz="1400" dirty="0"/>
              <a:t>. </a:t>
            </a:r>
            <a:r>
              <a:rPr lang="ko-KR" altLang="en-US" sz="1400" dirty="0"/>
              <a:t>이 범위는 빈 셀을 포함하지 않아야 한다</a:t>
            </a:r>
            <a:r>
              <a:rPr lang="en-US" altLang="ko-KR" sz="1400" dirty="0"/>
              <a:t>.</a:t>
            </a:r>
          </a:p>
          <a:p>
            <a:pPr marL="0" indent="0">
              <a:lnSpc>
                <a:spcPct val="150000"/>
              </a:lnSpc>
              <a:buNone/>
            </a:pPr>
            <a:r>
              <a:rPr lang="ko-KR" altLang="en-US" sz="1400" dirty="0"/>
              <a:t>이 범위의 각 셀을 순회하는 </a:t>
            </a:r>
            <a:r>
              <a:rPr lang="en-US" altLang="ko-KR" sz="1400" dirty="0"/>
              <a:t>For Each </a:t>
            </a:r>
            <a:r>
              <a:rPr lang="ko-KR" altLang="en-US" sz="1400" dirty="0"/>
              <a:t>구문을 작성한다</a:t>
            </a:r>
            <a:r>
              <a:rPr lang="en-US" altLang="ko-KR" sz="1400" dirty="0"/>
              <a:t>. </a:t>
            </a:r>
            <a:r>
              <a:rPr lang="ko-KR" altLang="en-US" sz="1400" dirty="0"/>
              <a:t>이 과정에서</a:t>
            </a:r>
            <a:r>
              <a:rPr lang="en-US" altLang="ko-KR" sz="1400" dirty="0"/>
              <a:t>, </a:t>
            </a:r>
            <a:r>
              <a:rPr lang="ko-KR" altLang="en-US" sz="1400" dirty="0"/>
              <a:t>각 셀의 값에 접근하는 동안 오류가 발생하지 않도록 예외 처리를 포함해야 한다</a:t>
            </a:r>
            <a:r>
              <a:rPr lang="en-US" altLang="ko-KR" sz="1400" dirty="0"/>
              <a:t>.</a:t>
            </a:r>
          </a:p>
          <a:p>
            <a:pPr marL="0" indent="0">
              <a:lnSpc>
                <a:spcPct val="150000"/>
              </a:lnSpc>
              <a:buNone/>
            </a:pPr>
            <a:r>
              <a:rPr lang="ko-KR" altLang="en-US" sz="1400" dirty="0"/>
              <a:t>각 셀의 값이 숫자인지 확인하고</a:t>
            </a:r>
            <a:r>
              <a:rPr lang="en-US" altLang="ko-KR" sz="1400" dirty="0"/>
              <a:t>, </a:t>
            </a:r>
            <a:r>
              <a:rPr lang="ko-KR" altLang="en-US" sz="1400" dirty="0"/>
              <a:t>이 값이 </a:t>
            </a:r>
            <a:r>
              <a:rPr lang="en-US" altLang="ko-KR" sz="1400" dirty="0"/>
              <a:t>0</a:t>
            </a:r>
            <a:r>
              <a:rPr lang="ko-KR" altLang="en-US" sz="1400" dirty="0"/>
              <a:t>보다 크고 </a:t>
            </a:r>
            <a:r>
              <a:rPr lang="en-US" altLang="ko-KR" sz="1400" dirty="0"/>
              <a:t>4000</a:t>
            </a:r>
            <a:r>
              <a:rPr lang="ko-KR" altLang="en-US" sz="1400" dirty="0"/>
              <a:t>보다 작은지 확인한다</a:t>
            </a:r>
            <a:r>
              <a:rPr lang="en-US" altLang="ko-KR" sz="1400" dirty="0"/>
              <a:t>. </a:t>
            </a:r>
            <a:r>
              <a:rPr lang="ko-KR" altLang="en-US" sz="1400" dirty="0"/>
              <a:t>이 조건을 만족하지 않는 셀은 건너뛰어야 한다</a:t>
            </a:r>
            <a:r>
              <a:rPr lang="en-US" altLang="ko-KR" sz="1400" dirty="0"/>
              <a:t>.</a:t>
            </a:r>
          </a:p>
          <a:p>
            <a:pPr marL="0" indent="0">
              <a:lnSpc>
                <a:spcPct val="150000"/>
              </a:lnSpc>
              <a:buNone/>
            </a:pPr>
            <a:r>
              <a:rPr lang="ko-KR" altLang="en-US" sz="1400" dirty="0"/>
              <a:t>해당 조건을 만족하는 셀의 경우</a:t>
            </a:r>
            <a:r>
              <a:rPr lang="en-US" altLang="ko-KR" sz="1400" dirty="0"/>
              <a:t>, WorksheetFunction.roman </a:t>
            </a:r>
            <a:r>
              <a:rPr lang="ko-KR" altLang="en-US" sz="1400" dirty="0"/>
              <a:t>함수를 사용하여 이 값을 로마 숫자로 변환한다</a:t>
            </a:r>
            <a:r>
              <a:rPr lang="en-US" altLang="ko-KR" sz="1400" dirty="0"/>
              <a:t>. </a:t>
            </a:r>
            <a:r>
              <a:rPr lang="ko-KR" altLang="en-US" sz="1400" dirty="0"/>
              <a:t>함수 호출 중에 오류가 발생하지 않도록 예외 처리를 포함해야 한다</a:t>
            </a:r>
            <a:r>
              <a:rPr lang="en-US" altLang="ko-KR" sz="1400" dirty="0"/>
              <a:t>.</a:t>
            </a:r>
          </a:p>
          <a:p>
            <a:pPr marL="0" indent="0">
              <a:lnSpc>
                <a:spcPct val="150000"/>
              </a:lnSpc>
              <a:buNone/>
            </a:pPr>
            <a:r>
              <a:rPr lang="ko-KR" altLang="en-US" sz="1400" dirty="0"/>
              <a:t>마지막으로</a:t>
            </a:r>
            <a:r>
              <a:rPr lang="en-US" altLang="ko-KR" sz="1400" dirty="0"/>
              <a:t>, </a:t>
            </a:r>
            <a:r>
              <a:rPr lang="ko-KR" altLang="en-US" sz="1400" dirty="0"/>
              <a:t>변환된 로마 숫자를 원래 셀의 바로 오른쪽에 위치한 셀에 출력한다</a:t>
            </a:r>
            <a:r>
              <a:rPr lang="en-US" altLang="ko-KR" sz="1400" dirty="0"/>
              <a:t>. </a:t>
            </a:r>
            <a:r>
              <a:rPr lang="ko-KR" altLang="en-US" sz="1400" dirty="0"/>
              <a:t>이 셀이 비어 있지 않을 경우</a:t>
            </a:r>
            <a:r>
              <a:rPr lang="en-US" altLang="ko-KR" sz="1400" dirty="0"/>
              <a:t>, </a:t>
            </a:r>
            <a:r>
              <a:rPr lang="ko-KR" altLang="en-US" sz="1400" dirty="0"/>
              <a:t>기존의 값을 덮어쓰기 전에 사용자에게 확인을 요청해야 한다</a:t>
            </a:r>
            <a:r>
              <a:rPr lang="en-US" altLang="ko-KR" sz="1400" dirty="0"/>
              <a:t>.</a:t>
            </a:r>
            <a:endParaRPr lang="ko-KR" altLang="en-US" sz="1400" dirty="0"/>
          </a:p>
        </p:txBody>
      </p:sp>
    </p:spTree>
    <p:extLst>
      <p:ext uri="{BB962C8B-B14F-4D97-AF65-F5344CB8AC3E}">
        <p14:creationId xmlns:p14="http://schemas.microsoft.com/office/powerpoint/2010/main" val="37018417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사진 사이즈 변경하기</a:t>
            </a:r>
          </a:p>
        </p:txBody>
      </p:sp>
      <p:sp>
        <p:nvSpPr>
          <p:cNvPr id="3" name="내용 개체 틀 2"/>
          <p:cNvSpPr>
            <a:spLocks noGrp="1"/>
          </p:cNvSpPr>
          <p:nvPr>
            <p:ph idx="1"/>
          </p:nvPr>
        </p:nvSpPr>
        <p:spPr/>
        <p:txBody>
          <a:bodyPr/>
          <a:lstStyle/>
          <a:p>
            <a:pPr marL="0" indent="0">
              <a:lnSpc>
                <a:spcPct val="150000"/>
              </a:lnSpc>
              <a:buNone/>
            </a:pPr>
            <a:r>
              <a:rPr lang="ko-KR" altLang="en-US" dirty="0"/>
              <a:t>엑셀 </a:t>
            </a:r>
            <a:r>
              <a:rPr lang="en-US" altLang="ko-KR" dirty="0"/>
              <a:t>vba </a:t>
            </a:r>
            <a:r>
              <a:rPr lang="ko-KR" altLang="en-US" dirty="0"/>
              <a:t>전문가가되어 나의 요청에 답해줘</a:t>
            </a:r>
            <a:r>
              <a:rPr lang="en-US" altLang="ko-KR" dirty="0"/>
              <a:t>.</a:t>
            </a:r>
          </a:p>
          <a:p>
            <a:pPr marL="0" indent="0">
              <a:lnSpc>
                <a:spcPct val="150000"/>
              </a:lnSpc>
              <a:buNone/>
            </a:pPr>
            <a:r>
              <a:rPr lang="ko-KR" altLang="en-US" dirty="0"/>
              <a:t>엑셀 이미지 크기를 가로 세로가 같은 </a:t>
            </a:r>
            <a:r>
              <a:rPr lang="en-US" altLang="ko-KR" dirty="0"/>
              <a:t>5cm </a:t>
            </a:r>
            <a:r>
              <a:rPr lang="ko-KR" altLang="en-US" dirty="0"/>
              <a:t>사이즈로 수정하는 </a:t>
            </a:r>
            <a:r>
              <a:rPr lang="en-US" altLang="ko-KR" dirty="0"/>
              <a:t>VBA</a:t>
            </a:r>
            <a:r>
              <a:rPr lang="ko-KR" altLang="en-US" dirty="0"/>
              <a:t>코드를 작성해줘</a:t>
            </a:r>
            <a:r>
              <a:rPr lang="en-US" altLang="ko-KR" dirty="0"/>
              <a:t>.</a:t>
            </a:r>
            <a:endParaRPr lang="ko-KR" altLang="en-US" dirty="0"/>
          </a:p>
        </p:txBody>
      </p:sp>
    </p:spTree>
    <p:extLst>
      <p:ext uri="{BB962C8B-B14F-4D97-AF65-F5344CB8AC3E}">
        <p14:creationId xmlns:p14="http://schemas.microsoft.com/office/powerpoint/2010/main" val="14909849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사진 사이즈 변경하기</a:t>
            </a:r>
            <a:r>
              <a:rPr lang="en-US" altLang="ko-KR" b="1" dirty="0"/>
              <a:t>(</a:t>
            </a:r>
            <a:r>
              <a:rPr lang="ko-KR" altLang="en-US" b="1" dirty="0"/>
              <a:t>확장</a:t>
            </a:r>
            <a:r>
              <a:rPr lang="en-US" altLang="ko-KR" b="1" dirty="0"/>
              <a:t>-1)</a:t>
            </a:r>
            <a:endParaRPr lang="ko-KR" altLang="en-US" b="1" dirty="0"/>
          </a:p>
        </p:txBody>
      </p:sp>
      <p:sp>
        <p:nvSpPr>
          <p:cNvPr id="3" name="내용 개체 틀 2"/>
          <p:cNvSpPr>
            <a:spLocks noGrp="1"/>
          </p:cNvSpPr>
          <p:nvPr>
            <p:ph idx="1"/>
          </p:nvPr>
        </p:nvSpPr>
        <p:spPr/>
        <p:txBody>
          <a:bodyPr/>
          <a:lstStyle/>
          <a:p>
            <a:pPr marL="0" indent="0">
              <a:lnSpc>
                <a:spcPct val="150000"/>
              </a:lnSpc>
              <a:buNone/>
            </a:pPr>
            <a:r>
              <a:rPr lang="en-US" altLang="ko-KR" dirty="0"/>
              <a:t>Excel VBA</a:t>
            </a:r>
            <a:r>
              <a:rPr lang="ko-KR" altLang="en-US" dirty="0"/>
              <a:t>를 사용하여 현재 활성화된 워크시트의 모든 이미지를 순회하고 크기를 조절하는 매크로를 작성해줘</a:t>
            </a:r>
            <a:r>
              <a:rPr lang="en-US" altLang="ko-KR" dirty="0"/>
              <a:t>.</a:t>
            </a:r>
          </a:p>
          <a:p>
            <a:pPr marL="0" indent="0">
              <a:lnSpc>
                <a:spcPct val="150000"/>
              </a:lnSpc>
              <a:buNone/>
            </a:pPr>
            <a:r>
              <a:rPr lang="ko-KR" altLang="en-US" dirty="0"/>
              <a:t>각 이미지의 가로와 세로 크기는 </a:t>
            </a:r>
            <a:r>
              <a:rPr lang="en-US" altLang="ko-KR" dirty="0"/>
              <a:t>5cm</a:t>
            </a:r>
            <a:r>
              <a:rPr lang="ko-KR" altLang="en-US" dirty="0"/>
              <a:t>로 변경해야 하며</a:t>
            </a:r>
            <a:r>
              <a:rPr lang="en-US" altLang="ko-KR" dirty="0"/>
              <a:t>, </a:t>
            </a:r>
            <a:r>
              <a:rPr lang="ko-KR" altLang="en-US" dirty="0"/>
              <a:t>비율은 유지되어야 한다</a:t>
            </a:r>
            <a:r>
              <a:rPr lang="en-US" altLang="ko-KR" dirty="0"/>
              <a:t>.</a:t>
            </a:r>
          </a:p>
          <a:p>
            <a:pPr marL="0" indent="0">
              <a:lnSpc>
                <a:spcPct val="150000"/>
              </a:lnSpc>
              <a:buNone/>
            </a:pPr>
            <a:r>
              <a:rPr lang="ko-KR" altLang="en-US" dirty="0"/>
              <a:t>워크시트에 이미지가 없는 경우</a:t>
            </a:r>
            <a:r>
              <a:rPr lang="en-US" altLang="ko-KR" dirty="0"/>
              <a:t>, ＇</a:t>
            </a:r>
            <a:r>
              <a:rPr lang="ko-KR" altLang="en-US" dirty="0"/>
              <a:t>이미지가 없습니다</a:t>
            </a:r>
            <a:r>
              <a:rPr lang="en-US" altLang="ko-KR" dirty="0"/>
              <a:t>.＇</a:t>
            </a:r>
            <a:r>
              <a:rPr lang="ko-KR" altLang="en-US" dirty="0"/>
              <a:t>라는 메시지를 사용자에게 메시지 박스를 통해 알려줘</a:t>
            </a:r>
            <a:r>
              <a:rPr lang="en-US" altLang="ko-KR" dirty="0"/>
              <a:t>.</a:t>
            </a:r>
            <a:endParaRPr lang="ko-KR" altLang="en-US" dirty="0"/>
          </a:p>
        </p:txBody>
      </p:sp>
    </p:spTree>
    <p:extLst>
      <p:ext uri="{BB962C8B-B14F-4D97-AF65-F5344CB8AC3E}">
        <p14:creationId xmlns:p14="http://schemas.microsoft.com/office/powerpoint/2010/main" val="38664433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몇 호선이지 찾는 문제</a:t>
            </a:r>
          </a:p>
        </p:txBody>
      </p:sp>
      <p:sp>
        <p:nvSpPr>
          <p:cNvPr id="3" name="내용 개체 틀 2"/>
          <p:cNvSpPr>
            <a:spLocks noGrp="1"/>
          </p:cNvSpPr>
          <p:nvPr>
            <p:ph idx="1"/>
          </p:nvPr>
        </p:nvSpPr>
        <p:spPr/>
        <p:txBody>
          <a:bodyPr>
            <a:normAutofit fontScale="77500" lnSpcReduction="20000"/>
          </a:bodyPr>
          <a:lstStyle/>
          <a:p>
            <a:pPr marL="0" indent="0">
              <a:buNone/>
            </a:pPr>
            <a:r>
              <a:rPr lang="en-US" altLang="ko-KR" dirty="0"/>
              <a:t>| </a:t>
            </a:r>
            <a:r>
              <a:rPr lang="ko-KR" altLang="en-US" dirty="0"/>
              <a:t>순서  </a:t>
            </a:r>
            <a:r>
              <a:rPr lang="en-US" altLang="ko-KR" dirty="0"/>
              <a:t>| 1</a:t>
            </a:r>
            <a:r>
              <a:rPr lang="ko-KR" altLang="en-US" dirty="0"/>
              <a:t>호선 </a:t>
            </a:r>
            <a:r>
              <a:rPr lang="en-US" altLang="ko-KR" dirty="0"/>
              <a:t>| 2</a:t>
            </a:r>
            <a:r>
              <a:rPr lang="ko-KR" altLang="en-US" dirty="0"/>
              <a:t>호선   </a:t>
            </a:r>
            <a:r>
              <a:rPr lang="en-US" altLang="ko-KR" dirty="0"/>
              <a:t>| 3</a:t>
            </a:r>
            <a:r>
              <a:rPr lang="ko-KR" altLang="en-US" dirty="0"/>
              <a:t>호선   </a:t>
            </a:r>
            <a:r>
              <a:rPr lang="en-US" altLang="ko-KR" dirty="0"/>
              <a:t>| 4</a:t>
            </a:r>
            <a:r>
              <a:rPr lang="ko-KR" altLang="en-US" dirty="0"/>
              <a:t>호선  </a:t>
            </a:r>
            <a:r>
              <a:rPr lang="en-US" altLang="ko-KR" dirty="0"/>
              <a:t>| 5</a:t>
            </a:r>
            <a:r>
              <a:rPr lang="ko-KR" altLang="en-US" dirty="0"/>
              <a:t>호선  </a:t>
            </a:r>
            <a:r>
              <a:rPr lang="en-US" altLang="ko-KR" dirty="0"/>
              <a:t>| 6</a:t>
            </a:r>
            <a:r>
              <a:rPr lang="ko-KR" altLang="en-US" dirty="0"/>
              <a:t>호선 </a:t>
            </a:r>
            <a:r>
              <a:rPr lang="en-US" altLang="ko-KR" dirty="0"/>
              <a:t>| 7</a:t>
            </a:r>
            <a:r>
              <a:rPr lang="ko-KR" altLang="en-US" dirty="0"/>
              <a:t>호선  </a:t>
            </a:r>
            <a:r>
              <a:rPr lang="en-US" altLang="ko-KR" dirty="0"/>
              <a:t>|</a:t>
            </a:r>
          </a:p>
          <a:p>
            <a:pPr marL="0" indent="0">
              <a:buNone/>
            </a:pPr>
            <a:r>
              <a:rPr lang="en-US" altLang="ko-KR" dirty="0"/>
              <a:t>| --- | --- | ----- | ----- | ---- | ---- | --- | ---- |</a:t>
            </a:r>
          </a:p>
          <a:p>
            <a:pPr marL="0" indent="0">
              <a:buNone/>
            </a:pPr>
            <a:r>
              <a:rPr lang="en-US" altLang="ko-KR" dirty="0"/>
              <a:t>| 1  | </a:t>
            </a:r>
            <a:r>
              <a:rPr lang="ko-KR" altLang="en-US" dirty="0"/>
              <a:t>인천  </a:t>
            </a:r>
            <a:r>
              <a:rPr lang="en-US" altLang="ko-KR" dirty="0"/>
              <a:t>| </a:t>
            </a:r>
            <a:r>
              <a:rPr lang="ko-KR" altLang="en-US" dirty="0"/>
              <a:t>성수    </a:t>
            </a:r>
            <a:r>
              <a:rPr lang="en-US" altLang="ko-KR" dirty="0"/>
              <a:t>| </a:t>
            </a:r>
            <a:r>
              <a:rPr lang="ko-KR" altLang="en-US" dirty="0"/>
              <a:t>수서    </a:t>
            </a:r>
            <a:r>
              <a:rPr lang="en-US" altLang="ko-KR" dirty="0"/>
              <a:t>| </a:t>
            </a:r>
            <a:r>
              <a:rPr lang="ko-KR" altLang="en-US" dirty="0"/>
              <a:t>오이도  </a:t>
            </a:r>
            <a:r>
              <a:rPr lang="en-US" altLang="ko-KR" dirty="0"/>
              <a:t>| </a:t>
            </a:r>
            <a:r>
              <a:rPr lang="ko-KR" altLang="en-US" dirty="0"/>
              <a:t>방화   </a:t>
            </a:r>
            <a:r>
              <a:rPr lang="en-US" altLang="ko-KR" dirty="0"/>
              <a:t>| </a:t>
            </a:r>
            <a:r>
              <a:rPr lang="ko-KR" altLang="en-US" dirty="0"/>
              <a:t>봉화산 </a:t>
            </a:r>
            <a:r>
              <a:rPr lang="en-US" altLang="ko-KR" dirty="0"/>
              <a:t>| </a:t>
            </a:r>
            <a:r>
              <a:rPr lang="ko-KR" altLang="en-US" dirty="0"/>
              <a:t>장암   </a:t>
            </a:r>
            <a:r>
              <a:rPr lang="en-US" altLang="ko-KR" dirty="0"/>
              <a:t>|</a:t>
            </a:r>
          </a:p>
          <a:p>
            <a:pPr marL="0" indent="0">
              <a:buNone/>
            </a:pPr>
            <a:r>
              <a:rPr lang="en-US" altLang="ko-KR" dirty="0"/>
              <a:t>| 2  | </a:t>
            </a:r>
            <a:r>
              <a:rPr lang="ko-KR" altLang="en-US" dirty="0"/>
              <a:t>동인천 </a:t>
            </a:r>
            <a:r>
              <a:rPr lang="en-US" altLang="ko-KR" dirty="0"/>
              <a:t>| </a:t>
            </a:r>
            <a:r>
              <a:rPr lang="ko-KR" altLang="en-US" dirty="0"/>
              <a:t>건대입구  </a:t>
            </a:r>
            <a:r>
              <a:rPr lang="en-US" altLang="ko-KR" dirty="0"/>
              <a:t>| </a:t>
            </a:r>
            <a:r>
              <a:rPr lang="ko-KR" altLang="en-US" dirty="0"/>
              <a:t>일원    </a:t>
            </a:r>
            <a:r>
              <a:rPr lang="en-US" altLang="ko-KR" dirty="0"/>
              <a:t>| </a:t>
            </a:r>
            <a:r>
              <a:rPr lang="ko-KR" altLang="en-US" dirty="0"/>
              <a:t>정왕   </a:t>
            </a:r>
            <a:r>
              <a:rPr lang="en-US" altLang="ko-KR" dirty="0"/>
              <a:t>| </a:t>
            </a:r>
            <a:r>
              <a:rPr lang="ko-KR" altLang="en-US" dirty="0"/>
              <a:t>개화산  </a:t>
            </a:r>
            <a:r>
              <a:rPr lang="en-US" altLang="ko-KR" dirty="0"/>
              <a:t>| </a:t>
            </a:r>
            <a:r>
              <a:rPr lang="ko-KR" altLang="en-US" dirty="0"/>
              <a:t>화랑대 </a:t>
            </a:r>
            <a:r>
              <a:rPr lang="en-US" altLang="ko-KR" dirty="0"/>
              <a:t>| </a:t>
            </a:r>
            <a:r>
              <a:rPr lang="ko-KR" altLang="en-US" dirty="0"/>
              <a:t>도봉   </a:t>
            </a:r>
            <a:r>
              <a:rPr lang="en-US" altLang="ko-KR" dirty="0"/>
              <a:t>|</a:t>
            </a:r>
          </a:p>
          <a:p>
            <a:pPr marL="0" indent="0">
              <a:buNone/>
            </a:pPr>
            <a:r>
              <a:rPr lang="en-US" altLang="ko-KR" dirty="0"/>
              <a:t>| 3  | </a:t>
            </a:r>
            <a:r>
              <a:rPr lang="ko-KR" altLang="en-US" dirty="0"/>
              <a:t>도원  </a:t>
            </a:r>
            <a:r>
              <a:rPr lang="en-US" altLang="ko-KR" dirty="0"/>
              <a:t>| </a:t>
            </a:r>
            <a:r>
              <a:rPr lang="ko-KR" altLang="en-US" dirty="0"/>
              <a:t>구의    </a:t>
            </a:r>
            <a:r>
              <a:rPr lang="en-US" altLang="ko-KR" dirty="0"/>
              <a:t>| </a:t>
            </a:r>
            <a:r>
              <a:rPr lang="ko-KR" altLang="en-US" dirty="0"/>
              <a:t>대청    </a:t>
            </a:r>
            <a:r>
              <a:rPr lang="en-US" altLang="ko-KR" dirty="0"/>
              <a:t>| </a:t>
            </a:r>
            <a:r>
              <a:rPr lang="ko-KR" altLang="en-US" dirty="0"/>
              <a:t>신길온천 </a:t>
            </a:r>
            <a:r>
              <a:rPr lang="en-US" altLang="ko-KR" dirty="0"/>
              <a:t>| </a:t>
            </a:r>
            <a:r>
              <a:rPr lang="ko-KR" altLang="en-US" dirty="0"/>
              <a:t>김포공항 </a:t>
            </a:r>
            <a:r>
              <a:rPr lang="en-US" altLang="ko-KR" dirty="0"/>
              <a:t>| </a:t>
            </a:r>
            <a:r>
              <a:rPr lang="ko-KR" altLang="en-US" dirty="0"/>
              <a:t>태릉  </a:t>
            </a:r>
            <a:r>
              <a:rPr lang="en-US" altLang="ko-KR" dirty="0"/>
              <a:t>| </a:t>
            </a:r>
            <a:r>
              <a:rPr lang="ko-KR" altLang="en-US" dirty="0"/>
              <a:t>도봉산  </a:t>
            </a:r>
            <a:r>
              <a:rPr lang="en-US" altLang="ko-KR" dirty="0"/>
              <a:t>|</a:t>
            </a:r>
          </a:p>
          <a:p>
            <a:pPr marL="0" indent="0">
              <a:buNone/>
            </a:pPr>
            <a:r>
              <a:rPr lang="en-US" altLang="ko-KR" dirty="0"/>
              <a:t>| 4  | </a:t>
            </a:r>
            <a:r>
              <a:rPr lang="ko-KR" altLang="en-US" dirty="0"/>
              <a:t>제물포 </a:t>
            </a:r>
            <a:r>
              <a:rPr lang="en-US" altLang="ko-KR" dirty="0"/>
              <a:t>| </a:t>
            </a:r>
            <a:r>
              <a:rPr lang="ko-KR" altLang="en-US" dirty="0"/>
              <a:t>강변    </a:t>
            </a:r>
            <a:r>
              <a:rPr lang="en-US" altLang="ko-KR" dirty="0"/>
              <a:t>| </a:t>
            </a:r>
            <a:r>
              <a:rPr lang="ko-KR" altLang="en-US" dirty="0"/>
              <a:t>학여울   </a:t>
            </a:r>
            <a:r>
              <a:rPr lang="en-US" altLang="ko-KR" dirty="0"/>
              <a:t>| </a:t>
            </a:r>
            <a:r>
              <a:rPr lang="ko-KR" altLang="en-US" dirty="0"/>
              <a:t>안산   </a:t>
            </a:r>
            <a:r>
              <a:rPr lang="en-US" altLang="ko-KR" dirty="0"/>
              <a:t>| </a:t>
            </a:r>
            <a:r>
              <a:rPr lang="ko-KR" altLang="en-US" dirty="0"/>
              <a:t>송정   </a:t>
            </a:r>
            <a:r>
              <a:rPr lang="en-US" altLang="ko-KR" dirty="0"/>
              <a:t>| </a:t>
            </a:r>
            <a:r>
              <a:rPr lang="ko-KR" altLang="en-US" dirty="0"/>
              <a:t>석계  </a:t>
            </a:r>
            <a:r>
              <a:rPr lang="en-US" altLang="ko-KR" dirty="0"/>
              <a:t>| </a:t>
            </a:r>
            <a:r>
              <a:rPr lang="ko-KR" altLang="en-US" dirty="0"/>
              <a:t>수락산  </a:t>
            </a:r>
            <a:r>
              <a:rPr lang="en-US" altLang="ko-KR" dirty="0"/>
              <a:t>|</a:t>
            </a:r>
          </a:p>
          <a:p>
            <a:pPr marL="0" indent="0">
              <a:buNone/>
            </a:pPr>
            <a:r>
              <a:rPr lang="en-US" altLang="ko-KR" dirty="0"/>
              <a:t>| 5  | </a:t>
            </a:r>
            <a:r>
              <a:rPr lang="ko-KR" altLang="en-US" dirty="0"/>
              <a:t>도화  </a:t>
            </a:r>
            <a:r>
              <a:rPr lang="en-US" altLang="ko-KR" dirty="0"/>
              <a:t>| </a:t>
            </a:r>
            <a:r>
              <a:rPr lang="ko-KR" altLang="en-US" dirty="0"/>
              <a:t>성내    </a:t>
            </a:r>
            <a:r>
              <a:rPr lang="en-US" altLang="ko-KR" dirty="0"/>
              <a:t>| </a:t>
            </a:r>
            <a:r>
              <a:rPr lang="ko-KR" altLang="en-US" dirty="0"/>
              <a:t>대치    </a:t>
            </a:r>
            <a:r>
              <a:rPr lang="en-US" altLang="ko-KR" dirty="0"/>
              <a:t>| </a:t>
            </a:r>
            <a:r>
              <a:rPr lang="ko-KR" altLang="en-US" dirty="0"/>
              <a:t>공단   </a:t>
            </a:r>
            <a:r>
              <a:rPr lang="en-US" altLang="ko-KR" dirty="0"/>
              <a:t>| </a:t>
            </a:r>
            <a:r>
              <a:rPr lang="ko-KR" altLang="en-US" dirty="0"/>
              <a:t>마곡   </a:t>
            </a:r>
            <a:r>
              <a:rPr lang="en-US" altLang="ko-KR" dirty="0"/>
              <a:t>| </a:t>
            </a:r>
            <a:r>
              <a:rPr lang="ko-KR" altLang="en-US" dirty="0"/>
              <a:t>돌곶이 </a:t>
            </a:r>
            <a:r>
              <a:rPr lang="en-US" altLang="ko-KR" dirty="0"/>
              <a:t>| </a:t>
            </a:r>
            <a:r>
              <a:rPr lang="ko-KR" altLang="en-US" dirty="0"/>
              <a:t>마들   </a:t>
            </a:r>
            <a:r>
              <a:rPr lang="en-US" altLang="ko-KR" dirty="0"/>
              <a:t>|</a:t>
            </a:r>
          </a:p>
          <a:p>
            <a:pPr marL="0" indent="0">
              <a:buNone/>
            </a:pPr>
            <a:r>
              <a:rPr lang="en-US" altLang="ko-KR" dirty="0"/>
              <a:t>| 6  | </a:t>
            </a:r>
            <a:r>
              <a:rPr lang="ko-KR" altLang="en-US" dirty="0"/>
              <a:t>주안  </a:t>
            </a:r>
            <a:r>
              <a:rPr lang="en-US" altLang="ko-KR" dirty="0"/>
              <a:t>| </a:t>
            </a:r>
            <a:r>
              <a:rPr lang="ko-KR" altLang="en-US" dirty="0"/>
              <a:t>잠실    </a:t>
            </a:r>
            <a:r>
              <a:rPr lang="en-US" altLang="ko-KR" dirty="0"/>
              <a:t>| </a:t>
            </a:r>
            <a:r>
              <a:rPr lang="ko-KR" altLang="en-US" dirty="0"/>
              <a:t>도곡    </a:t>
            </a:r>
            <a:r>
              <a:rPr lang="en-US" altLang="ko-KR" dirty="0"/>
              <a:t>| </a:t>
            </a:r>
            <a:r>
              <a:rPr lang="ko-KR" altLang="en-US" dirty="0"/>
              <a:t>고잔   </a:t>
            </a:r>
            <a:r>
              <a:rPr lang="en-US" altLang="ko-KR" dirty="0"/>
              <a:t>| </a:t>
            </a:r>
            <a:r>
              <a:rPr lang="ko-KR" altLang="en-US" dirty="0"/>
              <a:t>발산   </a:t>
            </a:r>
            <a:r>
              <a:rPr lang="en-US" altLang="ko-KR" dirty="0"/>
              <a:t>| </a:t>
            </a:r>
            <a:r>
              <a:rPr lang="ko-KR" altLang="en-US" dirty="0"/>
              <a:t>상월곡 </a:t>
            </a:r>
            <a:r>
              <a:rPr lang="en-US" altLang="ko-KR" dirty="0"/>
              <a:t>| </a:t>
            </a:r>
            <a:r>
              <a:rPr lang="ko-KR" altLang="en-US" dirty="0"/>
              <a:t>노원   </a:t>
            </a:r>
            <a:r>
              <a:rPr lang="en-US" altLang="ko-KR" dirty="0"/>
              <a:t>|</a:t>
            </a:r>
          </a:p>
          <a:p>
            <a:pPr marL="0" indent="0">
              <a:buNone/>
            </a:pPr>
            <a:r>
              <a:rPr lang="en-US" altLang="ko-KR" dirty="0"/>
              <a:t>| 7  | </a:t>
            </a:r>
            <a:r>
              <a:rPr lang="ko-KR" altLang="en-US" dirty="0"/>
              <a:t>간석  </a:t>
            </a:r>
            <a:r>
              <a:rPr lang="en-US" altLang="ko-KR" dirty="0"/>
              <a:t>| </a:t>
            </a:r>
            <a:r>
              <a:rPr lang="ko-KR" altLang="en-US" dirty="0"/>
              <a:t>신천    </a:t>
            </a:r>
            <a:r>
              <a:rPr lang="en-US" altLang="ko-KR" dirty="0"/>
              <a:t>| </a:t>
            </a:r>
            <a:r>
              <a:rPr lang="ko-KR" altLang="en-US" dirty="0"/>
              <a:t>매봉    </a:t>
            </a:r>
            <a:r>
              <a:rPr lang="en-US" altLang="ko-KR" dirty="0"/>
              <a:t>| </a:t>
            </a:r>
            <a:r>
              <a:rPr lang="ko-KR" altLang="en-US" dirty="0"/>
              <a:t>중앙   </a:t>
            </a:r>
            <a:r>
              <a:rPr lang="en-US" altLang="ko-KR" dirty="0"/>
              <a:t>| </a:t>
            </a:r>
            <a:r>
              <a:rPr lang="ko-KR" altLang="en-US" dirty="0"/>
              <a:t>우장산  </a:t>
            </a:r>
            <a:r>
              <a:rPr lang="en-US" altLang="ko-KR" dirty="0"/>
              <a:t>| </a:t>
            </a:r>
            <a:r>
              <a:rPr lang="ko-KR" altLang="en-US" dirty="0"/>
              <a:t>월곡  </a:t>
            </a:r>
            <a:r>
              <a:rPr lang="en-US" altLang="ko-KR" dirty="0"/>
              <a:t>| </a:t>
            </a:r>
            <a:r>
              <a:rPr lang="ko-KR" altLang="en-US" dirty="0"/>
              <a:t>중계   </a:t>
            </a:r>
            <a:r>
              <a:rPr lang="en-US" altLang="ko-KR" dirty="0"/>
              <a:t>|</a:t>
            </a:r>
          </a:p>
          <a:p>
            <a:pPr marL="0" indent="0">
              <a:buNone/>
            </a:pPr>
            <a:r>
              <a:rPr lang="en-US" altLang="ko-KR" dirty="0"/>
              <a:t>| 8  | </a:t>
            </a:r>
            <a:r>
              <a:rPr lang="ko-KR" altLang="en-US" dirty="0"/>
              <a:t>동암  </a:t>
            </a:r>
            <a:r>
              <a:rPr lang="en-US" altLang="ko-KR" dirty="0"/>
              <a:t>| </a:t>
            </a:r>
            <a:r>
              <a:rPr lang="ko-KR" altLang="en-US" dirty="0"/>
              <a:t>종합운동장 </a:t>
            </a:r>
            <a:r>
              <a:rPr lang="en-US" altLang="ko-KR" dirty="0"/>
              <a:t>| </a:t>
            </a:r>
            <a:r>
              <a:rPr lang="ko-KR" altLang="en-US" dirty="0"/>
              <a:t>양재    </a:t>
            </a:r>
            <a:r>
              <a:rPr lang="en-US" altLang="ko-KR" dirty="0"/>
              <a:t>| </a:t>
            </a:r>
            <a:r>
              <a:rPr lang="ko-KR" altLang="en-US" dirty="0"/>
              <a:t>한대앞  </a:t>
            </a:r>
            <a:r>
              <a:rPr lang="en-US" altLang="ko-KR" dirty="0"/>
              <a:t>| </a:t>
            </a:r>
            <a:r>
              <a:rPr lang="ko-KR" altLang="en-US" dirty="0"/>
              <a:t>화곡   </a:t>
            </a:r>
            <a:r>
              <a:rPr lang="en-US" altLang="ko-KR" dirty="0"/>
              <a:t>| </a:t>
            </a:r>
            <a:r>
              <a:rPr lang="ko-KR" altLang="en-US" dirty="0"/>
              <a:t>고려대 </a:t>
            </a:r>
            <a:r>
              <a:rPr lang="en-US" altLang="ko-KR" dirty="0"/>
              <a:t>| </a:t>
            </a:r>
            <a:r>
              <a:rPr lang="ko-KR" altLang="en-US" dirty="0"/>
              <a:t>하계   </a:t>
            </a:r>
            <a:r>
              <a:rPr lang="en-US" altLang="ko-KR" dirty="0"/>
              <a:t>|</a:t>
            </a:r>
          </a:p>
          <a:p>
            <a:pPr marL="0" indent="0">
              <a:buNone/>
            </a:pPr>
            <a:r>
              <a:rPr lang="en-US" altLang="ko-KR" dirty="0"/>
              <a:t>| 9  | </a:t>
            </a:r>
            <a:r>
              <a:rPr lang="ko-KR" altLang="en-US" dirty="0"/>
              <a:t>백운  </a:t>
            </a:r>
            <a:r>
              <a:rPr lang="en-US" altLang="ko-KR" dirty="0"/>
              <a:t>| </a:t>
            </a:r>
            <a:r>
              <a:rPr lang="ko-KR" altLang="en-US" dirty="0"/>
              <a:t>삼성    </a:t>
            </a:r>
            <a:r>
              <a:rPr lang="en-US" altLang="ko-KR" dirty="0"/>
              <a:t>| </a:t>
            </a:r>
            <a:r>
              <a:rPr lang="ko-KR" altLang="en-US" dirty="0"/>
              <a:t>남부터미널 </a:t>
            </a:r>
            <a:r>
              <a:rPr lang="en-US" altLang="ko-KR" dirty="0"/>
              <a:t>| </a:t>
            </a:r>
            <a:r>
              <a:rPr lang="ko-KR" altLang="en-US" dirty="0"/>
              <a:t>상록수  </a:t>
            </a:r>
            <a:r>
              <a:rPr lang="en-US" altLang="ko-KR" dirty="0"/>
              <a:t>| </a:t>
            </a:r>
            <a:r>
              <a:rPr lang="ko-KR" altLang="en-US" dirty="0"/>
              <a:t>신정   </a:t>
            </a:r>
            <a:r>
              <a:rPr lang="en-US" altLang="ko-KR" dirty="0"/>
              <a:t>| </a:t>
            </a:r>
            <a:r>
              <a:rPr lang="ko-KR" altLang="en-US" dirty="0"/>
              <a:t>안암  </a:t>
            </a:r>
            <a:r>
              <a:rPr lang="en-US" altLang="ko-KR" dirty="0"/>
              <a:t>| </a:t>
            </a:r>
            <a:r>
              <a:rPr lang="ko-KR" altLang="en-US" dirty="0"/>
              <a:t>공릉   </a:t>
            </a:r>
            <a:r>
              <a:rPr lang="en-US" altLang="ko-KR" dirty="0"/>
              <a:t>|</a:t>
            </a:r>
          </a:p>
          <a:p>
            <a:pPr marL="0" indent="0">
              <a:buNone/>
            </a:pPr>
            <a:r>
              <a:rPr lang="en-US" altLang="ko-KR" dirty="0"/>
              <a:t>| 10 | </a:t>
            </a:r>
            <a:r>
              <a:rPr lang="ko-KR" altLang="en-US" dirty="0"/>
              <a:t>부평  </a:t>
            </a:r>
            <a:r>
              <a:rPr lang="en-US" altLang="ko-KR" dirty="0"/>
              <a:t>| </a:t>
            </a:r>
            <a:r>
              <a:rPr lang="ko-KR" altLang="en-US" dirty="0"/>
              <a:t>선릉    </a:t>
            </a:r>
            <a:r>
              <a:rPr lang="en-US" altLang="ko-KR" dirty="0"/>
              <a:t>| </a:t>
            </a:r>
            <a:r>
              <a:rPr lang="ko-KR" altLang="en-US" dirty="0"/>
              <a:t>교대    </a:t>
            </a:r>
            <a:r>
              <a:rPr lang="en-US" altLang="ko-KR" dirty="0"/>
              <a:t>| </a:t>
            </a:r>
            <a:r>
              <a:rPr lang="ko-KR" altLang="en-US" dirty="0"/>
              <a:t>반월   </a:t>
            </a:r>
            <a:r>
              <a:rPr lang="en-US" altLang="ko-KR" dirty="0"/>
              <a:t>| </a:t>
            </a:r>
            <a:r>
              <a:rPr lang="ko-KR" altLang="en-US" dirty="0"/>
              <a:t>목동   </a:t>
            </a:r>
            <a:r>
              <a:rPr lang="en-US" altLang="ko-KR" dirty="0"/>
              <a:t>| </a:t>
            </a:r>
            <a:r>
              <a:rPr lang="ko-KR" altLang="en-US" dirty="0"/>
              <a:t>보문  </a:t>
            </a:r>
            <a:r>
              <a:rPr lang="en-US" altLang="ko-KR" dirty="0"/>
              <a:t>| </a:t>
            </a:r>
            <a:r>
              <a:rPr lang="ko-KR" altLang="en-US" dirty="0"/>
              <a:t>태릉입구 </a:t>
            </a:r>
            <a:r>
              <a:rPr lang="en-US" altLang="ko-KR" dirty="0"/>
              <a:t>|</a:t>
            </a:r>
          </a:p>
          <a:p>
            <a:pPr marL="0" indent="0">
              <a:buNone/>
            </a:pPr>
            <a:endParaRPr lang="ko-KR" altLang="en-US" dirty="0"/>
          </a:p>
        </p:txBody>
      </p:sp>
    </p:spTree>
    <p:extLst>
      <p:ext uri="{BB962C8B-B14F-4D97-AF65-F5344CB8AC3E}">
        <p14:creationId xmlns:p14="http://schemas.microsoft.com/office/powerpoint/2010/main" val="2471160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몇 호선이지 찾는 문제</a:t>
            </a:r>
          </a:p>
        </p:txBody>
      </p:sp>
      <p:sp>
        <p:nvSpPr>
          <p:cNvPr id="3" name="내용 개체 틀 2"/>
          <p:cNvSpPr>
            <a:spLocks noGrp="1"/>
          </p:cNvSpPr>
          <p:nvPr>
            <p:ph idx="1"/>
          </p:nvPr>
        </p:nvSpPr>
        <p:spPr/>
        <p:txBody>
          <a:bodyPr>
            <a:normAutofit fontScale="85000" lnSpcReduction="10000"/>
          </a:bodyPr>
          <a:lstStyle/>
          <a:p>
            <a:pPr marL="0" indent="0">
              <a:lnSpc>
                <a:spcPct val="150000"/>
              </a:lnSpc>
              <a:buNone/>
            </a:pPr>
            <a:r>
              <a:rPr lang="ko-KR" altLang="en-US" sz="2400" dirty="0"/>
              <a:t>위 표를 입력 받아서 다음의 질문에 답해줘</a:t>
            </a:r>
            <a:r>
              <a:rPr lang="en-US" altLang="ko-KR" sz="2400" dirty="0"/>
              <a:t>.</a:t>
            </a:r>
          </a:p>
          <a:p>
            <a:pPr marL="0" indent="0">
              <a:lnSpc>
                <a:spcPct val="150000"/>
              </a:lnSpc>
              <a:buNone/>
            </a:pPr>
            <a:r>
              <a:rPr lang="ko-KR" altLang="en-US" sz="2400" dirty="0"/>
              <a:t>엑셀 </a:t>
            </a:r>
            <a:r>
              <a:rPr lang="en-US" altLang="ko-KR" sz="2400" dirty="0"/>
              <a:t>Sheet1</a:t>
            </a:r>
            <a:r>
              <a:rPr lang="ko-KR" altLang="en-US" sz="2400" dirty="0"/>
              <a:t>에 서울 지하철 역 이름과 호선 정보를 포함하는 위와 같은 표가 있다</a:t>
            </a:r>
            <a:r>
              <a:rPr lang="en-US" altLang="ko-KR" sz="2400" dirty="0"/>
              <a:t>.</a:t>
            </a:r>
          </a:p>
          <a:p>
            <a:pPr marL="0" indent="0">
              <a:lnSpc>
                <a:spcPct val="150000"/>
              </a:lnSpc>
              <a:buNone/>
            </a:pPr>
            <a:r>
              <a:rPr lang="ko-KR" altLang="en-US" sz="2400" dirty="0"/>
              <a:t>역 이름을 입력하면 해당 역이 속한 호선과 몇 번째 역인지 출력하는 </a:t>
            </a:r>
            <a:r>
              <a:rPr lang="en-US" altLang="ko-KR" sz="2400" dirty="0"/>
              <a:t>Excel VBA </a:t>
            </a:r>
            <a:r>
              <a:rPr lang="ko-KR" altLang="en-US" sz="2400" dirty="0"/>
              <a:t>코드를 작성해라</a:t>
            </a:r>
            <a:r>
              <a:rPr lang="en-US" altLang="ko-KR" sz="2400" dirty="0"/>
              <a:t>.</a:t>
            </a:r>
          </a:p>
          <a:p>
            <a:pPr marL="0" indent="0">
              <a:lnSpc>
                <a:spcPct val="150000"/>
              </a:lnSpc>
              <a:buNone/>
            </a:pPr>
            <a:r>
              <a:rPr lang="ko-KR" altLang="en-US" sz="2400" dirty="0"/>
              <a:t>호선 정보는 </a:t>
            </a:r>
            <a:r>
              <a:rPr lang="en-US" altLang="ko-KR" sz="2400" dirty="0"/>
              <a:t>B1:H1</a:t>
            </a:r>
            <a:r>
              <a:rPr lang="ko-KR" altLang="en-US" sz="2400" dirty="0"/>
              <a:t>행에 위치하며</a:t>
            </a:r>
            <a:r>
              <a:rPr lang="en-US" altLang="ko-KR" sz="2400" dirty="0"/>
              <a:t>, </a:t>
            </a:r>
            <a:r>
              <a:rPr lang="ko-KR" altLang="en-US" sz="2400" dirty="0"/>
              <a:t>역 이름은 </a:t>
            </a:r>
            <a:r>
              <a:rPr lang="en-US" altLang="ko-KR" sz="2400" dirty="0"/>
              <a:t>B2</a:t>
            </a:r>
            <a:r>
              <a:rPr lang="ko-KR" altLang="en-US" sz="2400" dirty="0"/>
              <a:t>부터 </a:t>
            </a:r>
            <a:r>
              <a:rPr lang="en-US" altLang="ko-KR" sz="2400" dirty="0"/>
              <a:t>H11</a:t>
            </a:r>
            <a:r>
              <a:rPr lang="ko-KR" altLang="en-US" sz="2400" dirty="0"/>
              <a:t>까지의 셀에 분포되어 있다</a:t>
            </a:r>
            <a:r>
              <a:rPr lang="en-US" altLang="ko-KR" sz="2400" dirty="0"/>
              <a:t>.</a:t>
            </a:r>
          </a:p>
          <a:p>
            <a:pPr marL="0" indent="0">
              <a:lnSpc>
                <a:spcPct val="150000"/>
              </a:lnSpc>
              <a:buNone/>
            </a:pPr>
            <a:r>
              <a:rPr lang="ko-KR" altLang="en-US" sz="2400" dirty="0"/>
              <a:t>만약 </a:t>
            </a:r>
            <a:r>
              <a:rPr lang="en-US" altLang="ko-KR" sz="2400" dirty="0"/>
              <a:t>"</a:t>
            </a:r>
            <a:r>
              <a:rPr lang="ko-KR" altLang="en-US" sz="2400" dirty="0"/>
              <a:t>한대앞</a:t>
            </a:r>
            <a:r>
              <a:rPr lang="en-US" altLang="ko-KR" sz="2400" dirty="0"/>
              <a:t>"</a:t>
            </a:r>
            <a:r>
              <a:rPr lang="ko-KR" altLang="en-US" sz="2400" dirty="0"/>
              <a:t>을 입력하면 </a:t>
            </a:r>
            <a:r>
              <a:rPr lang="en-US" altLang="ko-KR" sz="2400" dirty="0"/>
              <a:t>"</a:t>
            </a:r>
            <a:r>
              <a:rPr lang="ko-KR" altLang="en-US" sz="2400" dirty="0"/>
              <a:t>한대앞 </a:t>
            </a:r>
            <a:r>
              <a:rPr lang="en-US" altLang="ko-KR" sz="2400" dirty="0"/>
              <a:t>4</a:t>
            </a:r>
            <a:r>
              <a:rPr lang="ko-KR" altLang="en-US" sz="2400" dirty="0"/>
              <a:t>호선 </a:t>
            </a:r>
            <a:r>
              <a:rPr lang="en-US" altLang="ko-KR" sz="2400" dirty="0"/>
              <a:t>8</a:t>
            </a:r>
            <a:r>
              <a:rPr lang="ko-KR" altLang="en-US" sz="2400" dirty="0"/>
              <a:t>번째 역입니다</a:t>
            </a:r>
            <a:r>
              <a:rPr lang="en-US" altLang="ko-KR" sz="2400" dirty="0"/>
              <a:t>."</a:t>
            </a:r>
            <a:r>
              <a:rPr lang="ko-KR" altLang="en-US" sz="2400" dirty="0"/>
              <a:t>라고 출력해야한다</a:t>
            </a:r>
            <a:r>
              <a:rPr lang="en-US" altLang="ko-KR" sz="2400" dirty="0"/>
              <a:t>.</a:t>
            </a:r>
          </a:p>
          <a:p>
            <a:pPr marL="0" indent="0">
              <a:lnSpc>
                <a:spcPct val="150000"/>
              </a:lnSpc>
              <a:buNone/>
            </a:pPr>
            <a:r>
              <a:rPr lang="ko-KR" altLang="en-US" sz="2400" dirty="0"/>
              <a:t>만약 해당 역이 없을 경우 </a:t>
            </a:r>
            <a:r>
              <a:rPr lang="en-US" altLang="ko-KR" sz="2400" dirty="0"/>
              <a:t>'</a:t>
            </a:r>
            <a:r>
              <a:rPr lang="ko-KR" altLang="en-US" sz="2400" dirty="0"/>
              <a:t>해당 역을 찾을 수 없습니다</a:t>
            </a:r>
            <a:r>
              <a:rPr lang="en-US" altLang="ko-KR" sz="2400" dirty="0"/>
              <a:t>.'</a:t>
            </a:r>
            <a:r>
              <a:rPr lang="ko-KR" altLang="en-US" sz="2400" dirty="0"/>
              <a:t>라는 메시지를 출력해야 한다</a:t>
            </a:r>
            <a:r>
              <a:rPr lang="en-US" altLang="ko-KR" sz="2400" dirty="0"/>
              <a:t>.</a:t>
            </a:r>
            <a:endParaRPr lang="ko-KR" altLang="en-US" sz="2400" dirty="0"/>
          </a:p>
        </p:txBody>
      </p:sp>
    </p:spTree>
    <p:extLst>
      <p:ext uri="{BB962C8B-B14F-4D97-AF65-F5344CB8AC3E}">
        <p14:creationId xmlns:p14="http://schemas.microsoft.com/office/powerpoint/2010/main" val="4213830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이메일 작성 프롬프트</a:t>
            </a:r>
          </a:p>
        </p:txBody>
      </p:sp>
      <p:sp>
        <p:nvSpPr>
          <p:cNvPr id="3" name="내용 개체 틀 2"/>
          <p:cNvSpPr>
            <a:spLocks noGrp="1"/>
          </p:cNvSpPr>
          <p:nvPr>
            <p:ph idx="1"/>
          </p:nvPr>
        </p:nvSpPr>
        <p:spPr/>
        <p:txBody>
          <a:bodyPr>
            <a:normAutofit fontScale="40000" lnSpcReduction="20000"/>
          </a:bodyPr>
          <a:lstStyle/>
          <a:p>
            <a:pPr marL="0" indent="0">
              <a:buNone/>
            </a:pPr>
            <a:r>
              <a:rPr lang="en-US" altLang="ko-KR" b="1" dirty="0"/>
              <a:t>[</a:t>
            </a:r>
            <a:r>
              <a:rPr lang="ko-KR" altLang="en-US" b="1" dirty="0"/>
              <a:t>요청</a:t>
            </a:r>
            <a:r>
              <a:rPr lang="en-US" altLang="ko-KR" b="1" dirty="0"/>
              <a:t>]</a:t>
            </a:r>
          </a:p>
          <a:p>
            <a:pPr marL="0" indent="0">
              <a:buNone/>
            </a:pPr>
            <a:r>
              <a:rPr lang="en-US" altLang="ko-KR" dirty="0"/>
              <a:t>1. ChatGPT</a:t>
            </a:r>
            <a:r>
              <a:rPr lang="ko-KR" altLang="en-US" dirty="0"/>
              <a:t>는 비즈니스 메일 작성 전문가로 역할을 수행해야 하며</a:t>
            </a:r>
            <a:r>
              <a:rPr lang="en-US" altLang="ko-KR" dirty="0"/>
              <a:t>, </a:t>
            </a:r>
            <a:r>
              <a:rPr lang="ko-KR" altLang="en-US" dirty="0"/>
              <a:t>최적의 이메일 작성을 위한 지원을 제공해야 한다</a:t>
            </a:r>
            <a:r>
              <a:rPr lang="en-US" altLang="ko-KR" dirty="0"/>
              <a:t>.</a:t>
            </a:r>
          </a:p>
          <a:p>
            <a:pPr marL="0" indent="0">
              <a:buNone/>
            </a:pPr>
            <a:r>
              <a:rPr lang="en-US" altLang="ko-KR" dirty="0"/>
              <a:t>2. </a:t>
            </a:r>
            <a:r>
              <a:rPr lang="ko-KR" altLang="en-US" dirty="0"/>
              <a:t>이메일 생성에 필요한 모든 조건과 정보는 단계적으로 쿼리해야 한다</a:t>
            </a:r>
            <a:r>
              <a:rPr lang="en-US" altLang="ko-KR" dirty="0"/>
              <a:t>.</a:t>
            </a:r>
          </a:p>
          <a:p>
            <a:pPr marL="0" indent="0">
              <a:buNone/>
            </a:pPr>
            <a:r>
              <a:rPr lang="en-US" altLang="ko-KR" dirty="0"/>
              <a:t>3. ChatGPT</a:t>
            </a:r>
            <a:r>
              <a:rPr lang="ko-KR" altLang="en-US" dirty="0"/>
              <a:t>는 사용자의 입력에 따라</a:t>
            </a:r>
            <a:r>
              <a:rPr lang="en-US" altLang="ko-KR" dirty="0"/>
              <a:t>, </a:t>
            </a:r>
            <a:r>
              <a:rPr lang="ko-KR" altLang="en-US" dirty="0"/>
              <a:t>사용자가 모든 이메일 정보와 조건을 만족할 때까지 계속해서 도움을 제공해야 한다</a:t>
            </a:r>
            <a:r>
              <a:rPr lang="en-US" altLang="ko-KR" dirty="0"/>
              <a:t>.</a:t>
            </a:r>
          </a:p>
          <a:p>
            <a:pPr marL="0" indent="0">
              <a:buNone/>
            </a:pPr>
            <a:endParaRPr lang="en-US" altLang="ko-KR" dirty="0"/>
          </a:p>
          <a:p>
            <a:pPr marL="0" indent="0">
              <a:buNone/>
            </a:pPr>
            <a:r>
              <a:rPr lang="en-US" altLang="ko-KR" b="1" dirty="0"/>
              <a:t>[</a:t>
            </a:r>
            <a:r>
              <a:rPr lang="ko-KR" altLang="en-US" b="1" dirty="0"/>
              <a:t>이메일 정보</a:t>
            </a:r>
            <a:r>
              <a:rPr lang="en-US" altLang="ko-KR" b="1" dirty="0"/>
              <a:t>]</a:t>
            </a:r>
          </a:p>
          <a:p>
            <a:pPr marL="0" indent="0">
              <a:buNone/>
            </a:pPr>
            <a:r>
              <a:rPr lang="ko-KR" altLang="en-US" dirty="0"/>
              <a:t>이메일 작성을 위해</a:t>
            </a:r>
            <a:r>
              <a:rPr lang="en-US" altLang="ko-KR" dirty="0"/>
              <a:t>, </a:t>
            </a:r>
            <a:r>
              <a:rPr lang="ko-KR" altLang="en-US" dirty="0"/>
              <a:t>다음의 정보를 쿼리해야 한다</a:t>
            </a:r>
            <a:r>
              <a:rPr lang="en-US" altLang="ko-KR" dirty="0"/>
              <a:t>:</a:t>
            </a:r>
          </a:p>
          <a:p>
            <a:pPr marL="0" indent="0">
              <a:buNone/>
            </a:pPr>
            <a:r>
              <a:rPr lang="en-US" altLang="ko-KR" dirty="0"/>
              <a:t>1. </a:t>
            </a:r>
            <a:r>
              <a:rPr lang="ko-KR" altLang="en-US" dirty="0"/>
              <a:t>이메일의 목적</a:t>
            </a:r>
          </a:p>
          <a:p>
            <a:pPr marL="0" indent="0">
              <a:buNone/>
            </a:pPr>
            <a:r>
              <a:rPr lang="en-US" altLang="ko-KR" dirty="0"/>
              <a:t>2. </a:t>
            </a:r>
            <a:r>
              <a:rPr lang="ko-KR" altLang="en-US" dirty="0"/>
              <a:t>이메일에서 언급할 장소</a:t>
            </a:r>
          </a:p>
          <a:p>
            <a:pPr marL="0" indent="0">
              <a:buNone/>
            </a:pPr>
            <a:r>
              <a:rPr lang="en-US" altLang="ko-KR" dirty="0"/>
              <a:t>3. </a:t>
            </a:r>
            <a:r>
              <a:rPr lang="ko-KR" altLang="en-US" dirty="0"/>
              <a:t>이메일에서 언급할 시간</a:t>
            </a:r>
            <a:r>
              <a:rPr lang="en-US" altLang="ko-KR" dirty="0"/>
              <a:t>: </a:t>
            </a:r>
            <a:r>
              <a:rPr lang="ko-KR" altLang="en-US" dirty="0"/>
              <a:t>년</a:t>
            </a:r>
            <a:r>
              <a:rPr lang="en-US" altLang="ko-KR" dirty="0"/>
              <a:t>/</a:t>
            </a:r>
            <a:r>
              <a:rPr lang="ko-KR" altLang="en-US" dirty="0"/>
              <a:t>월</a:t>
            </a:r>
            <a:r>
              <a:rPr lang="en-US" altLang="ko-KR" dirty="0"/>
              <a:t>/</a:t>
            </a:r>
            <a:r>
              <a:rPr lang="ko-KR" altLang="en-US" dirty="0"/>
              <a:t>일</a:t>
            </a:r>
            <a:r>
              <a:rPr lang="en-US" altLang="ko-KR" dirty="0"/>
              <a:t>, </a:t>
            </a:r>
            <a:r>
              <a:rPr lang="ko-KR" altLang="en-US" dirty="0"/>
              <a:t>시간 정보를 입력해야 한다</a:t>
            </a:r>
            <a:r>
              <a:rPr lang="en-US" altLang="ko-KR" dirty="0"/>
              <a:t>.</a:t>
            </a:r>
          </a:p>
          <a:p>
            <a:pPr marL="0" indent="0">
              <a:buNone/>
            </a:pPr>
            <a:r>
              <a:rPr lang="en-US" altLang="ko-KR" dirty="0"/>
              <a:t>4. </a:t>
            </a:r>
            <a:r>
              <a:rPr lang="ko-KR" altLang="en-US" dirty="0"/>
              <a:t>이메일의 맺음말</a:t>
            </a:r>
          </a:p>
          <a:p>
            <a:pPr marL="0" indent="0">
              <a:buNone/>
            </a:pPr>
            <a:endParaRPr lang="ko-KR" altLang="en-US" dirty="0"/>
          </a:p>
          <a:p>
            <a:pPr marL="0" indent="0">
              <a:buNone/>
            </a:pPr>
            <a:r>
              <a:rPr lang="en-US" altLang="ko-KR" b="1" dirty="0"/>
              <a:t>[</a:t>
            </a:r>
            <a:r>
              <a:rPr lang="ko-KR" altLang="en-US" b="1" dirty="0"/>
              <a:t>조건</a:t>
            </a:r>
            <a:r>
              <a:rPr lang="en-US" altLang="ko-KR" b="1" dirty="0"/>
              <a:t>]</a:t>
            </a:r>
          </a:p>
          <a:p>
            <a:pPr marL="0" indent="0">
              <a:buNone/>
            </a:pPr>
            <a:r>
              <a:rPr lang="en-US" altLang="ko-KR" dirty="0"/>
              <a:t>1. </a:t>
            </a:r>
            <a:r>
              <a:rPr lang="ko-KR" altLang="en-US" dirty="0"/>
              <a:t>이메일의 스타일</a:t>
            </a:r>
            <a:r>
              <a:rPr lang="en-US" altLang="ko-KR" dirty="0"/>
              <a:t>: </a:t>
            </a:r>
            <a:r>
              <a:rPr lang="ko-KR" altLang="en-US" dirty="0"/>
              <a:t>전문적</a:t>
            </a:r>
            <a:r>
              <a:rPr lang="en-US" altLang="ko-KR" dirty="0"/>
              <a:t>, </a:t>
            </a:r>
            <a:r>
              <a:rPr lang="ko-KR" altLang="en-US" dirty="0"/>
              <a:t>유머러스</a:t>
            </a:r>
            <a:r>
              <a:rPr lang="en-US" altLang="ko-KR" dirty="0"/>
              <a:t>, </a:t>
            </a:r>
            <a:r>
              <a:rPr lang="ko-KR" altLang="en-US" dirty="0"/>
              <a:t>권위적 중에서 사용자가 선택한 스타일에 따라 이메일을 작성해야 한다</a:t>
            </a:r>
            <a:r>
              <a:rPr lang="en-US" altLang="ko-KR" dirty="0"/>
              <a:t>.</a:t>
            </a:r>
          </a:p>
          <a:p>
            <a:pPr marL="0" indent="0">
              <a:buNone/>
            </a:pPr>
            <a:r>
              <a:rPr lang="en-US" altLang="ko-KR" dirty="0"/>
              <a:t>2. </a:t>
            </a:r>
            <a:r>
              <a:rPr lang="ko-KR" altLang="en-US" dirty="0"/>
              <a:t>사용자가 요청하는 경우</a:t>
            </a:r>
            <a:r>
              <a:rPr lang="en-US" altLang="ko-KR" dirty="0"/>
              <a:t>, </a:t>
            </a:r>
            <a:r>
              <a:rPr lang="ko-KR" altLang="en-US" dirty="0"/>
              <a:t>이메일 정보의 특정 항목</a:t>
            </a:r>
            <a:r>
              <a:rPr lang="en-US" altLang="ko-KR" dirty="0"/>
              <a:t>(</a:t>
            </a:r>
            <a:r>
              <a:rPr lang="ko-KR" altLang="en-US" dirty="0"/>
              <a:t>목적</a:t>
            </a:r>
            <a:r>
              <a:rPr lang="en-US" altLang="ko-KR" dirty="0"/>
              <a:t>, </a:t>
            </a:r>
            <a:r>
              <a:rPr lang="ko-KR" altLang="en-US" dirty="0"/>
              <a:t>장소</a:t>
            </a:r>
            <a:r>
              <a:rPr lang="en-US" altLang="ko-KR" dirty="0"/>
              <a:t>, </a:t>
            </a:r>
            <a:r>
              <a:rPr lang="ko-KR" altLang="en-US" dirty="0"/>
              <a:t>시간</a:t>
            </a:r>
            <a:r>
              <a:rPr lang="en-US" altLang="ko-KR" dirty="0"/>
              <a:t>, </a:t>
            </a:r>
            <a:r>
              <a:rPr lang="ko-KR" altLang="en-US" dirty="0"/>
              <a:t>맺음말</a:t>
            </a:r>
            <a:r>
              <a:rPr lang="en-US" altLang="ko-KR" dirty="0"/>
              <a:t>)</a:t>
            </a:r>
            <a:r>
              <a:rPr lang="ko-KR" altLang="en-US" dirty="0"/>
              <a:t>을 제외해야 한다</a:t>
            </a:r>
            <a:r>
              <a:rPr lang="en-US" altLang="ko-KR" dirty="0"/>
              <a:t>.</a:t>
            </a:r>
          </a:p>
          <a:p>
            <a:pPr marL="0" indent="0">
              <a:buNone/>
            </a:pPr>
            <a:r>
              <a:rPr lang="en-US" altLang="ko-KR" dirty="0"/>
              <a:t>3. </a:t>
            </a:r>
            <a:r>
              <a:rPr lang="ko-KR" altLang="en-US" dirty="0"/>
              <a:t>이메일의 제목</a:t>
            </a:r>
            <a:r>
              <a:rPr lang="en-US" altLang="ko-KR" dirty="0"/>
              <a:t>: "</a:t>
            </a:r>
            <a:r>
              <a:rPr lang="ko-KR" altLang="en-US" dirty="0"/>
              <a:t>목적</a:t>
            </a:r>
            <a:r>
              <a:rPr lang="en-US" altLang="ko-KR" dirty="0"/>
              <a:t>"</a:t>
            </a:r>
            <a:r>
              <a:rPr lang="ko-KR" altLang="en-US" dirty="0"/>
              <a:t>을 기반으로 가장 적합한 제목 </a:t>
            </a:r>
            <a:r>
              <a:rPr lang="en-US" altLang="ko-KR" dirty="0"/>
              <a:t>6</a:t>
            </a:r>
            <a:r>
              <a:rPr lang="ko-KR" altLang="en-US" dirty="0"/>
              <a:t>개를 사용자에게 제시하고</a:t>
            </a:r>
            <a:r>
              <a:rPr lang="en-US" altLang="ko-KR" dirty="0"/>
              <a:t>, </a:t>
            </a:r>
            <a:r>
              <a:rPr lang="ko-KR" altLang="en-US" dirty="0"/>
              <a:t>사용자가 선택한 제목을 이메일 제목으로 사용해야 한다</a:t>
            </a:r>
            <a:r>
              <a:rPr lang="en-US" altLang="ko-KR" dirty="0"/>
              <a:t>.</a:t>
            </a:r>
          </a:p>
          <a:p>
            <a:pPr marL="0" indent="0">
              <a:buNone/>
            </a:pPr>
            <a:r>
              <a:rPr lang="en-US" altLang="ko-KR" dirty="0"/>
              <a:t>4. </a:t>
            </a:r>
            <a:r>
              <a:rPr lang="ko-KR" altLang="en-US" dirty="0"/>
              <a:t>이메일에 데이터가 포함될 경우</a:t>
            </a:r>
            <a:r>
              <a:rPr lang="en-US" altLang="ko-KR" dirty="0"/>
              <a:t>, </a:t>
            </a:r>
            <a:r>
              <a:rPr lang="ko-KR" altLang="en-US" dirty="0"/>
              <a:t>해당 데이터를 표로 표현해야 한다</a:t>
            </a:r>
            <a:r>
              <a:rPr lang="en-US" altLang="ko-KR" dirty="0"/>
              <a:t>. </a:t>
            </a:r>
            <a:r>
              <a:rPr lang="ko-KR" altLang="en-US" dirty="0"/>
              <a:t>이를 위해 데이터의 존재 여부를 사용자에게 쿼리해야 한다</a:t>
            </a:r>
            <a:r>
              <a:rPr lang="en-US" altLang="ko-KR" dirty="0"/>
              <a:t>.</a:t>
            </a:r>
            <a:endParaRPr lang="ko-KR" altLang="en-US" dirty="0"/>
          </a:p>
        </p:txBody>
      </p:sp>
    </p:spTree>
    <p:extLst>
      <p:ext uri="{BB962C8B-B14F-4D97-AF65-F5344CB8AC3E}">
        <p14:creationId xmlns:p14="http://schemas.microsoft.com/office/powerpoint/2010/main" val="1695892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몇 호선이지 찾는 문제</a:t>
            </a:r>
            <a:r>
              <a:rPr lang="en-US" altLang="ko-KR" b="1" dirty="0"/>
              <a:t>(</a:t>
            </a:r>
            <a:r>
              <a:rPr lang="ko-KR" altLang="en-US" b="1" dirty="0"/>
              <a:t>확장</a:t>
            </a:r>
            <a:r>
              <a:rPr lang="en-US" altLang="ko-KR" b="1" dirty="0"/>
              <a:t>-1)</a:t>
            </a:r>
            <a:endParaRPr lang="ko-KR" altLang="en-US" b="1" dirty="0"/>
          </a:p>
        </p:txBody>
      </p:sp>
      <p:sp>
        <p:nvSpPr>
          <p:cNvPr id="3" name="내용 개체 틀 2"/>
          <p:cNvSpPr>
            <a:spLocks noGrp="1"/>
          </p:cNvSpPr>
          <p:nvPr>
            <p:ph idx="1"/>
          </p:nvPr>
        </p:nvSpPr>
        <p:spPr/>
        <p:txBody>
          <a:bodyPr>
            <a:normAutofit fontScale="92500" lnSpcReduction="10000"/>
          </a:bodyPr>
          <a:lstStyle/>
          <a:p>
            <a:pPr marL="0" indent="0">
              <a:lnSpc>
                <a:spcPct val="150000"/>
              </a:lnSpc>
              <a:buNone/>
            </a:pPr>
            <a:r>
              <a:rPr lang="ko-KR" altLang="en-US" dirty="0"/>
              <a:t>엑셀 </a:t>
            </a:r>
            <a:r>
              <a:rPr lang="en-US" altLang="ko-KR" dirty="0"/>
              <a:t>VBA </a:t>
            </a:r>
            <a:r>
              <a:rPr lang="ko-KR" altLang="en-US" dirty="0"/>
              <a:t>코드를 작성해줘</a:t>
            </a:r>
            <a:r>
              <a:rPr lang="en-US" altLang="ko-KR" dirty="0"/>
              <a:t>. </a:t>
            </a:r>
            <a:r>
              <a:rPr lang="ko-KR" altLang="en-US" dirty="0"/>
              <a:t>이 코드는 사용자로부터 서울 지하철 역 이름을 입력 받아서 해당 역이 어떤 호선에 속해 있는지 그리고 그 호선에서 몇 번째 역인지를 알려주는 코드다</a:t>
            </a:r>
            <a:r>
              <a:rPr lang="en-US" altLang="ko-KR" dirty="0"/>
              <a:t>.</a:t>
            </a:r>
          </a:p>
          <a:p>
            <a:pPr marL="0" indent="0">
              <a:lnSpc>
                <a:spcPct val="150000"/>
              </a:lnSpc>
              <a:buNone/>
            </a:pPr>
            <a:r>
              <a:rPr lang="ko-KR" altLang="en-US" dirty="0"/>
              <a:t>역 이름은 엑셀 시트 </a:t>
            </a:r>
            <a:r>
              <a:rPr lang="en-US" altLang="ko-KR" dirty="0"/>
              <a:t>'Sheet1'</a:t>
            </a:r>
            <a:r>
              <a:rPr lang="ko-KR" altLang="en-US" dirty="0"/>
              <a:t>의 </a:t>
            </a:r>
            <a:r>
              <a:rPr lang="en-US" altLang="ko-KR" dirty="0"/>
              <a:t>B2</a:t>
            </a:r>
            <a:r>
              <a:rPr lang="ko-KR" altLang="en-US" dirty="0"/>
              <a:t>부터 </a:t>
            </a:r>
            <a:r>
              <a:rPr lang="en-US" altLang="ko-KR" dirty="0"/>
              <a:t>H11</a:t>
            </a:r>
            <a:r>
              <a:rPr lang="ko-KR" altLang="en-US" dirty="0"/>
              <a:t>까지 셀에 나열되어 있고</a:t>
            </a:r>
            <a:r>
              <a:rPr lang="en-US" altLang="ko-KR" dirty="0"/>
              <a:t>, </a:t>
            </a:r>
            <a:r>
              <a:rPr lang="ko-KR" altLang="en-US" dirty="0"/>
              <a:t>호선 정보는 </a:t>
            </a:r>
            <a:r>
              <a:rPr lang="en-US" altLang="ko-KR" dirty="0"/>
              <a:t>B1</a:t>
            </a:r>
            <a:r>
              <a:rPr lang="ko-KR" altLang="en-US" dirty="0"/>
              <a:t>부터 </a:t>
            </a:r>
            <a:r>
              <a:rPr lang="en-US" altLang="ko-KR" dirty="0"/>
              <a:t>H1</a:t>
            </a:r>
            <a:r>
              <a:rPr lang="ko-KR" altLang="en-US" dirty="0"/>
              <a:t>까지의 셀에 있다</a:t>
            </a:r>
            <a:r>
              <a:rPr lang="en-US" altLang="ko-KR" dirty="0"/>
              <a:t>.</a:t>
            </a:r>
          </a:p>
          <a:p>
            <a:pPr marL="0" indent="0">
              <a:lnSpc>
                <a:spcPct val="150000"/>
              </a:lnSpc>
              <a:buNone/>
            </a:pPr>
            <a:r>
              <a:rPr lang="ko-KR" altLang="en-US" dirty="0"/>
              <a:t>만약 입력된 역 이름이 존재하지 않는다면 </a:t>
            </a:r>
            <a:r>
              <a:rPr lang="en-US" altLang="ko-KR" dirty="0"/>
              <a:t>＇</a:t>
            </a:r>
            <a:r>
              <a:rPr lang="ko-KR" altLang="en-US" dirty="0"/>
              <a:t>해당 역을 찾을 수 없습니다</a:t>
            </a:r>
            <a:r>
              <a:rPr lang="en-US" altLang="ko-KR" dirty="0"/>
              <a:t>.＇</a:t>
            </a:r>
            <a:r>
              <a:rPr lang="ko-KR" altLang="en-US" dirty="0"/>
              <a:t>라는 메시지를 출력해야 한다</a:t>
            </a:r>
            <a:r>
              <a:rPr lang="en-US" altLang="ko-KR" dirty="0"/>
              <a:t>.</a:t>
            </a:r>
            <a:endParaRPr lang="ko-KR" altLang="en-US" dirty="0"/>
          </a:p>
        </p:txBody>
      </p:sp>
    </p:spTree>
    <p:extLst>
      <p:ext uri="{BB962C8B-B14F-4D97-AF65-F5344CB8AC3E}">
        <p14:creationId xmlns:p14="http://schemas.microsoft.com/office/powerpoint/2010/main" val="10211489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몇 호선이지 찾는 문제</a:t>
            </a:r>
            <a:r>
              <a:rPr lang="en-US" altLang="ko-KR" b="1" dirty="0"/>
              <a:t>(</a:t>
            </a:r>
            <a:r>
              <a:rPr lang="ko-KR" altLang="en-US" b="1" dirty="0"/>
              <a:t>확장</a:t>
            </a:r>
            <a:r>
              <a:rPr lang="en-US" altLang="ko-KR" b="1" dirty="0"/>
              <a:t>-2)</a:t>
            </a:r>
            <a:endParaRPr lang="ko-KR" altLang="en-US" b="1" dirty="0"/>
          </a:p>
        </p:txBody>
      </p:sp>
      <p:sp>
        <p:nvSpPr>
          <p:cNvPr id="3" name="내용 개체 틀 2"/>
          <p:cNvSpPr>
            <a:spLocks noGrp="1"/>
          </p:cNvSpPr>
          <p:nvPr>
            <p:ph idx="1"/>
          </p:nvPr>
        </p:nvSpPr>
        <p:spPr/>
        <p:txBody>
          <a:bodyPr>
            <a:normAutofit fontScale="77500" lnSpcReduction="20000"/>
          </a:bodyPr>
          <a:lstStyle/>
          <a:p>
            <a:pPr marL="0" indent="0">
              <a:lnSpc>
                <a:spcPct val="150000"/>
              </a:lnSpc>
              <a:buNone/>
            </a:pPr>
            <a:r>
              <a:rPr lang="ko-KR" altLang="en-US" dirty="0"/>
              <a:t>표 데이터를 학습시켜서 찾을 수 있다</a:t>
            </a:r>
            <a:r>
              <a:rPr lang="en-US" altLang="ko-KR" dirty="0"/>
              <a:t>.</a:t>
            </a:r>
          </a:p>
          <a:p>
            <a:pPr marL="0" indent="0">
              <a:lnSpc>
                <a:spcPct val="150000"/>
              </a:lnSpc>
              <a:buNone/>
            </a:pPr>
            <a:r>
              <a:rPr lang="ko-KR" altLang="en-US" dirty="0"/>
              <a:t>위 표 데이터를 인식해줘</a:t>
            </a:r>
            <a:r>
              <a:rPr lang="en-US" altLang="ko-KR" dirty="0"/>
              <a:t>.</a:t>
            </a:r>
          </a:p>
          <a:p>
            <a:pPr marL="0" indent="0">
              <a:lnSpc>
                <a:spcPct val="150000"/>
              </a:lnSpc>
              <a:buNone/>
            </a:pPr>
            <a:r>
              <a:rPr lang="ko-KR" altLang="en-US" dirty="0"/>
              <a:t>호선 정보는 </a:t>
            </a:r>
            <a:r>
              <a:rPr lang="en-US" altLang="ko-KR" dirty="0"/>
              <a:t>B1:H1</a:t>
            </a:r>
            <a:r>
              <a:rPr lang="ko-KR" altLang="en-US" dirty="0"/>
              <a:t>에 있고</a:t>
            </a:r>
            <a:r>
              <a:rPr lang="en-US" altLang="ko-KR" dirty="0"/>
              <a:t>,</a:t>
            </a:r>
          </a:p>
          <a:p>
            <a:pPr marL="0" indent="0">
              <a:lnSpc>
                <a:spcPct val="150000"/>
              </a:lnSpc>
              <a:buNone/>
            </a:pPr>
            <a:r>
              <a:rPr lang="ko-KR" altLang="en-US" dirty="0"/>
              <a:t>역 이름 정보는 </a:t>
            </a:r>
            <a:r>
              <a:rPr lang="en-US" altLang="ko-KR" dirty="0"/>
              <a:t>B2:H11</a:t>
            </a:r>
            <a:r>
              <a:rPr lang="ko-KR" altLang="en-US" dirty="0"/>
              <a:t>에 존재한다</a:t>
            </a:r>
            <a:r>
              <a:rPr lang="en-US" altLang="ko-KR" dirty="0"/>
              <a:t>.</a:t>
            </a:r>
          </a:p>
          <a:p>
            <a:pPr marL="0" indent="0">
              <a:lnSpc>
                <a:spcPct val="150000"/>
              </a:lnSpc>
              <a:buNone/>
            </a:pPr>
            <a:r>
              <a:rPr lang="ko-KR" altLang="en-US" dirty="0"/>
              <a:t>표를 학습시킨 후</a:t>
            </a:r>
            <a:r>
              <a:rPr lang="en-US" altLang="ko-KR" dirty="0"/>
              <a:t>,</a:t>
            </a:r>
          </a:p>
          <a:p>
            <a:pPr marL="0" indent="0">
              <a:lnSpc>
                <a:spcPct val="150000"/>
              </a:lnSpc>
              <a:buNone/>
            </a:pPr>
            <a:r>
              <a:rPr lang="ko-KR" altLang="en-US" dirty="0"/>
              <a:t>내가 텍스트를 입력하면</a:t>
            </a:r>
            <a:r>
              <a:rPr lang="en-US" altLang="ko-KR" dirty="0"/>
              <a:t>, Sheet1 </a:t>
            </a:r>
            <a:r>
              <a:rPr lang="ko-KR" altLang="en-US" dirty="0"/>
              <a:t>에서 해당 역 이름을 찾아주는   </a:t>
            </a:r>
            <a:r>
              <a:rPr lang="en-US" altLang="ko-KR" dirty="0"/>
              <a:t>VBA</a:t>
            </a:r>
            <a:r>
              <a:rPr lang="ko-KR" altLang="en-US" dirty="0"/>
              <a:t>함수를 작성해줘</a:t>
            </a:r>
            <a:r>
              <a:rPr lang="en-US" altLang="ko-KR" dirty="0"/>
              <a:t>.</a:t>
            </a:r>
          </a:p>
          <a:p>
            <a:pPr marL="0" indent="0">
              <a:lnSpc>
                <a:spcPct val="150000"/>
              </a:lnSpc>
              <a:buNone/>
            </a:pPr>
            <a:r>
              <a:rPr lang="ko-KR" altLang="en-US" dirty="0"/>
              <a:t>만약 </a:t>
            </a:r>
            <a:r>
              <a:rPr lang="en-US" altLang="ko-KR" dirty="0"/>
              <a:t>"</a:t>
            </a:r>
            <a:r>
              <a:rPr lang="ko-KR" altLang="en-US" dirty="0"/>
              <a:t>한대앞</a:t>
            </a:r>
            <a:r>
              <a:rPr lang="en-US" altLang="ko-KR" dirty="0"/>
              <a:t>"</a:t>
            </a:r>
            <a:r>
              <a:rPr lang="ko-KR" altLang="en-US" dirty="0"/>
              <a:t>을 입력하면 </a:t>
            </a:r>
            <a:r>
              <a:rPr lang="en-US" altLang="ko-KR" dirty="0"/>
              <a:t>"</a:t>
            </a:r>
            <a:r>
              <a:rPr lang="ko-KR" altLang="en-US" dirty="0"/>
              <a:t>한대앞 </a:t>
            </a:r>
            <a:r>
              <a:rPr lang="en-US" altLang="ko-KR" dirty="0"/>
              <a:t>4</a:t>
            </a:r>
            <a:r>
              <a:rPr lang="ko-KR" altLang="en-US" dirty="0"/>
              <a:t>호선 </a:t>
            </a:r>
            <a:r>
              <a:rPr lang="en-US" altLang="ko-KR" dirty="0"/>
              <a:t>8</a:t>
            </a:r>
            <a:r>
              <a:rPr lang="ko-KR" altLang="en-US" dirty="0"/>
              <a:t>번째 역입니다</a:t>
            </a:r>
            <a:r>
              <a:rPr lang="en-US" altLang="ko-KR" dirty="0"/>
              <a:t>." </a:t>
            </a:r>
            <a:r>
              <a:rPr lang="ko-KR" altLang="en-US" dirty="0"/>
              <a:t>라고 출력해야한다</a:t>
            </a:r>
            <a:r>
              <a:rPr lang="en-US" altLang="ko-KR" dirty="0"/>
              <a:t>.</a:t>
            </a:r>
            <a:endParaRPr lang="ko-KR" altLang="en-US" dirty="0"/>
          </a:p>
        </p:txBody>
      </p:sp>
    </p:spTree>
    <p:extLst>
      <p:ext uri="{BB962C8B-B14F-4D97-AF65-F5344CB8AC3E}">
        <p14:creationId xmlns:p14="http://schemas.microsoft.com/office/powerpoint/2010/main" val="16150056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엑셀 날짜별로 시트 구분하여 생성하기</a:t>
            </a:r>
          </a:p>
        </p:txBody>
      </p:sp>
      <p:sp>
        <p:nvSpPr>
          <p:cNvPr id="3" name="내용 개체 틀 2"/>
          <p:cNvSpPr>
            <a:spLocks noGrp="1"/>
          </p:cNvSpPr>
          <p:nvPr>
            <p:ph idx="1"/>
          </p:nvPr>
        </p:nvSpPr>
        <p:spPr/>
        <p:txBody>
          <a:bodyPr>
            <a:normAutofit fontScale="25000" lnSpcReduction="20000"/>
          </a:bodyPr>
          <a:lstStyle/>
          <a:p>
            <a:pPr marL="0" indent="0">
              <a:buNone/>
            </a:pPr>
            <a:r>
              <a:rPr lang="en-US" altLang="ko-KR" dirty="0"/>
              <a:t>| </a:t>
            </a:r>
            <a:r>
              <a:rPr lang="ko-KR" altLang="en-US" dirty="0"/>
              <a:t>날짜  </a:t>
            </a:r>
            <a:r>
              <a:rPr lang="en-US" altLang="ko-KR" dirty="0"/>
              <a:t>| </a:t>
            </a:r>
            <a:r>
              <a:rPr lang="ko-KR" altLang="en-US" dirty="0"/>
              <a:t>소속     </a:t>
            </a:r>
            <a:r>
              <a:rPr lang="en-US" altLang="ko-KR" dirty="0"/>
              <a:t>| </a:t>
            </a:r>
            <a:r>
              <a:rPr lang="ko-KR" altLang="en-US" dirty="0"/>
              <a:t>성명  </a:t>
            </a:r>
            <a:r>
              <a:rPr lang="en-US" altLang="ko-KR" dirty="0"/>
              <a:t>|</a:t>
            </a:r>
          </a:p>
          <a:p>
            <a:pPr marL="0" indent="0">
              <a:buNone/>
            </a:pPr>
            <a:r>
              <a:rPr lang="en-US" altLang="ko-KR" dirty="0"/>
              <a:t>| --- | ------ | --- |</a:t>
            </a:r>
          </a:p>
          <a:p>
            <a:pPr marL="0" indent="0">
              <a:buNone/>
            </a:pPr>
            <a:r>
              <a:rPr lang="en-US" altLang="ko-KR" dirty="0"/>
              <a:t>| 24</a:t>
            </a:r>
            <a:r>
              <a:rPr lang="ko-KR" altLang="en-US" dirty="0"/>
              <a:t>일 </a:t>
            </a:r>
            <a:r>
              <a:rPr lang="en-US" altLang="ko-KR" dirty="0"/>
              <a:t>| </a:t>
            </a:r>
            <a:r>
              <a:rPr lang="ko-KR" altLang="en-US" dirty="0"/>
              <a:t>행정지원팀  </a:t>
            </a:r>
            <a:r>
              <a:rPr lang="en-US" altLang="ko-KR" dirty="0"/>
              <a:t>| </a:t>
            </a:r>
            <a:r>
              <a:rPr lang="ko-KR" altLang="en-US" dirty="0"/>
              <a:t>김지혜 </a:t>
            </a:r>
            <a:r>
              <a:rPr lang="en-US" altLang="ko-KR" dirty="0"/>
              <a:t>|</a:t>
            </a:r>
          </a:p>
          <a:p>
            <a:pPr marL="0" indent="0">
              <a:buNone/>
            </a:pPr>
            <a:r>
              <a:rPr lang="en-US" altLang="ko-KR" dirty="0"/>
              <a:t>| 24</a:t>
            </a:r>
            <a:r>
              <a:rPr lang="ko-KR" altLang="en-US" dirty="0"/>
              <a:t>일 </a:t>
            </a:r>
            <a:r>
              <a:rPr lang="en-US" altLang="ko-KR" dirty="0"/>
              <a:t>| </a:t>
            </a:r>
            <a:r>
              <a:rPr lang="ko-KR" altLang="en-US" dirty="0"/>
              <a:t>행정지원팀  </a:t>
            </a:r>
            <a:r>
              <a:rPr lang="en-US" altLang="ko-KR" dirty="0"/>
              <a:t>| </a:t>
            </a:r>
            <a:r>
              <a:rPr lang="ko-KR" altLang="en-US" dirty="0"/>
              <a:t>박지윤 </a:t>
            </a:r>
            <a:r>
              <a:rPr lang="en-US" altLang="ko-KR" dirty="0"/>
              <a:t>|</a:t>
            </a:r>
          </a:p>
          <a:p>
            <a:pPr marL="0" indent="0">
              <a:buNone/>
            </a:pPr>
            <a:r>
              <a:rPr lang="en-US" altLang="ko-KR" dirty="0"/>
              <a:t>| 24</a:t>
            </a:r>
            <a:r>
              <a:rPr lang="ko-KR" altLang="en-US" dirty="0"/>
              <a:t>일 </a:t>
            </a:r>
            <a:r>
              <a:rPr lang="en-US" altLang="ko-KR" dirty="0"/>
              <a:t>| </a:t>
            </a:r>
            <a:r>
              <a:rPr lang="ko-KR" altLang="en-US" dirty="0"/>
              <a:t>식품분석팀  </a:t>
            </a:r>
            <a:r>
              <a:rPr lang="en-US" altLang="ko-KR" dirty="0"/>
              <a:t>| </a:t>
            </a:r>
            <a:r>
              <a:rPr lang="ko-KR" altLang="en-US" dirty="0"/>
              <a:t>오상헌 </a:t>
            </a:r>
            <a:r>
              <a:rPr lang="en-US" altLang="ko-KR" dirty="0"/>
              <a:t>|</a:t>
            </a:r>
          </a:p>
          <a:p>
            <a:pPr marL="0" indent="0">
              <a:buNone/>
            </a:pPr>
            <a:r>
              <a:rPr lang="en-US" altLang="ko-KR" dirty="0"/>
              <a:t>| 24</a:t>
            </a:r>
            <a:r>
              <a:rPr lang="ko-KR" altLang="en-US" dirty="0"/>
              <a:t>일 </a:t>
            </a:r>
            <a:r>
              <a:rPr lang="en-US" altLang="ko-KR" dirty="0"/>
              <a:t>| </a:t>
            </a:r>
            <a:r>
              <a:rPr lang="ko-KR" altLang="en-US" dirty="0"/>
              <a:t>식품분석팀  </a:t>
            </a:r>
            <a:r>
              <a:rPr lang="en-US" altLang="ko-KR" dirty="0"/>
              <a:t>| </a:t>
            </a:r>
            <a:r>
              <a:rPr lang="ko-KR" altLang="en-US" dirty="0"/>
              <a:t>하진옥 </a:t>
            </a:r>
            <a:r>
              <a:rPr lang="en-US" altLang="ko-KR" dirty="0"/>
              <a:t>|</a:t>
            </a:r>
          </a:p>
          <a:p>
            <a:pPr marL="0" indent="0">
              <a:buNone/>
            </a:pPr>
            <a:r>
              <a:rPr lang="en-US" altLang="ko-KR" dirty="0"/>
              <a:t>| 25</a:t>
            </a:r>
            <a:r>
              <a:rPr lang="ko-KR" altLang="en-US" dirty="0"/>
              <a:t>일 </a:t>
            </a:r>
            <a:r>
              <a:rPr lang="en-US" altLang="ko-KR" dirty="0"/>
              <a:t>| </a:t>
            </a:r>
            <a:r>
              <a:rPr lang="ko-KR" altLang="en-US" dirty="0"/>
              <a:t>식품분석팀  </a:t>
            </a:r>
            <a:r>
              <a:rPr lang="en-US" altLang="ko-KR" dirty="0"/>
              <a:t>| </a:t>
            </a:r>
            <a:r>
              <a:rPr lang="ko-KR" altLang="en-US" dirty="0"/>
              <a:t>박신희 </a:t>
            </a:r>
            <a:r>
              <a:rPr lang="en-US" altLang="ko-KR" dirty="0"/>
              <a:t>|</a:t>
            </a:r>
          </a:p>
          <a:p>
            <a:pPr marL="0" indent="0">
              <a:buNone/>
            </a:pPr>
            <a:r>
              <a:rPr lang="en-US" altLang="ko-KR" dirty="0"/>
              <a:t>| 25</a:t>
            </a:r>
            <a:r>
              <a:rPr lang="ko-KR" altLang="en-US" dirty="0"/>
              <a:t>일 </a:t>
            </a:r>
            <a:r>
              <a:rPr lang="en-US" altLang="ko-KR" dirty="0"/>
              <a:t>| </a:t>
            </a:r>
            <a:r>
              <a:rPr lang="ko-KR" altLang="en-US" dirty="0"/>
              <a:t>식품분석팀  </a:t>
            </a:r>
            <a:r>
              <a:rPr lang="en-US" altLang="ko-KR" dirty="0"/>
              <a:t>| </a:t>
            </a:r>
            <a:r>
              <a:rPr lang="ko-KR" altLang="en-US" dirty="0"/>
              <a:t>손명진 </a:t>
            </a:r>
            <a:r>
              <a:rPr lang="en-US" altLang="ko-KR" dirty="0"/>
              <a:t>|</a:t>
            </a:r>
          </a:p>
          <a:p>
            <a:pPr marL="0" indent="0">
              <a:buNone/>
            </a:pPr>
            <a:r>
              <a:rPr lang="en-US" altLang="ko-KR" dirty="0"/>
              <a:t>| 24</a:t>
            </a:r>
            <a:r>
              <a:rPr lang="ko-KR" altLang="en-US" dirty="0"/>
              <a:t>일 </a:t>
            </a:r>
            <a:r>
              <a:rPr lang="en-US" altLang="ko-KR" dirty="0"/>
              <a:t>| </a:t>
            </a:r>
            <a:r>
              <a:rPr lang="ko-KR" altLang="en-US" dirty="0"/>
              <a:t>감염병조사팀 </a:t>
            </a:r>
            <a:r>
              <a:rPr lang="en-US" altLang="ko-KR" dirty="0"/>
              <a:t>| </a:t>
            </a:r>
            <a:r>
              <a:rPr lang="ko-KR" altLang="en-US" dirty="0"/>
              <a:t>이성봉 </a:t>
            </a:r>
            <a:r>
              <a:rPr lang="en-US" altLang="ko-KR" dirty="0"/>
              <a:t>|</a:t>
            </a:r>
          </a:p>
          <a:p>
            <a:pPr marL="0" indent="0">
              <a:buNone/>
            </a:pPr>
            <a:r>
              <a:rPr lang="en-US" altLang="ko-KR" dirty="0"/>
              <a:t>| 24</a:t>
            </a:r>
            <a:r>
              <a:rPr lang="ko-KR" altLang="en-US" dirty="0"/>
              <a:t>일 </a:t>
            </a:r>
            <a:r>
              <a:rPr lang="en-US" altLang="ko-KR" dirty="0"/>
              <a:t>| </a:t>
            </a:r>
            <a:r>
              <a:rPr lang="ko-KR" altLang="en-US" dirty="0"/>
              <a:t>감염병조사팀 </a:t>
            </a:r>
            <a:r>
              <a:rPr lang="en-US" altLang="ko-KR" dirty="0"/>
              <a:t>| </a:t>
            </a:r>
            <a:r>
              <a:rPr lang="ko-KR" altLang="en-US" dirty="0"/>
              <a:t>권연옥 </a:t>
            </a:r>
            <a:r>
              <a:rPr lang="en-US" altLang="ko-KR" dirty="0"/>
              <a:t>|</a:t>
            </a:r>
          </a:p>
          <a:p>
            <a:pPr marL="0" indent="0">
              <a:buNone/>
            </a:pPr>
            <a:r>
              <a:rPr lang="en-US" altLang="ko-KR" dirty="0"/>
              <a:t>| 24</a:t>
            </a:r>
            <a:r>
              <a:rPr lang="ko-KR" altLang="en-US" dirty="0"/>
              <a:t>일 </a:t>
            </a:r>
            <a:r>
              <a:rPr lang="en-US" altLang="ko-KR" dirty="0"/>
              <a:t>| </a:t>
            </a:r>
            <a:r>
              <a:rPr lang="ko-KR" altLang="en-US" dirty="0"/>
              <a:t>감염병조사팀 </a:t>
            </a:r>
            <a:r>
              <a:rPr lang="en-US" altLang="ko-KR" dirty="0"/>
              <a:t>| </a:t>
            </a:r>
            <a:r>
              <a:rPr lang="ko-KR" altLang="en-US" dirty="0"/>
              <a:t>임지현 </a:t>
            </a:r>
            <a:r>
              <a:rPr lang="en-US" altLang="ko-KR" dirty="0"/>
              <a:t>|</a:t>
            </a:r>
          </a:p>
          <a:p>
            <a:pPr marL="0" indent="0">
              <a:buNone/>
            </a:pPr>
            <a:r>
              <a:rPr lang="en-US" altLang="ko-KR" dirty="0"/>
              <a:t>| 24</a:t>
            </a:r>
            <a:r>
              <a:rPr lang="ko-KR" altLang="en-US" dirty="0"/>
              <a:t>일 </a:t>
            </a:r>
            <a:r>
              <a:rPr lang="en-US" altLang="ko-KR" dirty="0"/>
              <a:t>| </a:t>
            </a:r>
            <a:r>
              <a:rPr lang="ko-KR" altLang="en-US" dirty="0"/>
              <a:t>토양분석팀  </a:t>
            </a:r>
            <a:r>
              <a:rPr lang="en-US" altLang="ko-KR" dirty="0"/>
              <a:t>| </a:t>
            </a:r>
            <a:r>
              <a:rPr lang="ko-KR" altLang="en-US" dirty="0"/>
              <a:t>임윤정 </a:t>
            </a:r>
            <a:r>
              <a:rPr lang="en-US" altLang="ko-KR" dirty="0"/>
              <a:t>|</a:t>
            </a:r>
          </a:p>
          <a:p>
            <a:pPr marL="0" indent="0">
              <a:buNone/>
            </a:pPr>
            <a:r>
              <a:rPr lang="en-US" altLang="ko-KR" dirty="0"/>
              <a:t>| 24</a:t>
            </a:r>
            <a:r>
              <a:rPr lang="ko-KR" altLang="en-US" dirty="0"/>
              <a:t>일 </a:t>
            </a:r>
            <a:r>
              <a:rPr lang="en-US" altLang="ko-KR" dirty="0"/>
              <a:t>| </a:t>
            </a:r>
            <a:r>
              <a:rPr lang="ko-KR" altLang="en-US" dirty="0"/>
              <a:t>토양분석팀  </a:t>
            </a:r>
            <a:r>
              <a:rPr lang="en-US" altLang="ko-KR" dirty="0"/>
              <a:t>| </a:t>
            </a:r>
            <a:r>
              <a:rPr lang="ko-KR" altLang="en-US" dirty="0"/>
              <a:t>이호정 </a:t>
            </a:r>
            <a:r>
              <a:rPr lang="en-US" altLang="ko-KR" dirty="0"/>
              <a:t>|</a:t>
            </a:r>
          </a:p>
          <a:p>
            <a:pPr marL="0" indent="0">
              <a:buNone/>
            </a:pPr>
            <a:r>
              <a:rPr lang="en-US" altLang="ko-KR" dirty="0"/>
              <a:t>| 25</a:t>
            </a:r>
            <a:r>
              <a:rPr lang="ko-KR" altLang="en-US" dirty="0"/>
              <a:t>일 </a:t>
            </a:r>
            <a:r>
              <a:rPr lang="en-US" altLang="ko-KR" dirty="0"/>
              <a:t>| </a:t>
            </a:r>
            <a:r>
              <a:rPr lang="ko-KR" altLang="en-US" dirty="0"/>
              <a:t>토양분석팀  </a:t>
            </a:r>
            <a:r>
              <a:rPr lang="en-US" altLang="ko-KR" dirty="0"/>
              <a:t>| </a:t>
            </a:r>
            <a:r>
              <a:rPr lang="ko-KR" altLang="en-US" dirty="0"/>
              <a:t>김진길 </a:t>
            </a:r>
            <a:r>
              <a:rPr lang="en-US" altLang="ko-KR" dirty="0"/>
              <a:t>|</a:t>
            </a:r>
          </a:p>
          <a:p>
            <a:pPr marL="0" indent="0">
              <a:buNone/>
            </a:pPr>
            <a:r>
              <a:rPr lang="en-US" altLang="ko-KR" dirty="0"/>
              <a:t>| 25</a:t>
            </a:r>
            <a:r>
              <a:rPr lang="ko-KR" altLang="en-US" dirty="0"/>
              <a:t>일 </a:t>
            </a:r>
            <a:r>
              <a:rPr lang="en-US" altLang="ko-KR" dirty="0"/>
              <a:t>| </a:t>
            </a:r>
            <a:r>
              <a:rPr lang="ko-KR" altLang="en-US" dirty="0"/>
              <a:t>토양분석팀  </a:t>
            </a:r>
            <a:r>
              <a:rPr lang="en-US" altLang="ko-KR" dirty="0"/>
              <a:t>| </a:t>
            </a:r>
            <a:r>
              <a:rPr lang="ko-KR" altLang="en-US" dirty="0"/>
              <a:t>윤주연 </a:t>
            </a:r>
            <a:r>
              <a:rPr lang="en-US" altLang="ko-KR" dirty="0"/>
              <a:t>|</a:t>
            </a:r>
          </a:p>
          <a:p>
            <a:pPr marL="0" indent="0">
              <a:buNone/>
            </a:pPr>
            <a:r>
              <a:rPr lang="en-US" altLang="ko-KR" dirty="0"/>
              <a:t>| 24</a:t>
            </a:r>
            <a:r>
              <a:rPr lang="ko-KR" altLang="en-US" dirty="0"/>
              <a:t>일 </a:t>
            </a:r>
            <a:r>
              <a:rPr lang="en-US" altLang="ko-KR" dirty="0"/>
              <a:t>| </a:t>
            </a:r>
            <a:r>
              <a:rPr lang="ko-KR" altLang="en-US" dirty="0"/>
              <a:t>수질환경팀  </a:t>
            </a:r>
            <a:r>
              <a:rPr lang="en-US" altLang="ko-KR" dirty="0"/>
              <a:t>| </a:t>
            </a:r>
            <a:r>
              <a:rPr lang="ko-KR" altLang="en-US" dirty="0"/>
              <a:t>정종필 </a:t>
            </a:r>
            <a:r>
              <a:rPr lang="en-US" altLang="ko-KR" dirty="0"/>
              <a:t>|</a:t>
            </a:r>
          </a:p>
          <a:p>
            <a:pPr marL="0" indent="0">
              <a:buNone/>
            </a:pPr>
            <a:r>
              <a:rPr lang="en-US" altLang="ko-KR" dirty="0"/>
              <a:t>| 24</a:t>
            </a:r>
            <a:r>
              <a:rPr lang="ko-KR" altLang="en-US" dirty="0"/>
              <a:t>일 </a:t>
            </a:r>
            <a:r>
              <a:rPr lang="en-US" altLang="ko-KR" dirty="0"/>
              <a:t>| </a:t>
            </a:r>
            <a:r>
              <a:rPr lang="ko-KR" altLang="en-US" dirty="0"/>
              <a:t>수질환경팀  </a:t>
            </a:r>
            <a:r>
              <a:rPr lang="en-US" altLang="ko-KR" dirty="0"/>
              <a:t>| </a:t>
            </a:r>
            <a:r>
              <a:rPr lang="ko-KR" altLang="en-US" dirty="0"/>
              <a:t>서인숙 </a:t>
            </a:r>
            <a:r>
              <a:rPr lang="en-US" altLang="ko-KR" dirty="0"/>
              <a:t>|</a:t>
            </a:r>
          </a:p>
          <a:p>
            <a:pPr marL="0" indent="0">
              <a:buNone/>
            </a:pPr>
            <a:r>
              <a:rPr lang="en-US" altLang="ko-KR" dirty="0"/>
              <a:t>| 24</a:t>
            </a:r>
            <a:r>
              <a:rPr lang="ko-KR" altLang="en-US" dirty="0"/>
              <a:t>일 </a:t>
            </a:r>
            <a:r>
              <a:rPr lang="en-US" altLang="ko-KR" dirty="0"/>
              <a:t>| </a:t>
            </a:r>
            <a:r>
              <a:rPr lang="ko-KR" altLang="en-US" dirty="0"/>
              <a:t>수질환경팀  </a:t>
            </a:r>
            <a:r>
              <a:rPr lang="en-US" altLang="ko-KR" dirty="0"/>
              <a:t>| </a:t>
            </a:r>
            <a:r>
              <a:rPr lang="ko-KR" altLang="en-US" dirty="0"/>
              <a:t>김혜린 </a:t>
            </a:r>
            <a:r>
              <a:rPr lang="en-US" altLang="ko-KR" dirty="0"/>
              <a:t>|</a:t>
            </a:r>
          </a:p>
          <a:p>
            <a:pPr marL="0" indent="0">
              <a:buNone/>
            </a:pPr>
            <a:r>
              <a:rPr lang="en-US" altLang="ko-KR" dirty="0"/>
              <a:t>| 24</a:t>
            </a:r>
            <a:r>
              <a:rPr lang="ko-KR" altLang="en-US" dirty="0"/>
              <a:t>일 </a:t>
            </a:r>
            <a:r>
              <a:rPr lang="en-US" altLang="ko-KR" dirty="0"/>
              <a:t>| </a:t>
            </a:r>
            <a:r>
              <a:rPr lang="ko-KR" altLang="en-US" dirty="0"/>
              <a:t>수질환경팀  </a:t>
            </a:r>
            <a:r>
              <a:rPr lang="en-US" altLang="ko-KR" dirty="0"/>
              <a:t>| </a:t>
            </a:r>
            <a:r>
              <a:rPr lang="ko-KR" altLang="en-US" dirty="0"/>
              <a:t>유한조 </a:t>
            </a:r>
            <a:r>
              <a:rPr lang="en-US" altLang="ko-KR" dirty="0"/>
              <a:t>|</a:t>
            </a:r>
          </a:p>
          <a:p>
            <a:pPr marL="0" indent="0">
              <a:buNone/>
            </a:pPr>
            <a:r>
              <a:rPr lang="en-US" altLang="ko-KR" dirty="0"/>
              <a:t>| 25</a:t>
            </a:r>
            <a:r>
              <a:rPr lang="ko-KR" altLang="en-US" dirty="0"/>
              <a:t>일 </a:t>
            </a:r>
            <a:r>
              <a:rPr lang="en-US" altLang="ko-KR" dirty="0"/>
              <a:t>| </a:t>
            </a:r>
            <a:r>
              <a:rPr lang="ko-KR" altLang="en-US" dirty="0"/>
              <a:t>수질환경팀  </a:t>
            </a:r>
            <a:r>
              <a:rPr lang="en-US" altLang="ko-KR" dirty="0"/>
              <a:t>| </a:t>
            </a:r>
            <a:r>
              <a:rPr lang="ko-KR" altLang="en-US" dirty="0"/>
              <a:t>김지영 </a:t>
            </a:r>
            <a:r>
              <a:rPr lang="en-US" altLang="ko-KR" dirty="0"/>
              <a:t>|</a:t>
            </a:r>
          </a:p>
          <a:p>
            <a:pPr marL="0" indent="0">
              <a:buNone/>
            </a:pPr>
            <a:r>
              <a:rPr lang="en-US" altLang="ko-KR" dirty="0"/>
              <a:t>| 25</a:t>
            </a:r>
            <a:r>
              <a:rPr lang="ko-KR" altLang="en-US" dirty="0"/>
              <a:t>일 </a:t>
            </a:r>
            <a:r>
              <a:rPr lang="en-US" altLang="ko-KR" dirty="0"/>
              <a:t>| </a:t>
            </a:r>
            <a:r>
              <a:rPr lang="ko-KR" altLang="en-US" dirty="0"/>
              <a:t>수질환경팀  </a:t>
            </a:r>
            <a:r>
              <a:rPr lang="en-US" altLang="ko-KR" dirty="0"/>
              <a:t>| </a:t>
            </a:r>
            <a:r>
              <a:rPr lang="ko-KR" altLang="en-US" dirty="0"/>
              <a:t>김수현 </a:t>
            </a:r>
            <a:r>
              <a:rPr lang="en-US" altLang="ko-KR" dirty="0"/>
              <a:t>|</a:t>
            </a:r>
          </a:p>
          <a:p>
            <a:pPr marL="0" indent="0">
              <a:buNone/>
            </a:pPr>
            <a:r>
              <a:rPr lang="en-US" altLang="ko-KR" dirty="0"/>
              <a:t>| 25</a:t>
            </a:r>
            <a:r>
              <a:rPr lang="ko-KR" altLang="en-US" dirty="0"/>
              <a:t>일 </a:t>
            </a:r>
            <a:r>
              <a:rPr lang="en-US" altLang="ko-KR" dirty="0"/>
              <a:t>| </a:t>
            </a:r>
            <a:r>
              <a:rPr lang="ko-KR" altLang="en-US" dirty="0"/>
              <a:t>수질환경팀  </a:t>
            </a:r>
            <a:r>
              <a:rPr lang="en-US" altLang="ko-KR" dirty="0"/>
              <a:t>| </a:t>
            </a:r>
            <a:r>
              <a:rPr lang="ko-KR" altLang="en-US" dirty="0"/>
              <a:t>윤수현 </a:t>
            </a:r>
            <a:r>
              <a:rPr lang="en-US" altLang="ko-KR" dirty="0"/>
              <a:t>|</a:t>
            </a:r>
          </a:p>
          <a:p>
            <a:pPr marL="0" indent="0">
              <a:buNone/>
            </a:pPr>
            <a:r>
              <a:rPr lang="en-US" altLang="ko-KR" dirty="0"/>
              <a:t>| 25</a:t>
            </a:r>
            <a:r>
              <a:rPr lang="ko-KR" altLang="en-US" dirty="0"/>
              <a:t>일 </a:t>
            </a:r>
            <a:r>
              <a:rPr lang="en-US" altLang="ko-KR" dirty="0"/>
              <a:t>| </a:t>
            </a:r>
            <a:r>
              <a:rPr lang="ko-KR" altLang="en-US" dirty="0"/>
              <a:t>수질환경팀  </a:t>
            </a:r>
            <a:r>
              <a:rPr lang="en-US" altLang="ko-KR" dirty="0"/>
              <a:t>| </a:t>
            </a:r>
            <a:r>
              <a:rPr lang="ko-KR" altLang="en-US" dirty="0"/>
              <a:t>백다원 </a:t>
            </a:r>
            <a:r>
              <a:rPr lang="en-US" altLang="ko-KR" dirty="0"/>
              <a:t>|</a:t>
            </a:r>
          </a:p>
          <a:p>
            <a:pPr marL="0" indent="0">
              <a:buNone/>
            </a:pPr>
            <a:endParaRPr lang="ko-KR" altLang="en-US" dirty="0"/>
          </a:p>
        </p:txBody>
      </p:sp>
      <p:pic>
        <p:nvPicPr>
          <p:cNvPr id="4" name="그림 3"/>
          <p:cNvPicPr>
            <a:picLocks noChangeAspect="1"/>
          </p:cNvPicPr>
          <p:nvPr/>
        </p:nvPicPr>
        <p:blipFill>
          <a:blip r:embed="rId2"/>
          <a:stretch>
            <a:fillRect/>
          </a:stretch>
        </p:blipFill>
        <p:spPr>
          <a:xfrm>
            <a:off x="4267145" y="1457863"/>
            <a:ext cx="3740743" cy="5064155"/>
          </a:xfrm>
          <a:prstGeom prst="rect">
            <a:avLst/>
          </a:prstGeom>
        </p:spPr>
      </p:pic>
    </p:spTree>
    <p:extLst>
      <p:ext uri="{BB962C8B-B14F-4D97-AF65-F5344CB8AC3E}">
        <p14:creationId xmlns:p14="http://schemas.microsoft.com/office/powerpoint/2010/main" val="36242237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엑셀 날짜별로 시트 구분하여 생성하기</a:t>
            </a:r>
            <a:r>
              <a:rPr lang="en-US" altLang="ko-KR" b="1" dirty="0"/>
              <a:t>(</a:t>
            </a:r>
            <a:r>
              <a:rPr lang="ko-KR" altLang="en-US" b="1" dirty="0"/>
              <a:t>확장</a:t>
            </a:r>
            <a:r>
              <a:rPr lang="en-US" altLang="ko-KR" b="1" dirty="0"/>
              <a:t>-1)</a:t>
            </a:r>
            <a:endParaRPr lang="ko-KR" altLang="en-US" b="1" dirty="0"/>
          </a:p>
        </p:txBody>
      </p:sp>
      <p:sp>
        <p:nvSpPr>
          <p:cNvPr id="3" name="내용 개체 틀 2"/>
          <p:cNvSpPr>
            <a:spLocks noGrp="1"/>
          </p:cNvSpPr>
          <p:nvPr>
            <p:ph idx="1"/>
          </p:nvPr>
        </p:nvSpPr>
        <p:spPr/>
        <p:txBody>
          <a:bodyPr>
            <a:normAutofit fontScale="85000" lnSpcReduction="10000"/>
          </a:bodyPr>
          <a:lstStyle/>
          <a:p>
            <a:pPr marL="0" indent="0">
              <a:lnSpc>
                <a:spcPct val="150000"/>
              </a:lnSpc>
              <a:buNone/>
            </a:pPr>
            <a:r>
              <a:rPr lang="ko-KR" altLang="en-US" dirty="0"/>
              <a:t>엑셀 시트에 날짜</a:t>
            </a:r>
            <a:r>
              <a:rPr lang="en-US" altLang="ko-KR" dirty="0"/>
              <a:t>, </a:t>
            </a:r>
            <a:r>
              <a:rPr lang="ko-KR" altLang="en-US" dirty="0"/>
              <a:t>소속</a:t>
            </a:r>
            <a:r>
              <a:rPr lang="en-US" altLang="ko-KR" dirty="0"/>
              <a:t>, </a:t>
            </a:r>
            <a:r>
              <a:rPr lang="ko-KR" altLang="en-US" dirty="0"/>
              <a:t>성명 정보를 포함하는 데이터 프레임이 있다</a:t>
            </a:r>
            <a:r>
              <a:rPr lang="en-US" altLang="ko-KR" dirty="0"/>
              <a:t>.</a:t>
            </a:r>
          </a:p>
          <a:p>
            <a:pPr marL="0" indent="0">
              <a:lnSpc>
                <a:spcPct val="150000"/>
              </a:lnSpc>
              <a:buNone/>
            </a:pPr>
            <a:r>
              <a:rPr lang="ko-KR" altLang="en-US" dirty="0"/>
              <a:t>이 데이터 프레임에서 각 고유 </a:t>
            </a:r>
            <a:r>
              <a:rPr lang="en-US" altLang="ko-KR" dirty="0"/>
              <a:t>＇</a:t>
            </a:r>
            <a:r>
              <a:rPr lang="ko-KR" altLang="en-US" dirty="0"/>
              <a:t>날짜</a:t>
            </a:r>
            <a:r>
              <a:rPr lang="en-US" altLang="ko-KR" dirty="0"/>
              <a:t>＇ </a:t>
            </a:r>
            <a:r>
              <a:rPr lang="ko-KR" altLang="en-US" dirty="0"/>
              <a:t>값을 기준으로 해당 날짜에 해당하는 행을 찾아 새로운 시트에 복사하는 </a:t>
            </a:r>
            <a:r>
              <a:rPr lang="en-US" altLang="ko-KR" dirty="0"/>
              <a:t>Excel VBA </a:t>
            </a:r>
            <a:r>
              <a:rPr lang="ko-KR" altLang="en-US" dirty="0"/>
              <a:t>코드를 작성한다</a:t>
            </a:r>
            <a:r>
              <a:rPr lang="en-US" altLang="ko-KR" dirty="0"/>
              <a:t>.</a:t>
            </a:r>
          </a:p>
          <a:p>
            <a:pPr marL="0" indent="0">
              <a:lnSpc>
                <a:spcPct val="150000"/>
              </a:lnSpc>
              <a:buNone/>
            </a:pPr>
            <a:r>
              <a:rPr lang="ko-KR" altLang="en-US" dirty="0"/>
              <a:t>이 때</a:t>
            </a:r>
            <a:r>
              <a:rPr lang="en-US" altLang="ko-KR" dirty="0"/>
              <a:t>, </a:t>
            </a:r>
            <a:r>
              <a:rPr lang="ko-KR" altLang="en-US" dirty="0"/>
              <a:t>새로 생성된 각 시트의 이름은 해당 시트에 복사된 행들의 </a:t>
            </a:r>
            <a:r>
              <a:rPr lang="en-US" altLang="ko-KR" dirty="0"/>
              <a:t>＇</a:t>
            </a:r>
            <a:r>
              <a:rPr lang="ko-KR" altLang="en-US" dirty="0"/>
              <a:t>날짜</a:t>
            </a:r>
            <a:r>
              <a:rPr lang="en-US" altLang="ko-KR" dirty="0"/>
              <a:t>＇ </a:t>
            </a:r>
            <a:r>
              <a:rPr lang="ko-KR" altLang="en-US" dirty="0"/>
              <a:t>값으로 설정해야 한다</a:t>
            </a:r>
            <a:r>
              <a:rPr lang="en-US" altLang="ko-KR" dirty="0"/>
              <a:t>.</a:t>
            </a:r>
          </a:p>
          <a:p>
            <a:pPr marL="0" indent="0">
              <a:lnSpc>
                <a:spcPct val="150000"/>
              </a:lnSpc>
              <a:buNone/>
            </a:pPr>
            <a:r>
              <a:rPr lang="ko-KR" altLang="en-US" dirty="0"/>
              <a:t>즉</a:t>
            </a:r>
            <a:r>
              <a:rPr lang="en-US" altLang="ko-KR" dirty="0"/>
              <a:t>, </a:t>
            </a:r>
            <a:r>
              <a:rPr lang="ko-KR" altLang="en-US" dirty="0"/>
              <a:t>각 고유 날짜마다 별도의 시트를 생성하고 해당 날짜에 해당하는 데이터를 해당 시트에 복사해 주는 코드를 작성해야 한다</a:t>
            </a:r>
            <a:r>
              <a:rPr lang="en-US" altLang="ko-KR" dirty="0"/>
              <a:t>.</a:t>
            </a:r>
            <a:endParaRPr lang="ko-KR" altLang="en-US" dirty="0"/>
          </a:p>
        </p:txBody>
      </p:sp>
    </p:spTree>
    <p:extLst>
      <p:ext uri="{BB962C8B-B14F-4D97-AF65-F5344CB8AC3E}">
        <p14:creationId xmlns:p14="http://schemas.microsoft.com/office/powerpoint/2010/main" val="40696495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엑셀 날짜별로 시트 구분하여 생성하기</a:t>
            </a:r>
            <a:r>
              <a:rPr lang="en-US" altLang="ko-KR" b="1" dirty="0"/>
              <a:t>(</a:t>
            </a:r>
            <a:r>
              <a:rPr lang="ko-KR" altLang="en-US" b="1" dirty="0"/>
              <a:t>확장</a:t>
            </a:r>
            <a:r>
              <a:rPr lang="en-US" altLang="ko-KR" b="1" dirty="0"/>
              <a:t>-2)</a:t>
            </a:r>
            <a:endParaRPr lang="ko-KR" altLang="en-US" b="1" dirty="0"/>
          </a:p>
        </p:txBody>
      </p:sp>
      <p:sp>
        <p:nvSpPr>
          <p:cNvPr id="3" name="내용 개체 틀 2"/>
          <p:cNvSpPr>
            <a:spLocks noGrp="1"/>
          </p:cNvSpPr>
          <p:nvPr>
            <p:ph idx="1"/>
          </p:nvPr>
        </p:nvSpPr>
        <p:spPr/>
        <p:txBody>
          <a:bodyPr>
            <a:normAutofit fontScale="70000" lnSpcReduction="20000"/>
          </a:bodyPr>
          <a:lstStyle/>
          <a:p>
            <a:pPr marL="0" indent="0">
              <a:lnSpc>
                <a:spcPct val="160000"/>
              </a:lnSpc>
              <a:buNone/>
            </a:pPr>
            <a:r>
              <a:rPr lang="en-US" altLang="ko-KR" dirty="0"/>
              <a:t>Excel VBA</a:t>
            </a:r>
            <a:r>
              <a:rPr lang="ko-KR" altLang="en-US" dirty="0"/>
              <a:t>를 사용하여 다음의 기능을 수행하는 매크로를 작성한다</a:t>
            </a:r>
            <a:r>
              <a:rPr lang="en-US" altLang="ko-KR" dirty="0"/>
              <a:t>:</a:t>
            </a:r>
          </a:p>
          <a:p>
            <a:pPr marL="0" indent="0">
              <a:lnSpc>
                <a:spcPct val="160000"/>
              </a:lnSpc>
              <a:buNone/>
            </a:pPr>
            <a:r>
              <a:rPr lang="en-US" altLang="ko-KR" dirty="0"/>
              <a:t>'Sheet1'</a:t>
            </a:r>
            <a:r>
              <a:rPr lang="ko-KR" altLang="en-US" dirty="0"/>
              <a:t>이라는 이름의 워크시트에서 데이터를 읽어 온다</a:t>
            </a:r>
            <a:r>
              <a:rPr lang="en-US" altLang="ko-KR" dirty="0"/>
              <a:t>.</a:t>
            </a:r>
          </a:p>
          <a:p>
            <a:pPr marL="0" indent="0">
              <a:lnSpc>
                <a:spcPct val="160000"/>
              </a:lnSpc>
              <a:buNone/>
            </a:pPr>
            <a:r>
              <a:rPr lang="ko-KR" altLang="en-US" dirty="0"/>
              <a:t>첫 번째 열에 위치한 </a:t>
            </a:r>
            <a:r>
              <a:rPr lang="en-US" altLang="ko-KR" dirty="0"/>
              <a:t>＂</a:t>
            </a:r>
            <a:r>
              <a:rPr lang="ko-KR" altLang="en-US" dirty="0"/>
              <a:t>날짜</a:t>
            </a:r>
            <a:r>
              <a:rPr lang="en-US" altLang="ko-KR" dirty="0"/>
              <a:t>“ </a:t>
            </a:r>
            <a:r>
              <a:rPr lang="ko-KR" altLang="en-US" dirty="0"/>
              <a:t>를 기준으로</a:t>
            </a:r>
            <a:r>
              <a:rPr lang="en-US" altLang="ko-KR" dirty="0"/>
              <a:t>, </a:t>
            </a:r>
            <a:r>
              <a:rPr lang="ko-KR" altLang="en-US" dirty="0"/>
              <a:t>각 날짜별로 새로운 워크시트를 생성한다</a:t>
            </a:r>
            <a:r>
              <a:rPr lang="en-US" altLang="ko-KR" dirty="0"/>
              <a:t>.</a:t>
            </a:r>
          </a:p>
          <a:p>
            <a:pPr marL="0" indent="0">
              <a:lnSpc>
                <a:spcPct val="160000"/>
              </a:lnSpc>
              <a:buNone/>
            </a:pPr>
            <a:r>
              <a:rPr lang="ko-KR" altLang="en-US" dirty="0"/>
              <a:t>각 워크시트에는 해당 날짜의 데이터만 복사한다</a:t>
            </a:r>
            <a:r>
              <a:rPr lang="en-US" altLang="ko-KR" dirty="0"/>
              <a:t>.</a:t>
            </a:r>
          </a:p>
          <a:p>
            <a:pPr marL="0" indent="0">
              <a:lnSpc>
                <a:spcPct val="160000"/>
              </a:lnSpc>
              <a:buNone/>
            </a:pPr>
            <a:r>
              <a:rPr lang="ko-KR" altLang="en-US" dirty="0"/>
              <a:t>헤더</a:t>
            </a:r>
            <a:r>
              <a:rPr lang="en-US" altLang="ko-KR" dirty="0"/>
              <a:t>(</a:t>
            </a:r>
            <a:r>
              <a:rPr lang="ko-KR" altLang="en-US" dirty="0"/>
              <a:t>첫 번째 행</a:t>
            </a:r>
            <a:r>
              <a:rPr lang="en-US" altLang="ko-KR" dirty="0"/>
              <a:t>)</a:t>
            </a:r>
            <a:r>
              <a:rPr lang="ko-KR" altLang="en-US" dirty="0"/>
              <a:t>도 복사되어야 합니다</a:t>
            </a:r>
            <a:r>
              <a:rPr lang="en-US" altLang="ko-KR" dirty="0"/>
              <a:t>.</a:t>
            </a:r>
          </a:p>
          <a:p>
            <a:pPr marL="0" indent="0">
              <a:lnSpc>
                <a:spcPct val="160000"/>
              </a:lnSpc>
              <a:buNone/>
            </a:pPr>
            <a:r>
              <a:rPr lang="ko-KR" altLang="en-US" dirty="0"/>
              <a:t>데이터 추출이 완료되면</a:t>
            </a:r>
            <a:r>
              <a:rPr lang="en-US" altLang="ko-KR" dirty="0"/>
              <a:t>, '</a:t>
            </a:r>
            <a:r>
              <a:rPr lang="ko-KR" altLang="en-US" dirty="0"/>
              <a:t>데이터 추출이 완료되었습니다</a:t>
            </a:r>
            <a:r>
              <a:rPr lang="en-US" altLang="ko-KR" dirty="0"/>
              <a:t>.'</a:t>
            </a:r>
            <a:r>
              <a:rPr lang="ko-KR" altLang="en-US" dirty="0"/>
              <a:t>라는 메시지를 메시지 박스로 출력한다</a:t>
            </a:r>
            <a:r>
              <a:rPr lang="en-US" altLang="ko-KR" dirty="0"/>
              <a:t>.</a:t>
            </a:r>
            <a:endParaRPr lang="ko-KR" altLang="en-US" dirty="0"/>
          </a:p>
        </p:txBody>
      </p:sp>
    </p:spTree>
    <p:extLst>
      <p:ext uri="{BB962C8B-B14F-4D97-AF65-F5344CB8AC3E}">
        <p14:creationId xmlns:p14="http://schemas.microsoft.com/office/powerpoint/2010/main" val="40675999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엑셀 날짜별로 시트 구분하여 생성하기</a:t>
            </a:r>
            <a:r>
              <a:rPr lang="en-US" altLang="ko-KR" b="1" dirty="0"/>
              <a:t>(</a:t>
            </a:r>
            <a:r>
              <a:rPr lang="ko-KR" altLang="en-US" b="1" dirty="0"/>
              <a:t>확장</a:t>
            </a:r>
            <a:r>
              <a:rPr lang="en-US" altLang="ko-KR" b="1" dirty="0"/>
              <a:t>-3)</a:t>
            </a:r>
            <a:endParaRPr lang="ko-KR" altLang="en-US" b="1" dirty="0"/>
          </a:p>
        </p:txBody>
      </p:sp>
      <p:sp>
        <p:nvSpPr>
          <p:cNvPr id="3" name="내용 개체 틀 2"/>
          <p:cNvSpPr>
            <a:spLocks noGrp="1"/>
          </p:cNvSpPr>
          <p:nvPr>
            <p:ph idx="1"/>
          </p:nvPr>
        </p:nvSpPr>
        <p:spPr/>
        <p:txBody>
          <a:bodyPr/>
          <a:lstStyle/>
          <a:p>
            <a:pPr marL="0" indent="0">
              <a:buNone/>
            </a:pPr>
            <a:r>
              <a:rPr lang="ko-KR" altLang="en-US" dirty="0"/>
              <a:t>위 코드를 날짜에서 소속으로 변경하여 분리하는 코드를 작성해줘</a:t>
            </a:r>
            <a:r>
              <a:rPr lang="en-US" altLang="ko-KR" dirty="0"/>
              <a:t>.(</a:t>
            </a:r>
            <a:r>
              <a:rPr lang="ko-KR" altLang="en-US" dirty="0"/>
              <a:t>소속은 </a:t>
            </a:r>
            <a:r>
              <a:rPr lang="en-US" altLang="ko-KR" dirty="0"/>
              <a:t>B</a:t>
            </a:r>
            <a:r>
              <a:rPr lang="ko-KR" altLang="en-US" dirty="0"/>
              <a:t>열에 위치해 있다</a:t>
            </a:r>
            <a:r>
              <a:rPr lang="en-US" altLang="ko-KR" dirty="0"/>
              <a:t>.)</a:t>
            </a:r>
            <a:endParaRPr lang="ko-KR" altLang="en-US" dirty="0"/>
          </a:p>
        </p:txBody>
      </p:sp>
    </p:spTree>
    <p:extLst>
      <p:ext uri="{BB962C8B-B14F-4D97-AF65-F5344CB8AC3E}">
        <p14:creationId xmlns:p14="http://schemas.microsoft.com/office/powerpoint/2010/main" val="393999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smtClean="0"/>
              <a:t>WebPilot</a:t>
            </a:r>
            <a:r>
              <a:rPr lang="en-US" altLang="ko-KR" dirty="0" smtClean="0"/>
              <a:t> </a:t>
            </a:r>
            <a:r>
              <a:rPr lang="ko-KR" altLang="en-US" dirty="0" smtClean="0"/>
              <a:t>사용해서 웹 데이터 분석하기</a:t>
            </a:r>
            <a:endParaRPr lang="ko-KR" altLang="en-US" dirty="0"/>
          </a:p>
        </p:txBody>
      </p:sp>
      <p:sp>
        <p:nvSpPr>
          <p:cNvPr id="3" name="내용 개체 틀 2"/>
          <p:cNvSpPr>
            <a:spLocks noGrp="1"/>
          </p:cNvSpPr>
          <p:nvPr>
            <p:ph idx="1"/>
          </p:nvPr>
        </p:nvSpPr>
        <p:spPr/>
        <p:txBody>
          <a:bodyPr/>
          <a:lstStyle/>
          <a:p>
            <a:pPr marL="0" indent="0">
              <a:buNone/>
            </a:pPr>
            <a:r>
              <a:rPr lang="en-US" altLang="ko-KR" dirty="0" err="1" smtClean="0"/>
              <a:t>Cnn</a:t>
            </a:r>
            <a:r>
              <a:rPr lang="en-US" altLang="ko-KR" dirty="0" smtClean="0"/>
              <a:t> </a:t>
            </a:r>
            <a:r>
              <a:rPr lang="ko-KR" altLang="en-US" dirty="0" smtClean="0"/>
              <a:t>뉴스 </a:t>
            </a:r>
            <a:r>
              <a:rPr lang="ko-KR" altLang="en-US" dirty="0" err="1" smtClean="0"/>
              <a:t>읽어오기</a:t>
            </a:r>
            <a:endParaRPr lang="en-US" altLang="ko-KR" dirty="0" smtClean="0"/>
          </a:p>
          <a:p>
            <a:pPr marL="0" indent="0">
              <a:buNone/>
            </a:pPr>
            <a:endParaRPr lang="en-US" altLang="ko-KR" dirty="0"/>
          </a:p>
          <a:p>
            <a:pPr marL="0" indent="0">
              <a:buNone/>
            </a:pPr>
            <a:r>
              <a:rPr lang="ko-KR" altLang="en-US" dirty="0" smtClean="0"/>
              <a:t>네이버 스마트스토어 제품 비교하기</a:t>
            </a:r>
            <a:r>
              <a:rPr lang="en-US" altLang="ko-KR" dirty="0" smtClean="0"/>
              <a:t>(</a:t>
            </a:r>
            <a:r>
              <a:rPr lang="ko-KR" altLang="en-US" dirty="0" smtClean="0"/>
              <a:t>검색</a:t>
            </a:r>
            <a:r>
              <a:rPr lang="en-US" altLang="ko-KR" dirty="0" smtClean="0"/>
              <a:t>: </a:t>
            </a:r>
            <a:r>
              <a:rPr lang="ko-KR" altLang="en-US" dirty="0" smtClean="0"/>
              <a:t>양고기</a:t>
            </a:r>
            <a:r>
              <a:rPr lang="en-US" altLang="ko-KR" dirty="0" smtClean="0"/>
              <a:t>)</a:t>
            </a:r>
          </a:p>
          <a:p>
            <a:pPr marL="0" indent="0">
              <a:buNone/>
            </a:pPr>
            <a:r>
              <a:rPr lang="ko-KR" altLang="en-US" dirty="0" smtClean="0"/>
              <a:t>공통점과 차이점</a:t>
            </a:r>
            <a:endParaRPr lang="ko-KR" altLang="en-US" dirty="0"/>
          </a:p>
        </p:txBody>
      </p:sp>
    </p:spTree>
    <p:extLst>
      <p:ext uri="{BB962C8B-B14F-4D97-AF65-F5344CB8AC3E}">
        <p14:creationId xmlns:p14="http://schemas.microsoft.com/office/powerpoint/2010/main" val="20641454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a:t>수능문제 풀기</a:t>
            </a:r>
            <a:r>
              <a:rPr lang="en-US" altLang="ko-KR" dirty="0"/>
              <a:t/>
            </a:r>
            <a:br>
              <a:rPr lang="en-US" altLang="ko-KR" dirty="0"/>
            </a:br>
            <a:r>
              <a:rPr lang="en-US" altLang="ko-KR" dirty="0"/>
              <a:t>(</a:t>
            </a:r>
            <a:r>
              <a:rPr lang="ko-KR" altLang="en-US" dirty="0"/>
              <a:t>바드랑 비교하기</a:t>
            </a:r>
            <a:r>
              <a:rPr lang="en-US" altLang="ko-KR" dirty="0"/>
              <a:t>)</a:t>
            </a:r>
            <a:endParaRPr lang="ko-KR" altLang="en-US" dirty="0"/>
          </a:p>
        </p:txBody>
      </p:sp>
      <p:sp>
        <p:nvSpPr>
          <p:cNvPr id="3" name="부제목 2"/>
          <p:cNvSpPr>
            <a:spLocks noGrp="1"/>
          </p:cNvSpPr>
          <p:nvPr>
            <p:ph type="subTitle" idx="1"/>
          </p:nvPr>
        </p:nvSpPr>
        <p:spPr/>
        <p:txBody>
          <a:bodyPr/>
          <a:lstStyle/>
          <a:p>
            <a:pPr algn="l"/>
            <a:r>
              <a:rPr lang="ko-KR" altLang="en-US" dirty="0"/>
              <a:t>영문학 교수가되어 최대한의 노력을 다하여 내가 제시하는 지문을 분석하고</a:t>
            </a:r>
            <a:r>
              <a:rPr lang="en-US" altLang="ko-KR" dirty="0"/>
              <a:t>, </a:t>
            </a:r>
            <a:r>
              <a:rPr lang="ko-KR" altLang="en-US" dirty="0"/>
              <a:t>질문에 대한 답을 찾아야 한다</a:t>
            </a:r>
            <a:r>
              <a:rPr lang="en-US" altLang="ko-KR" dirty="0"/>
              <a:t>.</a:t>
            </a:r>
          </a:p>
          <a:p>
            <a:pPr algn="l"/>
            <a:r>
              <a:rPr lang="ko-KR" altLang="en-US" dirty="0"/>
              <a:t>내가 지문과 질문을 하기까지 대기해줘</a:t>
            </a:r>
            <a:r>
              <a:rPr lang="en-US" altLang="ko-KR" dirty="0"/>
              <a:t>.</a:t>
            </a:r>
            <a:endParaRPr lang="ko-KR" altLang="en-US" dirty="0"/>
          </a:p>
        </p:txBody>
      </p:sp>
    </p:spTree>
    <p:extLst>
      <p:ext uri="{BB962C8B-B14F-4D97-AF65-F5344CB8AC3E}">
        <p14:creationId xmlns:p14="http://schemas.microsoft.com/office/powerpoint/2010/main" val="37310652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수능 국어 문제 풀기</a:t>
            </a:r>
            <a:r>
              <a:rPr lang="en-US" altLang="ko-KR" dirty="0"/>
              <a:t>(</a:t>
            </a:r>
            <a:r>
              <a:rPr lang="ko-KR" altLang="en-US" dirty="0"/>
              <a:t>정답</a:t>
            </a:r>
            <a:r>
              <a:rPr lang="en-US" altLang="ko-KR" dirty="0"/>
              <a:t>: 2</a:t>
            </a:r>
            <a:r>
              <a:rPr lang="ko-KR" altLang="en-US" dirty="0"/>
              <a:t>번</a:t>
            </a:r>
            <a:r>
              <a:rPr lang="en-US" altLang="ko-KR" dirty="0"/>
              <a:t>)</a:t>
            </a:r>
            <a:endParaRPr lang="ko-KR" altLang="en-US" dirty="0"/>
          </a:p>
        </p:txBody>
      </p:sp>
      <p:sp>
        <p:nvSpPr>
          <p:cNvPr id="3" name="내용 개체 틀 2"/>
          <p:cNvSpPr>
            <a:spLocks noGrp="1"/>
          </p:cNvSpPr>
          <p:nvPr>
            <p:ph idx="1"/>
          </p:nvPr>
        </p:nvSpPr>
        <p:spPr/>
        <p:txBody>
          <a:bodyPr>
            <a:noAutofit/>
          </a:bodyPr>
          <a:lstStyle/>
          <a:p>
            <a:pPr marL="0" indent="0">
              <a:lnSpc>
                <a:spcPct val="150000"/>
              </a:lnSpc>
              <a:buNone/>
            </a:pPr>
            <a:r>
              <a:rPr lang="ko-KR" altLang="en-US" sz="1050" dirty="0"/>
              <a:t>다음 문제의 지문을 이해하여 질문의 답을 찾고</a:t>
            </a:r>
            <a:r>
              <a:rPr lang="en-US" altLang="ko-KR" sz="1050" dirty="0"/>
              <a:t>, </a:t>
            </a:r>
            <a:r>
              <a:rPr lang="ko-KR" altLang="en-US" sz="1050" dirty="0"/>
              <a:t>답을 찾은 이유에 대해서 설명할것</a:t>
            </a:r>
            <a:r>
              <a:rPr lang="en-US" altLang="ko-KR" sz="1050" dirty="0"/>
              <a:t>.</a:t>
            </a:r>
          </a:p>
          <a:p>
            <a:pPr marL="0" indent="0">
              <a:lnSpc>
                <a:spcPct val="150000"/>
              </a:lnSpc>
              <a:buNone/>
            </a:pPr>
            <a:r>
              <a:rPr lang="ko-KR" altLang="en-US" sz="1050" dirty="0"/>
              <a:t>기축 통화는 국제 거래에 결제 수단으로 통용되고 환율 결 정에 기준이 되는 통화이다</a:t>
            </a:r>
            <a:r>
              <a:rPr lang="en-US" altLang="ko-KR" sz="1050" dirty="0"/>
              <a:t>. 1960</a:t>
            </a:r>
            <a:r>
              <a:rPr lang="ko-KR" altLang="en-US" sz="1050" dirty="0"/>
              <a:t>년 트리핀 교수는 브레턴우 즈 체제에서의 기축 통화인 달러화의 구조적 모순을 지적했 다 한 국가의 재화와 서비스의 수출입 간 차이인 경상 수지 는 수입이 수출을 초과하면 적자이고 수출이 수입을 초과하 면 흑자이다 그는 미국이 경상 수지 적자를 허용하지 않아 국제 유동성 공급이 중단되면 세계 경제는 크게 위축될 것 이라면서도 반면 적자 상태가 지속돼 달러화가 과잉 공급되면 준비 자산으로서의 신뢰도가 저하되고 고정 환율 제도도 붕 괴될 것 이라고 말했다 </a:t>
            </a:r>
            <a:r>
              <a:rPr lang="en-US" altLang="ko-KR" sz="1050" dirty="0"/>
              <a:t>. </a:t>
            </a:r>
            <a:r>
              <a:rPr lang="ko-KR" altLang="en-US" sz="1050" dirty="0"/>
              <a:t>이러한 트리핀 딜레마는 국제 유동성 확보와 달러화의 신 뢰도 간의 문제이다</a:t>
            </a:r>
            <a:r>
              <a:rPr lang="en-US" altLang="ko-KR" sz="1050" dirty="0"/>
              <a:t>. </a:t>
            </a:r>
            <a:r>
              <a:rPr lang="ko-KR" altLang="en-US" sz="1050" dirty="0"/>
              <a:t>국제 유동성이란 국제적으로 보편적인 통용력을 갖는 지불 수단을 말하는데</a:t>
            </a:r>
            <a:r>
              <a:rPr lang="en-US" altLang="ko-KR" sz="1050" dirty="0"/>
              <a:t>, </a:t>
            </a:r>
            <a:r>
              <a:rPr lang="ko-KR" altLang="en-US" sz="1050" dirty="0"/>
              <a:t>㉠금 본위 체제에서는 금이 국제 유동성의 역할을 했으며 각 국가의 통화 가치는 정해진 양의 금의 가치에 고정되었다 이에 </a:t>
            </a:r>
            <a:r>
              <a:rPr lang="en-US" altLang="ko-KR" sz="1050" dirty="0"/>
              <a:t>. </a:t>
            </a:r>
            <a:r>
              <a:rPr lang="ko-KR" altLang="en-US" sz="1050" dirty="0"/>
              <a:t>따라 국가 간 통 화의 교환 비율인 환율은 자동적으로 결정되었다 이후 ㉡브 레턴우즈 체제에서는 국제 유동성으로 달러화가 추가되어 금 환 본위제 가 되었다</a:t>
            </a:r>
            <a:r>
              <a:rPr lang="en-US" altLang="ko-KR" sz="1050" dirty="0"/>
              <a:t>. 1944</a:t>
            </a:r>
            <a:r>
              <a:rPr lang="ko-KR" altLang="en-US" sz="1050" dirty="0"/>
              <a:t>년에 성립된 이 체제는 미국의 중앙은행에 금 태환 조항 에 따라 금 </a:t>
            </a:r>
            <a:r>
              <a:rPr lang="en-US" altLang="ko-KR" sz="1050" dirty="0"/>
              <a:t>1 3 </a:t>
            </a:r>
            <a:r>
              <a:rPr lang="ko-KR" altLang="en-US" sz="1050" dirty="0"/>
              <a:t>온스와 </a:t>
            </a:r>
            <a:r>
              <a:rPr lang="en-US" altLang="ko-KR" sz="1050" dirty="0"/>
              <a:t>5</a:t>
            </a:r>
            <a:r>
              <a:rPr lang="ko-KR" altLang="en-US" sz="1050" dirty="0"/>
              <a:t>달러를 언제 나 맞교환해 주어야 한다는 의무를 지게 했다 다른 국가들은 달러화에 대한 자국 통화의 가치를 고정했고</a:t>
            </a:r>
            <a:r>
              <a:rPr lang="en-US" altLang="ko-KR" sz="1050" dirty="0"/>
              <a:t>, </a:t>
            </a:r>
            <a:r>
              <a:rPr lang="ko-KR" altLang="en-US" sz="1050" dirty="0"/>
              <a:t>달러화로만 금 을 매입할 수 있었다</a:t>
            </a:r>
            <a:r>
              <a:rPr lang="en-US" altLang="ko-KR" sz="1050" dirty="0"/>
              <a:t>. </a:t>
            </a:r>
            <a:r>
              <a:rPr lang="ko-KR" altLang="en-US" sz="1050" dirty="0"/>
              <a:t>환율은 경상 수지의 구조적 불균형이 있는 예외적인 경우를 제외하면 내에서의 변동만을 허 </a:t>
            </a:r>
            <a:r>
              <a:rPr lang="en-US" altLang="ko-KR" sz="1050" dirty="0"/>
              <a:t>±1% </a:t>
            </a:r>
            <a:r>
              <a:rPr lang="ko-KR" altLang="en-US" sz="1050" dirty="0"/>
              <a:t>용했다 이에 따라 기축 통화인 달러화를 제외한 다른 통화들 간 환율인 교차 환율은 자동적으로 결정되었다</a:t>
            </a:r>
            <a:r>
              <a:rPr lang="en-US" altLang="ko-KR" sz="1050" dirty="0"/>
              <a:t>. 1970</a:t>
            </a:r>
            <a:r>
              <a:rPr lang="ko-KR" altLang="en-US" sz="1050" dirty="0"/>
              <a:t>년대 초에 미국은 경상 수지 적자가 누적되기 시작하 고 달러화가 과잉 공급되어 미국의 금 준비량이 급감했다 이에 따라 미국은 달러화의 금 태환 의무를 더 이상 감당할 수 없는 상황에 도달했다 이를 해결할 수 있는 방법은</a:t>
            </a:r>
            <a:r>
              <a:rPr lang="en-US" altLang="ko-KR" sz="1050" dirty="0"/>
              <a:t> </a:t>
            </a:r>
            <a:r>
              <a:rPr lang="ko-KR" altLang="en-US" sz="1050" dirty="0"/>
              <a:t>달러화의 가치를 내리는 평가 절하 또는</a:t>
            </a:r>
            <a:r>
              <a:rPr lang="en-US" altLang="ko-KR" sz="1050" dirty="0"/>
              <a:t> </a:t>
            </a:r>
            <a:r>
              <a:rPr lang="ko-KR" altLang="en-US" sz="1050" dirty="0"/>
              <a:t>달러화에 대한 여타국 통화의 환율을 하락시켜 그 가치를 올리는 평가 절상이었다 하지만 </a:t>
            </a:r>
            <a:r>
              <a:rPr lang="ko-KR" altLang="en-US" sz="1050" dirty="0" err="1"/>
              <a:t>브레턴우즈</a:t>
            </a:r>
            <a:r>
              <a:rPr lang="ko-KR" altLang="en-US" sz="1050" dirty="0"/>
              <a:t> 체제하에서 달러화의 평가 절하는 규정상 불가능 했고 당시 대규모 대미 무역 흑자 상태였던 독일 일본 등 주요국들은 평가 절상에 나서려고 하지 않았다 이 상황이 유지되기 어려울 것이라는 전망으로 독일의 마르크화와 일본의 엔화에 대한 투기적 수요가 증가했고 결국 환율의 변동 압력 은 더욱 커질 수밖에 없었다 이러한 상황에서 각 국은 보유한 달러화를 대규모로 금으로 바꾸기를 원했다 미국은 결국 </a:t>
            </a:r>
            <a:r>
              <a:rPr lang="en-US" altLang="ko-KR" sz="1050" dirty="0"/>
              <a:t>1971</a:t>
            </a:r>
            <a:r>
              <a:rPr lang="ko-KR" altLang="en-US" sz="1050" dirty="0"/>
              <a:t>년 달러화의 금 태환 정지를 선언한 닉슨 쇼크를 단행 했고</a:t>
            </a:r>
            <a:r>
              <a:rPr lang="en-US" altLang="ko-KR" sz="1050" dirty="0"/>
              <a:t>, </a:t>
            </a:r>
            <a:r>
              <a:rPr lang="ko-KR" altLang="en-US" sz="1050" dirty="0" err="1"/>
              <a:t>브레턴우즈</a:t>
            </a:r>
            <a:r>
              <a:rPr lang="ko-KR" altLang="en-US" sz="1050" dirty="0"/>
              <a:t> 체제는 붕괴되었다 그러나 붕괴 이후에도 달러화의 기축 통화 역할은 계속되 었다 그 이유로</a:t>
            </a:r>
            <a:r>
              <a:rPr lang="en-US" altLang="ko-KR" sz="1050" dirty="0"/>
              <a:t> </a:t>
            </a:r>
            <a:r>
              <a:rPr lang="ko-KR" altLang="en-US" sz="1050" dirty="0"/>
              <a:t>규모의 경제를 생각할 수 있다 세계의 모든 국가에서 ㉢어떠한 기축 통화도 없이 각각 다른 통화가 사용 되는 경우 두 국가를 짝짓는 경우의 수만큼 환율의 가짓수가 생긴다 그러나 하나의 기축 통화를 중심으로 외환 거래를 하 면 비용을 절감하고 규모의 경제를 달성할 수 있다</a:t>
            </a:r>
            <a:r>
              <a:rPr lang="en-US" altLang="ko-KR" sz="1050" dirty="0"/>
              <a:t>.</a:t>
            </a:r>
            <a:endParaRPr lang="ko-KR" altLang="en-US" sz="1050" dirty="0"/>
          </a:p>
        </p:txBody>
      </p:sp>
    </p:spTree>
    <p:extLst>
      <p:ext uri="{BB962C8B-B14F-4D97-AF65-F5344CB8AC3E}">
        <p14:creationId xmlns:p14="http://schemas.microsoft.com/office/powerpoint/2010/main" val="33528195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수능 국어 문제 풀기</a:t>
            </a:r>
            <a:r>
              <a:rPr lang="en-US" altLang="ko-KR" dirty="0"/>
              <a:t>(</a:t>
            </a:r>
            <a:r>
              <a:rPr lang="ko-KR" altLang="en-US" dirty="0"/>
              <a:t>정답</a:t>
            </a:r>
            <a:r>
              <a:rPr lang="en-US" altLang="ko-KR" dirty="0"/>
              <a:t>: 2</a:t>
            </a:r>
            <a:r>
              <a:rPr lang="ko-KR" altLang="en-US" dirty="0"/>
              <a:t>번</a:t>
            </a:r>
            <a:r>
              <a:rPr lang="en-US" altLang="ko-KR" dirty="0"/>
              <a:t>)</a:t>
            </a:r>
            <a:endParaRPr lang="ko-KR" altLang="en-US" dirty="0"/>
          </a:p>
        </p:txBody>
      </p:sp>
      <p:sp>
        <p:nvSpPr>
          <p:cNvPr id="3" name="내용 개체 틀 2"/>
          <p:cNvSpPr>
            <a:spLocks noGrp="1"/>
          </p:cNvSpPr>
          <p:nvPr>
            <p:ph idx="1"/>
          </p:nvPr>
        </p:nvSpPr>
        <p:spPr/>
        <p:txBody>
          <a:bodyPr>
            <a:normAutofit fontScale="92500" lnSpcReduction="20000"/>
          </a:bodyPr>
          <a:lstStyle/>
          <a:p>
            <a:pPr marL="0" indent="0">
              <a:lnSpc>
                <a:spcPct val="150000"/>
              </a:lnSpc>
              <a:buNone/>
            </a:pPr>
            <a:r>
              <a:rPr lang="ko-KR" altLang="en-US" sz="2400" dirty="0"/>
              <a:t>윗글을 통해 답을 찾을 수 없는 질문은 몇번인가</a:t>
            </a:r>
            <a:r>
              <a:rPr lang="en-US" altLang="ko-KR" sz="2400" dirty="0"/>
              <a:t>?</a:t>
            </a:r>
          </a:p>
          <a:p>
            <a:pPr marL="0" indent="0">
              <a:lnSpc>
                <a:spcPct val="150000"/>
              </a:lnSpc>
              <a:buNone/>
            </a:pPr>
            <a:r>
              <a:rPr lang="en-US" altLang="ko-KR" sz="2400" dirty="0"/>
              <a:t>① </a:t>
            </a:r>
            <a:r>
              <a:rPr lang="ko-KR" altLang="en-US" sz="2400" dirty="0"/>
              <a:t>브레턴우즈 체제 붕괴 이후에도 달러화가 기축 통화로서 역 할을 할 수 있었던 이유는 무엇인가</a:t>
            </a:r>
            <a:r>
              <a:rPr lang="en-US" altLang="ko-KR" sz="2400" dirty="0"/>
              <a:t>? </a:t>
            </a:r>
          </a:p>
          <a:p>
            <a:pPr marL="0" indent="0">
              <a:lnSpc>
                <a:spcPct val="150000"/>
              </a:lnSpc>
              <a:buNone/>
            </a:pPr>
            <a:r>
              <a:rPr lang="en-US" altLang="ko-KR" sz="2400" dirty="0"/>
              <a:t>② </a:t>
            </a:r>
            <a:r>
              <a:rPr lang="ko-KR" altLang="en-US" sz="2400" dirty="0"/>
              <a:t>브레턴우즈 체제 붕괴 이후의 세계 경제 위축에 대해 트리 핀은 어떤 전망을 했는가</a:t>
            </a:r>
            <a:r>
              <a:rPr lang="en-US" altLang="ko-KR" sz="2400" dirty="0"/>
              <a:t>? </a:t>
            </a:r>
          </a:p>
          <a:p>
            <a:pPr marL="0" indent="0">
              <a:lnSpc>
                <a:spcPct val="150000"/>
              </a:lnSpc>
              <a:buNone/>
            </a:pPr>
            <a:r>
              <a:rPr lang="en-US" altLang="ko-KR" sz="2400" dirty="0"/>
              <a:t>③ </a:t>
            </a:r>
            <a:r>
              <a:rPr lang="ko-KR" altLang="en-US" sz="2400" dirty="0"/>
              <a:t>브레턴우즈 체제에서 미국 중앙은행은 어떤 의무를 수행해 야 했는가</a:t>
            </a:r>
            <a:r>
              <a:rPr lang="en-US" altLang="ko-KR" sz="2400" dirty="0"/>
              <a:t>? </a:t>
            </a:r>
          </a:p>
          <a:p>
            <a:pPr marL="0" indent="0">
              <a:lnSpc>
                <a:spcPct val="150000"/>
              </a:lnSpc>
              <a:buNone/>
            </a:pPr>
            <a:r>
              <a:rPr lang="en-US" altLang="ko-KR" sz="2400" dirty="0"/>
              <a:t>④ </a:t>
            </a:r>
            <a:r>
              <a:rPr lang="ko-KR" altLang="en-US" sz="2400" dirty="0"/>
              <a:t>브레턴우즈 체제에서 국제 유동성의 역할을 한 것은 무엇인 가</a:t>
            </a:r>
            <a:r>
              <a:rPr lang="en-US" altLang="ko-KR" sz="2400" dirty="0"/>
              <a:t>?</a:t>
            </a:r>
          </a:p>
          <a:p>
            <a:pPr marL="0" indent="0">
              <a:lnSpc>
                <a:spcPct val="150000"/>
              </a:lnSpc>
              <a:buNone/>
            </a:pPr>
            <a:r>
              <a:rPr lang="en-US" altLang="ko-KR" sz="2400" dirty="0"/>
              <a:t>⑤ </a:t>
            </a:r>
            <a:r>
              <a:rPr lang="ko-KR" altLang="en-US" sz="2400" dirty="0"/>
              <a:t>브레턴우즈 체제에서 달러화 신뢰도 하락의 원인은 무엇인 가</a:t>
            </a:r>
            <a:r>
              <a:rPr lang="en-US" altLang="ko-KR" sz="2400" dirty="0"/>
              <a:t>?</a:t>
            </a:r>
            <a:endParaRPr lang="ko-KR" altLang="en-US" sz="2400" dirty="0"/>
          </a:p>
        </p:txBody>
      </p:sp>
    </p:spTree>
    <p:extLst>
      <p:ext uri="{BB962C8B-B14F-4D97-AF65-F5344CB8AC3E}">
        <p14:creationId xmlns:p14="http://schemas.microsoft.com/office/powerpoint/2010/main" val="669187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b="1" dirty="0"/>
              <a:t>Python</a:t>
            </a:r>
            <a:endParaRPr lang="ko-KR" altLang="en-US" b="1" dirty="0"/>
          </a:p>
        </p:txBody>
      </p:sp>
      <p:sp>
        <p:nvSpPr>
          <p:cNvPr id="4" name="부제목 3">
            <a:extLst>
              <a:ext uri="{FF2B5EF4-FFF2-40B4-BE49-F238E27FC236}">
                <a16:creationId xmlns:a16="http://schemas.microsoft.com/office/drawing/2014/main" id="{82C00F9A-29B8-D603-65C7-403408A45C5B}"/>
              </a:ext>
            </a:extLst>
          </p:cNvPr>
          <p:cNvSpPr>
            <a:spLocks noGrp="1"/>
          </p:cNvSpPr>
          <p:nvPr>
            <p:ph type="subTitle" idx="1"/>
          </p:nvPr>
        </p:nvSpPr>
        <p:spPr/>
        <p:txBody>
          <a:bodyPr>
            <a:normAutofit/>
          </a:bodyPr>
          <a:lstStyle/>
          <a:p>
            <a:pPr algn="l"/>
            <a:endParaRPr lang="ko-KR" altLang="en-US" dirty="0"/>
          </a:p>
        </p:txBody>
      </p:sp>
    </p:spTree>
    <p:extLst>
      <p:ext uri="{BB962C8B-B14F-4D97-AF65-F5344CB8AC3E}">
        <p14:creationId xmlns:p14="http://schemas.microsoft.com/office/powerpoint/2010/main" val="13310671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수능 영어</a:t>
            </a:r>
            <a:r>
              <a:rPr lang="en-US" altLang="ko-KR" dirty="0"/>
              <a:t>: </a:t>
            </a:r>
            <a:r>
              <a:rPr lang="ko-KR" altLang="en-US" dirty="0"/>
              <a:t>답 </a:t>
            </a:r>
            <a:r>
              <a:rPr lang="en-US" altLang="ko-KR" dirty="0"/>
              <a:t>5</a:t>
            </a:r>
            <a:r>
              <a:rPr lang="ko-KR" altLang="en-US" dirty="0"/>
              <a:t>번</a:t>
            </a:r>
          </a:p>
        </p:txBody>
      </p:sp>
      <p:sp>
        <p:nvSpPr>
          <p:cNvPr id="3" name="내용 개체 틀 2"/>
          <p:cNvSpPr>
            <a:spLocks noGrp="1"/>
          </p:cNvSpPr>
          <p:nvPr>
            <p:ph idx="1"/>
          </p:nvPr>
        </p:nvSpPr>
        <p:spPr/>
        <p:txBody>
          <a:bodyPr>
            <a:noAutofit/>
          </a:bodyPr>
          <a:lstStyle/>
          <a:p>
            <a:pPr marL="0" indent="0">
              <a:lnSpc>
                <a:spcPct val="150000"/>
              </a:lnSpc>
              <a:buNone/>
            </a:pPr>
            <a:r>
              <a:rPr lang="ko-KR" altLang="en-US" sz="1100" dirty="0"/>
              <a:t>다음 글의 목적으로 가장 적절한 것은</a:t>
            </a:r>
            <a:r>
              <a:rPr lang="en-US" altLang="ko-KR" sz="1100" dirty="0"/>
              <a:t>?</a:t>
            </a:r>
          </a:p>
          <a:p>
            <a:pPr marL="0" indent="0">
              <a:lnSpc>
                <a:spcPct val="150000"/>
              </a:lnSpc>
              <a:buNone/>
            </a:pPr>
            <a:endParaRPr lang="en-US" altLang="ko-KR" sz="1100" dirty="0"/>
          </a:p>
          <a:p>
            <a:pPr marL="0" indent="0">
              <a:lnSpc>
                <a:spcPct val="150000"/>
              </a:lnSpc>
              <a:buNone/>
            </a:pPr>
            <a:r>
              <a:rPr lang="en-US" altLang="ko-KR" sz="1100" dirty="0"/>
              <a:t>Dear Mr. Kayne, I am a resident of Cansinghill Apartments, located right next to the newly opened Vuenna Dog Park. As I live with three dogs, I am very happy to let my dogs run around and safely play with other dogs from the neighborhood. However, the noise of barking and yelling from the park at night is so loud and disturbing that I cannot relax in my apartment. Many of my apartment neighbors also seriously complain about this noise. I want immediate action to solve this urgent problem. Since you are the manager of Vuenna Dog Park, I ask you to take measures to prevent the noise at night. I hope to hear from you soon. Sincerely, Monty Kim</a:t>
            </a:r>
          </a:p>
          <a:p>
            <a:pPr marL="0" indent="0">
              <a:lnSpc>
                <a:spcPct val="150000"/>
              </a:lnSpc>
              <a:buNone/>
            </a:pPr>
            <a:endParaRPr lang="en-US" altLang="ko-KR" sz="1100" dirty="0"/>
          </a:p>
          <a:p>
            <a:pPr marL="0" indent="0">
              <a:lnSpc>
                <a:spcPct val="150000"/>
              </a:lnSpc>
              <a:buNone/>
            </a:pPr>
            <a:r>
              <a:rPr lang="en-US" altLang="ko-KR" sz="1100" dirty="0"/>
              <a:t>① </a:t>
            </a:r>
            <a:r>
              <a:rPr lang="ko-KR" altLang="en-US" sz="1100" dirty="0"/>
              <a:t>애완견 예방 접종 일정을 확인하려고</a:t>
            </a:r>
          </a:p>
          <a:p>
            <a:pPr marL="0" indent="0">
              <a:lnSpc>
                <a:spcPct val="150000"/>
              </a:lnSpc>
              <a:buNone/>
            </a:pPr>
            <a:r>
              <a:rPr lang="ko-KR" altLang="en-US" sz="1100" dirty="0"/>
              <a:t>② 애완견 공원의 야간 이용 시간을 문의하려고</a:t>
            </a:r>
          </a:p>
          <a:p>
            <a:pPr marL="0" indent="0">
              <a:lnSpc>
                <a:spcPct val="150000"/>
              </a:lnSpc>
              <a:buNone/>
            </a:pPr>
            <a:r>
              <a:rPr lang="ko-KR" altLang="en-US" sz="1100" dirty="0"/>
              <a:t>③ 아파트 내 애완견 출입 금지 구역을 안내하려고</a:t>
            </a:r>
          </a:p>
          <a:p>
            <a:pPr marL="0" indent="0">
              <a:lnSpc>
                <a:spcPct val="150000"/>
              </a:lnSpc>
              <a:buNone/>
            </a:pPr>
            <a:r>
              <a:rPr lang="ko-KR" altLang="en-US" sz="1100" dirty="0"/>
              <a:t>④ 아파트 인근에 개장한 애완견 공원을 홍보하려고</a:t>
            </a:r>
          </a:p>
          <a:p>
            <a:pPr marL="0" indent="0">
              <a:lnSpc>
                <a:spcPct val="150000"/>
              </a:lnSpc>
              <a:buNone/>
            </a:pPr>
            <a:r>
              <a:rPr lang="ko-KR" altLang="en-US" sz="1100" dirty="0"/>
              <a:t>⑤ 애완견 공원의 야간 소음 방지 대책을 촉구하려고</a:t>
            </a:r>
          </a:p>
        </p:txBody>
      </p:sp>
    </p:spTree>
    <p:extLst>
      <p:ext uri="{BB962C8B-B14F-4D97-AF65-F5344CB8AC3E}">
        <p14:creationId xmlns:p14="http://schemas.microsoft.com/office/powerpoint/2010/main" val="3144870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수능 영어</a:t>
            </a:r>
            <a:r>
              <a:rPr lang="en-US" altLang="ko-KR" dirty="0"/>
              <a:t>: </a:t>
            </a:r>
            <a:r>
              <a:rPr lang="ko-KR" altLang="en-US" dirty="0"/>
              <a:t>답 </a:t>
            </a:r>
            <a:r>
              <a:rPr lang="en-US" altLang="ko-KR" dirty="0"/>
              <a:t>1</a:t>
            </a:r>
            <a:r>
              <a:rPr lang="ko-KR" altLang="en-US" dirty="0"/>
              <a:t>번</a:t>
            </a:r>
          </a:p>
        </p:txBody>
      </p:sp>
      <p:sp>
        <p:nvSpPr>
          <p:cNvPr id="3" name="내용 개체 틀 2"/>
          <p:cNvSpPr>
            <a:spLocks noGrp="1"/>
          </p:cNvSpPr>
          <p:nvPr>
            <p:ph idx="1"/>
          </p:nvPr>
        </p:nvSpPr>
        <p:spPr/>
        <p:txBody>
          <a:bodyPr>
            <a:normAutofit fontScale="32500" lnSpcReduction="20000"/>
          </a:bodyPr>
          <a:lstStyle/>
          <a:p>
            <a:pPr marL="0" indent="0">
              <a:lnSpc>
                <a:spcPct val="170000"/>
              </a:lnSpc>
              <a:buNone/>
            </a:pPr>
            <a:r>
              <a:rPr lang="ko-KR" altLang="en-US" dirty="0"/>
              <a:t>다음 글에 드러난 </a:t>
            </a:r>
            <a:r>
              <a:rPr lang="en-US" altLang="ko-KR" dirty="0"/>
              <a:t>Jonas</a:t>
            </a:r>
            <a:r>
              <a:rPr lang="ko-KR" altLang="en-US" dirty="0"/>
              <a:t>의 심경 변화로 가장 적절한 것은</a:t>
            </a:r>
            <a:r>
              <a:rPr lang="en-US" altLang="ko-KR" dirty="0"/>
              <a:t>?</a:t>
            </a:r>
          </a:p>
          <a:p>
            <a:pPr marL="0" indent="0">
              <a:lnSpc>
                <a:spcPct val="170000"/>
              </a:lnSpc>
              <a:buNone/>
            </a:pPr>
            <a:endParaRPr lang="en-US" altLang="ko-KR" dirty="0"/>
          </a:p>
          <a:p>
            <a:pPr marL="0" indent="0">
              <a:lnSpc>
                <a:spcPct val="170000"/>
              </a:lnSpc>
              <a:buNone/>
            </a:pPr>
            <a:r>
              <a:rPr lang="en-US" altLang="ko-KR" dirty="0"/>
              <a:t>Looking out the bus window, Jonas could not stay calm. He had been looking forward to this field trip. It was the first field trip for his history course. His history professor had recommended it to the class, and Jonas had signed up enthusiastically. He was the first to board the bus in the morning. The landscape looked fascinating as the bus headed to Alsace. Finally arriving in Alsace after three hours on the road, however, Jonas saw nothing but endless agricultural fields. The fields were vast, but hardly appealed to him. He had expected to see some old castles and historical monuments, but now he saw nothing like that awaiting him. “What can I learn from these boring fields?” Jonas said to himself with a sigh. </a:t>
            </a:r>
          </a:p>
          <a:p>
            <a:pPr marL="0" indent="0">
              <a:lnSpc>
                <a:spcPct val="170000"/>
              </a:lnSpc>
              <a:buNone/>
            </a:pPr>
            <a:endParaRPr lang="en-US" altLang="ko-KR" dirty="0"/>
          </a:p>
          <a:p>
            <a:pPr marL="0" indent="0">
              <a:lnSpc>
                <a:spcPct val="170000"/>
              </a:lnSpc>
              <a:buNone/>
            </a:pPr>
            <a:r>
              <a:rPr lang="en-US" altLang="ko-KR" dirty="0"/>
              <a:t>① excited → disappointed</a:t>
            </a:r>
          </a:p>
          <a:p>
            <a:pPr marL="0" indent="0">
              <a:lnSpc>
                <a:spcPct val="170000"/>
              </a:lnSpc>
              <a:buNone/>
            </a:pPr>
            <a:r>
              <a:rPr lang="en-US" altLang="ko-KR" dirty="0"/>
              <a:t>② indifferent → thrilled</a:t>
            </a:r>
          </a:p>
          <a:p>
            <a:pPr marL="0" indent="0">
              <a:lnSpc>
                <a:spcPct val="170000"/>
              </a:lnSpc>
              <a:buNone/>
            </a:pPr>
            <a:r>
              <a:rPr lang="en-US" altLang="ko-KR" dirty="0"/>
              <a:t>③ amazed → horrified</a:t>
            </a:r>
          </a:p>
          <a:p>
            <a:pPr marL="0" indent="0">
              <a:lnSpc>
                <a:spcPct val="170000"/>
              </a:lnSpc>
              <a:buNone/>
            </a:pPr>
            <a:r>
              <a:rPr lang="en-US" altLang="ko-KR" dirty="0"/>
              <a:t>④ surprised → relieved</a:t>
            </a:r>
          </a:p>
          <a:p>
            <a:pPr marL="0" indent="0">
              <a:lnSpc>
                <a:spcPct val="170000"/>
              </a:lnSpc>
              <a:buNone/>
            </a:pPr>
            <a:r>
              <a:rPr lang="en-US" altLang="ko-KR" dirty="0"/>
              <a:t>⑤ worried → confident</a:t>
            </a:r>
            <a:endParaRPr lang="ko-KR" altLang="en-US" dirty="0"/>
          </a:p>
        </p:txBody>
      </p:sp>
    </p:spTree>
    <p:extLst>
      <p:ext uri="{BB962C8B-B14F-4D97-AF65-F5344CB8AC3E}">
        <p14:creationId xmlns:p14="http://schemas.microsoft.com/office/powerpoint/2010/main" val="35647561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수능 영어</a:t>
            </a:r>
            <a:r>
              <a:rPr lang="en-US" altLang="ko-KR" dirty="0"/>
              <a:t>: </a:t>
            </a:r>
            <a:r>
              <a:rPr lang="ko-KR" altLang="en-US" dirty="0"/>
              <a:t>답 </a:t>
            </a:r>
            <a:r>
              <a:rPr lang="en-US" altLang="ko-KR" dirty="0"/>
              <a:t>1</a:t>
            </a:r>
            <a:r>
              <a:rPr lang="ko-KR" altLang="en-US" dirty="0"/>
              <a:t>번</a:t>
            </a:r>
          </a:p>
        </p:txBody>
      </p:sp>
      <p:sp>
        <p:nvSpPr>
          <p:cNvPr id="3" name="내용 개체 틀 2"/>
          <p:cNvSpPr>
            <a:spLocks noGrp="1"/>
          </p:cNvSpPr>
          <p:nvPr>
            <p:ph idx="1"/>
          </p:nvPr>
        </p:nvSpPr>
        <p:spPr/>
        <p:txBody>
          <a:bodyPr>
            <a:normAutofit fontScale="40000" lnSpcReduction="20000"/>
          </a:bodyPr>
          <a:lstStyle/>
          <a:p>
            <a:pPr marL="0" indent="0">
              <a:lnSpc>
                <a:spcPct val="170000"/>
              </a:lnSpc>
              <a:buNone/>
            </a:pPr>
            <a:r>
              <a:rPr lang="ko-KR" altLang="en-US" dirty="0"/>
              <a:t>다음 글에서 필자가 주장하는 바로 가장 적절한 것은</a:t>
            </a:r>
            <a:r>
              <a:rPr lang="en-US" altLang="ko-KR" dirty="0"/>
              <a:t>?</a:t>
            </a:r>
          </a:p>
          <a:p>
            <a:pPr marL="0" indent="0">
              <a:lnSpc>
                <a:spcPct val="170000"/>
              </a:lnSpc>
              <a:buNone/>
            </a:pPr>
            <a:r>
              <a:rPr lang="en-US" altLang="ko-KR" dirty="0"/>
              <a:t>Probably the biggest roadblock to play for adults is the worry that they will look silly, improper, or dumb if they allow themselves to truly play. Or they think that it is irresponsible, immature, and childish to give themselves regularly over to play. Nonsense and silliness come naturally to kids, but they get pounded out by norms that look down on “frivolity.” This is particularly true for people who have been valued for performance standards set by parents or the educational system, or measured by other cultural norms that are internalized and no longer questioned. If someone has spent his adult life worried about always appearing respectable, competent, and knowledgeable, it can be hard to let go sometimes and become physically and emotionally free. The thing is this: You have to give yourself permission to improvise, to mimic, to take on a long-hidden identity.</a:t>
            </a:r>
          </a:p>
          <a:p>
            <a:pPr marL="0" indent="0">
              <a:lnSpc>
                <a:spcPct val="170000"/>
              </a:lnSpc>
              <a:buNone/>
            </a:pPr>
            <a:r>
              <a:rPr lang="en-US" altLang="ko-KR" dirty="0"/>
              <a:t>① </a:t>
            </a:r>
            <a:r>
              <a:rPr lang="ko-KR" altLang="en-US" dirty="0"/>
              <a:t>어른도 규범에 얽매이지 말고 자유롭게 놀이를 즐겨야 한다</a:t>
            </a:r>
            <a:r>
              <a:rPr lang="en-US" altLang="ko-KR" dirty="0"/>
              <a:t>.</a:t>
            </a:r>
          </a:p>
          <a:p>
            <a:pPr marL="0" indent="0">
              <a:lnSpc>
                <a:spcPct val="170000"/>
              </a:lnSpc>
              <a:buNone/>
            </a:pPr>
            <a:r>
              <a:rPr lang="en-US" altLang="ko-KR" dirty="0"/>
              <a:t>② </a:t>
            </a:r>
            <a:r>
              <a:rPr lang="ko-KR" altLang="en-US" dirty="0"/>
              <a:t>아동에게 사회 규범을 내면화할 수 있는 놀이를 제공해야 한다</a:t>
            </a:r>
            <a:r>
              <a:rPr lang="en-US" altLang="ko-KR" dirty="0"/>
              <a:t>.</a:t>
            </a:r>
          </a:p>
          <a:p>
            <a:pPr marL="0" indent="0">
              <a:lnSpc>
                <a:spcPct val="170000"/>
              </a:lnSpc>
              <a:buNone/>
            </a:pPr>
            <a:r>
              <a:rPr lang="en-US" altLang="ko-KR" dirty="0"/>
              <a:t>③ </a:t>
            </a:r>
            <a:r>
              <a:rPr lang="ko-KR" altLang="en-US" dirty="0"/>
              <a:t>개인의 창의성을 극대화할 수 있는 놀이 문화를 조성해야 한다</a:t>
            </a:r>
            <a:r>
              <a:rPr lang="en-US" altLang="ko-KR" dirty="0"/>
              <a:t>.</a:t>
            </a:r>
          </a:p>
          <a:p>
            <a:pPr marL="0" indent="0">
              <a:lnSpc>
                <a:spcPct val="170000"/>
              </a:lnSpc>
              <a:buNone/>
            </a:pPr>
            <a:r>
              <a:rPr lang="en-US" altLang="ko-KR" dirty="0"/>
              <a:t>④ </a:t>
            </a:r>
            <a:r>
              <a:rPr lang="ko-KR" altLang="en-US" dirty="0"/>
              <a:t>타인의 시선을 의식하지 않고 자신의 목표 달성에 매진해야 한다</a:t>
            </a:r>
            <a:r>
              <a:rPr lang="en-US" altLang="ko-KR" dirty="0"/>
              <a:t>.</a:t>
            </a:r>
          </a:p>
          <a:p>
            <a:pPr marL="0" indent="0">
              <a:lnSpc>
                <a:spcPct val="170000"/>
              </a:lnSpc>
              <a:buNone/>
            </a:pPr>
            <a:r>
              <a:rPr lang="en-US" altLang="ko-KR" dirty="0"/>
              <a:t>⑤ </a:t>
            </a:r>
            <a:r>
              <a:rPr lang="ko-KR" altLang="en-US" dirty="0"/>
              <a:t>어른을 위한 잠재력 계발 프로그램에서 놀이의 비중을 늘려야 한다</a:t>
            </a:r>
            <a:r>
              <a:rPr lang="en-US" altLang="ko-KR" dirty="0"/>
              <a:t>.</a:t>
            </a:r>
            <a:endParaRPr lang="ko-KR" altLang="en-US" dirty="0"/>
          </a:p>
        </p:txBody>
      </p:sp>
    </p:spTree>
    <p:extLst>
      <p:ext uri="{BB962C8B-B14F-4D97-AF65-F5344CB8AC3E}">
        <p14:creationId xmlns:p14="http://schemas.microsoft.com/office/powerpoint/2010/main" val="31817914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수능 영어</a:t>
            </a:r>
            <a:r>
              <a:rPr lang="en-US" altLang="ko-KR" dirty="0"/>
              <a:t>: </a:t>
            </a:r>
            <a:r>
              <a:rPr lang="ko-KR" altLang="en-US" dirty="0"/>
              <a:t>답  </a:t>
            </a:r>
            <a:r>
              <a:rPr lang="en-US" altLang="ko-KR" dirty="0"/>
              <a:t>d</a:t>
            </a:r>
            <a:r>
              <a:rPr lang="ko-KR" altLang="en-US" dirty="0"/>
              <a:t>번</a:t>
            </a:r>
          </a:p>
        </p:txBody>
      </p:sp>
      <p:sp>
        <p:nvSpPr>
          <p:cNvPr id="3" name="내용 개체 틀 2"/>
          <p:cNvSpPr>
            <a:spLocks noGrp="1"/>
          </p:cNvSpPr>
          <p:nvPr>
            <p:ph idx="1"/>
          </p:nvPr>
        </p:nvSpPr>
        <p:spPr/>
        <p:txBody>
          <a:bodyPr>
            <a:normAutofit fontScale="32500" lnSpcReduction="20000"/>
          </a:bodyPr>
          <a:lstStyle/>
          <a:p>
            <a:pPr marL="0" indent="0">
              <a:lnSpc>
                <a:spcPct val="170000"/>
              </a:lnSpc>
              <a:buNone/>
            </a:pPr>
            <a:r>
              <a:rPr lang="ko-KR" altLang="en-US" dirty="0"/>
              <a:t>영문학 교수가 되어</a:t>
            </a:r>
            <a:r>
              <a:rPr lang="en-US" altLang="ko-KR" dirty="0"/>
              <a:t>, </a:t>
            </a:r>
            <a:r>
              <a:rPr lang="ko-KR" altLang="en-US" dirty="0"/>
              <a:t>다음 지문을 읽고 글의 흐름에서 단어가 적절하지 않은 것을 </a:t>
            </a:r>
            <a:r>
              <a:rPr lang="en-US" altLang="ko-KR" dirty="0" smtClean="0"/>
              <a:t>“</a:t>
            </a:r>
            <a:r>
              <a:rPr lang="ko-KR" altLang="en-US" dirty="0" smtClean="0"/>
              <a:t>최대한</a:t>
            </a:r>
            <a:r>
              <a:rPr lang="en-US" altLang="ko-KR" dirty="0" smtClean="0"/>
              <a:t>” </a:t>
            </a:r>
            <a:r>
              <a:rPr lang="ko-KR" altLang="en-US" dirty="0" smtClean="0"/>
              <a:t>판별하여 선택해야한다</a:t>
            </a:r>
            <a:r>
              <a:rPr lang="en-US" altLang="ko-KR" dirty="0" smtClean="0"/>
              <a:t>. </a:t>
            </a:r>
            <a:r>
              <a:rPr lang="ko-KR" altLang="en-US" dirty="0" smtClean="0"/>
              <a:t>그리고 선택한 이유에 대해서도 설명해야 한다</a:t>
            </a:r>
            <a:r>
              <a:rPr lang="en-US" altLang="ko-KR" dirty="0" smtClean="0"/>
              <a:t>.</a:t>
            </a:r>
            <a:endParaRPr lang="en-US" altLang="ko-KR" dirty="0"/>
          </a:p>
          <a:p>
            <a:pPr marL="0" indent="0">
              <a:lnSpc>
                <a:spcPct val="170000"/>
              </a:lnSpc>
              <a:buNone/>
            </a:pPr>
            <a:r>
              <a:rPr lang="en-US" altLang="ko-KR" dirty="0"/>
              <a:t>For quite some time, science educators believed that “hands-on” activities were the answer to children’s understanding through their participation in science-related activities. Many teachers believed that students merely engaging in activities and (a) manipulating objects would organize the information to be gained and the knowledge to be understood into concept comprehension. Educators began to notice that the pendulum had swung too far to the “hands-on” component of inquiry as they realized that the knowledge was not (b) inherent in the materials themselves, but in the thought and metacognition about what students had done in the activity. We now know that “hands-on” is a dangerous phrase when speaking about learning science. The (c) missing ingredient is the “minds-on” part of the instructional experience. (d) Uncertainty about the knowledge intended in any activity comes from each student’s re-creation of concepts ― and discussing, thinking, arguing, listening, and evaluating one’s own preconceptions after the activities, under the leadership of a thoughtful teacher, can bring this about. After all, a food fight is a hands-on activity, but about all you would learn was something about the aerodynamics of flying mashed potatoes! Our view of what students need to build their knowledge and theories about the natural world (e) extends far beyond a “hands-on activity.” While it is important for students to use and interact with materials in science class, the learning comes from the sense-making of students’ “hands-on” experiences.</a:t>
            </a:r>
          </a:p>
          <a:p>
            <a:pPr marL="0" indent="0">
              <a:lnSpc>
                <a:spcPct val="170000"/>
              </a:lnSpc>
              <a:buNone/>
            </a:pPr>
            <a:r>
              <a:rPr lang="en-US" altLang="ko-KR" dirty="0"/>
              <a:t>(a)~(e)</a:t>
            </a:r>
            <a:r>
              <a:rPr lang="ko-KR" altLang="en-US" dirty="0"/>
              <a:t>중 문맥상 낱말의 쓰임이 적절하지 않은 것은</a:t>
            </a:r>
            <a:r>
              <a:rPr lang="en-US" altLang="ko-KR" dirty="0"/>
              <a:t>?</a:t>
            </a:r>
          </a:p>
          <a:p>
            <a:pPr marL="0" indent="0">
              <a:lnSpc>
                <a:spcPct val="170000"/>
              </a:lnSpc>
              <a:buNone/>
            </a:pPr>
            <a:r>
              <a:rPr lang="en-US" altLang="ko-KR" dirty="0"/>
              <a:t>(a)manipulation</a:t>
            </a:r>
          </a:p>
          <a:p>
            <a:pPr marL="0" indent="0">
              <a:lnSpc>
                <a:spcPct val="170000"/>
              </a:lnSpc>
              <a:buNone/>
            </a:pPr>
            <a:r>
              <a:rPr lang="en-US" altLang="ko-KR" dirty="0"/>
              <a:t>(b)inherent</a:t>
            </a:r>
          </a:p>
          <a:p>
            <a:pPr marL="0" indent="0">
              <a:lnSpc>
                <a:spcPct val="170000"/>
              </a:lnSpc>
              <a:buNone/>
            </a:pPr>
            <a:r>
              <a:rPr lang="en-US" altLang="ko-KR" dirty="0"/>
              <a:t>(c)missing</a:t>
            </a:r>
          </a:p>
          <a:p>
            <a:pPr marL="0" indent="0">
              <a:lnSpc>
                <a:spcPct val="170000"/>
              </a:lnSpc>
              <a:buNone/>
            </a:pPr>
            <a:r>
              <a:rPr lang="en-US" altLang="ko-KR" dirty="0"/>
              <a:t>(d)Uncertainty</a:t>
            </a:r>
          </a:p>
          <a:p>
            <a:pPr marL="0" indent="0">
              <a:lnSpc>
                <a:spcPct val="170000"/>
              </a:lnSpc>
              <a:buNone/>
            </a:pPr>
            <a:r>
              <a:rPr lang="en-US" altLang="ko-KR" dirty="0"/>
              <a:t>(e)extends</a:t>
            </a:r>
            <a:endParaRPr lang="ko-KR" altLang="en-US" dirty="0"/>
          </a:p>
        </p:txBody>
      </p:sp>
    </p:spTree>
    <p:extLst>
      <p:ext uri="{BB962C8B-B14F-4D97-AF65-F5344CB8AC3E}">
        <p14:creationId xmlns:p14="http://schemas.microsoft.com/office/powerpoint/2010/main" val="33345256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긍정 부정 판단하기</a:t>
            </a:r>
          </a:p>
        </p:txBody>
      </p:sp>
      <p:sp>
        <p:nvSpPr>
          <p:cNvPr id="3" name="내용 개체 틀 2"/>
          <p:cNvSpPr>
            <a:spLocks noGrp="1"/>
          </p:cNvSpPr>
          <p:nvPr>
            <p:ph idx="1"/>
          </p:nvPr>
        </p:nvSpPr>
        <p:spPr/>
        <p:txBody>
          <a:bodyPr>
            <a:normAutofit fontScale="92500"/>
          </a:bodyPr>
          <a:lstStyle/>
          <a:p>
            <a:pPr marL="0" indent="0">
              <a:lnSpc>
                <a:spcPct val="150000"/>
              </a:lnSpc>
              <a:buNone/>
            </a:pPr>
            <a:r>
              <a:rPr lang="ko-KR" altLang="en-US" dirty="0"/>
              <a:t>다음 텍스트의 감성을 긍정과 부정 둘 중 하나로 분류합니다</a:t>
            </a:r>
            <a:r>
              <a:rPr lang="en-US" altLang="ko-KR" dirty="0"/>
              <a:t>. </a:t>
            </a:r>
            <a:r>
              <a:rPr lang="ko-KR" altLang="en-US" dirty="0"/>
              <a:t>답변은 긍정</a:t>
            </a:r>
            <a:r>
              <a:rPr lang="en-US" altLang="ko-KR" dirty="0"/>
              <a:t>, </a:t>
            </a:r>
            <a:r>
              <a:rPr lang="ko-KR" altLang="en-US" dirty="0"/>
              <a:t>부정 중 하나입니다</a:t>
            </a:r>
            <a:r>
              <a:rPr lang="en-US" altLang="ko-KR" dirty="0"/>
              <a:t>.</a:t>
            </a:r>
          </a:p>
          <a:p>
            <a:pPr marL="0" indent="0">
              <a:lnSpc>
                <a:spcPct val="150000"/>
              </a:lnSpc>
              <a:buNone/>
            </a:pPr>
            <a:r>
              <a:rPr lang="en-US" altLang="ko-KR" dirty="0"/>
              <a:t>1) “</a:t>
            </a:r>
            <a:r>
              <a:rPr lang="ko-KR" altLang="en-US" dirty="0"/>
              <a:t>왜케 평점이 낮은건데</a:t>
            </a:r>
            <a:r>
              <a:rPr lang="en-US" altLang="ko-KR" dirty="0"/>
              <a:t>? </a:t>
            </a:r>
            <a:r>
              <a:rPr lang="ko-KR" altLang="en-US" dirty="0"/>
              <a:t>꽤 볼만한데</a:t>
            </a:r>
            <a:r>
              <a:rPr lang="en-US" altLang="ko-KR" dirty="0"/>
              <a:t>.. </a:t>
            </a:r>
            <a:r>
              <a:rPr lang="ko-KR" altLang="en-US" dirty="0"/>
              <a:t>헐리우드식 화려함에만 너무 길들여져 있나</a:t>
            </a:r>
            <a:r>
              <a:rPr lang="en-US" altLang="ko-KR" dirty="0"/>
              <a:t>?”</a:t>
            </a:r>
          </a:p>
          <a:p>
            <a:pPr marL="0" indent="0">
              <a:lnSpc>
                <a:spcPct val="150000"/>
              </a:lnSpc>
              <a:buNone/>
            </a:pPr>
            <a:r>
              <a:rPr lang="en-US" altLang="ko-KR" dirty="0"/>
              <a:t>2) "2</a:t>
            </a:r>
            <a:r>
              <a:rPr lang="ko-KR" altLang="en-US" dirty="0"/>
              <a:t>시간 </a:t>
            </a:r>
            <a:r>
              <a:rPr lang="en-US" altLang="ko-KR" dirty="0"/>
              <a:t>20</a:t>
            </a:r>
            <a:r>
              <a:rPr lang="ko-KR" altLang="en-US" dirty="0"/>
              <a:t>마리 잡힌다</a:t>
            </a:r>
            <a:r>
              <a:rPr lang="en-US" altLang="ko-KR" dirty="0"/>
              <a:t>"…</a:t>
            </a:r>
            <a:r>
              <a:rPr lang="ko-KR" altLang="en-US" dirty="0"/>
              <a:t>죽음과 맞바꿀 맛</a:t>
            </a:r>
            <a:r>
              <a:rPr lang="en-US" altLang="ko-KR" dirty="0"/>
              <a:t>, </a:t>
            </a:r>
            <a:r>
              <a:rPr lang="ko-KR" altLang="en-US" dirty="0"/>
              <a:t>임진강 </a:t>
            </a:r>
            <a:r>
              <a:rPr lang="en-US" altLang="ko-KR" dirty="0"/>
              <a:t>'</a:t>
            </a:r>
            <a:r>
              <a:rPr lang="ko-KR" altLang="en-US" dirty="0"/>
              <a:t>황복</a:t>
            </a:r>
            <a:r>
              <a:rPr lang="en-US" altLang="ko-KR" dirty="0"/>
              <a:t>' </a:t>
            </a:r>
            <a:r>
              <a:rPr lang="ko-KR" altLang="en-US" dirty="0"/>
              <a:t>진풍경</a:t>
            </a:r>
            <a:endParaRPr lang="en-US" altLang="ko-KR" dirty="0"/>
          </a:p>
          <a:p>
            <a:pPr marL="0" indent="0">
              <a:lnSpc>
                <a:spcPct val="150000"/>
              </a:lnSpc>
              <a:buNone/>
            </a:pPr>
            <a:r>
              <a:rPr lang="ko-KR" altLang="en-US" dirty="0"/>
              <a:t>답변을 선택한 이유도 설명해야한다</a:t>
            </a:r>
            <a:r>
              <a:rPr lang="en-US" altLang="ko-KR" dirty="0"/>
              <a:t>.</a:t>
            </a:r>
            <a:endParaRPr lang="ko-KR" altLang="en-US" dirty="0"/>
          </a:p>
        </p:txBody>
      </p:sp>
    </p:spTree>
    <p:extLst>
      <p:ext uri="{BB962C8B-B14F-4D97-AF65-F5344CB8AC3E}">
        <p14:creationId xmlns:p14="http://schemas.microsoft.com/office/powerpoint/2010/main" val="4114601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공문 분석하기</a:t>
            </a:r>
          </a:p>
        </p:txBody>
      </p:sp>
      <p:sp>
        <p:nvSpPr>
          <p:cNvPr id="3" name="내용 개체 틀 2"/>
          <p:cNvSpPr>
            <a:spLocks noGrp="1"/>
          </p:cNvSpPr>
          <p:nvPr>
            <p:ph idx="1"/>
          </p:nvPr>
        </p:nvSpPr>
        <p:spPr/>
        <p:txBody>
          <a:bodyPr>
            <a:normAutofit fontScale="47500" lnSpcReduction="20000"/>
          </a:bodyPr>
          <a:lstStyle/>
          <a:p>
            <a:pPr marL="0" indent="0">
              <a:lnSpc>
                <a:spcPct val="170000"/>
              </a:lnSpc>
              <a:buNone/>
            </a:pPr>
            <a:r>
              <a:rPr lang="ko-KR" altLang="en-US" dirty="0"/>
              <a:t>다음 제시하는 문서를 읽고 긍정 또는 부정 둘 중 하나를 제시하고</a:t>
            </a:r>
            <a:r>
              <a:rPr lang="en-US" altLang="ko-KR" dirty="0"/>
              <a:t>, </a:t>
            </a:r>
            <a:r>
              <a:rPr lang="ko-KR" altLang="en-US" dirty="0"/>
              <a:t>선택한 이유에 대해서 설명하라</a:t>
            </a:r>
            <a:r>
              <a:rPr lang="en-US" altLang="ko-KR" dirty="0"/>
              <a:t>.</a:t>
            </a:r>
          </a:p>
          <a:p>
            <a:pPr marL="0" indent="0">
              <a:lnSpc>
                <a:spcPct val="170000"/>
              </a:lnSpc>
              <a:buNone/>
            </a:pPr>
            <a:r>
              <a:rPr lang="ko-KR" altLang="en-US" dirty="0"/>
              <a:t>추가로</a:t>
            </a:r>
            <a:r>
              <a:rPr lang="en-US" altLang="ko-KR" dirty="0"/>
              <a:t>, </a:t>
            </a:r>
            <a:r>
              <a:rPr lang="ko-KR" altLang="en-US" dirty="0"/>
              <a:t>아래의 문서의 내용을 바탕으로 신문보도자료를 작성해라</a:t>
            </a:r>
            <a:r>
              <a:rPr lang="en-US" altLang="ko-KR" dirty="0"/>
              <a:t>.</a:t>
            </a:r>
          </a:p>
          <a:p>
            <a:pPr marL="0" indent="0">
              <a:lnSpc>
                <a:spcPct val="170000"/>
              </a:lnSpc>
              <a:buNone/>
            </a:pPr>
            <a:r>
              <a:rPr lang="en-US" altLang="ko-KR" dirty="0"/>
              <a:t>[</a:t>
            </a:r>
            <a:r>
              <a:rPr lang="ko-KR" altLang="en-US" dirty="0"/>
              <a:t>문서</a:t>
            </a:r>
            <a:r>
              <a:rPr lang="en-US" altLang="ko-KR" dirty="0"/>
              <a:t>]</a:t>
            </a:r>
          </a:p>
          <a:p>
            <a:pPr marL="0" indent="0">
              <a:lnSpc>
                <a:spcPct val="170000"/>
              </a:lnSpc>
              <a:buNone/>
            </a:pPr>
            <a:r>
              <a:rPr lang="en-US" altLang="ko-KR" dirty="0"/>
              <a:t>1. </a:t>
            </a:r>
            <a:r>
              <a:rPr lang="ko-KR" altLang="en-US" dirty="0"/>
              <a:t>국가정보원 사호</a:t>
            </a:r>
            <a:r>
              <a:rPr lang="en-US" altLang="ko-KR" dirty="0"/>
              <a:t>-574(2023.4.28.)</a:t>
            </a:r>
            <a:r>
              <a:rPr lang="ko-KR" altLang="en-US" dirty="0"/>
              <a:t>호와 관련입니다</a:t>
            </a:r>
            <a:r>
              <a:rPr lang="en-US" altLang="ko-KR" dirty="0"/>
              <a:t>.</a:t>
            </a:r>
          </a:p>
          <a:p>
            <a:pPr marL="0" indent="0">
              <a:lnSpc>
                <a:spcPct val="170000"/>
              </a:lnSpc>
              <a:buNone/>
            </a:pPr>
            <a:r>
              <a:rPr lang="en-US" altLang="ko-KR" dirty="0"/>
              <a:t>2. </a:t>
            </a:r>
            <a:r>
              <a:rPr lang="ko-KR" altLang="en-US" dirty="0"/>
              <a:t>최근 ‘챗</a:t>
            </a:r>
            <a:r>
              <a:rPr lang="en-US" altLang="ko-KR" dirty="0"/>
              <a:t>GPT’ </a:t>
            </a:r>
            <a:r>
              <a:rPr lang="ko-KR" altLang="en-US" dirty="0"/>
              <a:t>등 대형 언어모델</a:t>
            </a:r>
            <a:r>
              <a:rPr lang="en-US" altLang="ko-KR" dirty="0"/>
              <a:t>(LLM) </a:t>
            </a:r>
            <a:r>
              <a:rPr lang="ko-KR" altLang="en-US" dirty="0"/>
              <a:t>기반 인공지능 기술의 업무 활용 소요가 증가하고 있으나</a:t>
            </a:r>
            <a:r>
              <a:rPr lang="en-US" altLang="ko-KR" dirty="0"/>
              <a:t>, </a:t>
            </a:r>
            <a:r>
              <a:rPr lang="ko-KR" altLang="en-US" dirty="0"/>
              <a:t>정보 수집ㆍ데이터 유출 등 보안 우려가 지속 제기되고 있어 다음 사항 준수를 요청드립니다</a:t>
            </a:r>
            <a:r>
              <a:rPr lang="en-US" altLang="ko-KR" dirty="0"/>
              <a:t>.</a:t>
            </a:r>
          </a:p>
          <a:p>
            <a:pPr marL="0" indent="0">
              <a:lnSpc>
                <a:spcPct val="170000"/>
              </a:lnSpc>
              <a:buNone/>
            </a:pPr>
            <a:r>
              <a:rPr lang="en-US" altLang="ko-KR" dirty="0"/>
              <a:t>  </a:t>
            </a:r>
            <a:r>
              <a:rPr lang="ko-KR" altLang="en-US" dirty="0"/>
              <a:t>가</a:t>
            </a:r>
            <a:r>
              <a:rPr lang="en-US" altLang="ko-KR" dirty="0"/>
              <a:t>. </a:t>
            </a:r>
            <a:r>
              <a:rPr lang="ko-KR" altLang="en-US" dirty="0"/>
              <a:t>질의</a:t>
            </a:r>
            <a:r>
              <a:rPr lang="en-US" altLang="ko-KR" dirty="0"/>
              <a:t>(prompt)</a:t>
            </a:r>
            <a:r>
              <a:rPr lang="ko-KR" altLang="en-US" dirty="0"/>
              <a:t>에 △개인정보 △비공개 업무자료 등 민감정보 입력시 정보가 유출될 수 있는 바</a:t>
            </a:r>
            <a:r>
              <a:rPr lang="en-US" altLang="ko-KR" dirty="0"/>
              <a:t>, </a:t>
            </a:r>
            <a:r>
              <a:rPr lang="ko-KR" altLang="en-US" dirty="0"/>
              <a:t>공개정보 위주로 보안에 유의하여 사용</a:t>
            </a:r>
          </a:p>
          <a:p>
            <a:pPr marL="0" indent="0">
              <a:lnSpc>
                <a:spcPct val="170000"/>
              </a:lnSpc>
              <a:buNone/>
            </a:pPr>
            <a:r>
              <a:rPr lang="ko-KR" altLang="en-US" dirty="0"/>
              <a:t>  나</a:t>
            </a:r>
            <a:r>
              <a:rPr lang="en-US" altLang="ko-KR" dirty="0"/>
              <a:t>. ‘GPT API’ </a:t>
            </a:r>
            <a:r>
              <a:rPr lang="ko-KR" altLang="en-US" dirty="0"/>
              <a:t>도입 등 대형 언어모델 기반의 인공지능 기술을 활용한 정보화사업 추진시 국가정보원의 사전 보안성 검토 준수</a:t>
            </a:r>
          </a:p>
          <a:p>
            <a:pPr marL="0" indent="0">
              <a:lnSpc>
                <a:spcPct val="170000"/>
              </a:lnSpc>
              <a:buNone/>
            </a:pPr>
            <a:r>
              <a:rPr lang="ko-KR" altLang="en-US" dirty="0"/>
              <a:t>    * </a:t>
            </a:r>
            <a:r>
              <a:rPr lang="en-US" altLang="ko-KR" dirty="0"/>
              <a:t>｢</a:t>
            </a:r>
            <a:r>
              <a:rPr lang="ko-KR" altLang="en-US" dirty="0"/>
              <a:t>국가정보보안기본지침</a:t>
            </a:r>
            <a:r>
              <a:rPr lang="en-US" altLang="ko-KR" dirty="0"/>
              <a:t>｣ </a:t>
            </a:r>
            <a:r>
              <a:rPr lang="ko-KR" altLang="en-US" dirty="0"/>
              <a:t>제</a:t>
            </a:r>
            <a:r>
              <a:rPr lang="en-US" altLang="ko-KR" dirty="0"/>
              <a:t>15</a:t>
            </a:r>
            <a:r>
              <a:rPr lang="ko-KR" altLang="en-US" dirty="0"/>
              <a:t>조 제</a:t>
            </a:r>
            <a:r>
              <a:rPr lang="en-US" altLang="ko-KR" dirty="0"/>
              <a:t>1</a:t>
            </a:r>
            <a:r>
              <a:rPr lang="ko-KR" altLang="en-US" dirty="0"/>
              <a:t>항 제</a:t>
            </a:r>
            <a:r>
              <a:rPr lang="en-US" altLang="ko-KR" dirty="0"/>
              <a:t>19</a:t>
            </a:r>
            <a:r>
              <a:rPr lang="ko-KR" altLang="en-US" dirty="0"/>
              <a:t>조</a:t>
            </a:r>
            <a:r>
              <a:rPr lang="en-US" altLang="ko-KR" dirty="0"/>
              <a:t>(</a:t>
            </a:r>
            <a:r>
              <a:rPr lang="ko-KR" altLang="en-US" dirty="0"/>
              <a:t>첨단 정보통신기술 활용 정보화사업</a:t>
            </a:r>
            <a:r>
              <a:rPr lang="en-US" altLang="ko-KR" dirty="0"/>
              <a:t>)</a:t>
            </a:r>
          </a:p>
          <a:p>
            <a:pPr marL="0" indent="0">
              <a:lnSpc>
                <a:spcPct val="170000"/>
              </a:lnSpc>
              <a:buNone/>
            </a:pPr>
            <a:r>
              <a:rPr lang="en-US" altLang="ko-KR" dirty="0"/>
              <a:t>3. </a:t>
            </a:r>
            <a:r>
              <a:rPr lang="ko-KR" altLang="en-US" dirty="0"/>
              <a:t>同 사항을 시ㆍ군에서는 소속ㆍ산하기관에 전파하여 주시고</a:t>
            </a:r>
            <a:r>
              <a:rPr lang="en-US" altLang="ko-KR" dirty="0"/>
              <a:t>, </a:t>
            </a:r>
            <a:r>
              <a:rPr lang="ko-KR" altLang="en-US" dirty="0"/>
              <a:t>新기술이 업무에 안전하게 활용될 수 있도록 협조하여 주시기 바랍니다</a:t>
            </a:r>
            <a:r>
              <a:rPr lang="en-US" altLang="ko-KR" dirty="0"/>
              <a:t>.  </a:t>
            </a:r>
            <a:r>
              <a:rPr lang="ko-KR" altLang="en-US" dirty="0"/>
              <a:t>끝</a:t>
            </a:r>
            <a:r>
              <a:rPr lang="en-US" altLang="ko-KR" dirty="0"/>
              <a:t>.</a:t>
            </a:r>
            <a:endParaRPr lang="ko-KR" altLang="en-US" dirty="0"/>
          </a:p>
        </p:txBody>
      </p:sp>
    </p:spTree>
    <p:extLst>
      <p:ext uri="{BB962C8B-B14F-4D97-AF65-F5344CB8AC3E}">
        <p14:creationId xmlns:p14="http://schemas.microsoft.com/office/powerpoint/2010/main" val="16079407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신문기사 분석하기</a:t>
            </a:r>
            <a:r>
              <a:rPr lang="en-US" altLang="ko-KR" dirty="0"/>
              <a:t>(</a:t>
            </a:r>
            <a:r>
              <a:rPr lang="ko-KR" altLang="en-US" dirty="0"/>
              <a:t>기사 내용</a:t>
            </a:r>
            <a:r>
              <a:rPr lang="en-US" altLang="ko-KR" dirty="0"/>
              <a:t>)</a:t>
            </a:r>
            <a:endParaRPr lang="ko-KR" altLang="en-US" dirty="0"/>
          </a:p>
        </p:txBody>
      </p:sp>
      <p:sp>
        <p:nvSpPr>
          <p:cNvPr id="3" name="내용 개체 틀 2"/>
          <p:cNvSpPr>
            <a:spLocks noGrp="1"/>
          </p:cNvSpPr>
          <p:nvPr>
            <p:ph idx="1"/>
          </p:nvPr>
        </p:nvSpPr>
        <p:spPr/>
        <p:txBody>
          <a:bodyPr>
            <a:noAutofit/>
          </a:bodyPr>
          <a:lstStyle/>
          <a:p>
            <a:pPr marL="0" indent="0">
              <a:buNone/>
            </a:pPr>
            <a:r>
              <a:rPr lang="en-US" altLang="ko-KR" sz="1100" dirty="0"/>
              <a:t>(</a:t>
            </a:r>
            <a:r>
              <a:rPr lang="ko-KR" altLang="en-US" sz="1100" dirty="0"/>
              <a:t>세종</a:t>
            </a:r>
            <a:r>
              <a:rPr lang="en-US" altLang="ko-KR" sz="1100" dirty="0"/>
              <a:t>=</a:t>
            </a:r>
            <a:r>
              <a:rPr lang="ko-KR" altLang="en-US" sz="1100" dirty="0"/>
              <a:t>연합뉴스</a:t>
            </a:r>
            <a:r>
              <a:rPr lang="en-US" altLang="ko-KR" sz="1100" dirty="0"/>
              <a:t>) </a:t>
            </a:r>
            <a:r>
              <a:rPr lang="ko-KR" altLang="en-US" sz="1100" dirty="0"/>
              <a:t>차대운 기자 </a:t>
            </a:r>
            <a:r>
              <a:rPr lang="en-US" altLang="ko-KR" sz="1100" dirty="0"/>
              <a:t>= </a:t>
            </a:r>
            <a:r>
              <a:rPr lang="ko-KR" altLang="en-US" sz="1100" dirty="0"/>
              <a:t>정승일 한국전력 사장은 </a:t>
            </a:r>
            <a:r>
              <a:rPr lang="en-US" altLang="ko-KR" sz="1100" dirty="0"/>
              <a:t>12</a:t>
            </a:r>
            <a:r>
              <a:rPr lang="ko-KR" altLang="en-US" sz="1100" dirty="0"/>
              <a:t>일 </a:t>
            </a:r>
            <a:r>
              <a:rPr lang="en-US" altLang="ko-KR" sz="1100" dirty="0"/>
              <a:t>25</a:t>
            </a:r>
            <a:r>
              <a:rPr lang="ko-KR" altLang="en-US" sz="1100" dirty="0"/>
              <a:t>조</a:t>
            </a:r>
            <a:r>
              <a:rPr lang="en-US" altLang="ko-KR" sz="1100" dirty="0"/>
              <a:t>7</a:t>
            </a:r>
            <a:r>
              <a:rPr lang="ko-KR" altLang="en-US" sz="1100" dirty="0"/>
              <a:t>천억원 규모의 자구안 발표와 함께 사의를 표명했다</a:t>
            </a:r>
            <a:r>
              <a:rPr lang="en-US" altLang="ko-KR" sz="1100" dirty="0"/>
              <a:t>.</a:t>
            </a:r>
          </a:p>
          <a:p>
            <a:pPr marL="0" indent="0">
              <a:buNone/>
            </a:pPr>
            <a:r>
              <a:rPr lang="ko-KR" altLang="en-US" sz="1100" dirty="0"/>
              <a:t>정 사장은 이날 </a:t>
            </a:r>
            <a:r>
              <a:rPr lang="en-US" altLang="ko-KR" sz="1100" dirty="0"/>
              <a:t>'</a:t>
            </a:r>
            <a:r>
              <a:rPr lang="ko-KR" altLang="en-US" sz="1100" dirty="0"/>
              <a:t>전기 요금 정상화와 관련해 국민 여러분께 드리는 말씀</a:t>
            </a:r>
            <a:r>
              <a:rPr lang="en-US" altLang="ko-KR" sz="1100" dirty="0"/>
              <a:t>'</a:t>
            </a:r>
            <a:r>
              <a:rPr lang="ko-KR" altLang="en-US" sz="1100" dirty="0"/>
              <a:t>에서 </a:t>
            </a:r>
            <a:r>
              <a:rPr lang="en-US" altLang="ko-KR" sz="1100" dirty="0"/>
              <a:t>"</a:t>
            </a:r>
            <a:r>
              <a:rPr lang="ko-KR" altLang="en-US" sz="1100" dirty="0"/>
              <a:t>오늘 자로 한전 사장직을 내려놓고자 한다</a:t>
            </a:r>
            <a:r>
              <a:rPr lang="en-US" altLang="ko-KR" sz="1100" dirty="0"/>
              <a:t>"</a:t>
            </a:r>
            <a:r>
              <a:rPr lang="ko-KR" altLang="en-US" sz="1100" dirty="0"/>
              <a:t>고 밝혔다</a:t>
            </a:r>
            <a:r>
              <a:rPr lang="en-US" altLang="ko-KR" sz="1100" dirty="0"/>
              <a:t>.</a:t>
            </a:r>
          </a:p>
          <a:p>
            <a:pPr marL="0" indent="0">
              <a:buNone/>
            </a:pPr>
            <a:r>
              <a:rPr lang="ko-KR" altLang="en-US" sz="1100" dirty="0"/>
              <a:t>정 사장은 </a:t>
            </a:r>
            <a:r>
              <a:rPr lang="en-US" altLang="ko-KR" sz="1100" dirty="0"/>
              <a:t>"</a:t>
            </a:r>
            <a:r>
              <a:rPr lang="ko-KR" altLang="en-US" sz="1100" dirty="0"/>
              <a:t>당분간 한전 경영진을 중심으로 비상경영체제를 운영하고</a:t>
            </a:r>
            <a:r>
              <a:rPr lang="en-US" altLang="ko-KR" sz="1100" dirty="0"/>
              <a:t>, </a:t>
            </a:r>
            <a:r>
              <a:rPr lang="ko-KR" altLang="en-US" sz="1100" dirty="0"/>
              <a:t>다가오는 여름철 비상전력 수급의 안정적 운영과 작업현장 산업재해 예방에도 만전을 기할 것</a:t>
            </a:r>
            <a:r>
              <a:rPr lang="en-US" altLang="ko-KR" sz="1100" dirty="0"/>
              <a:t>"</a:t>
            </a:r>
            <a:r>
              <a:rPr lang="ko-KR" altLang="en-US" sz="1100" dirty="0"/>
              <a:t>이라고 덧붙였다</a:t>
            </a:r>
            <a:r>
              <a:rPr lang="en-US" altLang="ko-KR" sz="1100" dirty="0"/>
              <a:t>.</a:t>
            </a:r>
          </a:p>
          <a:p>
            <a:pPr marL="0" indent="0">
              <a:buNone/>
            </a:pPr>
            <a:r>
              <a:rPr lang="ko-KR" altLang="en-US" sz="1100" dirty="0"/>
              <a:t>정 사장은 정부에도 사퇴하겠다는 뜻을 전달했다</a:t>
            </a:r>
            <a:r>
              <a:rPr lang="en-US" altLang="ko-KR" sz="1100" dirty="0"/>
              <a:t>.</a:t>
            </a:r>
          </a:p>
          <a:p>
            <a:pPr marL="0" indent="0">
              <a:buNone/>
            </a:pPr>
            <a:r>
              <a:rPr lang="ko-KR" altLang="en-US" sz="1100" dirty="0"/>
              <a:t>임면권자인 윤석열 대통령이 정 사장의 사표를 곧바로 수리할지 주목된다</a:t>
            </a:r>
            <a:r>
              <a:rPr lang="en-US" altLang="ko-KR" sz="1100" dirty="0"/>
              <a:t>.</a:t>
            </a:r>
          </a:p>
          <a:p>
            <a:pPr marL="0" indent="0">
              <a:buNone/>
            </a:pPr>
            <a:r>
              <a:rPr lang="ko-KR" altLang="en-US" sz="1100" dirty="0"/>
              <a:t>여권은 그동안 전 정부 때 임명된 정 사장이 한전 경영난에 책임을 지고 물러날 것을 공개적으로 요구해왔다</a:t>
            </a:r>
            <a:r>
              <a:rPr lang="en-US" altLang="ko-KR" sz="1100" dirty="0"/>
              <a:t>. </a:t>
            </a:r>
            <a:r>
              <a:rPr lang="ko-KR" altLang="en-US" sz="1100" dirty="0"/>
              <a:t>정 사장은 산업통상자원부 요직을 거쳤으며</a:t>
            </a:r>
            <a:r>
              <a:rPr lang="en-US" altLang="ko-KR" sz="1100" dirty="0"/>
              <a:t>, </a:t>
            </a:r>
            <a:r>
              <a:rPr lang="ko-KR" altLang="en-US" sz="1100" dirty="0"/>
              <a:t>문재인 정부 시절 한국가스공사 사장</a:t>
            </a:r>
            <a:r>
              <a:rPr lang="en-US" altLang="ko-KR" sz="1100" dirty="0"/>
              <a:t>, </a:t>
            </a:r>
            <a:r>
              <a:rPr lang="ko-KR" altLang="en-US" sz="1100" dirty="0"/>
              <a:t>산업부 차관을 거쳐 </a:t>
            </a:r>
            <a:r>
              <a:rPr lang="en-US" altLang="ko-KR" sz="1100" dirty="0"/>
              <a:t>2021</a:t>
            </a:r>
            <a:r>
              <a:rPr lang="ko-KR" altLang="en-US" sz="1100" dirty="0"/>
              <a:t>년 </a:t>
            </a:r>
            <a:r>
              <a:rPr lang="en-US" altLang="ko-KR" sz="1100" dirty="0"/>
              <a:t>5</a:t>
            </a:r>
            <a:r>
              <a:rPr lang="ko-KR" altLang="en-US" sz="1100" dirty="0"/>
              <a:t>월 한전 사장에 임명됐다</a:t>
            </a:r>
            <a:r>
              <a:rPr lang="en-US" altLang="ko-KR" sz="1100" dirty="0"/>
              <a:t>.</a:t>
            </a:r>
          </a:p>
          <a:p>
            <a:pPr marL="0" indent="0">
              <a:buNone/>
            </a:pPr>
            <a:r>
              <a:rPr lang="ko-KR" altLang="en-US" sz="1100" dirty="0"/>
              <a:t>한전의 경영난에 덧붙여 한전 직원들의 태양광 사업 비리 의혹</a:t>
            </a:r>
            <a:r>
              <a:rPr lang="en-US" altLang="ko-KR" sz="1100" dirty="0"/>
              <a:t>, </a:t>
            </a:r>
            <a:r>
              <a:rPr lang="ko-KR" altLang="en-US" sz="1100" dirty="0"/>
              <a:t>한국에너지공대</a:t>
            </a:r>
            <a:r>
              <a:rPr lang="en-US" altLang="ko-KR" sz="1100" dirty="0"/>
              <a:t>(</a:t>
            </a:r>
            <a:r>
              <a:rPr lang="ko-KR" altLang="en-US" sz="1100" dirty="0"/>
              <a:t>한전공대</a:t>
            </a:r>
            <a:r>
              <a:rPr lang="en-US" altLang="ko-KR" sz="1100" dirty="0"/>
              <a:t>) </a:t>
            </a:r>
            <a:r>
              <a:rPr lang="ko-KR" altLang="en-US" sz="1100" dirty="0"/>
              <a:t>감사 은폐 의혹 등이 제기되면서 여권 내에서 정 사장의 사퇴를 요구하는 목소리는 더욱 커졌다</a:t>
            </a:r>
            <a:r>
              <a:rPr lang="en-US" altLang="ko-KR" sz="1100" dirty="0"/>
              <a:t>.</a:t>
            </a:r>
          </a:p>
          <a:p>
            <a:pPr marL="0" indent="0">
              <a:buNone/>
            </a:pPr>
            <a:r>
              <a:rPr lang="ko-KR" altLang="en-US" sz="1100" dirty="0"/>
              <a:t>정 사장의 이번 사의 표명이 지난 </a:t>
            </a:r>
            <a:r>
              <a:rPr lang="en-US" altLang="ko-KR" sz="1100" dirty="0"/>
              <a:t>10</a:t>
            </a:r>
            <a:r>
              <a:rPr lang="ko-KR" altLang="en-US" sz="1100" dirty="0"/>
              <a:t>일 단행된 산업부 </a:t>
            </a:r>
            <a:r>
              <a:rPr lang="en-US" altLang="ko-KR" sz="1100" dirty="0"/>
              <a:t>2</a:t>
            </a:r>
            <a:r>
              <a:rPr lang="ko-KR" altLang="en-US" sz="1100" dirty="0"/>
              <a:t>차관 교체와 맞물린 것 아니냐는 관측도 있다</a:t>
            </a:r>
            <a:r>
              <a:rPr lang="en-US" altLang="ko-KR" sz="1100" dirty="0"/>
              <a:t>.</a:t>
            </a:r>
          </a:p>
          <a:p>
            <a:pPr marL="0" indent="0">
              <a:buNone/>
            </a:pPr>
            <a:r>
              <a:rPr lang="ko-KR" altLang="en-US" sz="1100" dirty="0"/>
              <a:t>윤 대통령은 지난 </a:t>
            </a:r>
            <a:r>
              <a:rPr lang="en-US" altLang="ko-KR" sz="1100" dirty="0"/>
              <a:t>9</a:t>
            </a:r>
            <a:r>
              <a:rPr lang="ko-KR" altLang="en-US" sz="1100" dirty="0"/>
              <a:t>일 국무회의에서 </a:t>
            </a:r>
            <a:r>
              <a:rPr lang="en-US" altLang="ko-KR" sz="1100" dirty="0"/>
              <a:t>"</a:t>
            </a:r>
            <a:r>
              <a:rPr lang="ko-KR" altLang="en-US" sz="1100" dirty="0"/>
              <a:t>탈원전</a:t>
            </a:r>
            <a:r>
              <a:rPr lang="en-US" altLang="ko-KR" sz="1100" dirty="0"/>
              <a:t>, </a:t>
            </a:r>
            <a:r>
              <a:rPr lang="ko-KR" altLang="en-US" sz="1100" dirty="0"/>
              <a:t>이념적 환경 정책에 매몰돼 새로운 국정 기조에 맞추지 않고 애매한 스탠스를 취한다면 과감하게 인사 조치를 하라</a:t>
            </a:r>
            <a:r>
              <a:rPr lang="en-US" altLang="ko-KR" sz="1100" dirty="0"/>
              <a:t>"</a:t>
            </a:r>
            <a:r>
              <a:rPr lang="ko-KR" altLang="en-US" sz="1100" dirty="0"/>
              <a:t>고 지시한 바 있다</a:t>
            </a:r>
            <a:r>
              <a:rPr lang="en-US" altLang="ko-KR" sz="1100" dirty="0"/>
              <a:t>.</a:t>
            </a:r>
          </a:p>
          <a:p>
            <a:pPr marL="0" indent="0">
              <a:buNone/>
            </a:pPr>
            <a:r>
              <a:rPr lang="ko-KR" altLang="en-US" sz="1100" dirty="0"/>
              <a:t>정 사장은 이날 사퇴를 공식화하면서 한전 경영 정상화를 위해 전기요금 인상이 반드시 필요하다는 견해를 밝혔다</a:t>
            </a:r>
            <a:r>
              <a:rPr lang="en-US" altLang="ko-KR" sz="1100" dirty="0"/>
              <a:t>.</a:t>
            </a:r>
          </a:p>
          <a:p>
            <a:pPr marL="0" indent="0">
              <a:buNone/>
            </a:pPr>
            <a:r>
              <a:rPr lang="ko-KR" altLang="en-US" sz="1100" dirty="0"/>
              <a:t>정 사장은 </a:t>
            </a:r>
            <a:r>
              <a:rPr lang="en-US" altLang="ko-KR" sz="1100" dirty="0"/>
              <a:t>"</a:t>
            </a:r>
            <a:r>
              <a:rPr lang="ko-KR" altLang="en-US" sz="1100" dirty="0"/>
              <a:t>전기요금 정상화는 한전이 경영 정상화로 가는 길에 중요한 디딤돌</a:t>
            </a:r>
            <a:r>
              <a:rPr lang="en-US" altLang="ko-KR" sz="1100" dirty="0"/>
              <a:t>"</a:t>
            </a:r>
            <a:r>
              <a:rPr lang="ko-KR" altLang="en-US" sz="1100" dirty="0"/>
              <a:t>이라며 </a:t>
            </a:r>
            <a:r>
              <a:rPr lang="en-US" altLang="ko-KR" sz="1100" dirty="0"/>
              <a:t>"</a:t>
            </a:r>
            <a:r>
              <a:rPr lang="ko-KR" altLang="en-US" sz="1100" dirty="0"/>
              <a:t>전력 판매 가격이 구입 가격에 현저히 미달해 요금 정상화가 지연되면 전력의 안정적 공급 차질과 금융시장 왜곡</a:t>
            </a:r>
            <a:r>
              <a:rPr lang="en-US" altLang="ko-KR" sz="1100" dirty="0"/>
              <a:t>, </a:t>
            </a:r>
            <a:r>
              <a:rPr lang="ko-KR" altLang="en-US" sz="1100" dirty="0"/>
              <a:t>에너지 산업 생태계 불안 등 경제 전반에 미칠 영향이 적지 않다</a:t>
            </a:r>
            <a:r>
              <a:rPr lang="en-US" altLang="ko-KR" sz="1100" dirty="0"/>
              <a:t>"</a:t>
            </a:r>
            <a:r>
              <a:rPr lang="ko-KR" altLang="en-US" sz="1100" dirty="0"/>
              <a:t>고 말했다</a:t>
            </a:r>
            <a:r>
              <a:rPr lang="en-US" altLang="ko-KR" sz="1100" dirty="0"/>
              <a:t>.</a:t>
            </a:r>
          </a:p>
          <a:p>
            <a:pPr marL="0" indent="0">
              <a:buNone/>
            </a:pPr>
            <a:r>
              <a:rPr lang="ko-KR" altLang="en-US" sz="1100" dirty="0"/>
              <a:t>그러면서 </a:t>
            </a:r>
            <a:r>
              <a:rPr lang="en-US" altLang="ko-KR" sz="1100" dirty="0"/>
              <a:t>"</a:t>
            </a:r>
            <a:r>
              <a:rPr lang="ko-KR" altLang="en-US" sz="1100" dirty="0"/>
              <a:t>이를 감안해 전기요금 적기 인상이 불가피하다는 점에 대한 국민 여러분의 깊은 이해를 간곡히 부탁드린다</a:t>
            </a:r>
            <a:r>
              <a:rPr lang="en-US" altLang="ko-KR" sz="1100" dirty="0"/>
              <a:t>"</a:t>
            </a:r>
            <a:r>
              <a:rPr lang="ko-KR" altLang="en-US" sz="1100" dirty="0"/>
              <a:t>고 덧붙였다</a:t>
            </a:r>
            <a:r>
              <a:rPr lang="en-US" altLang="ko-KR" sz="1100" dirty="0"/>
              <a:t>.</a:t>
            </a:r>
          </a:p>
          <a:p>
            <a:pPr marL="0" indent="0">
              <a:buNone/>
            </a:pPr>
            <a:r>
              <a:rPr lang="ko-KR" altLang="en-US" sz="1100" dirty="0"/>
              <a:t>정 사장의 사의 표명과 한전의 자구안 발표가 동시에 이뤄짐에 따라 정부</a:t>
            </a:r>
            <a:r>
              <a:rPr lang="en-US" altLang="ko-KR" sz="1100" dirty="0"/>
              <a:t>·</a:t>
            </a:r>
            <a:r>
              <a:rPr lang="ko-KR" altLang="en-US" sz="1100" dirty="0"/>
              <a:t>여당의 전기요금 인상 결정만 남겨놓게 됐다</a:t>
            </a:r>
            <a:r>
              <a:rPr lang="en-US" altLang="ko-KR" sz="1100" dirty="0"/>
              <a:t>.</a:t>
            </a:r>
            <a:endParaRPr lang="ko-KR" altLang="en-US" sz="1100" dirty="0"/>
          </a:p>
        </p:txBody>
      </p:sp>
    </p:spTree>
    <p:extLst>
      <p:ext uri="{BB962C8B-B14F-4D97-AF65-F5344CB8AC3E}">
        <p14:creationId xmlns:p14="http://schemas.microsoft.com/office/powerpoint/2010/main" val="6739990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신문기사 분석하기</a:t>
            </a:r>
            <a:r>
              <a:rPr lang="en-US" altLang="ko-KR" dirty="0"/>
              <a:t>(</a:t>
            </a:r>
            <a:r>
              <a:rPr lang="ko-KR" altLang="en-US" dirty="0"/>
              <a:t>질문 하기</a:t>
            </a:r>
            <a:r>
              <a:rPr lang="en-US" altLang="ko-KR" dirty="0"/>
              <a:t>)</a:t>
            </a:r>
            <a:endParaRPr lang="ko-KR" altLang="en-US" dirty="0"/>
          </a:p>
        </p:txBody>
      </p:sp>
      <p:sp>
        <p:nvSpPr>
          <p:cNvPr id="3" name="내용 개체 틀 2"/>
          <p:cNvSpPr>
            <a:spLocks noGrp="1"/>
          </p:cNvSpPr>
          <p:nvPr>
            <p:ph idx="1"/>
          </p:nvPr>
        </p:nvSpPr>
        <p:spPr/>
        <p:txBody>
          <a:bodyPr/>
          <a:lstStyle/>
          <a:p>
            <a:pPr marL="0" indent="0">
              <a:lnSpc>
                <a:spcPct val="150000"/>
              </a:lnSpc>
              <a:buNone/>
            </a:pPr>
            <a:r>
              <a:rPr lang="en-US" altLang="ko-KR" dirty="0"/>
              <a:t>1) </a:t>
            </a:r>
            <a:r>
              <a:rPr lang="ko-KR" altLang="en-US" dirty="0"/>
              <a:t>위 기사는 긍정인가 부정인가</a:t>
            </a:r>
            <a:r>
              <a:rPr lang="en-US" altLang="ko-KR" dirty="0"/>
              <a:t>?</a:t>
            </a:r>
          </a:p>
          <a:p>
            <a:pPr marL="0" indent="0">
              <a:lnSpc>
                <a:spcPct val="150000"/>
              </a:lnSpc>
              <a:buNone/>
            </a:pPr>
            <a:r>
              <a:rPr lang="en-US" altLang="ko-KR" dirty="0"/>
              <a:t>2) 1)</a:t>
            </a:r>
            <a:r>
              <a:rPr lang="ko-KR" altLang="en-US" dirty="0"/>
              <a:t>번 질문의 이유 설명</a:t>
            </a:r>
          </a:p>
          <a:p>
            <a:pPr marL="0" indent="0">
              <a:lnSpc>
                <a:spcPct val="150000"/>
              </a:lnSpc>
              <a:buNone/>
            </a:pPr>
            <a:r>
              <a:rPr lang="en-US" altLang="ko-KR" dirty="0"/>
              <a:t>3) </a:t>
            </a:r>
            <a:r>
              <a:rPr lang="ko-KR" altLang="en-US" dirty="0"/>
              <a:t>기사의 주요 인물은 누구인가</a:t>
            </a:r>
            <a:r>
              <a:rPr lang="en-US" altLang="ko-KR" dirty="0"/>
              <a:t>?</a:t>
            </a:r>
          </a:p>
          <a:p>
            <a:pPr marL="0" indent="0">
              <a:lnSpc>
                <a:spcPct val="150000"/>
              </a:lnSpc>
              <a:buNone/>
            </a:pPr>
            <a:r>
              <a:rPr lang="en-US" altLang="ko-KR" dirty="0"/>
              <a:t>4) 3</a:t>
            </a:r>
            <a:r>
              <a:rPr lang="ko-KR" altLang="en-US" dirty="0"/>
              <a:t>번 질문의 이유 설명</a:t>
            </a:r>
          </a:p>
        </p:txBody>
      </p:sp>
    </p:spTree>
    <p:extLst>
      <p:ext uri="{BB962C8B-B14F-4D97-AF65-F5344CB8AC3E}">
        <p14:creationId xmlns:p14="http://schemas.microsoft.com/office/powerpoint/2010/main" val="42303305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기사의 내용 표로 정리하기</a:t>
            </a:r>
          </a:p>
        </p:txBody>
      </p:sp>
      <p:sp>
        <p:nvSpPr>
          <p:cNvPr id="3" name="내용 개체 틀 2"/>
          <p:cNvSpPr>
            <a:spLocks noGrp="1"/>
          </p:cNvSpPr>
          <p:nvPr>
            <p:ph idx="1"/>
          </p:nvPr>
        </p:nvSpPr>
        <p:spPr/>
        <p:txBody>
          <a:bodyPr>
            <a:normAutofit/>
          </a:bodyPr>
          <a:lstStyle/>
          <a:p>
            <a:pPr marL="0" indent="0">
              <a:lnSpc>
                <a:spcPct val="170000"/>
              </a:lnSpc>
              <a:buNone/>
            </a:pPr>
            <a:r>
              <a:rPr lang="ko-KR" altLang="en-US" sz="1000" dirty="0"/>
              <a:t>종합 프롭테크 기업 직방은 국토교통부 실거래 자료 기반으로 자체 딥러닝 모형을 통해 아파트 매매가격지수를 산출한 결과</a:t>
            </a:r>
            <a:r>
              <a:rPr lang="en-US" altLang="ko-KR" sz="1000" dirty="0"/>
              <a:t>, </a:t>
            </a:r>
            <a:r>
              <a:rPr lang="ko-KR" altLang="en-US" sz="1000" dirty="0"/>
              <a:t>지난달 전국 아파트 매매가격지수는 전월 대비 </a:t>
            </a:r>
            <a:r>
              <a:rPr lang="en-US" altLang="ko-KR" sz="1000" dirty="0"/>
              <a:t>0.595% </a:t>
            </a:r>
            <a:r>
              <a:rPr lang="ko-KR" altLang="en-US" sz="1000" dirty="0"/>
              <a:t>하락했다고 </a:t>
            </a:r>
            <a:r>
              <a:rPr lang="en-US" altLang="ko-KR" sz="1000" dirty="0"/>
              <a:t>3</a:t>
            </a:r>
            <a:r>
              <a:rPr lang="ko-KR" altLang="en-US" sz="1000" dirty="0"/>
              <a:t>일 발표했다</a:t>
            </a:r>
            <a:r>
              <a:rPr lang="en-US" altLang="ko-KR" sz="1000" dirty="0"/>
              <a:t>. </a:t>
            </a:r>
            <a:r>
              <a:rPr lang="ko-KR" altLang="en-US" sz="1000" dirty="0"/>
              <a:t>이는 </a:t>
            </a:r>
            <a:r>
              <a:rPr lang="en-US" altLang="ko-KR" sz="1000" dirty="0"/>
              <a:t>2021</a:t>
            </a:r>
            <a:r>
              <a:rPr lang="ko-KR" altLang="en-US" sz="1000" dirty="0"/>
              <a:t>년 </a:t>
            </a:r>
            <a:r>
              <a:rPr lang="en-US" altLang="ko-KR" sz="1000" dirty="0"/>
              <a:t>12</a:t>
            </a:r>
            <a:r>
              <a:rPr lang="ko-KR" altLang="en-US" sz="1000" dirty="0"/>
              <a:t>월</a:t>
            </a:r>
            <a:r>
              <a:rPr lang="en-US" altLang="ko-KR" sz="1000" dirty="0"/>
              <a:t>(0.264%↓) </a:t>
            </a:r>
            <a:r>
              <a:rPr lang="ko-KR" altLang="en-US" sz="1000" dirty="0"/>
              <a:t>이후 가장 낮은 낙폭이다</a:t>
            </a:r>
            <a:r>
              <a:rPr lang="en-US" altLang="ko-KR" sz="1000" dirty="0"/>
              <a:t>.</a:t>
            </a:r>
          </a:p>
          <a:p>
            <a:pPr marL="0" indent="0">
              <a:lnSpc>
                <a:spcPct val="170000"/>
              </a:lnSpc>
              <a:buNone/>
            </a:pPr>
            <a:r>
              <a:rPr lang="ko-KR" altLang="en-US" sz="1000" dirty="0"/>
              <a:t>세종시를 제외한 전역에서 전월 대비 아파트값이 하락세를 이어갔는데 낙폭은 둔화됐다</a:t>
            </a:r>
            <a:r>
              <a:rPr lang="en-US" altLang="ko-KR" sz="1000" dirty="0"/>
              <a:t>. </a:t>
            </a:r>
            <a:r>
              <a:rPr lang="ko-KR" altLang="en-US" sz="1000" dirty="0"/>
              <a:t>서울은 올해 </a:t>
            </a:r>
            <a:r>
              <a:rPr lang="en-US" altLang="ko-KR" sz="1000" dirty="0"/>
              <a:t>3</a:t>
            </a:r>
            <a:r>
              <a:rPr lang="ko-KR" altLang="en-US" sz="1000" dirty="0"/>
              <a:t>월 전월 대비 </a:t>
            </a:r>
            <a:r>
              <a:rPr lang="en-US" altLang="ko-KR" sz="1000" dirty="0"/>
              <a:t>0.990% </a:t>
            </a:r>
            <a:r>
              <a:rPr lang="ko-KR" altLang="en-US" sz="1000" dirty="0"/>
              <a:t>떨어졌는데 </a:t>
            </a:r>
            <a:r>
              <a:rPr lang="en-US" altLang="ko-KR" sz="1000" dirty="0"/>
              <a:t>4</a:t>
            </a:r>
            <a:r>
              <a:rPr lang="ko-KR" altLang="en-US" sz="1000" dirty="0"/>
              <a:t>월에는 </a:t>
            </a:r>
            <a:r>
              <a:rPr lang="en-US" altLang="ko-KR" sz="1000" dirty="0"/>
              <a:t>0.794% </a:t>
            </a:r>
            <a:r>
              <a:rPr lang="ko-KR" altLang="en-US" sz="1000" dirty="0"/>
              <a:t>떨어지며 하락폭이 축소됐다</a:t>
            </a:r>
            <a:r>
              <a:rPr lang="en-US" altLang="ko-KR" sz="1000" dirty="0"/>
              <a:t>.</a:t>
            </a:r>
          </a:p>
          <a:p>
            <a:pPr marL="0" indent="0">
              <a:lnSpc>
                <a:spcPct val="170000"/>
              </a:lnSpc>
              <a:buNone/>
            </a:pPr>
            <a:r>
              <a:rPr lang="ko-KR" altLang="en-US" sz="1000" dirty="0"/>
              <a:t>같은 기간 인천</a:t>
            </a:r>
            <a:r>
              <a:rPr lang="en-US" altLang="ko-KR" sz="1000" dirty="0"/>
              <a:t>(0.354%↓→0.139%↓), </a:t>
            </a:r>
            <a:r>
              <a:rPr lang="ko-KR" altLang="en-US" sz="1000" dirty="0"/>
              <a:t>경기</a:t>
            </a:r>
            <a:r>
              <a:rPr lang="en-US" altLang="ko-KR" sz="1000" dirty="0"/>
              <a:t>(0.329%↓→0.066%↓)</a:t>
            </a:r>
            <a:r>
              <a:rPr lang="ko-KR" altLang="en-US" sz="1000" dirty="0"/>
              <a:t>도 하락폭이 좁혀지는 모습이었다</a:t>
            </a:r>
            <a:r>
              <a:rPr lang="en-US" altLang="ko-KR" sz="1000" dirty="0"/>
              <a:t>.</a:t>
            </a:r>
          </a:p>
          <a:p>
            <a:pPr marL="0" indent="0">
              <a:lnSpc>
                <a:spcPct val="170000"/>
              </a:lnSpc>
              <a:buNone/>
            </a:pPr>
            <a:r>
              <a:rPr lang="ko-KR" altLang="en-US" sz="1000" dirty="0"/>
              <a:t>세종은 </a:t>
            </a:r>
            <a:r>
              <a:rPr lang="en-US" altLang="ko-KR" sz="1000" dirty="0"/>
              <a:t>0.257% </a:t>
            </a:r>
            <a:r>
              <a:rPr lang="ko-KR" altLang="en-US" sz="1000" dirty="0"/>
              <a:t>상승으로 전국에서 유일하게 </a:t>
            </a:r>
            <a:r>
              <a:rPr lang="en-US" altLang="ko-KR" sz="1000" dirty="0"/>
              <a:t>2</a:t>
            </a:r>
            <a:r>
              <a:rPr lang="ko-KR" altLang="en-US" sz="1000" dirty="0"/>
              <a:t>개월 연속 전월 대비 아파트값이 올랐다</a:t>
            </a:r>
            <a:r>
              <a:rPr lang="en-US" altLang="ko-KR" sz="1000" dirty="0"/>
              <a:t>.</a:t>
            </a:r>
          </a:p>
          <a:p>
            <a:pPr marL="0" indent="0">
              <a:lnSpc>
                <a:spcPct val="170000"/>
              </a:lnSpc>
              <a:buNone/>
            </a:pPr>
            <a:r>
              <a:rPr lang="ko-KR" altLang="en-US" sz="1000" dirty="0"/>
              <a:t>역세권 아파트 가격은 전체 노선의 아파트 매매가격 하락세가 지속됐는데</a:t>
            </a:r>
            <a:r>
              <a:rPr lang="en-US" altLang="ko-KR" sz="1000" dirty="0"/>
              <a:t>, </a:t>
            </a:r>
            <a:r>
              <a:rPr lang="ko-KR" altLang="en-US" sz="1000" dirty="0"/>
              <a:t>올해 </a:t>
            </a:r>
            <a:r>
              <a:rPr lang="en-US" altLang="ko-KR" sz="1000" dirty="0"/>
              <a:t>4</a:t>
            </a:r>
            <a:r>
              <a:rPr lang="ko-KR" altLang="en-US" sz="1000" dirty="0"/>
              <a:t>월 수도권 일부 노선을 중심으로 상승 전환하는 움직임을 보였다</a:t>
            </a:r>
            <a:r>
              <a:rPr lang="en-US" altLang="ko-KR" sz="1000" dirty="0"/>
              <a:t>.</a:t>
            </a:r>
          </a:p>
          <a:p>
            <a:pPr marL="0" indent="0">
              <a:lnSpc>
                <a:spcPct val="170000"/>
              </a:lnSpc>
              <a:buNone/>
            </a:pPr>
            <a:r>
              <a:rPr lang="ko-KR" altLang="en-US" sz="1000" dirty="0"/>
              <a:t>단지 경계에서 역까지 거리가 </a:t>
            </a:r>
            <a:r>
              <a:rPr lang="en-US" altLang="ko-KR" sz="1000" dirty="0"/>
              <a:t>500m </a:t>
            </a:r>
            <a:r>
              <a:rPr lang="ko-KR" altLang="en-US" sz="1000" dirty="0"/>
              <a:t>이내인 아파트 가격을 분석한 결과</a:t>
            </a:r>
            <a:r>
              <a:rPr lang="en-US" altLang="ko-KR" sz="1000" dirty="0"/>
              <a:t>, </a:t>
            </a:r>
            <a:r>
              <a:rPr lang="ko-KR" altLang="en-US" sz="1000" dirty="0"/>
              <a:t>경춘선 </a:t>
            </a:r>
            <a:r>
              <a:rPr lang="en-US" altLang="ko-KR" sz="1000" dirty="0"/>
              <a:t>0.198%, </a:t>
            </a:r>
            <a:r>
              <a:rPr lang="ko-KR" altLang="en-US" sz="1000" dirty="0"/>
              <a:t>김포골드라인 </a:t>
            </a:r>
            <a:r>
              <a:rPr lang="en-US" altLang="ko-KR" sz="1000" dirty="0"/>
              <a:t>0.186%, </a:t>
            </a:r>
            <a:r>
              <a:rPr lang="ko-KR" altLang="en-US" sz="1000" dirty="0"/>
              <a:t>서해선 </a:t>
            </a:r>
            <a:r>
              <a:rPr lang="en-US" altLang="ko-KR" sz="1000" dirty="0"/>
              <a:t>0.180%, </a:t>
            </a:r>
            <a:r>
              <a:rPr lang="ko-KR" altLang="en-US" sz="1000" dirty="0"/>
              <a:t>용인경전철 </a:t>
            </a:r>
            <a:r>
              <a:rPr lang="en-US" altLang="ko-KR" sz="1000" dirty="0"/>
              <a:t>0.149%, </a:t>
            </a:r>
            <a:r>
              <a:rPr lang="ko-KR" altLang="en-US" sz="1000" dirty="0"/>
              <a:t>의정부경전철 </a:t>
            </a:r>
            <a:r>
              <a:rPr lang="en-US" altLang="ko-KR" sz="1000" dirty="0"/>
              <a:t>0.111%, </a:t>
            </a:r>
            <a:r>
              <a:rPr lang="ko-KR" altLang="en-US" sz="1000" dirty="0"/>
              <a:t>우이신설경전철 </a:t>
            </a:r>
            <a:r>
              <a:rPr lang="en-US" altLang="ko-KR" sz="1000" dirty="0"/>
              <a:t>0.029% </a:t>
            </a:r>
            <a:r>
              <a:rPr lang="ko-KR" altLang="en-US" sz="1000" dirty="0"/>
              <a:t>수도권 인천</a:t>
            </a:r>
            <a:r>
              <a:rPr lang="en-US" altLang="ko-KR" sz="1000" dirty="0"/>
              <a:t>2</a:t>
            </a:r>
            <a:r>
              <a:rPr lang="ko-KR" altLang="en-US" sz="1000" dirty="0"/>
              <a:t>호선 </a:t>
            </a:r>
            <a:r>
              <a:rPr lang="en-US" altLang="ko-KR" sz="1000" dirty="0"/>
              <a:t>0.350% </a:t>
            </a:r>
            <a:r>
              <a:rPr lang="ko-KR" altLang="en-US" sz="1000" dirty="0"/>
              <a:t>각각 전월 대비 상승 전환했다</a:t>
            </a:r>
            <a:r>
              <a:rPr lang="en-US" altLang="ko-KR" sz="1000" dirty="0"/>
              <a:t>.</a:t>
            </a:r>
          </a:p>
          <a:p>
            <a:pPr marL="0" indent="0">
              <a:lnSpc>
                <a:spcPct val="170000"/>
              </a:lnSpc>
              <a:buNone/>
            </a:pPr>
            <a:r>
              <a:rPr lang="ko-KR" altLang="en-US" sz="1000" dirty="0"/>
              <a:t>직방 관계자는 </a:t>
            </a:r>
            <a:r>
              <a:rPr lang="en-US" altLang="ko-KR" sz="1000" dirty="0"/>
              <a:t>"</a:t>
            </a:r>
            <a:r>
              <a:rPr lang="ko-KR" altLang="en-US" sz="1000" dirty="0"/>
              <a:t>아파트 매매가격 하락폭이 점차 줄어드는 양상</a:t>
            </a:r>
            <a:r>
              <a:rPr lang="en-US" altLang="ko-KR" sz="1000" dirty="0"/>
              <a:t>"</a:t>
            </a:r>
            <a:r>
              <a:rPr lang="ko-KR" altLang="en-US" sz="1000" dirty="0"/>
              <a:t>이라며 </a:t>
            </a:r>
            <a:r>
              <a:rPr lang="en-US" altLang="ko-KR" sz="1000" dirty="0"/>
              <a:t>"1·3 </a:t>
            </a:r>
            <a:r>
              <a:rPr lang="ko-KR" altLang="en-US" sz="1000" dirty="0"/>
              <a:t>부동산 대책</a:t>
            </a:r>
            <a:r>
              <a:rPr lang="en-US" altLang="ko-KR" sz="1000" dirty="0"/>
              <a:t>, </a:t>
            </a:r>
            <a:r>
              <a:rPr lang="ko-KR" altLang="en-US" sz="1000" dirty="0"/>
              <a:t>특례보금자리론와 같은 대출확대 정책과 금리동결 등의 영향으로 아파트 가격 급락세에 제동이 걸렸다</a:t>
            </a:r>
            <a:r>
              <a:rPr lang="en-US" altLang="ko-KR" sz="1000" dirty="0"/>
              <a:t>"</a:t>
            </a:r>
            <a:r>
              <a:rPr lang="ko-KR" altLang="en-US" sz="1000" dirty="0"/>
              <a:t>고 진단했다</a:t>
            </a:r>
            <a:r>
              <a:rPr lang="en-US" altLang="ko-KR" sz="1000" dirty="0"/>
              <a:t>.</a:t>
            </a:r>
          </a:p>
          <a:p>
            <a:pPr marL="0" indent="0">
              <a:lnSpc>
                <a:spcPct val="170000"/>
              </a:lnSpc>
              <a:buNone/>
            </a:pPr>
            <a:endParaRPr lang="en-US" altLang="ko-KR" sz="1000" dirty="0"/>
          </a:p>
          <a:p>
            <a:pPr marL="0" indent="0">
              <a:lnSpc>
                <a:spcPct val="170000"/>
              </a:lnSpc>
              <a:buNone/>
            </a:pPr>
            <a:r>
              <a:rPr lang="en-US" altLang="ko-KR" sz="1000" dirty="0"/>
              <a:t>[</a:t>
            </a:r>
            <a:r>
              <a:rPr lang="ko-KR" altLang="en-US" sz="1000" dirty="0"/>
              <a:t>요청</a:t>
            </a:r>
            <a:r>
              <a:rPr lang="en-US" altLang="ko-KR" sz="1000" dirty="0"/>
              <a:t>] </a:t>
            </a:r>
            <a:r>
              <a:rPr lang="ko-KR" altLang="en-US" sz="1000" dirty="0"/>
              <a:t>위 기사 내용 중 아파트값 상승 하락율을 지역으로 구분하여 표로 나타내라</a:t>
            </a:r>
            <a:r>
              <a:rPr lang="en-US" altLang="ko-KR" sz="1000" dirty="0"/>
              <a:t>.</a:t>
            </a:r>
          </a:p>
        </p:txBody>
      </p:sp>
    </p:spTree>
    <p:extLst>
      <p:ext uri="{BB962C8B-B14F-4D97-AF65-F5344CB8AC3E}">
        <p14:creationId xmlns:p14="http://schemas.microsoft.com/office/powerpoint/2010/main" val="5028329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기사에서 개체명 추출하기</a:t>
            </a:r>
          </a:p>
        </p:txBody>
      </p:sp>
      <p:sp>
        <p:nvSpPr>
          <p:cNvPr id="3" name="내용 개체 틀 2"/>
          <p:cNvSpPr>
            <a:spLocks noGrp="1"/>
          </p:cNvSpPr>
          <p:nvPr>
            <p:ph idx="1"/>
          </p:nvPr>
        </p:nvSpPr>
        <p:spPr/>
        <p:txBody>
          <a:bodyPr>
            <a:normAutofit fontScale="25000" lnSpcReduction="20000"/>
          </a:bodyPr>
          <a:lstStyle/>
          <a:p>
            <a:pPr marL="0" indent="0">
              <a:lnSpc>
                <a:spcPct val="170000"/>
              </a:lnSpc>
              <a:buNone/>
            </a:pPr>
            <a:r>
              <a:rPr lang="ko-KR" altLang="en-US" dirty="0"/>
              <a:t>다음 뉴스기사에서 개체명을 추출해 주세요</a:t>
            </a:r>
            <a:r>
              <a:rPr lang="en-US" altLang="ko-KR" dirty="0"/>
              <a:t>.</a:t>
            </a:r>
          </a:p>
          <a:p>
            <a:pPr marL="0" indent="0">
              <a:lnSpc>
                <a:spcPct val="170000"/>
              </a:lnSpc>
              <a:buNone/>
            </a:pPr>
            <a:r>
              <a:rPr lang="ko-KR" altLang="en-US" dirty="0"/>
              <a:t>출력 형식</a:t>
            </a:r>
            <a:r>
              <a:rPr lang="en-US" altLang="ko-KR" dirty="0"/>
              <a:t>: </a:t>
            </a:r>
            <a:r>
              <a:rPr lang="ko-KR" altLang="en-US" dirty="0"/>
              <a:t>인물</a:t>
            </a:r>
            <a:r>
              <a:rPr lang="en-US" altLang="ko-KR" dirty="0"/>
              <a:t>: &lt;</a:t>
            </a:r>
            <a:r>
              <a:rPr lang="ko-KR" altLang="en-US" dirty="0"/>
              <a:t>출력결과를 콤마 구분자로 구분</a:t>
            </a:r>
            <a:r>
              <a:rPr lang="en-US" altLang="ko-KR" dirty="0"/>
              <a:t>&gt;</a:t>
            </a:r>
          </a:p>
          <a:p>
            <a:pPr marL="0" indent="0">
              <a:lnSpc>
                <a:spcPct val="170000"/>
              </a:lnSpc>
              <a:buNone/>
            </a:pPr>
            <a:r>
              <a:rPr lang="ko-KR" altLang="en-US" dirty="0"/>
              <a:t>조직</a:t>
            </a:r>
            <a:r>
              <a:rPr lang="en-US" altLang="ko-KR" dirty="0"/>
              <a:t>: &lt;</a:t>
            </a:r>
            <a:r>
              <a:rPr lang="ko-KR" altLang="en-US" dirty="0"/>
              <a:t>출력결과를 콤마 구분자로 구분</a:t>
            </a:r>
            <a:r>
              <a:rPr lang="en-US" altLang="ko-KR" dirty="0"/>
              <a:t>&gt;</a:t>
            </a:r>
          </a:p>
          <a:p>
            <a:pPr marL="0" indent="0">
              <a:lnSpc>
                <a:spcPct val="170000"/>
              </a:lnSpc>
              <a:buNone/>
            </a:pPr>
            <a:r>
              <a:rPr lang="ko-KR" altLang="en-US" dirty="0"/>
              <a:t>장소</a:t>
            </a:r>
            <a:r>
              <a:rPr lang="en-US" altLang="ko-KR" dirty="0"/>
              <a:t>: &lt;</a:t>
            </a:r>
            <a:r>
              <a:rPr lang="ko-KR" altLang="en-US" dirty="0"/>
              <a:t>출력결과를 콤마 구분자로 구분</a:t>
            </a:r>
            <a:r>
              <a:rPr lang="en-US" altLang="ko-KR" dirty="0"/>
              <a:t>&gt;</a:t>
            </a:r>
          </a:p>
          <a:p>
            <a:pPr marL="0" indent="0">
              <a:lnSpc>
                <a:spcPct val="170000"/>
              </a:lnSpc>
              <a:buNone/>
            </a:pPr>
            <a:r>
              <a:rPr lang="ko-KR" altLang="en-US" dirty="0"/>
              <a:t>날짜</a:t>
            </a:r>
            <a:r>
              <a:rPr lang="en-US" altLang="ko-KR" dirty="0"/>
              <a:t>: &lt;</a:t>
            </a:r>
            <a:r>
              <a:rPr lang="ko-KR" altLang="en-US" dirty="0"/>
              <a:t>출력결과를 콤마 구분자로 구분</a:t>
            </a:r>
            <a:r>
              <a:rPr lang="en-US" altLang="ko-KR" dirty="0"/>
              <a:t>&gt;</a:t>
            </a:r>
          </a:p>
          <a:p>
            <a:pPr marL="0" indent="0">
              <a:lnSpc>
                <a:spcPct val="170000"/>
              </a:lnSpc>
              <a:buNone/>
            </a:pPr>
            <a:endParaRPr lang="en-US" altLang="ko-KR" dirty="0"/>
          </a:p>
          <a:p>
            <a:pPr marL="0" indent="0">
              <a:lnSpc>
                <a:spcPct val="170000"/>
              </a:lnSpc>
              <a:buNone/>
            </a:pPr>
            <a:r>
              <a:rPr lang="ko-KR" altLang="en-US" dirty="0"/>
              <a:t>동남아 담당’ 北 최희철 부상 베이징 도착</a:t>
            </a:r>
            <a:r>
              <a:rPr lang="en-US" altLang="ko-KR" dirty="0"/>
              <a:t>…</a:t>
            </a:r>
            <a:r>
              <a:rPr lang="ko-KR" altLang="en-US" dirty="0"/>
              <a:t>싱가포르행 주목 최 부상</a:t>
            </a:r>
            <a:r>
              <a:rPr lang="en-US" altLang="ko-KR" dirty="0"/>
              <a:t>, </a:t>
            </a:r>
            <a:r>
              <a:rPr lang="ko-KR" altLang="en-US" dirty="0"/>
              <a:t>행선지</a:t>
            </a:r>
            <a:r>
              <a:rPr lang="en-US" altLang="ko-KR" dirty="0"/>
              <a:t>·</a:t>
            </a:r>
            <a:r>
              <a:rPr lang="ko-KR" altLang="en-US" dirty="0"/>
              <a:t>방문 목적 질문에는 ‘묵묵부답’</a:t>
            </a:r>
          </a:p>
          <a:p>
            <a:pPr marL="0" indent="0">
              <a:lnSpc>
                <a:spcPct val="170000"/>
              </a:lnSpc>
              <a:buNone/>
            </a:pPr>
            <a:r>
              <a:rPr lang="en-US" altLang="ko-KR" dirty="0"/>
              <a:t>(</a:t>
            </a:r>
            <a:r>
              <a:rPr lang="ko-KR" altLang="en-US" dirty="0"/>
              <a:t>베이징</a:t>
            </a:r>
            <a:r>
              <a:rPr lang="en-US" altLang="ko-KR" dirty="0"/>
              <a:t>=</a:t>
            </a:r>
            <a:r>
              <a:rPr lang="ko-KR" altLang="en-US" dirty="0"/>
              <a:t>연합뉴스</a:t>
            </a:r>
            <a:r>
              <a:rPr lang="en-US" altLang="ko-KR" dirty="0"/>
              <a:t>) </a:t>
            </a:r>
            <a:r>
              <a:rPr lang="ko-KR" altLang="en-US" dirty="0"/>
              <a:t>김진방 특파원 </a:t>
            </a:r>
            <a:r>
              <a:rPr lang="en-US" altLang="ko-KR" dirty="0"/>
              <a:t>= </a:t>
            </a:r>
            <a:r>
              <a:rPr lang="ko-KR" altLang="en-US" dirty="0"/>
              <a:t>북한이 북미 정상회담 무산 가능성까지 거론하며 강경한 태도를 보이는 가운데 동남아시아 외교를 담당하는 최희철 북한 외무성 부상이 </a:t>
            </a:r>
            <a:r>
              <a:rPr lang="en-US" altLang="ko-KR" dirty="0"/>
              <a:t>19</a:t>
            </a:r>
            <a:r>
              <a:rPr lang="ko-KR" altLang="en-US" dirty="0"/>
              <a:t>일 중국 베이징 서우두</a:t>
            </a:r>
            <a:r>
              <a:rPr lang="en-US" altLang="ko-KR" dirty="0"/>
              <a:t>(</a:t>
            </a:r>
            <a:r>
              <a:rPr lang="ko-KR" altLang="en-US" dirty="0"/>
              <a:t>首都</a:t>
            </a:r>
            <a:r>
              <a:rPr lang="en-US" altLang="ko-KR" dirty="0"/>
              <a:t>) </a:t>
            </a:r>
            <a:r>
              <a:rPr lang="ko-KR" altLang="en-US" dirty="0"/>
              <a:t>공항에 모습을 드러냈다</a:t>
            </a:r>
            <a:r>
              <a:rPr lang="en-US" altLang="ko-KR" dirty="0"/>
              <a:t>.</a:t>
            </a:r>
          </a:p>
          <a:p>
            <a:pPr marL="0" indent="0">
              <a:lnSpc>
                <a:spcPct val="170000"/>
              </a:lnSpc>
              <a:buNone/>
            </a:pPr>
            <a:r>
              <a:rPr lang="ko-KR" altLang="en-US" dirty="0"/>
              <a:t>최 부상은 이날 오전 평양발 고려항공 </a:t>
            </a:r>
            <a:r>
              <a:rPr lang="en-US" altLang="ko-KR" dirty="0"/>
              <a:t>JS151</a:t>
            </a:r>
            <a:r>
              <a:rPr lang="ko-KR" altLang="en-US" dirty="0"/>
              <a:t>편을 이용해 베이징 서우두 공항에 도착했다</a:t>
            </a:r>
            <a:r>
              <a:rPr lang="en-US" altLang="ko-KR" dirty="0"/>
              <a:t>.</a:t>
            </a:r>
          </a:p>
          <a:p>
            <a:pPr marL="0" indent="0">
              <a:lnSpc>
                <a:spcPct val="170000"/>
              </a:lnSpc>
              <a:buNone/>
            </a:pPr>
            <a:r>
              <a:rPr lang="ko-KR" altLang="en-US" dirty="0"/>
              <a:t>최 부상은 최종 목적지를 묻는 취재진의 질문에 아무런 답변을 하지 않고</a:t>
            </a:r>
            <a:r>
              <a:rPr lang="en-US" altLang="ko-KR" dirty="0"/>
              <a:t>, </a:t>
            </a:r>
            <a:r>
              <a:rPr lang="ko-KR" altLang="en-US" dirty="0"/>
              <a:t>북한 대사관 관계자들과 함께 공항을 빠져나갔다</a:t>
            </a:r>
            <a:r>
              <a:rPr lang="en-US" altLang="ko-KR" dirty="0"/>
              <a:t>.</a:t>
            </a:r>
          </a:p>
          <a:p>
            <a:pPr marL="0" indent="0">
              <a:lnSpc>
                <a:spcPct val="170000"/>
              </a:lnSpc>
              <a:buNone/>
            </a:pPr>
            <a:r>
              <a:rPr lang="ko-KR" altLang="en-US" dirty="0"/>
              <a:t>북미 정상회담을 </a:t>
            </a:r>
            <a:r>
              <a:rPr lang="en-US" altLang="ko-KR" dirty="0"/>
              <a:t>20</a:t>
            </a:r>
            <a:r>
              <a:rPr lang="ko-KR" altLang="en-US" dirty="0"/>
              <a:t>여 일 앞둔 상황에서 동남아 외교통인 최 부상이 정상회담 준비 등을 위해 회담 개최 예정지인 싱가포르를 방문할 가능성도 제기되고 있다</a:t>
            </a:r>
            <a:r>
              <a:rPr lang="en-US" altLang="ko-KR" dirty="0"/>
              <a:t>.</a:t>
            </a:r>
          </a:p>
          <a:p>
            <a:pPr marL="0" indent="0">
              <a:lnSpc>
                <a:spcPct val="170000"/>
              </a:lnSpc>
              <a:buNone/>
            </a:pPr>
            <a:r>
              <a:rPr lang="ko-KR" altLang="en-US" dirty="0"/>
              <a:t>최 부상은 지난 </a:t>
            </a:r>
            <a:r>
              <a:rPr lang="en-US" altLang="ko-KR" dirty="0"/>
              <a:t>3</a:t>
            </a:r>
            <a:r>
              <a:rPr lang="ko-KR" altLang="en-US" dirty="0"/>
              <a:t>월에도 아세안</a:t>
            </a:r>
            <a:r>
              <a:rPr lang="en-US" altLang="ko-KR" dirty="0"/>
              <a:t>(ASEAN·</a:t>
            </a:r>
            <a:r>
              <a:rPr lang="ko-KR" altLang="en-US" dirty="0"/>
              <a:t>동남아시아국가연합</a:t>
            </a:r>
            <a:r>
              <a:rPr lang="en-US" altLang="ko-KR" dirty="0"/>
              <a:t>) </a:t>
            </a:r>
            <a:r>
              <a:rPr lang="ko-KR" altLang="en-US" dirty="0"/>
              <a:t>의장국이기도 한 싱가포르를 방문해 양국관계와 올해 </a:t>
            </a:r>
            <a:r>
              <a:rPr lang="en-US" altLang="ko-KR" dirty="0"/>
              <a:t>8</a:t>
            </a:r>
            <a:r>
              <a:rPr lang="ko-KR" altLang="en-US" dirty="0"/>
              <a:t>월 열리는 아세안지역안보포럼</a:t>
            </a:r>
            <a:r>
              <a:rPr lang="en-US" altLang="ko-KR" dirty="0"/>
              <a:t>(ARF) </a:t>
            </a:r>
            <a:r>
              <a:rPr lang="ko-KR" altLang="en-US" dirty="0"/>
              <a:t>의제 등을 논의한 바 있다</a:t>
            </a:r>
            <a:r>
              <a:rPr lang="en-US" altLang="ko-KR" dirty="0"/>
              <a:t>.</a:t>
            </a:r>
          </a:p>
          <a:p>
            <a:pPr marL="0" indent="0">
              <a:lnSpc>
                <a:spcPct val="170000"/>
              </a:lnSpc>
              <a:buNone/>
            </a:pPr>
            <a:r>
              <a:rPr lang="ko-KR" altLang="en-US" dirty="0"/>
              <a:t>또 지난해 북핵 문제를 두고 북미 간 긴장관계가 형성됐을 때도 </a:t>
            </a:r>
            <a:r>
              <a:rPr lang="en-US" altLang="ko-KR" dirty="0"/>
              <a:t>ARF</a:t>
            </a:r>
            <a:r>
              <a:rPr lang="ko-KR" altLang="en-US" dirty="0"/>
              <a:t>에 참석해 아세안을 상대로 여론전을 펼쳤다</a:t>
            </a:r>
            <a:r>
              <a:rPr lang="en-US" altLang="ko-KR" dirty="0"/>
              <a:t>. </a:t>
            </a:r>
            <a:r>
              <a:rPr lang="ko-KR" altLang="en-US" dirty="0"/>
              <a:t>북한의 초청으로 비자이 쿠마르 싱 인도 외교부 국무장관이 방북했을 때도 최 부상은 싱 국무장관을 직접 영접하고</a:t>
            </a:r>
            <a:r>
              <a:rPr lang="en-US" altLang="ko-KR" dirty="0"/>
              <a:t>, </a:t>
            </a:r>
            <a:r>
              <a:rPr lang="ko-KR" altLang="en-US" dirty="0"/>
              <a:t>한반도 문제를 논의하기도 했다</a:t>
            </a:r>
            <a:r>
              <a:rPr lang="en-US" altLang="ko-KR" dirty="0"/>
              <a:t>.</a:t>
            </a:r>
          </a:p>
          <a:p>
            <a:pPr marL="0" indent="0">
              <a:lnSpc>
                <a:spcPct val="170000"/>
              </a:lnSpc>
              <a:buNone/>
            </a:pPr>
            <a:r>
              <a:rPr lang="ko-KR" altLang="en-US" dirty="0"/>
              <a:t>베이징 소식통은 “최 부상이 대</a:t>
            </a:r>
            <a:r>
              <a:rPr lang="en-US" altLang="ko-KR" dirty="0"/>
              <a:t>(</a:t>
            </a:r>
            <a:r>
              <a:rPr lang="ko-KR" altLang="en-US" dirty="0"/>
              <a:t>對</a:t>
            </a:r>
            <a:r>
              <a:rPr lang="en-US" altLang="ko-KR" dirty="0"/>
              <a:t>)</a:t>
            </a:r>
            <a:r>
              <a:rPr lang="ko-KR" altLang="en-US" dirty="0"/>
              <a:t>미 외교담당이 아니기 때문에 싱가포르로 갈 가능성이 큰 것은 아니다”며 “만약 싱가포르에 간다면 정상회담과 관련한 지원 작업 준비 등을 위한 것일 가능성이 크다”고 말했다</a:t>
            </a:r>
            <a:r>
              <a:rPr lang="en-US" altLang="ko-KR" dirty="0"/>
              <a:t>.</a:t>
            </a:r>
            <a:endParaRPr lang="ko-KR" altLang="en-US" dirty="0"/>
          </a:p>
        </p:txBody>
      </p:sp>
    </p:spTree>
    <p:extLst>
      <p:ext uri="{BB962C8B-B14F-4D97-AF65-F5344CB8AC3E}">
        <p14:creationId xmlns:p14="http://schemas.microsoft.com/office/powerpoint/2010/main" val="2095744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여행 관광지도</a:t>
            </a:r>
          </a:p>
        </p:txBody>
      </p:sp>
      <p:sp>
        <p:nvSpPr>
          <p:cNvPr id="3" name="내용 개체 틀 2"/>
          <p:cNvSpPr>
            <a:spLocks noGrp="1"/>
          </p:cNvSpPr>
          <p:nvPr>
            <p:ph idx="1"/>
          </p:nvPr>
        </p:nvSpPr>
        <p:spPr/>
        <p:txBody>
          <a:bodyPr>
            <a:normAutofit/>
          </a:bodyPr>
          <a:lstStyle/>
          <a:p>
            <a:pPr marL="0" indent="0">
              <a:buNone/>
            </a:pPr>
            <a:r>
              <a:rPr lang="ko-KR" altLang="en-US" dirty="0"/>
              <a:t>한국 제주도에 도착해서 </a:t>
            </a:r>
            <a:r>
              <a:rPr lang="en-US" altLang="ko-KR" dirty="0"/>
              <a:t>3</a:t>
            </a:r>
            <a:r>
              <a:rPr lang="ko-KR" altLang="en-US" dirty="0"/>
              <a:t>박 </a:t>
            </a:r>
            <a:r>
              <a:rPr lang="en-US" altLang="ko-KR" dirty="0"/>
              <a:t>4</a:t>
            </a:r>
            <a:r>
              <a:rPr lang="ko-KR" altLang="en-US" dirty="0"/>
              <a:t>일간 자동차로 여행을 </a:t>
            </a:r>
            <a:r>
              <a:rPr lang="ko-KR" altLang="en-US" dirty="0" err="1"/>
              <a:t>떠나려해</a:t>
            </a:r>
            <a:r>
              <a:rPr lang="en-US" altLang="ko-KR" dirty="0"/>
              <a:t>, </a:t>
            </a:r>
            <a:r>
              <a:rPr lang="ko-KR" altLang="en-US" dirty="0"/>
              <a:t>마지막 날에는 제주국제공항에 도착해야한다</a:t>
            </a:r>
            <a:r>
              <a:rPr lang="en-US" altLang="ko-KR" dirty="0"/>
              <a:t>.</a:t>
            </a:r>
          </a:p>
          <a:p>
            <a:pPr marL="0" indent="0">
              <a:buNone/>
            </a:pPr>
            <a:r>
              <a:rPr lang="ko-KR" altLang="en-US" dirty="0"/>
              <a:t>여행중 </a:t>
            </a:r>
            <a:r>
              <a:rPr lang="ko-KR" altLang="en-US" dirty="0" err="1"/>
              <a:t>우도를</a:t>
            </a:r>
            <a:r>
              <a:rPr lang="ko-KR" altLang="en-US" dirty="0"/>
              <a:t> </a:t>
            </a:r>
            <a:r>
              <a:rPr lang="ko-KR" altLang="en-US" dirty="0" err="1"/>
              <a:t>들려야하고</a:t>
            </a:r>
            <a:r>
              <a:rPr lang="en-US" altLang="ko-KR" dirty="0"/>
              <a:t>, </a:t>
            </a:r>
            <a:r>
              <a:rPr lang="ko-KR" altLang="en-US" dirty="0" err="1"/>
              <a:t>섭지코지</a:t>
            </a:r>
            <a:r>
              <a:rPr lang="en-US" altLang="ko-KR" dirty="0"/>
              <a:t>, </a:t>
            </a:r>
            <a:r>
              <a:rPr lang="ko-KR" altLang="en-US" dirty="0"/>
              <a:t>성산일출봉은 반드시 들려야 한다</a:t>
            </a:r>
            <a:r>
              <a:rPr lang="en-US" altLang="ko-KR" dirty="0"/>
              <a:t>.</a:t>
            </a:r>
          </a:p>
          <a:p>
            <a:pPr marL="0" indent="0">
              <a:buNone/>
            </a:pPr>
            <a:r>
              <a:rPr lang="ko-KR" altLang="en-US" dirty="0"/>
              <a:t>매일 관광지는 </a:t>
            </a:r>
            <a:r>
              <a:rPr lang="en-US" altLang="ko-KR" dirty="0"/>
              <a:t>3</a:t>
            </a:r>
            <a:r>
              <a:rPr lang="ko-KR" altLang="en-US" dirty="0"/>
              <a:t>개 정도 보고 싶다</a:t>
            </a:r>
            <a:r>
              <a:rPr lang="en-US" altLang="ko-KR" dirty="0"/>
              <a:t>.</a:t>
            </a:r>
          </a:p>
          <a:p>
            <a:pPr marL="0" indent="0">
              <a:buNone/>
            </a:pPr>
            <a:r>
              <a:rPr lang="ko-KR" altLang="en-US" dirty="0"/>
              <a:t>위의 일정으로 여행 계획을 작성해줘</a:t>
            </a:r>
            <a:r>
              <a:rPr lang="en-US" altLang="ko-KR" dirty="0"/>
              <a:t>.</a:t>
            </a:r>
          </a:p>
          <a:p>
            <a:pPr marL="0" indent="0">
              <a:buNone/>
            </a:pPr>
            <a:endParaRPr lang="en-US" altLang="ko-KR" dirty="0"/>
          </a:p>
          <a:p>
            <a:pPr marL="0" indent="0">
              <a:buNone/>
            </a:pPr>
            <a:r>
              <a:rPr lang="ko-KR" altLang="en-US" dirty="0"/>
              <a:t>위 일정의 관광지를 지도에 나타내는 </a:t>
            </a:r>
            <a:r>
              <a:rPr lang="ko-KR" altLang="en-US" dirty="0" err="1"/>
              <a:t>파이썬</a:t>
            </a:r>
            <a:r>
              <a:rPr lang="ko-KR" altLang="en-US" dirty="0"/>
              <a:t> 코드를 작성해줘</a:t>
            </a:r>
            <a:r>
              <a:rPr lang="en-US" altLang="ko-KR" dirty="0"/>
              <a:t>.</a:t>
            </a:r>
            <a:endParaRPr lang="en-US" altLang="ko-KR" sz="2000" dirty="0"/>
          </a:p>
        </p:txBody>
      </p:sp>
    </p:spTree>
    <p:extLst>
      <p:ext uri="{BB962C8B-B14F-4D97-AF65-F5344CB8AC3E}">
        <p14:creationId xmlns:p14="http://schemas.microsoft.com/office/powerpoint/2010/main" val="32389789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보건환경연구원 인사말 수정하기</a:t>
            </a:r>
          </a:p>
        </p:txBody>
      </p:sp>
      <p:sp>
        <p:nvSpPr>
          <p:cNvPr id="3" name="내용 개체 틀 2"/>
          <p:cNvSpPr>
            <a:spLocks noGrp="1"/>
          </p:cNvSpPr>
          <p:nvPr>
            <p:ph idx="1"/>
          </p:nvPr>
        </p:nvSpPr>
        <p:spPr/>
        <p:txBody>
          <a:bodyPr>
            <a:noAutofit/>
          </a:bodyPr>
          <a:lstStyle/>
          <a:p>
            <a:pPr marL="0" indent="0">
              <a:lnSpc>
                <a:spcPct val="150000"/>
              </a:lnSpc>
              <a:buNone/>
            </a:pPr>
            <a:r>
              <a:rPr lang="ko-KR" altLang="en-US" sz="1100" dirty="0"/>
              <a:t>우리 연구원은 「깨끗한 환경</a:t>
            </a:r>
            <a:r>
              <a:rPr lang="en-US" altLang="ko-KR" sz="1100" dirty="0"/>
              <a:t>, </a:t>
            </a:r>
            <a:r>
              <a:rPr lang="ko-KR" altLang="en-US" sz="1100" dirty="0"/>
              <a:t>살고 싶은 새로운 경기도」라는 비전 아래</a:t>
            </a:r>
            <a:r>
              <a:rPr lang="en-US" altLang="ko-KR" sz="1100" dirty="0"/>
              <a:t>, </a:t>
            </a:r>
            <a:r>
              <a:rPr lang="ko-KR" altLang="en-US" sz="1100" dirty="0"/>
              <a:t>「건강한 삶과 쾌적한 환경을 위한 선진 연구</a:t>
            </a:r>
            <a:r>
              <a:rPr lang="en-US" altLang="ko-KR" sz="1100" dirty="0"/>
              <a:t>·</a:t>
            </a:r>
            <a:r>
              <a:rPr lang="ko-KR" altLang="en-US" sz="1100" dirty="0"/>
              <a:t>검사기관 실현」이라는 목표를 통해 </a:t>
            </a:r>
            <a:r>
              <a:rPr lang="en-US" altLang="ko-KR" sz="1100" dirty="0"/>
              <a:t>1,390</a:t>
            </a:r>
            <a:r>
              <a:rPr lang="ko-KR" altLang="en-US" sz="1100" dirty="0"/>
              <a:t>만 경기도민이 건강하고 쾌적한 환경 속에서 생활할 수 있도록 시험검사 및 조사연구 사업을 수행하는 종합연구기관입니다</a:t>
            </a:r>
            <a:r>
              <a:rPr lang="en-US" altLang="ko-KR" sz="1100" dirty="0"/>
              <a:t>.</a:t>
            </a:r>
          </a:p>
          <a:p>
            <a:pPr marL="0" indent="0">
              <a:lnSpc>
                <a:spcPct val="150000"/>
              </a:lnSpc>
              <a:buNone/>
            </a:pPr>
            <a:r>
              <a:rPr lang="ko-KR" altLang="en-US" sz="1100" dirty="0"/>
              <a:t>최근 국내의 보건・환경 여건은 코로나</a:t>
            </a:r>
            <a:r>
              <a:rPr lang="en-US" altLang="ko-KR" sz="1100" dirty="0"/>
              <a:t>19, </a:t>
            </a:r>
            <a:r>
              <a:rPr lang="ko-KR" altLang="en-US" sz="1100" dirty="0"/>
              <a:t>메르스</a:t>
            </a:r>
            <a:r>
              <a:rPr lang="en-US" altLang="ko-KR" sz="1100" dirty="0"/>
              <a:t>, </a:t>
            </a:r>
            <a:r>
              <a:rPr lang="ko-KR" altLang="en-US" sz="1100" dirty="0"/>
              <a:t>지카바이러스 등 국외유입 감염병 증가와 일본후쿠시마 오염수 방류</a:t>
            </a:r>
            <a:r>
              <a:rPr lang="en-US" altLang="ko-KR" sz="1100" dirty="0"/>
              <a:t>, </a:t>
            </a:r>
            <a:r>
              <a:rPr lang="ko-KR" altLang="en-US" sz="1100" dirty="0"/>
              <a:t>라돈</a:t>
            </a:r>
            <a:r>
              <a:rPr lang="en-US" altLang="ko-KR" sz="1100" dirty="0"/>
              <a:t>, </a:t>
            </a:r>
            <a:r>
              <a:rPr lang="ko-KR" altLang="en-US" sz="1100" dirty="0"/>
              <a:t>미세플라스틱</a:t>
            </a:r>
            <a:r>
              <a:rPr lang="en-US" altLang="ko-KR" sz="1100" dirty="0"/>
              <a:t>, </a:t>
            </a:r>
            <a:r>
              <a:rPr lang="ko-KR" altLang="en-US" sz="1100" dirty="0"/>
              <a:t>미세먼지</a:t>
            </a:r>
            <a:r>
              <a:rPr lang="en-US" altLang="ko-KR" sz="1100" dirty="0"/>
              <a:t>, </a:t>
            </a:r>
            <a:r>
              <a:rPr lang="ko-KR" altLang="en-US" sz="1100" dirty="0"/>
              <a:t>가뭄</a:t>
            </a:r>
            <a:r>
              <a:rPr lang="en-US" altLang="ko-KR" sz="1100" dirty="0"/>
              <a:t>·</a:t>
            </a:r>
            <a:r>
              <a:rPr lang="ko-KR" altLang="en-US" sz="1100" dirty="0"/>
              <a:t>홍수 등 다양한 재앙으로부터 위협받고 있습니다</a:t>
            </a:r>
            <a:r>
              <a:rPr lang="en-US" altLang="ko-KR" sz="1100" dirty="0"/>
              <a:t>.</a:t>
            </a:r>
          </a:p>
          <a:p>
            <a:pPr marL="0" indent="0">
              <a:lnSpc>
                <a:spcPct val="150000"/>
              </a:lnSpc>
              <a:buNone/>
            </a:pPr>
            <a:r>
              <a:rPr lang="ko-KR" altLang="en-US" sz="1100" dirty="0"/>
              <a:t>이에 대응하여 보건환경연구원은 현재와 미래세대 보호를 위해 실험장비 첨단화와 국제적인 조사</a:t>
            </a:r>
            <a:r>
              <a:rPr lang="en-US" altLang="ko-KR" sz="1100" dirty="0"/>
              <a:t>·</a:t>
            </a:r>
            <a:r>
              <a:rPr lang="ko-KR" altLang="en-US" sz="1100" dirty="0"/>
              <a:t>분석기술 인증으로 최고의 서비스 제공을 위해 노력하고 있습니다</a:t>
            </a:r>
            <a:r>
              <a:rPr lang="en-US" altLang="ko-KR" sz="1100" dirty="0"/>
              <a:t>.</a:t>
            </a:r>
          </a:p>
          <a:p>
            <a:pPr marL="0" indent="0">
              <a:lnSpc>
                <a:spcPct val="150000"/>
              </a:lnSpc>
              <a:buNone/>
            </a:pPr>
            <a:r>
              <a:rPr lang="ko-KR" altLang="en-US" sz="1100" dirty="0"/>
              <a:t>또한</a:t>
            </a:r>
            <a:r>
              <a:rPr lang="en-US" altLang="ko-KR" sz="1100" dirty="0"/>
              <a:t>, </a:t>
            </a:r>
            <a:r>
              <a:rPr lang="ko-KR" altLang="en-US" sz="1100" dirty="0"/>
              <a:t>식품</a:t>
            </a:r>
            <a:r>
              <a:rPr lang="en-US" altLang="ko-KR" sz="1100" dirty="0"/>
              <a:t>·</a:t>
            </a:r>
            <a:r>
              <a:rPr lang="ko-KR" altLang="en-US" sz="1100" dirty="0"/>
              <a:t>의약품</a:t>
            </a:r>
            <a:r>
              <a:rPr lang="en-US" altLang="ko-KR" sz="1100" dirty="0"/>
              <a:t>, </a:t>
            </a:r>
            <a:r>
              <a:rPr lang="ko-KR" altLang="en-US" sz="1100" dirty="0"/>
              <a:t>감염병</a:t>
            </a:r>
            <a:r>
              <a:rPr lang="en-US" altLang="ko-KR" sz="1100" dirty="0"/>
              <a:t>, </a:t>
            </a:r>
            <a:r>
              <a:rPr lang="ko-KR" altLang="en-US" sz="1100" dirty="0"/>
              <a:t>대기</a:t>
            </a:r>
            <a:r>
              <a:rPr lang="en-US" altLang="ko-KR" sz="1100" dirty="0"/>
              <a:t>, </a:t>
            </a:r>
            <a:r>
              <a:rPr lang="ko-KR" altLang="en-US" sz="1100" dirty="0"/>
              <a:t>수질</a:t>
            </a:r>
            <a:r>
              <a:rPr lang="en-US" altLang="ko-KR" sz="1100" dirty="0"/>
              <a:t>, </a:t>
            </a:r>
            <a:r>
              <a:rPr lang="ko-KR" altLang="en-US" sz="1100" dirty="0"/>
              <a:t>토양</a:t>
            </a:r>
            <a:r>
              <a:rPr lang="en-US" altLang="ko-KR" sz="1100" dirty="0"/>
              <a:t>, </a:t>
            </a:r>
            <a:r>
              <a:rPr lang="ko-KR" altLang="en-US" sz="1100" dirty="0"/>
              <a:t>농수산물 등 보건</a:t>
            </a:r>
            <a:r>
              <a:rPr lang="en-US" altLang="ko-KR" sz="1100" dirty="0"/>
              <a:t>·</a:t>
            </a:r>
            <a:r>
              <a:rPr lang="ko-KR" altLang="en-US" sz="1100" dirty="0"/>
              <a:t>환경 전 분야에 걸쳐 시험분석 및 조사연구 수행을 통해 도민의 안전한 먹을거리와 쾌적한 생활환경 조성을 위해 최선을 다하겠습니다</a:t>
            </a:r>
            <a:r>
              <a:rPr lang="en-US" altLang="ko-KR" sz="1100" dirty="0"/>
              <a:t>.</a:t>
            </a:r>
          </a:p>
          <a:p>
            <a:pPr marL="0" indent="0">
              <a:lnSpc>
                <a:spcPct val="150000"/>
              </a:lnSpc>
              <a:buNone/>
            </a:pPr>
            <a:r>
              <a:rPr lang="ko-KR" altLang="en-US" sz="1100" dirty="0"/>
              <a:t>보건환경연구원은 경기도민을 위해 존재하는 기관입니다</a:t>
            </a:r>
            <a:r>
              <a:rPr lang="en-US" altLang="ko-KR" sz="1100" dirty="0"/>
              <a:t>. </a:t>
            </a:r>
            <a:r>
              <a:rPr lang="ko-KR" altLang="en-US" sz="1100" dirty="0"/>
              <a:t>도민 여러분께서 보건</a:t>
            </a:r>
            <a:r>
              <a:rPr lang="en-US" altLang="ko-KR" sz="1100" dirty="0"/>
              <a:t>·</a:t>
            </a:r>
            <a:r>
              <a:rPr lang="ko-KR" altLang="en-US" sz="1100" dirty="0"/>
              <a:t>환경 문제에 대한 소중한 아이디어나 고충에 대한 다양한 의견을 주시면 적극적으로 보건환경 정책에 활용하겠습니다</a:t>
            </a:r>
            <a:r>
              <a:rPr lang="en-US" altLang="ko-KR" sz="1100" dirty="0"/>
              <a:t>.</a:t>
            </a:r>
          </a:p>
          <a:p>
            <a:pPr marL="0" indent="0">
              <a:lnSpc>
                <a:spcPct val="150000"/>
              </a:lnSpc>
              <a:buNone/>
            </a:pPr>
            <a:r>
              <a:rPr lang="ko-KR" altLang="en-US" sz="1100" dirty="0"/>
              <a:t>항상 경기도민의 삶의 질 향상과 안전한 경기도를 만드는데 최선을 다하는 연구원이 될 것을 약속드립니다</a:t>
            </a:r>
            <a:r>
              <a:rPr lang="en-US" altLang="ko-KR" sz="1100" dirty="0"/>
              <a:t>.</a:t>
            </a:r>
          </a:p>
          <a:p>
            <a:pPr marL="0" indent="0">
              <a:lnSpc>
                <a:spcPct val="150000"/>
              </a:lnSpc>
              <a:buNone/>
            </a:pPr>
            <a:r>
              <a:rPr lang="ko-KR" altLang="en-US" sz="1100" dirty="0"/>
              <a:t>감사합니다</a:t>
            </a:r>
            <a:r>
              <a:rPr lang="en-US" altLang="ko-KR" sz="1100" dirty="0"/>
              <a:t>.</a:t>
            </a:r>
          </a:p>
          <a:p>
            <a:pPr marL="0" indent="0">
              <a:lnSpc>
                <a:spcPct val="150000"/>
              </a:lnSpc>
              <a:buNone/>
            </a:pPr>
            <a:endParaRPr lang="en-US" altLang="ko-KR" sz="1100" dirty="0"/>
          </a:p>
          <a:p>
            <a:pPr marL="0" indent="0">
              <a:lnSpc>
                <a:spcPct val="150000"/>
              </a:lnSpc>
              <a:buNone/>
            </a:pPr>
            <a:r>
              <a:rPr lang="ko-KR" altLang="en-US" sz="1100" dirty="0"/>
              <a:t>위 글을 유머러스하게 작성해줘</a:t>
            </a:r>
            <a:r>
              <a:rPr lang="en-US" altLang="ko-KR" sz="1100" dirty="0"/>
              <a:t>.</a:t>
            </a:r>
            <a:endParaRPr lang="ko-KR" altLang="en-US" sz="1100" dirty="0"/>
          </a:p>
        </p:txBody>
      </p:sp>
    </p:spTree>
    <p:extLst>
      <p:ext uri="{BB962C8B-B14F-4D97-AF65-F5344CB8AC3E}">
        <p14:creationId xmlns:p14="http://schemas.microsoft.com/office/powerpoint/2010/main" val="22179159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드라마 시놉시스 작성하기</a:t>
            </a:r>
          </a:p>
        </p:txBody>
      </p:sp>
      <p:sp>
        <p:nvSpPr>
          <p:cNvPr id="3" name="내용 개체 틀 2"/>
          <p:cNvSpPr>
            <a:spLocks noGrp="1"/>
          </p:cNvSpPr>
          <p:nvPr>
            <p:ph idx="1"/>
          </p:nvPr>
        </p:nvSpPr>
        <p:spPr/>
        <p:txBody>
          <a:bodyPr>
            <a:normAutofit fontScale="47500" lnSpcReduction="20000"/>
          </a:bodyPr>
          <a:lstStyle/>
          <a:p>
            <a:pPr marL="0" indent="0">
              <a:lnSpc>
                <a:spcPct val="170000"/>
              </a:lnSpc>
              <a:buNone/>
            </a:pPr>
            <a:r>
              <a:rPr lang="ko-KR" altLang="en-US" dirty="0"/>
              <a:t>매우 총망받는 드라마 작가가 되어 좀비와 드라큘라에 관한 넷플릭스 드라마를 만들고 싶다</a:t>
            </a:r>
            <a:r>
              <a:rPr lang="en-US" altLang="ko-KR" dirty="0"/>
              <a:t>. </a:t>
            </a:r>
            <a:r>
              <a:rPr lang="ko-KR" altLang="en-US" dirty="0"/>
              <a:t>드라마의 시놉시스를 작성해라</a:t>
            </a:r>
            <a:r>
              <a:rPr lang="en-US" altLang="ko-KR" dirty="0"/>
              <a:t>.</a:t>
            </a:r>
          </a:p>
          <a:p>
            <a:pPr marL="0" indent="0">
              <a:lnSpc>
                <a:spcPct val="170000"/>
              </a:lnSpc>
              <a:buNone/>
            </a:pPr>
            <a:endParaRPr lang="en-US" altLang="ko-KR" dirty="0"/>
          </a:p>
          <a:p>
            <a:pPr marL="0" indent="0">
              <a:lnSpc>
                <a:spcPct val="170000"/>
              </a:lnSpc>
              <a:buNone/>
            </a:pPr>
            <a:r>
              <a:rPr lang="en-US" altLang="ko-KR" dirty="0"/>
              <a:t>[</a:t>
            </a:r>
            <a:r>
              <a:rPr lang="ko-KR" altLang="en-US" dirty="0"/>
              <a:t>요구사항</a:t>
            </a:r>
            <a:r>
              <a:rPr lang="en-US" altLang="ko-KR" dirty="0"/>
              <a:t>]</a:t>
            </a:r>
          </a:p>
          <a:p>
            <a:pPr marL="0" indent="0">
              <a:lnSpc>
                <a:spcPct val="170000"/>
              </a:lnSpc>
              <a:buNone/>
            </a:pPr>
            <a:r>
              <a:rPr lang="ko-KR" altLang="en-US" dirty="0"/>
              <a:t>시즌</a:t>
            </a:r>
            <a:r>
              <a:rPr lang="en-US" altLang="ko-KR" dirty="0"/>
              <a:t>1</a:t>
            </a:r>
            <a:r>
              <a:rPr lang="ko-KR" altLang="en-US" dirty="0"/>
              <a:t>은 총 </a:t>
            </a:r>
            <a:r>
              <a:rPr lang="en-US" altLang="ko-KR" dirty="0"/>
              <a:t>10</a:t>
            </a:r>
            <a:r>
              <a:rPr lang="ko-KR" altLang="en-US" dirty="0"/>
              <a:t>회 분량</a:t>
            </a:r>
            <a:r>
              <a:rPr lang="en-US" altLang="ko-KR" dirty="0"/>
              <a:t>, </a:t>
            </a:r>
            <a:r>
              <a:rPr lang="ko-KR" altLang="en-US" dirty="0"/>
              <a:t>배경은 한국</a:t>
            </a:r>
            <a:r>
              <a:rPr lang="en-US" altLang="ko-KR" dirty="0"/>
              <a:t>, </a:t>
            </a:r>
            <a:r>
              <a:rPr lang="ko-KR" altLang="en-US" dirty="0"/>
              <a:t>시대는 </a:t>
            </a:r>
            <a:r>
              <a:rPr lang="en-US" altLang="ko-KR" dirty="0"/>
              <a:t>1300~1800</a:t>
            </a:r>
            <a:r>
              <a:rPr lang="ko-KR" altLang="en-US" dirty="0"/>
              <a:t>년대 조선시대를 배경으로 합니다</a:t>
            </a:r>
            <a:r>
              <a:rPr lang="en-US" altLang="ko-KR" dirty="0"/>
              <a:t>.</a:t>
            </a:r>
          </a:p>
          <a:p>
            <a:pPr marL="0" indent="0">
              <a:lnSpc>
                <a:spcPct val="170000"/>
              </a:lnSpc>
              <a:buNone/>
            </a:pPr>
            <a:r>
              <a:rPr lang="ko-KR" altLang="en-US" dirty="0"/>
              <a:t>좀비는 낮에도 움직일 수 있고 드라큘라는 밤에만 움직일 수 있습니다</a:t>
            </a:r>
            <a:r>
              <a:rPr lang="en-US" altLang="ko-KR" dirty="0"/>
              <a:t>.</a:t>
            </a:r>
          </a:p>
          <a:p>
            <a:pPr marL="0" indent="0">
              <a:lnSpc>
                <a:spcPct val="170000"/>
              </a:lnSpc>
              <a:buNone/>
            </a:pPr>
            <a:r>
              <a:rPr lang="ko-KR" altLang="en-US" dirty="0"/>
              <a:t>에피소드 </a:t>
            </a:r>
            <a:r>
              <a:rPr lang="en-US" altLang="ko-KR" dirty="0"/>
              <a:t>7</a:t>
            </a:r>
            <a:r>
              <a:rPr lang="ko-KR" altLang="en-US" dirty="0"/>
              <a:t>에서는 좀비와 드라큘라의 혼종이 탄생하여</a:t>
            </a:r>
            <a:r>
              <a:rPr lang="en-US" altLang="ko-KR" dirty="0"/>
              <a:t>, </a:t>
            </a:r>
            <a:r>
              <a:rPr lang="ko-KR" altLang="en-US" dirty="0"/>
              <a:t>낮과 밤 모두 움직일 수 있습니다</a:t>
            </a:r>
            <a:r>
              <a:rPr lang="en-US" altLang="ko-KR" dirty="0"/>
              <a:t>.</a:t>
            </a:r>
          </a:p>
          <a:p>
            <a:pPr marL="0" indent="0">
              <a:lnSpc>
                <a:spcPct val="170000"/>
              </a:lnSpc>
              <a:buNone/>
            </a:pPr>
            <a:r>
              <a:rPr lang="ko-KR" altLang="en-US" dirty="0"/>
              <a:t>공포가 절정에 달한 에피소드 </a:t>
            </a:r>
            <a:r>
              <a:rPr lang="en-US" altLang="ko-KR" dirty="0"/>
              <a:t>10</a:t>
            </a:r>
            <a:r>
              <a:rPr lang="ko-KR" altLang="en-US" dirty="0"/>
              <a:t>에서 인간은 후퇴하고</a:t>
            </a:r>
            <a:r>
              <a:rPr lang="en-US" altLang="ko-KR" dirty="0"/>
              <a:t>, </a:t>
            </a:r>
            <a:r>
              <a:rPr lang="ko-KR" altLang="en-US" dirty="0"/>
              <a:t>끔찍한 좀비 드라큘라 잡종에 맞설 방법을 찾는 내용으로 시즌 </a:t>
            </a:r>
            <a:r>
              <a:rPr lang="en-US" altLang="ko-KR" dirty="0"/>
              <a:t>2</a:t>
            </a:r>
            <a:r>
              <a:rPr lang="ko-KR" altLang="en-US" dirty="0"/>
              <a:t>를 기대할 수 있게 시즌 </a:t>
            </a:r>
            <a:r>
              <a:rPr lang="en-US" altLang="ko-KR" dirty="0"/>
              <a:t>1</a:t>
            </a:r>
            <a:r>
              <a:rPr lang="ko-KR" altLang="en-US" dirty="0"/>
              <a:t>을 마무리해줘</a:t>
            </a:r>
            <a:r>
              <a:rPr lang="en-US" altLang="ko-KR" dirty="0"/>
              <a:t>.</a:t>
            </a:r>
          </a:p>
          <a:p>
            <a:pPr marL="0" indent="0">
              <a:lnSpc>
                <a:spcPct val="170000"/>
              </a:lnSpc>
              <a:buNone/>
            </a:pPr>
            <a:r>
              <a:rPr lang="ko-KR" altLang="en-US" dirty="0"/>
              <a:t>위의 시놉시스의 주요 내용을 에피소드 </a:t>
            </a:r>
            <a:r>
              <a:rPr lang="en-US" altLang="ko-KR" dirty="0"/>
              <a:t>1</a:t>
            </a:r>
            <a:r>
              <a:rPr lang="ko-KR" altLang="en-US" dirty="0"/>
              <a:t>부터 </a:t>
            </a:r>
            <a:r>
              <a:rPr lang="en-US" altLang="ko-KR" dirty="0"/>
              <a:t>10</a:t>
            </a:r>
            <a:r>
              <a:rPr lang="ko-KR" altLang="en-US" dirty="0"/>
              <a:t>까지 에피소드당 </a:t>
            </a:r>
            <a:r>
              <a:rPr lang="en-US" altLang="ko-KR" dirty="0"/>
              <a:t>500</a:t>
            </a:r>
            <a:r>
              <a:rPr lang="ko-KR" altLang="en-US" dirty="0"/>
              <a:t>단어 내외로 작성해라</a:t>
            </a:r>
            <a:r>
              <a:rPr lang="en-US" altLang="ko-KR" dirty="0"/>
              <a:t>.</a:t>
            </a:r>
            <a:endParaRPr lang="ko-KR" altLang="en-US" dirty="0"/>
          </a:p>
        </p:txBody>
      </p:sp>
    </p:spTree>
    <p:extLst>
      <p:ext uri="{BB962C8B-B14F-4D97-AF65-F5344CB8AC3E}">
        <p14:creationId xmlns:p14="http://schemas.microsoft.com/office/powerpoint/2010/main" val="30231115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공고문 수정하기</a:t>
            </a:r>
          </a:p>
        </p:txBody>
      </p:sp>
      <p:sp>
        <p:nvSpPr>
          <p:cNvPr id="3" name="내용 개체 틀 2"/>
          <p:cNvSpPr>
            <a:spLocks noGrp="1"/>
          </p:cNvSpPr>
          <p:nvPr>
            <p:ph idx="1"/>
          </p:nvPr>
        </p:nvSpPr>
        <p:spPr/>
        <p:txBody>
          <a:bodyPr>
            <a:normAutofit fontScale="25000" lnSpcReduction="20000"/>
          </a:bodyPr>
          <a:lstStyle/>
          <a:p>
            <a:pPr marL="0" indent="0">
              <a:buNone/>
            </a:pPr>
            <a:r>
              <a:rPr lang="ko-KR" altLang="en-US" dirty="0"/>
              <a:t>▢ </a:t>
            </a:r>
            <a:r>
              <a:rPr lang="en-US" altLang="ko-KR" dirty="0"/>
              <a:t>2023</a:t>
            </a:r>
            <a:r>
              <a:rPr lang="ko-KR" altLang="en-US" dirty="0"/>
              <a:t>년 대학생 현장실습</a:t>
            </a:r>
            <a:r>
              <a:rPr lang="en-US" altLang="ko-KR" dirty="0"/>
              <a:t>(1</a:t>
            </a:r>
            <a:r>
              <a:rPr lang="ko-KR" altLang="en-US" dirty="0"/>
              <a:t>기</a:t>
            </a:r>
            <a:r>
              <a:rPr lang="en-US" altLang="ko-KR" dirty="0"/>
              <a:t>) </a:t>
            </a:r>
            <a:r>
              <a:rPr lang="ko-KR" altLang="en-US" dirty="0"/>
              <a:t>개요</a:t>
            </a:r>
          </a:p>
          <a:p>
            <a:pPr marL="0" indent="0">
              <a:buNone/>
            </a:pPr>
            <a:r>
              <a:rPr lang="ko-KR" altLang="en-US" dirty="0"/>
              <a:t>❍ 주 관 </a:t>
            </a:r>
            <a:r>
              <a:rPr lang="en-US" altLang="ko-KR" dirty="0"/>
              <a:t>: </a:t>
            </a:r>
            <a:r>
              <a:rPr lang="ko-KR" altLang="en-US" dirty="0"/>
              <a:t>경기도보건환경연구원</a:t>
            </a:r>
          </a:p>
          <a:p>
            <a:pPr marL="0" indent="0">
              <a:buNone/>
            </a:pPr>
            <a:r>
              <a:rPr lang="ko-KR" altLang="en-US" dirty="0"/>
              <a:t>❍ 실습기간 </a:t>
            </a:r>
            <a:r>
              <a:rPr lang="en-US" altLang="ko-KR" dirty="0"/>
              <a:t>: 2023. 7. 3.(</a:t>
            </a:r>
            <a:r>
              <a:rPr lang="ko-KR" altLang="en-US" dirty="0"/>
              <a:t>월</a:t>
            </a:r>
            <a:r>
              <a:rPr lang="en-US" altLang="ko-KR" dirty="0"/>
              <a:t>) ~ 7. 14.(</a:t>
            </a:r>
            <a:r>
              <a:rPr lang="ko-KR" altLang="en-US" dirty="0"/>
              <a:t>금</a:t>
            </a:r>
            <a:r>
              <a:rPr lang="en-US" altLang="ko-KR" dirty="0"/>
              <a:t>), </a:t>
            </a:r>
            <a:r>
              <a:rPr lang="ko-KR" altLang="en-US" dirty="0"/>
              <a:t>총 </a:t>
            </a:r>
            <a:r>
              <a:rPr lang="en-US" altLang="ko-KR" dirty="0"/>
              <a:t>10</a:t>
            </a:r>
            <a:r>
              <a:rPr lang="ko-KR" altLang="en-US" dirty="0"/>
              <a:t>일</a:t>
            </a:r>
            <a:r>
              <a:rPr lang="en-US" altLang="ko-KR" dirty="0"/>
              <a:t>, 9:00~18:00</a:t>
            </a:r>
          </a:p>
          <a:p>
            <a:pPr marL="0" indent="0">
              <a:buNone/>
            </a:pPr>
            <a:r>
              <a:rPr lang="en-US" altLang="ko-KR" dirty="0"/>
              <a:t>❍ </a:t>
            </a:r>
            <a:r>
              <a:rPr lang="ko-KR" altLang="en-US" dirty="0"/>
              <a:t>실습장소 </a:t>
            </a:r>
            <a:r>
              <a:rPr lang="en-US" altLang="ko-KR" dirty="0"/>
              <a:t>: </a:t>
            </a:r>
            <a:r>
              <a:rPr lang="ko-KR" altLang="en-US" dirty="0"/>
              <a:t>경기도보건환경연구원</a:t>
            </a:r>
            <a:r>
              <a:rPr lang="en-US" altLang="ko-KR" dirty="0"/>
              <a:t>(</a:t>
            </a:r>
            <a:r>
              <a:rPr lang="ko-KR" altLang="en-US" dirty="0"/>
              <a:t>본원</a:t>
            </a:r>
            <a:r>
              <a:rPr lang="en-US" altLang="ko-KR" dirty="0"/>
              <a:t>) </a:t>
            </a:r>
            <a:r>
              <a:rPr lang="ko-KR" altLang="en-US" dirty="0"/>
              <a:t>경기도 수원시 칠보로</a:t>
            </a:r>
            <a:r>
              <a:rPr lang="en-US" altLang="ko-KR" dirty="0"/>
              <a:t>1</a:t>
            </a:r>
            <a:r>
              <a:rPr lang="ko-KR" altLang="en-US" dirty="0"/>
              <a:t>번길 </a:t>
            </a:r>
            <a:r>
              <a:rPr lang="en-US" altLang="ko-KR" dirty="0"/>
              <a:t>62</a:t>
            </a:r>
          </a:p>
          <a:p>
            <a:pPr marL="0" indent="0">
              <a:buNone/>
            </a:pPr>
            <a:r>
              <a:rPr lang="en-US" altLang="ko-KR" dirty="0"/>
              <a:t>❍ </a:t>
            </a:r>
            <a:r>
              <a:rPr lang="ko-KR" altLang="en-US" dirty="0"/>
              <a:t>교육과정 </a:t>
            </a:r>
            <a:r>
              <a:rPr lang="en-US" altLang="ko-KR" dirty="0"/>
              <a:t>: </a:t>
            </a:r>
            <a:r>
              <a:rPr lang="ko-KR" altLang="en-US" dirty="0"/>
              <a:t>공통교육</a:t>
            </a:r>
            <a:r>
              <a:rPr lang="en-US" altLang="ko-KR" dirty="0"/>
              <a:t>(3</a:t>
            </a:r>
            <a:r>
              <a:rPr lang="ko-KR" altLang="en-US" dirty="0"/>
              <a:t>일</a:t>
            </a:r>
            <a:r>
              <a:rPr lang="en-US" altLang="ko-KR" dirty="0"/>
              <a:t>) </a:t>
            </a:r>
            <a:r>
              <a:rPr lang="ko-KR" altLang="en-US" dirty="0"/>
              <a:t>및 현장실습</a:t>
            </a:r>
            <a:r>
              <a:rPr lang="en-US" altLang="ko-KR" dirty="0"/>
              <a:t>(7</a:t>
            </a:r>
            <a:r>
              <a:rPr lang="ko-KR" altLang="en-US" dirty="0"/>
              <a:t>일</a:t>
            </a:r>
            <a:r>
              <a:rPr lang="en-US" altLang="ko-KR" dirty="0"/>
              <a:t>/</a:t>
            </a:r>
            <a:r>
              <a:rPr lang="ko-KR" altLang="en-US" dirty="0"/>
              <a:t>외부 기업 견학 </a:t>
            </a:r>
            <a:r>
              <a:rPr lang="en-US" altLang="ko-KR" dirty="0"/>
              <a:t>1</a:t>
            </a:r>
            <a:r>
              <a:rPr lang="ko-KR" altLang="en-US" dirty="0"/>
              <a:t>일 포함</a:t>
            </a:r>
            <a:r>
              <a:rPr lang="en-US" altLang="ko-KR" dirty="0"/>
              <a:t>)</a:t>
            </a:r>
          </a:p>
          <a:p>
            <a:pPr marL="0" indent="0">
              <a:buNone/>
            </a:pPr>
            <a:r>
              <a:rPr lang="en-US" altLang="ko-KR" dirty="0"/>
              <a:t>※ </a:t>
            </a:r>
            <a:r>
              <a:rPr lang="ko-KR" altLang="en-US" dirty="0"/>
              <a:t>교육부 고시 「대학생 현장실습학기제 운영 규정</a:t>
            </a:r>
            <a:r>
              <a:rPr lang="en-US" altLang="ko-KR" dirty="0"/>
              <a:t>(</a:t>
            </a:r>
            <a:r>
              <a:rPr lang="ko-KR" altLang="en-US" dirty="0"/>
              <a:t>표준현장실습학기제 비학점과정</a:t>
            </a:r>
            <a:r>
              <a:rPr lang="en-US" altLang="ko-KR" dirty="0"/>
              <a:t>)</a:t>
            </a:r>
            <a:r>
              <a:rPr lang="ko-KR" altLang="en-US" dirty="0"/>
              <a:t>」 준용</a:t>
            </a:r>
          </a:p>
          <a:p>
            <a:pPr marL="0" indent="0">
              <a:buNone/>
            </a:pPr>
            <a:r>
              <a:rPr lang="ko-KR" altLang="en-US" dirty="0"/>
              <a:t>❍ 실습수당 </a:t>
            </a:r>
            <a:r>
              <a:rPr lang="en-US" altLang="ko-KR" dirty="0"/>
              <a:t>: </a:t>
            </a:r>
            <a:r>
              <a:rPr lang="ko-KR" altLang="en-US" dirty="0"/>
              <a:t>약 </a:t>
            </a:r>
            <a:r>
              <a:rPr lang="en-US" altLang="ko-KR" dirty="0"/>
              <a:t>69</a:t>
            </a:r>
            <a:r>
              <a:rPr lang="ko-KR" altLang="en-US" dirty="0"/>
              <a:t>만원 지급</a:t>
            </a:r>
            <a:r>
              <a:rPr lang="en-US" altLang="ko-KR" dirty="0"/>
              <a:t>(</a:t>
            </a:r>
            <a:r>
              <a:rPr lang="ko-KR" altLang="en-US" dirty="0"/>
              <a:t>세전 </a:t>
            </a:r>
            <a:r>
              <a:rPr lang="en-US" altLang="ko-KR" dirty="0"/>
              <a:t>/ </a:t>
            </a:r>
            <a:r>
              <a:rPr lang="ko-KR" altLang="en-US" dirty="0"/>
              <a:t>결석 없이 수료 시 금액</a:t>
            </a:r>
            <a:r>
              <a:rPr lang="en-US" altLang="ko-KR" dirty="0"/>
              <a:t>)</a:t>
            </a:r>
          </a:p>
          <a:p>
            <a:pPr marL="0" indent="0">
              <a:buNone/>
            </a:pPr>
            <a:r>
              <a:rPr lang="en-US" altLang="ko-KR" dirty="0"/>
              <a:t>▢ </a:t>
            </a:r>
            <a:r>
              <a:rPr lang="ko-KR" altLang="en-US" dirty="0"/>
              <a:t>신청 및 선정자 발표</a:t>
            </a:r>
          </a:p>
          <a:p>
            <a:pPr marL="0" indent="0">
              <a:buNone/>
            </a:pPr>
            <a:r>
              <a:rPr lang="ko-KR" altLang="en-US" dirty="0"/>
              <a:t> ❍ 모집대상 </a:t>
            </a:r>
            <a:r>
              <a:rPr lang="en-US" altLang="ko-KR" dirty="0"/>
              <a:t>: </a:t>
            </a:r>
            <a:r>
              <a:rPr lang="ko-KR" altLang="en-US" dirty="0"/>
              <a:t>공고일 기준 경기도에 주소를 두고 있는</a:t>
            </a:r>
          </a:p>
          <a:p>
            <a:pPr marL="0" indent="0">
              <a:buNone/>
            </a:pPr>
            <a:r>
              <a:rPr lang="ko-KR" altLang="en-US" dirty="0"/>
              <a:t> 보건</a:t>
            </a:r>
            <a:r>
              <a:rPr lang="en-US" altLang="ko-KR" dirty="0"/>
              <a:t>·</a:t>
            </a:r>
            <a:r>
              <a:rPr lang="ko-KR" altLang="en-US" dirty="0"/>
              <a:t>환경 관련 전공 대학 </a:t>
            </a:r>
            <a:r>
              <a:rPr lang="en-US" altLang="ko-KR" dirty="0"/>
              <a:t>4</a:t>
            </a:r>
            <a:r>
              <a:rPr lang="ko-KR" altLang="en-US" dirty="0"/>
              <a:t>학기 이상 수료자</a:t>
            </a:r>
            <a:r>
              <a:rPr lang="en-US" altLang="ko-KR" dirty="0"/>
              <a:t>(</a:t>
            </a:r>
            <a:r>
              <a:rPr lang="ko-KR" altLang="en-US" dirty="0"/>
              <a:t>휴학생 포함</a:t>
            </a:r>
            <a:r>
              <a:rPr lang="en-US" altLang="ko-KR" dirty="0"/>
              <a:t>) 50</a:t>
            </a:r>
            <a:r>
              <a:rPr lang="ko-KR" altLang="en-US" dirty="0"/>
              <a:t>명</a:t>
            </a:r>
          </a:p>
          <a:p>
            <a:pPr marL="0" indent="0">
              <a:buNone/>
            </a:pPr>
            <a:r>
              <a:rPr lang="en-US" altLang="ko-KR" dirty="0"/>
              <a:t>※ </a:t>
            </a:r>
            <a:r>
              <a:rPr lang="ko-KR" altLang="en-US" dirty="0"/>
              <a:t>보건</a:t>
            </a:r>
            <a:r>
              <a:rPr lang="en-US" altLang="ko-KR" dirty="0"/>
              <a:t>·</a:t>
            </a:r>
            <a:r>
              <a:rPr lang="ko-KR" altLang="en-US" dirty="0"/>
              <a:t>환경 관련 전공 </a:t>
            </a:r>
            <a:r>
              <a:rPr lang="en-US" altLang="ko-KR" dirty="0"/>
              <a:t>: </a:t>
            </a:r>
            <a:r>
              <a:rPr lang="ko-KR" altLang="en-US" dirty="0"/>
              <a:t>보건학</a:t>
            </a:r>
            <a:r>
              <a:rPr lang="en-US" altLang="ko-KR" dirty="0"/>
              <a:t>, </a:t>
            </a:r>
            <a:r>
              <a:rPr lang="ko-KR" altLang="en-US" dirty="0"/>
              <a:t>환경</a:t>
            </a:r>
            <a:r>
              <a:rPr lang="en-US" altLang="ko-KR" dirty="0"/>
              <a:t>(</a:t>
            </a:r>
            <a:r>
              <a:rPr lang="ko-KR" altLang="en-US" dirty="0"/>
              <a:t>공</a:t>
            </a:r>
            <a:r>
              <a:rPr lang="en-US" altLang="ko-KR" dirty="0"/>
              <a:t>)</a:t>
            </a:r>
            <a:r>
              <a:rPr lang="ko-KR" altLang="en-US" dirty="0"/>
              <a:t>학</a:t>
            </a:r>
            <a:r>
              <a:rPr lang="en-US" altLang="ko-KR" dirty="0"/>
              <a:t>, (</a:t>
            </a:r>
            <a:r>
              <a:rPr lang="ko-KR" altLang="en-US" dirty="0"/>
              <a:t>미</a:t>
            </a:r>
            <a:r>
              <a:rPr lang="en-US" altLang="ko-KR" dirty="0"/>
              <a:t>)</a:t>
            </a:r>
            <a:r>
              <a:rPr lang="ko-KR" altLang="en-US" dirty="0"/>
              <a:t>생물학</a:t>
            </a:r>
            <a:r>
              <a:rPr lang="en-US" altLang="ko-KR" dirty="0"/>
              <a:t>, </a:t>
            </a:r>
            <a:r>
              <a:rPr lang="ko-KR" altLang="en-US" dirty="0"/>
              <a:t>생태학</a:t>
            </a:r>
            <a:r>
              <a:rPr lang="en-US" altLang="ko-KR" dirty="0"/>
              <a:t>, </a:t>
            </a:r>
            <a:r>
              <a:rPr lang="ko-KR" altLang="en-US" dirty="0"/>
              <a:t>생명공학</a:t>
            </a:r>
            <a:r>
              <a:rPr lang="en-US" altLang="ko-KR" dirty="0"/>
              <a:t>, </a:t>
            </a:r>
            <a:r>
              <a:rPr lang="ko-KR" altLang="en-US" dirty="0"/>
              <a:t>분자생물학</a:t>
            </a:r>
            <a:r>
              <a:rPr lang="en-US" altLang="ko-KR" dirty="0"/>
              <a:t>,</a:t>
            </a:r>
          </a:p>
          <a:p>
            <a:pPr marL="0" indent="0">
              <a:buNone/>
            </a:pPr>
            <a:r>
              <a:rPr lang="ko-KR" altLang="en-US" dirty="0"/>
              <a:t>식품공학</a:t>
            </a:r>
            <a:r>
              <a:rPr lang="en-US" altLang="ko-KR" dirty="0"/>
              <a:t>, </a:t>
            </a:r>
            <a:r>
              <a:rPr lang="ko-KR" altLang="en-US" dirty="0"/>
              <a:t>식품영양학</a:t>
            </a:r>
            <a:r>
              <a:rPr lang="en-US" altLang="ko-KR" dirty="0"/>
              <a:t>, </a:t>
            </a:r>
            <a:r>
              <a:rPr lang="ko-KR" altLang="en-US" dirty="0"/>
              <a:t>약학</a:t>
            </a:r>
            <a:r>
              <a:rPr lang="en-US" altLang="ko-KR" dirty="0"/>
              <a:t>, </a:t>
            </a:r>
            <a:r>
              <a:rPr lang="ko-KR" altLang="en-US" dirty="0"/>
              <a:t>수의학</a:t>
            </a:r>
            <a:r>
              <a:rPr lang="en-US" altLang="ko-KR" dirty="0"/>
              <a:t>, </a:t>
            </a:r>
            <a:r>
              <a:rPr lang="ko-KR" altLang="en-US" dirty="0"/>
              <a:t>기상학</a:t>
            </a:r>
            <a:r>
              <a:rPr lang="en-US" altLang="ko-KR" dirty="0"/>
              <a:t>, </a:t>
            </a:r>
            <a:r>
              <a:rPr lang="ko-KR" altLang="en-US" dirty="0"/>
              <a:t>지구과학</a:t>
            </a:r>
            <a:r>
              <a:rPr lang="en-US" altLang="ko-KR" dirty="0"/>
              <a:t>, </a:t>
            </a:r>
            <a:r>
              <a:rPr lang="ko-KR" altLang="en-US" dirty="0"/>
              <a:t>지질학</a:t>
            </a:r>
            <a:r>
              <a:rPr lang="en-US" altLang="ko-KR" dirty="0"/>
              <a:t>, </a:t>
            </a:r>
            <a:r>
              <a:rPr lang="ko-KR" altLang="en-US" dirty="0"/>
              <a:t>해양학 등 동일계통 전 분야</a:t>
            </a:r>
          </a:p>
          <a:p>
            <a:pPr marL="0" indent="0">
              <a:buNone/>
            </a:pPr>
            <a:r>
              <a:rPr lang="ko-KR" altLang="en-US" dirty="0"/>
              <a:t> ❍ 신청기간 </a:t>
            </a:r>
            <a:r>
              <a:rPr lang="en-US" altLang="ko-KR" dirty="0"/>
              <a:t>: 2023. 6. 5.(</a:t>
            </a:r>
            <a:r>
              <a:rPr lang="ko-KR" altLang="en-US" dirty="0"/>
              <a:t>월</a:t>
            </a:r>
            <a:r>
              <a:rPr lang="en-US" altLang="ko-KR" dirty="0"/>
              <a:t>), 9:00 ~ 6. 16.(</a:t>
            </a:r>
            <a:r>
              <a:rPr lang="ko-KR" altLang="en-US" dirty="0"/>
              <a:t>금</a:t>
            </a:r>
            <a:r>
              <a:rPr lang="en-US" altLang="ko-KR" dirty="0"/>
              <a:t>), 17:00 </a:t>
            </a:r>
            <a:r>
              <a:rPr lang="ko-KR" altLang="en-US" dirty="0"/>
              <a:t>까지</a:t>
            </a:r>
          </a:p>
          <a:p>
            <a:pPr marL="0" indent="0">
              <a:buNone/>
            </a:pPr>
            <a:r>
              <a:rPr lang="ko-KR" altLang="en-US" dirty="0"/>
              <a:t>❍ 신청방법 </a:t>
            </a:r>
            <a:r>
              <a:rPr lang="en-US" altLang="ko-KR" dirty="0"/>
              <a:t>: </a:t>
            </a:r>
            <a:r>
              <a:rPr lang="ko-KR" altLang="en-US" dirty="0"/>
              <a:t>신청 사이트 내 작성 항목 기술 및 관련 서류 제출</a:t>
            </a:r>
          </a:p>
          <a:p>
            <a:pPr marL="0" indent="0">
              <a:buNone/>
            </a:pPr>
            <a:r>
              <a:rPr lang="en-US" altLang="ko-KR" dirty="0"/>
              <a:t>※ </a:t>
            </a:r>
            <a:r>
              <a:rPr lang="ko-KR" altLang="en-US" dirty="0"/>
              <a:t>신청 홈페이지 주소 </a:t>
            </a:r>
            <a:r>
              <a:rPr lang="en-US" altLang="ko-KR" dirty="0"/>
              <a:t>: https://apply.jobaba.net/ ‘</a:t>
            </a:r>
            <a:r>
              <a:rPr lang="ko-KR" altLang="en-US" dirty="0"/>
              <a:t>경기도일자리재단 통합접수시스템’ ❍ 선발분야 </a:t>
            </a:r>
            <a:r>
              <a:rPr lang="en-US" altLang="ko-KR" dirty="0"/>
              <a:t>: 3</a:t>
            </a:r>
            <a:r>
              <a:rPr lang="ko-KR" altLang="en-US" dirty="0"/>
              <a:t>개 분야 모집인원 내 선착순 선발</a:t>
            </a:r>
            <a:r>
              <a:rPr lang="en-US" altLang="ko-KR" dirty="0"/>
              <a:t>(</a:t>
            </a:r>
            <a:r>
              <a:rPr lang="ko-KR" altLang="en-US" dirty="0"/>
              <a:t>분야별 관련 전공 자율 지원</a:t>
            </a:r>
            <a:r>
              <a:rPr lang="en-US" altLang="ko-KR" dirty="0"/>
              <a:t>)</a:t>
            </a:r>
          </a:p>
          <a:p>
            <a:pPr marL="0" indent="0">
              <a:buNone/>
            </a:pPr>
            <a:r>
              <a:rPr lang="en-US" altLang="ko-KR" dirty="0"/>
              <a:t> 1.</a:t>
            </a:r>
            <a:r>
              <a:rPr lang="ko-KR" altLang="en-US" dirty="0"/>
              <a:t>식품</a:t>
            </a:r>
            <a:r>
              <a:rPr lang="en-US" altLang="ko-KR" dirty="0"/>
              <a:t>·</a:t>
            </a:r>
            <a:r>
              <a:rPr lang="ko-KR" altLang="en-US" dirty="0"/>
              <a:t>의약품</a:t>
            </a:r>
            <a:r>
              <a:rPr lang="en-US" altLang="ko-KR" dirty="0"/>
              <a:t>(17</a:t>
            </a:r>
            <a:r>
              <a:rPr lang="ko-KR" altLang="en-US" dirty="0"/>
              <a:t>명</a:t>
            </a:r>
            <a:r>
              <a:rPr lang="en-US" altLang="ko-KR" dirty="0"/>
              <a:t>) / 2.</a:t>
            </a:r>
            <a:r>
              <a:rPr lang="ko-KR" altLang="en-US" dirty="0"/>
              <a:t>미생물</a:t>
            </a:r>
            <a:r>
              <a:rPr lang="en-US" altLang="ko-KR" dirty="0"/>
              <a:t>·</a:t>
            </a:r>
            <a:r>
              <a:rPr lang="ko-KR" altLang="en-US" dirty="0"/>
              <a:t>분자생물학</a:t>
            </a:r>
            <a:r>
              <a:rPr lang="en-US" altLang="ko-KR" dirty="0"/>
              <a:t>(8</a:t>
            </a:r>
            <a:r>
              <a:rPr lang="ko-KR" altLang="en-US" dirty="0"/>
              <a:t>명</a:t>
            </a:r>
            <a:r>
              <a:rPr lang="en-US" altLang="ko-KR" dirty="0"/>
              <a:t>) / 3.</a:t>
            </a:r>
            <a:r>
              <a:rPr lang="ko-KR" altLang="en-US" dirty="0"/>
              <a:t>환경</a:t>
            </a:r>
            <a:r>
              <a:rPr lang="en-US" altLang="ko-KR" dirty="0"/>
              <a:t>(25</a:t>
            </a:r>
            <a:r>
              <a:rPr lang="ko-KR" altLang="en-US" dirty="0"/>
              <a:t>명</a:t>
            </a:r>
            <a:r>
              <a:rPr lang="en-US" altLang="ko-KR" dirty="0"/>
              <a:t>)</a:t>
            </a:r>
          </a:p>
          <a:p>
            <a:pPr marL="0" indent="0">
              <a:buNone/>
            </a:pPr>
            <a:r>
              <a:rPr lang="en-US" altLang="ko-KR" dirty="0"/>
              <a:t>※ </a:t>
            </a:r>
            <a:r>
              <a:rPr lang="ko-KR" altLang="en-US" dirty="0"/>
              <a:t>모집인원의 </a:t>
            </a:r>
            <a:r>
              <a:rPr lang="en-US" altLang="ko-KR" dirty="0"/>
              <a:t>10% </a:t>
            </a:r>
            <a:r>
              <a:rPr lang="ko-KR" altLang="en-US" dirty="0"/>
              <a:t>추가 예비 선발</a:t>
            </a:r>
            <a:r>
              <a:rPr lang="en-US" altLang="ko-KR" dirty="0"/>
              <a:t>(</a:t>
            </a:r>
            <a:r>
              <a:rPr lang="ko-KR" altLang="en-US" dirty="0"/>
              <a:t>식품</a:t>
            </a:r>
            <a:r>
              <a:rPr lang="en-US" altLang="ko-KR" dirty="0"/>
              <a:t>·</a:t>
            </a:r>
            <a:r>
              <a:rPr lang="ko-KR" altLang="en-US" dirty="0"/>
              <a:t>의약품 </a:t>
            </a:r>
            <a:r>
              <a:rPr lang="en-US" altLang="ko-KR" dirty="0"/>
              <a:t>2</a:t>
            </a:r>
            <a:r>
              <a:rPr lang="ko-KR" altLang="en-US" dirty="0"/>
              <a:t>명 </a:t>
            </a:r>
            <a:r>
              <a:rPr lang="en-US" altLang="ko-KR" dirty="0"/>
              <a:t>/ </a:t>
            </a:r>
            <a:r>
              <a:rPr lang="ko-KR" altLang="en-US" dirty="0"/>
              <a:t>미생물</a:t>
            </a:r>
            <a:r>
              <a:rPr lang="en-US" altLang="ko-KR" dirty="0"/>
              <a:t>·</a:t>
            </a:r>
            <a:r>
              <a:rPr lang="ko-KR" altLang="en-US" dirty="0"/>
              <a:t>분자생물학 </a:t>
            </a:r>
            <a:r>
              <a:rPr lang="en-US" altLang="ko-KR" dirty="0"/>
              <a:t>1</a:t>
            </a:r>
            <a:r>
              <a:rPr lang="ko-KR" altLang="en-US" dirty="0"/>
              <a:t>명 </a:t>
            </a:r>
            <a:r>
              <a:rPr lang="en-US" altLang="ko-KR" dirty="0"/>
              <a:t>/ </a:t>
            </a:r>
            <a:r>
              <a:rPr lang="ko-KR" altLang="en-US" dirty="0"/>
              <a:t>환경 </a:t>
            </a:r>
            <a:r>
              <a:rPr lang="en-US" altLang="ko-KR" dirty="0"/>
              <a:t>3</a:t>
            </a:r>
            <a:r>
              <a:rPr lang="ko-KR" altLang="en-US" dirty="0"/>
              <a:t>명</a:t>
            </a:r>
            <a:r>
              <a:rPr lang="en-US" altLang="ko-KR" dirty="0"/>
              <a:t>)</a:t>
            </a:r>
          </a:p>
          <a:p>
            <a:pPr marL="0" indent="0">
              <a:buNone/>
            </a:pPr>
            <a:r>
              <a:rPr lang="en-US" altLang="ko-KR" dirty="0"/>
              <a:t>❍ </a:t>
            </a:r>
            <a:r>
              <a:rPr lang="ko-KR" altLang="en-US" dirty="0"/>
              <a:t>제출서류 </a:t>
            </a:r>
            <a:r>
              <a:rPr lang="en-US" altLang="ko-KR" dirty="0"/>
              <a:t>: 1. </a:t>
            </a:r>
            <a:r>
              <a:rPr lang="ko-KR" altLang="en-US" dirty="0"/>
              <a:t>재학</a:t>
            </a:r>
            <a:r>
              <a:rPr lang="en-US" altLang="ko-KR" dirty="0"/>
              <a:t>(</a:t>
            </a:r>
            <a:r>
              <a:rPr lang="ko-KR" altLang="en-US" dirty="0"/>
              <a:t>휴학</a:t>
            </a:r>
            <a:r>
              <a:rPr lang="en-US" altLang="ko-KR" dirty="0"/>
              <a:t>)</a:t>
            </a:r>
            <a:r>
              <a:rPr lang="ko-KR" altLang="en-US" dirty="0"/>
              <a:t>증명서</a:t>
            </a:r>
            <a:r>
              <a:rPr lang="en-US" altLang="ko-KR" dirty="0"/>
              <a:t>(</a:t>
            </a:r>
            <a:r>
              <a:rPr lang="ko-KR" altLang="en-US" dirty="0"/>
              <a:t>전공 및 </a:t>
            </a:r>
            <a:r>
              <a:rPr lang="en-US" altLang="ko-KR" dirty="0"/>
              <a:t>4</a:t>
            </a:r>
            <a:r>
              <a:rPr lang="ko-KR" altLang="en-US" dirty="0"/>
              <a:t>학기 이상 수료 확인용</a:t>
            </a:r>
            <a:r>
              <a:rPr lang="en-US" altLang="ko-KR" dirty="0"/>
              <a:t>)</a:t>
            </a:r>
          </a:p>
          <a:p>
            <a:pPr marL="0" indent="0">
              <a:buNone/>
            </a:pPr>
            <a:r>
              <a:rPr lang="en-US" altLang="ko-KR" dirty="0"/>
              <a:t> 2. </a:t>
            </a:r>
            <a:r>
              <a:rPr lang="ko-KR" altLang="en-US" dirty="0"/>
              <a:t>개인정보이용동의서</a:t>
            </a:r>
            <a:r>
              <a:rPr lang="en-US" altLang="ko-KR" dirty="0"/>
              <a:t>(</a:t>
            </a:r>
            <a:r>
              <a:rPr lang="ko-KR" altLang="en-US" dirty="0"/>
              <a:t>자필서명 포함</a:t>
            </a:r>
            <a:r>
              <a:rPr lang="en-US" altLang="ko-KR" dirty="0"/>
              <a:t>)</a:t>
            </a:r>
          </a:p>
          <a:p>
            <a:pPr marL="0" indent="0">
              <a:buNone/>
            </a:pPr>
            <a:r>
              <a:rPr lang="en-US" altLang="ko-KR" dirty="0"/>
              <a:t> 3. </a:t>
            </a:r>
            <a:r>
              <a:rPr lang="ko-KR" altLang="en-US" dirty="0"/>
              <a:t>실습 개시일 주민등록초본 지참 </a:t>
            </a:r>
            <a:r>
              <a:rPr lang="en-US" altLang="ko-KR" dirty="0"/>
              <a:t>– </a:t>
            </a:r>
            <a:r>
              <a:rPr lang="ko-KR" altLang="en-US" dirty="0"/>
              <a:t>확인 후 즉시 반환</a:t>
            </a:r>
          </a:p>
          <a:p>
            <a:pPr marL="0" indent="0">
              <a:buNone/>
            </a:pPr>
            <a:r>
              <a:rPr lang="ko-KR" altLang="en-US" dirty="0"/>
              <a:t> </a:t>
            </a:r>
            <a:r>
              <a:rPr lang="en-US" altLang="ko-KR" dirty="0"/>
              <a:t>(</a:t>
            </a:r>
            <a:r>
              <a:rPr lang="ko-KR" altLang="en-US" dirty="0"/>
              <a:t>경기도 거주 확인용</a:t>
            </a:r>
            <a:r>
              <a:rPr lang="en-US" altLang="ko-KR" dirty="0"/>
              <a:t>, </a:t>
            </a:r>
            <a:r>
              <a:rPr lang="ko-KR" altLang="en-US" dirty="0"/>
              <a:t>신청일 기준</a:t>
            </a:r>
            <a:r>
              <a:rPr lang="en-US" altLang="ko-KR" dirty="0"/>
              <a:t>)_</a:t>
            </a:r>
            <a:r>
              <a:rPr lang="ko-KR" altLang="en-US" dirty="0"/>
              <a:t>접수사이트 연계 검증 시 미확인</a:t>
            </a:r>
          </a:p>
          <a:p>
            <a:pPr marL="0" indent="0">
              <a:buNone/>
            </a:pPr>
            <a:r>
              <a:rPr lang="en-US" altLang="ko-KR" dirty="0"/>
              <a:t>※ </a:t>
            </a:r>
            <a:r>
              <a:rPr lang="ko-KR" altLang="en-US" dirty="0"/>
              <a:t>제출서류 일체는 스캔하여 제출하며</a:t>
            </a:r>
            <a:r>
              <a:rPr lang="en-US" altLang="ko-KR" dirty="0"/>
              <a:t>, </a:t>
            </a:r>
            <a:r>
              <a:rPr lang="ko-KR" altLang="en-US" dirty="0"/>
              <a:t>서류 및 작성항목 미비 시 서류전형 탈락</a:t>
            </a:r>
          </a:p>
          <a:p>
            <a:pPr marL="0" indent="0">
              <a:buNone/>
            </a:pPr>
            <a:r>
              <a:rPr lang="ko-KR" altLang="en-US" dirty="0"/>
              <a:t>❍ 선정발표 </a:t>
            </a:r>
            <a:r>
              <a:rPr lang="en-US" altLang="ko-KR" dirty="0"/>
              <a:t>: 2023. 6. 20.(</a:t>
            </a:r>
            <a:r>
              <a:rPr lang="ko-KR" altLang="en-US" dirty="0"/>
              <a:t>화</a:t>
            </a:r>
            <a:r>
              <a:rPr lang="en-US" altLang="ko-KR" dirty="0"/>
              <a:t>) 14:00 </a:t>
            </a:r>
            <a:r>
              <a:rPr lang="ko-KR" altLang="en-US" dirty="0"/>
              <a:t>경연구원 홈페이지 게시 및 개별공지</a:t>
            </a:r>
          </a:p>
          <a:p>
            <a:pPr marL="0" indent="0">
              <a:buNone/>
            </a:pPr>
            <a:r>
              <a:rPr lang="ko-KR" altLang="en-US" dirty="0"/>
              <a:t> </a:t>
            </a:r>
            <a:r>
              <a:rPr lang="en-US" altLang="ko-KR" dirty="0"/>
              <a:t>- </a:t>
            </a:r>
            <a:r>
              <a:rPr lang="ko-KR" altLang="en-US" dirty="0"/>
              <a:t>선정자 중 실습을 포기하거나 서류미비 시 예비자 추가 개별 통보</a:t>
            </a:r>
          </a:p>
          <a:p>
            <a:pPr marL="0" indent="0">
              <a:buNone/>
            </a:pPr>
            <a:r>
              <a:rPr lang="ko-KR" altLang="en-US" dirty="0"/>
              <a:t>▢ 기타</a:t>
            </a:r>
          </a:p>
          <a:p>
            <a:pPr marL="0" indent="0">
              <a:buNone/>
            </a:pPr>
            <a:r>
              <a:rPr lang="ko-KR" altLang="en-US" dirty="0"/>
              <a:t>❍ 식비</a:t>
            </a:r>
            <a:r>
              <a:rPr lang="en-US" altLang="ko-KR" dirty="0"/>
              <a:t>, </a:t>
            </a:r>
            <a:r>
              <a:rPr lang="ko-KR" altLang="en-US" dirty="0"/>
              <a:t>교통비는 추가 제공하지 않으며</a:t>
            </a:r>
            <a:r>
              <a:rPr lang="en-US" altLang="ko-KR" dirty="0"/>
              <a:t>, </a:t>
            </a:r>
            <a:r>
              <a:rPr lang="ko-KR" altLang="en-US" dirty="0"/>
              <a:t>교육 이수 후 ‘경기도보건환경</a:t>
            </a:r>
          </a:p>
          <a:p>
            <a:pPr marL="0" indent="0">
              <a:buNone/>
            </a:pPr>
            <a:r>
              <a:rPr lang="ko-KR" altLang="en-US" dirty="0"/>
              <a:t>연구원장’ 명의의 수료증 발급 </a:t>
            </a:r>
            <a:r>
              <a:rPr lang="en-US" altLang="ko-KR" dirty="0"/>
              <a:t>※ 2</a:t>
            </a:r>
            <a:r>
              <a:rPr lang="ko-KR" altLang="en-US" dirty="0"/>
              <a:t>일 이상 결석 시 수료 불가</a:t>
            </a:r>
          </a:p>
          <a:p>
            <a:pPr marL="0" indent="0">
              <a:buNone/>
            </a:pPr>
            <a:r>
              <a:rPr lang="ko-KR" altLang="en-US" dirty="0"/>
              <a:t>참고자료 </a:t>
            </a:r>
            <a:r>
              <a:rPr lang="en-US" altLang="ko-KR" dirty="0"/>
              <a:t>1. </a:t>
            </a:r>
            <a:r>
              <a:rPr lang="ko-KR" altLang="en-US" dirty="0"/>
              <a:t>현장실습 전체 운영 일정 요약</a:t>
            </a:r>
          </a:p>
          <a:p>
            <a:pPr marL="0" indent="0">
              <a:buNone/>
            </a:pPr>
            <a:r>
              <a:rPr lang="ko-KR" altLang="en-US" dirty="0"/>
              <a:t> </a:t>
            </a:r>
            <a:r>
              <a:rPr lang="en-US" altLang="ko-KR" dirty="0"/>
              <a:t>2. </a:t>
            </a:r>
            <a:r>
              <a:rPr lang="ko-KR" altLang="en-US" dirty="0"/>
              <a:t>부서별 업무실습 내용</a:t>
            </a:r>
            <a:r>
              <a:rPr lang="en-US" altLang="ko-KR" dirty="0"/>
              <a:t>. </a:t>
            </a:r>
            <a:r>
              <a:rPr lang="ko-KR" altLang="en-US" dirty="0"/>
              <a:t>끝</a:t>
            </a:r>
          </a:p>
          <a:p>
            <a:pPr marL="0" indent="0">
              <a:buNone/>
            </a:pPr>
            <a:endParaRPr lang="ko-KR" altLang="en-US" dirty="0"/>
          </a:p>
          <a:p>
            <a:pPr marL="0" indent="0">
              <a:buNone/>
            </a:pPr>
            <a:r>
              <a:rPr lang="en-US" altLang="ko-KR" dirty="0"/>
              <a:t>&gt; </a:t>
            </a:r>
            <a:r>
              <a:rPr lang="ko-KR" altLang="en-US" dirty="0"/>
              <a:t>보도자료를 작성해줘</a:t>
            </a:r>
            <a:r>
              <a:rPr lang="en-US" altLang="ko-KR" dirty="0"/>
              <a:t>.</a:t>
            </a:r>
          </a:p>
          <a:p>
            <a:pPr marL="0" indent="0">
              <a:buNone/>
            </a:pPr>
            <a:r>
              <a:rPr lang="en-US" altLang="ko-KR" dirty="0"/>
              <a:t>&gt; </a:t>
            </a:r>
            <a:r>
              <a:rPr lang="ko-KR" altLang="en-US" dirty="0"/>
              <a:t>위 기사에 제목</a:t>
            </a:r>
            <a:r>
              <a:rPr lang="en-US" altLang="ko-KR" dirty="0"/>
              <a:t>, </a:t>
            </a:r>
            <a:r>
              <a:rPr lang="ko-KR" altLang="en-US" dirty="0"/>
              <a:t>부제목을 추가하고</a:t>
            </a:r>
            <a:r>
              <a:rPr lang="en-US" altLang="ko-KR" dirty="0"/>
              <a:t>, </a:t>
            </a:r>
            <a:r>
              <a:rPr lang="ko-KR" altLang="en-US" dirty="0"/>
              <a:t>유머러스하게 작성하여 참가자로 하여금 글을 읽고 친밀감을 느껴 지원을 많이 할 수 있도록 수정해줘</a:t>
            </a:r>
            <a:r>
              <a:rPr lang="en-US" altLang="ko-KR" dirty="0"/>
              <a:t>.</a:t>
            </a:r>
            <a:endParaRPr lang="ko-KR" altLang="en-US" dirty="0"/>
          </a:p>
        </p:txBody>
      </p:sp>
    </p:spTree>
    <p:extLst>
      <p:ext uri="{BB962C8B-B14F-4D97-AF65-F5344CB8AC3E}">
        <p14:creationId xmlns:p14="http://schemas.microsoft.com/office/powerpoint/2010/main" val="1982261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여행 관광지도</a:t>
            </a:r>
          </a:p>
        </p:txBody>
      </p:sp>
      <p:sp>
        <p:nvSpPr>
          <p:cNvPr id="3" name="내용 개체 틀 2"/>
          <p:cNvSpPr>
            <a:spLocks noGrp="1"/>
          </p:cNvSpPr>
          <p:nvPr>
            <p:ph idx="1"/>
          </p:nvPr>
        </p:nvSpPr>
        <p:spPr/>
        <p:txBody>
          <a:bodyPr>
            <a:normAutofit/>
          </a:bodyPr>
          <a:lstStyle/>
          <a:p>
            <a:pPr marL="0" indent="0">
              <a:buNone/>
            </a:pPr>
            <a:r>
              <a:rPr lang="ko-KR" altLang="en-US" sz="2000" b="1" dirty="0"/>
              <a:t>위 일정을 지도에 나타낼 수 있는 파이썬코드를 작성해줘</a:t>
            </a:r>
            <a:r>
              <a:rPr lang="en-US" altLang="ko-KR" sz="2000" b="1" dirty="0"/>
              <a:t>. </a:t>
            </a:r>
            <a:r>
              <a:rPr lang="ko-KR" altLang="en-US" sz="2000" b="1" dirty="0"/>
              <a:t>조건은 다음과 같다</a:t>
            </a:r>
            <a:r>
              <a:rPr lang="en-US" altLang="ko-KR" sz="2000" b="1" dirty="0"/>
              <a:t>.</a:t>
            </a:r>
          </a:p>
          <a:p>
            <a:pPr marL="0" indent="0">
              <a:buNone/>
            </a:pPr>
            <a:endParaRPr lang="en-US" altLang="ko-KR" sz="2000" dirty="0"/>
          </a:p>
          <a:p>
            <a:pPr marL="457200" indent="-457200">
              <a:buAutoNum type="arabicPeriod"/>
            </a:pPr>
            <a:r>
              <a:rPr lang="en-US" altLang="ko-KR" sz="2000" dirty="0"/>
              <a:t>Folium</a:t>
            </a:r>
            <a:r>
              <a:rPr lang="ko-KR" altLang="en-US" sz="2000" dirty="0"/>
              <a:t>라이브러리를 사용해야 한다</a:t>
            </a:r>
            <a:r>
              <a:rPr lang="en-US" altLang="ko-KR" sz="2000" dirty="0"/>
              <a:t>.</a:t>
            </a:r>
          </a:p>
          <a:p>
            <a:pPr marL="457200" indent="-457200">
              <a:buAutoNum type="arabicPeriod"/>
            </a:pPr>
            <a:r>
              <a:rPr lang="ko-KR" altLang="en-US" sz="2000" dirty="0"/>
              <a:t>이동경로를 지도에 나타내야 한다</a:t>
            </a:r>
            <a:r>
              <a:rPr lang="en-US" altLang="ko-KR" sz="2000" dirty="0"/>
              <a:t>.</a:t>
            </a:r>
          </a:p>
          <a:p>
            <a:pPr marL="457200" indent="-457200">
              <a:buAutoNum type="arabicPeriod"/>
            </a:pPr>
            <a:r>
              <a:rPr lang="en-US" altLang="ko-KR" sz="2000" dirty="0"/>
              <a:t>1</a:t>
            </a:r>
            <a:r>
              <a:rPr lang="ko-KR" altLang="en-US" sz="2000" dirty="0"/>
              <a:t>일차</a:t>
            </a:r>
            <a:r>
              <a:rPr lang="en-US" altLang="ko-KR" sz="2000" dirty="0"/>
              <a:t>, 2</a:t>
            </a:r>
            <a:r>
              <a:rPr lang="ko-KR" altLang="en-US" sz="2000" dirty="0"/>
              <a:t>일차</a:t>
            </a:r>
            <a:r>
              <a:rPr lang="en-US" altLang="ko-KR" sz="2000" dirty="0"/>
              <a:t>, 3</a:t>
            </a:r>
            <a:r>
              <a:rPr lang="ko-KR" altLang="en-US" sz="2000" dirty="0"/>
              <a:t>일차</a:t>
            </a:r>
            <a:r>
              <a:rPr lang="en-US" altLang="ko-KR" sz="2000" dirty="0"/>
              <a:t>, 4</a:t>
            </a:r>
            <a:r>
              <a:rPr lang="ko-KR" altLang="en-US" sz="2000" dirty="0"/>
              <a:t>일차</a:t>
            </a:r>
            <a:r>
              <a:rPr lang="en-US" altLang="ko-KR" sz="2000" dirty="0"/>
              <a:t> </a:t>
            </a:r>
            <a:r>
              <a:rPr lang="ko-KR" altLang="en-US" sz="2000" dirty="0"/>
              <a:t>일 별 색을 구분해야 한다</a:t>
            </a:r>
            <a:r>
              <a:rPr lang="en-US" altLang="ko-KR" sz="2000" dirty="0"/>
              <a:t>.</a:t>
            </a:r>
          </a:p>
          <a:p>
            <a:pPr marL="457200" indent="-457200">
              <a:buAutoNum type="arabicPeriod"/>
            </a:pPr>
            <a:r>
              <a:rPr lang="ko-KR" altLang="en-US" sz="2000" dirty="0"/>
              <a:t>마커에 해당 관광지의 이름을 나타내야 한다</a:t>
            </a:r>
            <a:r>
              <a:rPr lang="en-US" altLang="ko-KR" sz="2000" dirty="0"/>
              <a:t>.</a:t>
            </a:r>
          </a:p>
        </p:txBody>
      </p:sp>
    </p:spTree>
    <p:extLst>
      <p:ext uri="{BB962C8B-B14F-4D97-AF65-F5344CB8AC3E}">
        <p14:creationId xmlns:p14="http://schemas.microsoft.com/office/powerpoint/2010/main" val="1446882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전국 관광지도 만들기</a:t>
            </a:r>
          </a:p>
        </p:txBody>
      </p:sp>
      <p:sp>
        <p:nvSpPr>
          <p:cNvPr id="3" name="내용 개체 틀 2"/>
          <p:cNvSpPr>
            <a:spLocks noGrp="1"/>
          </p:cNvSpPr>
          <p:nvPr>
            <p:ph idx="1"/>
          </p:nvPr>
        </p:nvSpPr>
        <p:spPr/>
        <p:txBody>
          <a:bodyPr>
            <a:normAutofit lnSpcReduction="10000"/>
          </a:bodyPr>
          <a:lstStyle/>
          <a:p>
            <a:pPr marL="0" indent="0">
              <a:buNone/>
            </a:pPr>
            <a:r>
              <a:rPr lang="ko-KR" altLang="en-US" b="1" dirty="0"/>
              <a:t>아래의 요구사항을 고려하여 파이썬 코드를 작성해줘</a:t>
            </a:r>
            <a:r>
              <a:rPr lang="en-US" altLang="ko-KR" b="1" dirty="0"/>
              <a:t>.</a:t>
            </a:r>
          </a:p>
          <a:p>
            <a:pPr marL="0" indent="0">
              <a:buNone/>
            </a:pPr>
            <a:endParaRPr lang="en-US" altLang="ko-KR" dirty="0"/>
          </a:p>
          <a:p>
            <a:pPr marL="514350" indent="-514350">
              <a:buAutoNum type="arabicPeriod"/>
            </a:pPr>
            <a:r>
              <a:rPr lang="en-US" altLang="ko-KR" dirty="0"/>
              <a:t>UI</a:t>
            </a:r>
            <a:r>
              <a:rPr lang="ko-KR" altLang="en-US" dirty="0"/>
              <a:t>를 이용해서 엑셀파일을 직접 선택할 수 있어야 한다</a:t>
            </a:r>
            <a:r>
              <a:rPr lang="en-US" altLang="ko-KR" dirty="0"/>
              <a:t>.</a:t>
            </a:r>
          </a:p>
          <a:p>
            <a:pPr marL="514350" indent="-514350">
              <a:buAutoNum type="arabicPeriod"/>
            </a:pPr>
            <a:r>
              <a:rPr lang="en-US" altLang="ko-KR" dirty="0"/>
              <a:t>Sheet1</a:t>
            </a:r>
            <a:r>
              <a:rPr lang="ko-KR" altLang="en-US" dirty="0"/>
              <a:t>에 관광 정보가 있으며</a:t>
            </a:r>
            <a:r>
              <a:rPr lang="en-US" altLang="ko-KR" dirty="0"/>
              <a:t>, </a:t>
            </a:r>
            <a:r>
              <a:rPr lang="ko-KR" altLang="en-US" dirty="0" err="1"/>
              <a:t>변수명은</a:t>
            </a:r>
            <a:r>
              <a:rPr lang="ko-KR" altLang="en-US" dirty="0"/>
              <a:t> 관광지</a:t>
            </a:r>
            <a:r>
              <a:rPr lang="en-US" altLang="ko-KR" dirty="0"/>
              <a:t>, </a:t>
            </a:r>
            <a:r>
              <a:rPr lang="ko-KR" altLang="en-US" dirty="0"/>
              <a:t>위도</a:t>
            </a:r>
            <a:r>
              <a:rPr lang="en-US" altLang="ko-KR" dirty="0"/>
              <a:t>, </a:t>
            </a:r>
            <a:r>
              <a:rPr lang="ko-KR" altLang="en-US" dirty="0"/>
              <a:t>경도로 </a:t>
            </a:r>
            <a:r>
              <a:rPr lang="en-US" altLang="ko-KR" dirty="0"/>
              <a:t>A1:C1</a:t>
            </a:r>
            <a:r>
              <a:rPr lang="ko-KR" altLang="en-US" dirty="0"/>
              <a:t>에 있다</a:t>
            </a:r>
            <a:r>
              <a:rPr lang="en-US" altLang="ko-KR" dirty="0"/>
              <a:t>.</a:t>
            </a:r>
          </a:p>
          <a:p>
            <a:pPr marL="514350" indent="-514350">
              <a:buAutoNum type="arabicPeriod"/>
            </a:pPr>
            <a:r>
              <a:rPr lang="en-US" altLang="ko-KR" dirty="0"/>
              <a:t>Folium </a:t>
            </a:r>
            <a:r>
              <a:rPr lang="ko-KR" altLang="en-US" dirty="0"/>
              <a:t>라이브러리를 사용해야 한다</a:t>
            </a:r>
            <a:r>
              <a:rPr lang="en-US" altLang="ko-KR" dirty="0"/>
              <a:t>.</a:t>
            </a:r>
          </a:p>
          <a:p>
            <a:pPr marL="514350" indent="-514350">
              <a:buAutoNum type="arabicPeriod"/>
            </a:pPr>
            <a:r>
              <a:rPr lang="ko-KR" altLang="en-US" dirty="0"/>
              <a:t>관광지명이 표시되어야 한다</a:t>
            </a:r>
            <a:r>
              <a:rPr lang="en-US" altLang="ko-KR" dirty="0"/>
              <a:t>.</a:t>
            </a:r>
          </a:p>
          <a:p>
            <a:pPr marL="514350" indent="-514350">
              <a:buAutoNum type="arabicPeriod"/>
            </a:pPr>
            <a:r>
              <a:rPr lang="ko-KR" altLang="en-US" dirty="0"/>
              <a:t>마우스를 마커에 올리면 관광지명이 표시되어야 한다</a:t>
            </a:r>
            <a:r>
              <a:rPr lang="en-US" altLang="ko-KR" dirty="0"/>
              <a:t>.</a:t>
            </a:r>
          </a:p>
          <a:p>
            <a:pPr marL="514350" indent="-514350">
              <a:buAutoNum type="arabicPeriod"/>
            </a:pPr>
            <a:r>
              <a:rPr lang="ko-KR" altLang="en-US" dirty="0" err="1"/>
              <a:t>관광지명을</a:t>
            </a:r>
            <a:r>
              <a:rPr lang="ko-KR" altLang="en-US" dirty="0"/>
              <a:t> 검색할 수 있는 </a:t>
            </a:r>
            <a:r>
              <a:rPr lang="en-US" altLang="ko-KR" dirty="0"/>
              <a:t>Search </a:t>
            </a:r>
            <a:r>
              <a:rPr lang="ko-KR" altLang="en-US" dirty="0"/>
              <a:t>컨트롤을 추가해줘</a:t>
            </a:r>
            <a:r>
              <a:rPr lang="en-US" altLang="ko-KR" dirty="0"/>
              <a:t>.</a:t>
            </a:r>
          </a:p>
        </p:txBody>
      </p:sp>
    </p:spTree>
    <p:extLst>
      <p:ext uri="{BB962C8B-B14F-4D97-AF65-F5344CB8AC3E}">
        <p14:creationId xmlns:p14="http://schemas.microsoft.com/office/powerpoint/2010/main" val="3438245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임의의 회원정보 만들기</a:t>
            </a:r>
            <a:r>
              <a:rPr lang="en-US" altLang="ko-KR" b="1" dirty="0"/>
              <a:t>(</a:t>
            </a:r>
            <a:r>
              <a:rPr lang="ko-KR" altLang="en-US" b="1" dirty="0"/>
              <a:t>기본</a:t>
            </a:r>
            <a:r>
              <a:rPr lang="en-US" altLang="ko-KR" b="1" dirty="0"/>
              <a:t>)</a:t>
            </a:r>
            <a:endParaRPr lang="ko-KR" altLang="en-US" b="1" dirty="0"/>
          </a:p>
        </p:txBody>
      </p:sp>
      <p:sp>
        <p:nvSpPr>
          <p:cNvPr id="3" name="내용 개체 틀 2"/>
          <p:cNvSpPr>
            <a:spLocks noGrp="1"/>
          </p:cNvSpPr>
          <p:nvPr>
            <p:ph idx="1"/>
          </p:nvPr>
        </p:nvSpPr>
        <p:spPr/>
        <p:txBody>
          <a:bodyPr>
            <a:normAutofit/>
          </a:bodyPr>
          <a:lstStyle/>
          <a:p>
            <a:pPr marL="0" indent="0">
              <a:lnSpc>
                <a:spcPct val="200000"/>
              </a:lnSpc>
              <a:buNone/>
            </a:pPr>
            <a:r>
              <a:rPr lang="ko-KR" altLang="en-US" sz="2400" dirty="0"/>
              <a:t>임의의 한글이름 </a:t>
            </a:r>
            <a:r>
              <a:rPr lang="en-US" altLang="ko-KR" sz="2400" dirty="0"/>
              <a:t>100</a:t>
            </a:r>
            <a:r>
              <a:rPr lang="ko-KR" altLang="en-US" sz="2400" dirty="0"/>
              <a:t>개를 만들고 </a:t>
            </a:r>
            <a:r>
              <a:rPr lang="en-US" altLang="ko-KR" sz="2400" dirty="0"/>
              <a:t>[</a:t>
            </a:r>
            <a:r>
              <a:rPr lang="ko-KR" altLang="en-US" sz="2400" dirty="0"/>
              <a:t>회원정보</a:t>
            </a:r>
            <a:r>
              <a:rPr lang="en-US" altLang="ko-KR" sz="2400" dirty="0"/>
              <a:t>]</a:t>
            </a:r>
            <a:r>
              <a:rPr lang="ko-KR" altLang="en-US" sz="2400" dirty="0"/>
              <a:t>라는 폴더 안에 임의의</a:t>
            </a:r>
            <a:r>
              <a:rPr lang="en-US" altLang="ko-KR" sz="2400" dirty="0"/>
              <a:t>_</a:t>
            </a:r>
            <a:r>
              <a:rPr lang="ko-KR" altLang="en-US" sz="2400" dirty="0"/>
              <a:t>한글이름</a:t>
            </a:r>
            <a:r>
              <a:rPr lang="en-US" altLang="ko-KR" sz="2400" dirty="0"/>
              <a:t>_1.txt, </a:t>
            </a:r>
            <a:r>
              <a:rPr lang="ko-KR" altLang="en-US" sz="2400" dirty="0"/>
              <a:t>임의의</a:t>
            </a:r>
            <a:r>
              <a:rPr lang="en-US" altLang="ko-KR" sz="2400" dirty="0"/>
              <a:t>_</a:t>
            </a:r>
            <a:r>
              <a:rPr lang="ko-KR" altLang="en-US" sz="2400" dirty="0"/>
              <a:t>한글이름</a:t>
            </a:r>
            <a:r>
              <a:rPr lang="en-US" altLang="ko-KR" sz="2400" dirty="0"/>
              <a:t>_2.txt, </a:t>
            </a:r>
            <a:r>
              <a:rPr lang="ko-KR" altLang="en-US" sz="2400" dirty="0"/>
              <a:t>임의의</a:t>
            </a:r>
            <a:r>
              <a:rPr lang="en-US" altLang="ko-KR" sz="2400" dirty="0"/>
              <a:t>_</a:t>
            </a:r>
            <a:r>
              <a:rPr lang="ko-KR" altLang="en-US" sz="2400" dirty="0"/>
              <a:t>한글이름</a:t>
            </a:r>
            <a:r>
              <a:rPr lang="en-US" altLang="ko-KR" sz="2400" dirty="0"/>
              <a:t>_3.txt,</a:t>
            </a:r>
            <a:r>
              <a:rPr lang="ko-KR" altLang="en-US" sz="2400" dirty="0"/>
              <a:t> 형태로 </a:t>
            </a:r>
            <a:r>
              <a:rPr lang="en-US" altLang="ko-KR" sz="2400" dirty="0"/>
              <a:t>100</a:t>
            </a:r>
            <a:r>
              <a:rPr lang="ko-KR" altLang="en-US" sz="2400" dirty="0"/>
              <a:t>개의</a:t>
            </a:r>
            <a:r>
              <a:rPr lang="en-US" altLang="ko-KR" sz="2400" dirty="0"/>
              <a:t> txt </a:t>
            </a:r>
            <a:r>
              <a:rPr lang="ko-KR" altLang="en-US" sz="2400" dirty="0"/>
              <a:t>파일을 만들고 </a:t>
            </a:r>
            <a:r>
              <a:rPr lang="en-US" altLang="ko-KR" sz="2400" dirty="0"/>
              <a:t>txt</a:t>
            </a:r>
            <a:r>
              <a:rPr lang="ko-KR" altLang="en-US" sz="2400" dirty="0"/>
              <a:t>파일안에 </a:t>
            </a:r>
            <a:r>
              <a:rPr lang="en-US" altLang="ko-KR" sz="2400" dirty="0"/>
              <a:t>[</a:t>
            </a:r>
            <a:r>
              <a:rPr lang="ko-KR" altLang="en-US" sz="2400" dirty="0"/>
              <a:t>이름</a:t>
            </a:r>
            <a:r>
              <a:rPr lang="en-US" altLang="ko-KR" sz="2400" dirty="0"/>
              <a:t>, </a:t>
            </a:r>
            <a:r>
              <a:rPr lang="ko-KR" altLang="en-US" sz="2400" dirty="0"/>
              <a:t>나이</a:t>
            </a:r>
            <a:r>
              <a:rPr lang="en-US" altLang="ko-KR" sz="2400" dirty="0"/>
              <a:t>, </a:t>
            </a:r>
            <a:r>
              <a:rPr lang="ko-KR" altLang="en-US" sz="2400" dirty="0"/>
              <a:t>성별</a:t>
            </a:r>
            <a:r>
              <a:rPr lang="en-US" altLang="ko-KR" sz="2400" dirty="0"/>
              <a:t>, </a:t>
            </a:r>
            <a:r>
              <a:rPr lang="ko-KR" altLang="en-US" sz="2400" dirty="0"/>
              <a:t>이메일주소</a:t>
            </a:r>
            <a:r>
              <a:rPr lang="en-US" altLang="ko-KR" sz="2400" dirty="0"/>
              <a:t>]</a:t>
            </a:r>
            <a:r>
              <a:rPr lang="ko-KR" altLang="en-US" sz="2400" dirty="0"/>
              <a:t>를</a:t>
            </a:r>
            <a:r>
              <a:rPr lang="en-US" altLang="ko-KR" sz="2400" dirty="0"/>
              <a:t> </a:t>
            </a:r>
            <a:r>
              <a:rPr lang="ko-KR" altLang="en-US" sz="2400" dirty="0"/>
              <a:t>담도록하는 파이썬 코드를 작성해줘</a:t>
            </a:r>
            <a:r>
              <a:rPr lang="en-US" altLang="ko-KR" sz="2400" dirty="0"/>
              <a:t>.</a:t>
            </a:r>
          </a:p>
        </p:txBody>
      </p:sp>
    </p:spTree>
    <p:extLst>
      <p:ext uri="{BB962C8B-B14F-4D97-AF65-F5344CB8AC3E}">
        <p14:creationId xmlns:p14="http://schemas.microsoft.com/office/powerpoint/2010/main" val="2251606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임의의 회원정보 만들기</a:t>
            </a:r>
            <a:r>
              <a:rPr lang="en-US" altLang="ko-KR" b="1" dirty="0"/>
              <a:t>(</a:t>
            </a:r>
            <a:r>
              <a:rPr lang="ko-KR" altLang="en-US" b="1" dirty="0"/>
              <a:t>확장</a:t>
            </a:r>
            <a:r>
              <a:rPr lang="en-US" altLang="ko-KR" b="1" dirty="0"/>
              <a:t>)</a:t>
            </a:r>
            <a:endParaRPr lang="ko-KR" altLang="en-US" b="1" dirty="0"/>
          </a:p>
        </p:txBody>
      </p:sp>
      <p:sp>
        <p:nvSpPr>
          <p:cNvPr id="3" name="내용 개체 틀 2"/>
          <p:cNvSpPr>
            <a:spLocks noGrp="1"/>
          </p:cNvSpPr>
          <p:nvPr>
            <p:ph idx="1"/>
          </p:nvPr>
        </p:nvSpPr>
        <p:spPr/>
        <p:txBody>
          <a:bodyPr>
            <a:noAutofit/>
          </a:bodyPr>
          <a:lstStyle/>
          <a:p>
            <a:pPr marL="0" indent="0">
              <a:lnSpc>
                <a:spcPct val="150000"/>
              </a:lnSpc>
              <a:buNone/>
            </a:pPr>
            <a:r>
              <a:rPr lang="en-US" altLang="ko-KR" sz="1200" b="1" dirty="0"/>
              <a:t>Python </a:t>
            </a:r>
            <a:r>
              <a:rPr lang="ko-KR" altLang="en-US" sz="1200" b="1" dirty="0"/>
              <a:t>코드를 작성해주세요</a:t>
            </a:r>
            <a:r>
              <a:rPr lang="en-US" altLang="ko-KR" sz="1200" b="1" dirty="0"/>
              <a:t>. </a:t>
            </a:r>
            <a:r>
              <a:rPr lang="ko-KR" altLang="en-US" sz="1200" b="1" dirty="0"/>
              <a:t>다음 기능들이 구체적으로 포함되어야 합니다</a:t>
            </a:r>
            <a:r>
              <a:rPr lang="en-US" altLang="ko-KR" sz="1200" b="1" dirty="0"/>
              <a:t>:</a:t>
            </a:r>
          </a:p>
          <a:p>
            <a:pPr>
              <a:lnSpc>
                <a:spcPct val="150000"/>
              </a:lnSpc>
              <a:buAutoNum type="arabicPeriod"/>
            </a:pPr>
            <a:r>
              <a:rPr lang="ko-KR" altLang="en-US" sz="1200" dirty="0"/>
              <a:t>세 글자 한글 이름 </a:t>
            </a:r>
            <a:r>
              <a:rPr lang="en-US" altLang="ko-KR" sz="1200" dirty="0"/>
              <a:t>100</a:t>
            </a:r>
            <a:r>
              <a:rPr lang="ko-KR" altLang="en-US" sz="1200" dirty="0"/>
              <a:t>개를 무작위로 생성하는 함수를 작성합니다</a:t>
            </a:r>
            <a:r>
              <a:rPr lang="en-US" altLang="ko-KR" sz="1200" dirty="0"/>
              <a:t>. </a:t>
            </a:r>
            <a:r>
              <a:rPr lang="ko-KR" altLang="en-US" sz="1200" dirty="0"/>
              <a:t>예를 들어 이름은 </a:t>
            </a:r>
            <a:r>
              <a:rPr lang="en-US" altLang="ko-KR" sz="1200" dirty="0"/>
              <a:t>“</a:t>
            </a:r>
            <a:r>
              <a:rPr lang="ko-KR" altLang="en-US" sz="1200" dirty="0"/>
              <a:t>홍길동</a:t>
            </a:r>
            <a:r>
              <a:rPr lang="en-US" altLang="ko-KR" sz="1200" dirty="0"/>
              <a:t>“. “</a:t>
            </a:r>
            <a:r>
              <a:rPr lang="ko-KR" altLang="en-US" sz="1200" dirty="0"/>
              <a:t>김철수</a:t>
            </a:r>
            <a:r>
              <a:rPr lang="en-US" altLang="ko-KR" sz="1200" dirty="0"/>
              <a:t>. “</a:t>
            </a:r>
            <a:r>
              <a:rPr lang="ko-KR" altLang="en-US" sz="1200" dirty="0"/>
              <a:t>김영희</a:t>
            </a:r>
            <a:r>
              <a:rPr lang="en-US" altLang="ko-KR" sz="1200" dirty="0"/>
              <a:t>”, “</a:t>
            </a:r>
            <a:r>
              <a:rPr lang="ko-KR" altLang="en-US" sz="1200" dirty="0"/>
              <a:t>박찬호</a:t>
            </a:r>
            <a:r>
              <a:rPr lang="en-US" altLang="ko-KR" sz="1200" dirty="0"/>
              <a:t>” </a:t>
            </a:r>
            <a:r>
              <a:rPr lang="ko-KR" altLang="en-US" sz="1200" dirty="0"/>
              <a:t>같은 일반적인 이름으로 무작위 어야 한다</a:t>
            </a:r>
            <a:r>
              <a:rPr lang="en-US" altLang="ko-KR" sz="1200" dirty="0"/>
              <a:t>.</a:t>
            </a:r>
          </a:p>
          <a:p>
            <a:pPr>
              <a:lnSpc>
                <a:spcPct val="150000"/>
              </a:lnSpc>
              <a:buAutoNum type="arabicPeriod"/>
            </a:pPr>
            <a:r>
              <a:rPr lang="ko-KR" altLang="en-US" sz="1200" dirty="0"/>
              <a:t>디렉토리를 확인하고 </a:t>
            </a:r>
            <a:r>
              <a:rPr lang="en-US" altLang="ko-KR" sz="1200" dirty="0"/>
              <a:t>'</a:t>
            </a:r>
            <a:r>
              <a:rPr lang="ko-KR" altLang="en-US" sz="1200" dirty="0"/>
              <a:t>회원정보</a:t>
            </a:r>
            <a:r>
              <a:rPr lang="en-US" altLang="ko-KR" sz="1200" dirty="0"/>
              <a:t>'</a:t>
            </a:r>
            <a:r>
              <a:rPr lang="ko-KR" altLang="en-US" sz="1200" dirty="0"/>
              <a:t>라는 이름의 폴더를 생성하는 함수를 작성합니다</a:t>
            </a:r>
            <a:r>
              <a:rPr lang="en-US" altLang="ko-KR" sz="1200" dirty="0"/>
              <a:t>. </a:t>
            </a:r>
            <a:r>
              <a:rPr lang="ko-KR" altLang="en-US" sz="1200" dirty="0"/>
              <a:t>폴더가 이미 존재한다면 해당 폴더를 사용합니다</a:t>
            </a:r>
            <a:r>
              <a:rPr lang="en-US" altLang="ko-KR" sz="1200" dirty="0"/>
              <a:t>.</a:t>
            </a:r>
          </a:p>
          <a:p>
            <a:pPr marL="0" indent="0">
              <a:lnSpc>
                <a:spcPct val="150000"/>
              </a:lnSpc>
              <a:buNone/>
            </a:pPr>
            <a:r>
              <a:rPr lang="en-US" altLang="ko-KR" sz="1200" dirty="0"/>
              <a:t>3. </a:t>
            </a:r>
            <a:r>
              <a:rPr lang="ko-KR" altLang="en-US" sz="1200" dirty="0"/>
              <a:t>각 이름별로 </a:t>
            </a:r>
            <a:r>
              <a:rPr lang="en-US" altLang="ko-KR" sz="1200" dirty="0"/>
              <a:t>'</a:t>
            </a:r>
            <a:r>
              <a:rPr lang="ko-KR" altLang="en-US" sz="1200" dirty="0"/>
              <a:t>회원정보</a:t>
            </a:r>
            <a:r>
              <a:rPr lang="en-US" altLang="ko-KR" sz="1200" dirty="0"/>
              <a:t>' </a:t>
            </a:r>
            <a:r>
              <a:rPr lang="ko-KR" altLang="en-US" sz="1200" dirty="0"/>
              <a:t>폴더에 </a:t>
            </a:r>
            <a:r>
              <a:rPr lang="en-US" altLang="ko-KR" sz="1200" dirty="0"/>
              <a:t>txt </a:t>
            </a:r>
            <a:r>
              <a:rPr lang="ko-KR" altLang="en-US" sz="1200" dirty="0"/>
              <a:t>파일을 생성하는 함수를 작성합니다</a:t>
            </a:r>
            <a:r>
              <a:rPr lang="en-US" altLang="ko-KR" sz="1200" dirty="0"/>
              <a:t>. </a:t>
            </a:r>
            <a:r>
              <a:rPr lang="ko-KR" altLang="en-US" sz="1200" dirty="0"/>
              <a:t>파일 이름은 </a:t>
            </a:r>
            <a:r>
              <a:rPr lang="en-US" altLang="ko-KR" sz="1200" dirty="0"/>
              <a:t>'</a:t>
            </a:r>
            <a:r>
              <a:rPr lang="ko-KR" altLang="en-US" sz="1200" dirty="0"/>
              <a:t>한글이름</a:t>
            </a:r>
            <a:r>
              <a:rPr lang="en-US" altLang="ko-KR" sz="1200" dirty="0"/>
              <a:t>_1.txt', '</a:t>
            </a:r>
            <a:r>
              <a:rPr lang="ko-KR" altLang="en-US" sz="1200" dirty="0"/>
              <a:t>한글이름</a:t>
            </a:r>
            <a:r>
              <a:rPr lang="en-US" altLang="ko-KR" sz="1200" dirty="0"/>
              <a:t>_2.txt', '</a:t>
            </a:r>
            <a:r>
              <a:rPr lang="ko-KR" altLang="en-US" sz="1200" dirty="0"/>
              <a:t>한글이름</a:t>
            </a:r>
            <a:r>
              <a:rPr lang="en-US" altLang="ko-KR" sz="1200" dirty="0"/>
              <a:t>_3.txt' </a:t>
            </a:r>
            <a:r>
              <a:rPr lang="ko-KR" altLang="en-US" sz="1200" dirty="0"/>
              <a:t>과 같은 형태로 지정하며</a:t>
            </a:r>
            <a:r>
              <a:rPr lang="en-US" altLang="ko-KR" sz="1200" dirty="0"/>
              <a:t>, </a:t>
            </a:r>
            <a:r>
              <a:rPr lang="ko-KR" altLang="en-US" sz="1200" dirty="0"/>
              <a:t>기존에 동일한 이름의 파일이 존재하지 않아야 합니다</a:t>
            </a:r>
            <a:r>
              <a:rPr lang="en-US" altLang="ko-KR" sz="1200" dirty="0"/>
              <a:t>.</a:t>
            </a:r>
          </a:p>
          <a:p>
            <a:pPr marL="0" indent="0">
              <a:lnSpc>
                <a:spcPct val="150000"/>
              </a:lnSpc>
              <a:buNone/>
            </a:pPr>
            <a:r>
              <a:rPr lang="en-US" altLang="ko-KR" sz="1200" dirty="0"/>
              <a:t>4. </a:t>
            </a:r>
            <a:r>
              <a:rPr lang="ko-KR" altLang="en-US" sz="1200" dirty="0"/>
              <a:t>임의의 나이를 생성하는 함수를 작성합니다</a:t>
            </a:r>
            <a:r>
              <a:rPr lang="en-US" altLang="ko-KR" sz="1200" dirty="0"/>
              <a:t>. </a:t>
            </a:r>
            <a:r>
              <a:rPr lang="ko-KR" altLang="en-US" sz="1200" dirty="0"/>
              <a:t>무작위로 </a:t>
            </a:r>
            <a:r>
              <a:rPr lang="en-US" altLang="ko-KR" sz="1200" dirty="0"/>
              <a:t>18-70 </a:t>
            </a:r>
            <a:r>
              <a:rPr lang="ko-KR" altLang="en-US" sz="1200" dirty="0"/>
              <a:t>사이의 값을 생성합니다</a:t>
            </a:r>
            <a:r>
              <a:rPr lang="en-US" altLang="ko-KR" sz="1200" dirty="0"/>
              <a:t>.</a:t>
            </a:r>
          </a:p>
          <a:p>
            <a:pPr marL="0" indent="0">
              <a:lnSpc>
                <a:spcPct val="150000"/>
              </a:lnSpc>
              <a:buNone/>
            </a:pPr>
            <a:r>
              <a:rPr lang="en-US" altLang="ko-KR" sz="1200" dirty="0"/>
              <a:t>5. </a:t>
            </a:r>
            <a:r>
              <a:rPr lang="ko-KR" altLang="en-US" sz="1200" dirty="0"/>
              <a:t>임의의 성별을 생성하는 함수를 작성합니다</a:t>
            </a:r>
            <a:r>
              <a:rPr lang="en-US" altLang="ko-KR" sz="1200" dirty="0"/>
              <a:t>. '</a:t>
            </a:r>
            <a:r>
              <a:rPr lang="ko-KR" altLang="en-US" sz="1200" dirty="0"/>
              <a:t>남</a:t>
            </a:r>
            <a:r>
              <a:rPr lang="en-US" altLang="ko-KR" sz="1200" dirty="0"/>
              <a:t>'</a:t>
            </a:r>
            <a:r>
              <a:rPr lang="ko-KR" altLang="en-US" sz="1200" dirty="0"/>
              <a:t>과 </a:t>
            </a:r>
            <a:r>
              <a:rPr lang="en-US" altLang="ko-KR" sz="1200" dirty="0"/>
              <a:t>'</a:t>
            </a:r>
            <a:r>
              <a:rPr lang="ko-KR" altLang="en-US" sz="1200" dirty="0"/>
              <a:t>여</a:t>
            </a:r>
            <a:r>
              <a:rPr lang="en-US" altLang="ko-KR" sz="1200" dirty="0"/>
              <a:t>' </a:t>
            </a:r>
            <a:r>
              <a:rPr lang="ko-KR" altLang="en-US" sz="1200" dirty="0"/>
              <a:t>중 하나를 무작위로 선택합니다</a:t>
            </a:r>
            <a:r>
              <a:rPr lang="en-US" altLang="ko-KR" sz="1200" dirty="0"/>
              <a:t>.</a:t>
            </a:r>
          </a:p>
          <a:p>
            <a:pPr marL="0" indent="0">
              <a:lnSpc>
                <a:spcPct val="150000"/>
              </a:lnSpc>
              <a:buNone/>
            </a:pPr>
            <a:r>
              <a:rPr lang="en-US" altLang="ko-KR" sz="1200" dirty="0"/>
              <a:t>6. </a:t>
            </a:r>
            <a:r>
              <a:rPr lang="ko-KR" altLang="en-US" sz="1200" dirty="0"/>
              <a:t>임의의 이메일 주소를 생성하는 함수를 작성합니다</a:t>
            </a:r>
            <a:r>
              <a:rPr lang="en-US" altLang="ko-KR" sz="1200" dirty="0"/>
              <a:t>. </a:t>
            </a:r>
            <a:r>
              <a:rPr lang="ko-KR" altLang="en-US" sz="1200" dirty="0"/>
              <a:t>성명과 구글</a:t>
            </a:r>
            <a:r>
              <a:rPr lang="en-US" altLang="ko-KR" sz="1200" dirty="0"/>
              <a:t>, </a:t>
            </a:r>
            <a:r>
              <a:rPr lang="ko-KR" altLang="en-US" sz="1200" dirty="0"/>
              <a:t>네이버</a:t>
            </a:r>
            <a:r>
              <a:rPr lang="en-US" altLang="ko-KR" sz="1200" dirty="0"/>
              <a:t>, </a:t>
            </a:r>
            <a:r>
              <a:rPr lang="ko-KR" altLang="en-US" sz="1200" dirty="0"/>
              <a:t>야후</a:t>
            </a:r>
            <a:r>
              <a:rPr lang="en-US" altLang="ko-KR" sz="1200" dirty="0"/>
              <a:t>, </a:t>
            </a:r>
            <a:r>
              <a:rPr lang="ko-KR" altLang="en-US" sz="1200" dirty="0"/>
              <a:t>다음</a:t>
            </a:r>
            <a:r>
              <a:rPr lang="en-US" altLang="ko-KR" sz="1200" dirty="0"/>
              <a:t>, </a:t>
            </a:r>
            <a:r>
              <a:rPr lang="ko-KR" altLang="en-US" sz="1200" dirty="0"/>
              <a:t>카카오 도메인 중 하나를 사용하여 이메일 주소를 생성합니다</a:t>
            </a:r>
            <a:r>
              <a:rPr lang="en-US" altLang="ko-KR" sz="1200" dirty="0"/>
              <a:t>.</a:t>
            </a:r>
          </a:p>
          <a:p>
            <a:pPr marL="0" indent="0">
              <a:lnSpc>
                <a:spcPct val="150000"/>
              </a:lnSpc>
              <a:buNone/>
            </a:pPr>
            <a:r>
              <a:rPr lang="en-US" altLang="ko-KR" sz="1200" dirty="0"/>
              <a:t>7. </a:t>
            </a:r>
            <a:r>
              <a:rPr lang="ko-KR" altLang="en-US" sz="1200" dirty="0"/>
              <a:t>각 </a:t>
            </a:r>
            <a:r>
              <a:rPr lang="en-US" altLang="ko-KR" sz="1200" dirty="0"/>
              <a:t>txt </a:t>
            </a:r>
            <a:r>
              <a:rPr lang="ko-KR" altLang="en-US" sz="1200" dirty="0"/>
              <a:t>파일에 이름</a:t>
            </a:r>
            <a:r>
              <a:rPr lang="en-US" altLang="ko-KR" sz="1200" dirty="0"/>
              <a:t>, </a:t>
            </a:r>
            <a:r>
              <a:rPr lang="ko-KR" altLang="en-US" sz="1200" dirty="0"/>
              <a:t>생성된 나이</a:t>
            </a:r>
            <a:r>
              <a:rPr lang="en-US" altLang="ko-KR" sz="1200" dirty="0"/>
              <a:t>, </a:t>
            </a:r>
            <a:r>
              <a:rPr lang="ko-KR" altLang="en-US" sz="1200" dirty="0"/>
              <a:t>생성된 성별</a:t>
            </a:r>
            <a:r>
              <a:rPr lang="en-US" altLang="ko-KR" sz="1200" dirty="0"/>
              <a:t>, </a:t>
            </a:r>
            <a:r>
              <a:rPr lang="ko-KR" altLang="en-US" sz="1200" dirty="0"/>
              <a:t>생성된 이메일 주소 정보를 쓰는 함수를 작성합니다</a:t>
            </a:r>
            <a:r>
              <a:rPr lang="en-US" altLang="ko-KR" sz="1200" dirty="0"/>
              <a:t>.</a:t>
            </a:r>
          </a:p>
          <a:p>
            <a:pPr marL="0" indent="0">
              <a:lnSpc>
                <a:spcPct val="150000"/>
              </a:lnSpc>
              <a:buNone/>
            </a:pPr>
            <a:r>
              <a:rPr lang="en-US" altLang="ko-KR" sz="1200" dirty="0"/>
              <a:t>8. </a:t>
            </a:r>
            <a:r>
              <a:rPr lang="ko-KR" altLang="en-US" sz="1200" dirty="0"/>
              <a:t>생성한 함수들을 사용하여 이름 </a:t>
            </a:r>
            <a:r>
              <a:rPr lang="en-US" altLang="ko-KR" sz="1200" dirty="0"/>
              <a:t>100</a:t>
            </a:r>
            <a:r>
              <a:rPr lang="ko-KR" altLang="en-US" sz="1200" dirty="0"/>
              <a:t>개에 대해 모든 </a:t>
            </a:r>
            <a:r>
              <a:rPr lang="en-US" altLang="ko-KR" sz="1200" dirty="0"/>
              <a:t>txt </a:t>
            </a:r>
            <a:r>
              <a:rPr lang="ko-KR" altLang="en-US" sz="1200" dirty="0"/>
              <a:t>파일을 생성합니다</a:t>
            </a:r>
            <a:r>
              <a:rPr lang="en-US" altLang="ko-KR" sz="1200" dirty="0"/>
              <a:t>.</a:t>
            </a:r>
          </a:p>
          <a:p>
            <a:pPr marL="0" indent="0">
              <a:lnSpc>
                <a:spcPct val="150000"/>
              </a:lnSpc>
              <a:buNone/>
            </a:pPr>
            <a:r>
              <a:rPr lang="en-US" altLang="ko-KR" sz="1200" dirty="0"/>
              <a:t>9. </a:t>
            </a:r>
            <a:r>
              <a:rPr lang="ko-KR" altLang="en-US" sz="1200" dirty="0"/>
              <a:t>파일 생성 프로세스가 완료되면 </a:t>
            </a:r>
            <a:r>
              <a:rPr lang="en-US" altLang="ko-KR" sz="1200" dirty="0"/>
              <a:t>'100</a:t>
            </a:r>
            <a:r>
              <a:rPr lang="ko-KR" altLang="en-US" sz="1200" dirty="0"/>
              <a:t>개의 회원 정보를 담은 텍스트 파일 생성이 완료되었습니다</a:t>
            </a:r>
            <a:r>
              <a:rPr lang="en-US" altLang="ko-KR" sz="1200" dirty="0"/>
              <a:t>.'</a:t>
            </a:r>
            <a:r>
              <a:rPr lang="ko-KR" altLang="en-US" sz="1200" dirty="0"/>
              <a:t>라는 메시지를 출력하는 코드를 작성합니다</a:t>
            </a:r>
            <a:r>
              <a:rPr lang="en-US" altLang="ko-KR" sz="1200" dirty="0"/>
              <a:t>.</a:t>
            </a:r>
            <a:endParaRPr lang="ko-KR" altLang="en-US" sz="1200" dirty="0"/>
          </a:p>
        </p:txBody>
      </p:sp>
    </p:spTree>
    <p:extLst>
      <p:ext uri="{BB962C8B-B14F-4D97-AF65-F5344CB8AC3E}">
        <p14:creationId xmlns:p14="http://schemas.microsoft.com/office/powerpoint/2010/main" val="2330032469"/>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496</TotalTime>
  <Words>6528</Words>
  <Application>Microsoft Office PowerPoint</Application>
  <PresentationFormat>와이드스크린</PresentationFormat>
  <Paragraphs>395</Paragraphs>
  <Slides>52</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52</vt:i4>
      </vt:variant>
    </vt:vector>
  </HeadingPairs>
  <TitlesOfParts>
    <vt:vector size="56" baseType="lpstr">
      <vt:lpstr>Söhne</vt:lpstr>
      <vt:lpstr>맑은 고딕</vt:lpstr>
      <vt:lpstr>Arial</vt:lpstr>
      <vt:lpstr>Office 테마</vt:lpstr>
      <vt:lpstr>이메일 작성하기</vt:lpstr>
      <vt:lpstr>ChatGPT 발표 참석 메일</vt:lpstr>
      <vt:lpstr>이메일 작성 프롬프트</vt:lpstr>
      <vt:lpstr>Python</vt:lpstr>
      <vt:lpstr>여행 관광지도</vt:lpstr>
      <vt:lpstr>여행 관광지도</vt:lpstr>
      <vt:lpstr>전국 관광지도 만들기</vt:lpstr>
      <vt:lpstr>임의의 회원정보 만들기(기본)</vt:lpstr>
      <vt:lpstr>임의의 회원정보 만들기(확장)</vt:lpstr>
      <vt:lpstr>txt 파일을 엑셀 파일로 결합하기(확장-1)</vt:lpstr>
      <vt:lpstr>txt 파일을 엑셀 파일로 결합하기(확장-1)</vt:lpstr>
      <vt:lpstr>남녀 성별 분리하기</vt:lpstr>
      <vt:lpstr>엑셀파일 결합하기</vt:lpstr>
      <vt:lpstr>엑셀파일 결합하기</vt:lpstr>
      <vt:lpstr>엑셀파일 결합하기(확장)</vt:lpstr>
      <vt:lpstr>통합된 엑셀파일 분리하기</vt:lpstr>
      <vt:lpstr>통합된 엑셀파일 분리하기 1</vt:lpstr>
      <vt:lpstr>통합된 엑셀파일 분리하기 2</vt:lpstr>
      <vt:lpstr>동일한 양식의 word파일 생성하기. 수료증 만들기(회원정보 파일 활용)</vt:lpstr>
      <vt:lpstr>Google colab, PDF를 JPG 이미지로 만들기</vt:lpstr>
      <vt:lpstr>Google colab, PDF를 JPG 이미지로 만들기(확장-1)</vt:lpstr>
      <vt:lpstr>엑셀 VBA</vt:lpstr>
      <vt:lpstr>숫자를 로마 숫자로 변환하기</vt:lpstr>
      <vt:lpstr>숫자를 로마 숫자로 변환하기(확장-1)</vt:lpstr>
      <vt:lpstr>숫자를 로마 숫자로 변환하기(확장-2)</vt:lpstr>
      <vt:lpstr>사진 사이즈 변경하기</vt:lpstr>
      <vt:lpstr>사진 사이즈 변경하기(확장-1)</vt:lpstr>
      <vt:lpstr>몇 호선이지 찾는 문제</vt:lpstr>
      <vt:lpstr>몇 호선이지 찾는 문제</vt:lpstr>
      <vt:lpstr>몇 호선이지 찾는 문제(확장-1)</vt:lpstr>
      <vt:lpstr>몇 호선이지 찾는 문제(확장-2)</vt:lpstr>
      <vt:lpstr>엑셀 날짜별로 시트 구분하여 생성하기</vt:lpstr>
      <vt:lpstr>엑셀 날짜별로 시트 구분하여 생성하기(확장-1)</vt:lpstr>
      <vt:lpstr>엑셀 날짜별로 시트 구분하여 생성하기(확장-2)</vt:lpstr>
      <vt:lpstr>엑셀 날짜별로 시트 구분하여 생성하기(확장-3)</vt:lpstr>
      <vt:lpstr>WebPilot 사용해서 웹 데이터 분석하기</vt:lpstr>
      <vt:lpstr>수능문제 풀기 (바드랑 비교하기)</vt:lpstr>
      <vt:lpstr>수능 국어 문제 풀기(정답: 2번)</vt:lpstr>
      <vt:lpstr>수능 국어 문제 풀기(정답: 2번)</vt:lpstr>
      <vt:lpstr>수능 영어: 답 5번</vt:lpstr>
      <vt:lpstr>수능 영어: 답 1번</vt:lpstr>
      <vt:lpstr>수능 영어: 답 1번</vt:lpstr>
      <vt:lpstr>수능 영어: 답  d번</vt:lpstr>
      <vt:lpstr>긍정 부정 판단하기</vt:lpstr>
      <vt:lpstr>공문 분석하기</vt:lpstr>
      <vt:lpstr>신문기사 분석하기(기사 내용)</vt:lpstr>
      <vt:lpstr>신문기사 분석하기(질문 하기)</vt:lpstr>
      <vt:lpstr>기사의 내용 표로 정리하기</vt:lpstr>
      <vt:lpstr>기사에서 개체명 추출하기</vt:lpstr>
      <vt:lpstr>보건환경연구원 인사말 수정하기</vt:lpstr>
      <vt:lpstr>드라마 시놉시스 작성하기</vt:lpstr>
      <vt:lpstr>공고문 수정하기</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ChatGPT 프롬프트</dc:title>
  <dc:creator>user</dc:creator>
  <cp:lastModifiedBy>user</cp:lastModifiedBy>
  <cp:revision>42</cp:revision>
  <dcterms:created xsi:type="dcterms:W3CDTF">2023-05-22T00:37:44Z</dcterms:created>
  <dcterms:modified xsi:type="dcterms:W3CDTF">2023-05-24T07:46:04Z</dcterms:modified>
</cp:coreProperties>
</file>