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5" r:id="rId2"/>
    <p:sldId id="306" r:id="rId3"/>
    <p:sldId id="256" r:id="rId4"/>
    <p:sldId id="257" r:id="rId5"/>
    <p:sldId id="258" r:id="rId6"/>
    <p:sldId id="259" r:id="rId7"/>
    <p:sldId id="260" r:id="rId8"/>
    <p:sldId id="262" r:id="rId9"/>
    <p:sldId id="261" r:id="rId10"/>
    <p:sldId id="263" r:id="rId11"/>
    <p:sldId id="264" r:id="rId12"/>
    <p:sldId id="265" r:id="rId13"/>
    <p:sldId id="266" r:id="rId14"/>
    <p:sldId id="267" r:id="rId15"/>
    <p:sldId id="268" r:id="rId16"/>
    <p:sldId id="269" r:id="rId17"/>
    <p:sldId id="270" r:id="rId18"/>
    <p:sldId id="271" r:id="rId19"/>
    <p:sldId id="273" r:id="rId20"/>
    <p:sldId id="272" r:id="rId21"/>
    <p:sldId id="274" r:id="rId22"/>
    <p:sldId id="275" r:id="rId23"/>
    <p:sldId id="276" r:id="rId24"/>
    <p:sldId id="279" r:id="rId25"/>
    <p:sldId id="277"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6" r:id="rId39"/>
    <p:sldId id="292" r:id="rId40"/>
    <p:sldId id="293" r:id="rId41"/>
    <p:sldId id="294" r:id="rId42"/>
    <p:sldId id="295" r:id="rId43"/>
    <p:sldId id="297" r:id="rId44"/>
    <p:sldId id="298" r:id="rId45"/>
    <p:sldId id="299" r:id="rId46"/>
    <p:sldId id="300" r:id="rId47"/>
    <p:sldId id="301" r:id="rId48"/>
    <p:sldId id="302" r:id="rId49"/>
    <p:sldId id="303" r:id="rId50"/>
    <p:sldId id="304" r:id="rId51"/>
    <p:sldId id="307" r:id="rId52"/>
    <p:sldId id="308" r:id="rId53"/>
    <p:sldId id="309" r:id="rId54"/>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1" d="100"/>
          <a:sy n="111" d="100"/>
        </p:scale>
        <p:origin x="4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클릭하여 마스터 부제목 스타일 편집</a:t>
            </a:r>
            <a:endParaRPr lang="ko-KR" altLang="en-US"/>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2023-05-22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a:p>
        </p:txBody>
      </p:sp>
    </p:spTree>
    <p:extLst>
      <p:ext uri="{BB962C8B-B14F-4D97-AF65-F5344CB8AC3E}">
        <p14:creationId xmlns:p14="http://schemas.microsoft.com/office/powerpoint/2010/main" val="108893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2023-05-22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a:p>
        </p:txBody>
      </p:sp>
    </p:spTree>
    <p:extLst>
      <p:ext uri="{BB962C8B-B14F-4D97-AF65-F5344CB8AC3E}">
        <p14:creationId xmlns:p14="http://schemas.microsoft.com/office/powerpoint/2010/main" val="1802295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2023-05-22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a:p>
        </p:txBody>
      </p:sp>
    </p:spTree>
    <p:extLst>
      <p:ext uri="{BB962C8B-B14F-4D97-AF65-F5344CB8AC3E}">
        <p14:creationId xmlns:p14="http://schemas.microsoft.com/office/powerpoint/2010/main" val="3174868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2023-05-22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a:p>
        </p:txBody>
      </p:sp>
    </p:spTree>
    <p:extLst>
      <p:ext uri="{BB962C8B-B14F-4D97-AF65-F5344CB8AC3E}">
        <p14:creationId xmlns:p14="http://schemas.microsoft.com/office/powerpoint/2010/main" val="3510039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 편집</a:t>
            </a:r>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2023-05-22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a:p>
        </p:txBody>
      </p:sp>
    </p:spTree>
    <p:extLst>
      <p:ext uri="{BB962C8B-B14F-4D97-AF65-F5344CB8AC3E}">
        <p14:creationId xmlns:p14="http://schemas.microsoft.com/office/powerpoint/2010/main" val="2452932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4A5A8114-1E97-441C-9068-A84206930F79}" type="datetimeFigureOut">
              <a:rPr lang="ko-KR" altLang="en-US" smtClean="0"/>
              <a:t>2023-05-22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E07F96B-F7CB-4036-90A5-9048126EDC0F}" type="slidenum">
              <a:rPr lang="ko-KR" altLang="en-US" smtClean="0"/>
              <a:t>‹#›</a:t>
            </a:fld>
            <a:endParaRPr lang="ko-KR" altLang="en-US"/>
          </a:p>
        </p:txBody>
      </p:sp>
    </p:spTree>
    <p:extLst>
      <p:ext uri="{BB962C8B-B14F-4D97-AF65-F5344CB8AC3E}">
        <p14:creationId xmlns:p14="http://schemas.microsoft.com/office/powerpoint/2010/main" val="3071564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4A5A8114-1E97-441C-9068-A84206930F79}" type="datetimeFigureOut">
              <a:rPr lang="ko-KR" altLang="en-US" smtClean="0"/>
              <a:t>2023-05-22</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5E07F96B-F7CB-4036-90A5-9048126EDC0F}" type="slidenum">
              <a:rPr lang="ko-KR" altLang="en-US" smtClean="0"/>
              <a:t>‹#›</a:t>
            </a:fld>
            <a:endParaRPr lang="ko-KR" altLang="en-US"/>
          </a:p>
        </p:txBody>
      </p:sp>
    </p:spTree>
    <p:extLst>
      <p:ext uri="{BB962C8B-B14F-4D97-AF65-F5344CB8AC3E}">
        <p14:creationId xmlns:p14="http://schemas.microsoft.com/office/powerpoint/2010/main" val="3654883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4A5A8114-1E97-441C-9068-A84206930F79}" type="datetimeFigureOut">
              <a:rPr lang="ko-KR" altLang="en-US" smtClean="0"/>
              <a:t>2023-05-22</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5E07F96B-F7CB-4036-90A5-9048126EDC0F}" type="slidenum">
              <a:rPr lang="ko-KR" altLang="en-US" smtClean="0"/>
              <a:t>‹#›</a:t>
            </a:fld>
            <a:endParaRPr lang="ko-KR" altLang="en-US"/>
          </a:p>
        </p:txBody>
      </p:sp>
    </p:spTree>
    <p:extLst>
      <p:ext uri="{BB962C8B-B14F-4D97-AF65-F5344CB8AC3E}">
        <p14:creationId xmlns:p14="http://schemas.microsoft.com/office/powerpoint/2010/main" val="67595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4A5A8114-1E97-441C-9068-A84206930F79}" type="datetimeFigureOut">
              <a:rPr lang="ko-KR" altLang="en-US" smtClean="0"/>
              <a:t>2023-05-22</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5E07F96B-F7CB-4036-90A5-9048126EDC0F}" type="slidenum">
              <a:rPr lang="ko-KR" altLang="en-US" smtClean="0"/>
              <a:t>‹#›</a:t>
            </a:fld>
            <a:endParaRPr lang="ko-KR" altLang="en-US"/>
          </a:p>
        </p:txBody>
      </p:sp>
    </p:spTree>
    <p:extLst>
      <p:ext uri="{BB962C8B-B14F-4D97-AF65-F5344CB8AC3E}">
        <p14:creationId xmlns:p14="http://schemas.microsoft.com/office/powerpoint/2010/main" val="3333202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4A5A8114-1E97-441C-9068-A84206930F79}" type="datetimeFigureOut">
              <a:rPr lang="ko-KR" altLang="en-US" smtClean="0"/>
              <a:t>2023-05-22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E07F96B-F7CB-4036-90A5-9048126EDC0F}" type="slidenum">
              <a:rPr lang="ko-KR" altLang="en-US" smtClean="0"/>
              <a:t>‹#›</a:t>
            </a:fld>
            <a:endParaRPr lang="ko-KR" altLang="en-US"/>
          </a:p>
        </p:txBody>
      </p:sp>
    </p:spTree>
    <p:extLst>
      <p:ext uri="{BB962C8B-B14F-4D97-AF65-F5344CB8AC3E}">
        <p14:creationId xmlns:p14="http://schemas.microsoft.com/office/powerpoint/2010/main" val="1484705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4A5A8114-1E97-441C-9068-A84206930F79}" type="datetimeFigureOut">
              <a:rPr lang="ko-KR" altLang="en-US" smtClean="0"/>
              <a:t>2023-05-22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E07F96B-F7CB-4036-90A5-9048126EDC0F}" type="slidenum">
              <a:rPr lang="ko-KR" altLang="en-US" smtClean="0"/>
              <a:t>‹#›</a:t>
            </a:fld>
            <a:endParaRPr lang="ko-KR" altLang="en-US"/>
          </a:p>
        </p:txBody>
      </p:sp>
    </p:spTree>
    <p:extLst>
      <p:ext uri="{BB962C8B-B14F-4D97-AF65-F5344CB8AC3E}">
        <p14:creationId xmlns:p14="http://schemas.microsoft.com/office/powerpoint/2010/main" val="1412931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5A8114-1E97-441C-9068-A84206930F79}" type="datetimeFigureOut">
              <a:rPr lang="ko-KR" altLang="en-US" smtClean="0"/>
              <a:t>2023-05-22</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07F96B-F7CB-4036-90A5-9048126EDC0F}" type="slidenum">
              <a:rPr lang="ko-KR" altLang="en-US" smtClean="0"/>
              <a:t>‹#›</a:t>
            </a:fld>
            <a:endParaRPr lang="ko-KR" altLang="en-US"/>
          </a:p>
        </p:txBody>
      </p:sp>
    </p:spTree>
    <p:extLst>
      <p:ext uri="{BB962C8B-B14F-4D97-AF65-F5344CB8AC3E}">
        <p14:creationId xmlns:p14="http://schemas.microsoft.com/office/powerpoint/2010/main" val="28343305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smtClean="0"/>
              <a:t>이메일 작성하기</a:t>
            </a:r>
            <a:endParaRPr lang="ko-KR" altLang="en-US"/>
          </a:p>
        </p:txBody>
      </p:sp>
      <p:sp>
        <p:nvSpPr>
          <p:cNvPr id="3" name="부제목 2"/>
          <p:cNvSpPr>
            <a:spLocks noGrp="1"/>
          </p:cNvSpPr>
          <p:nvPr>
            <p:ph type="subTitle" idx="1"/>
          </p:nvPr>
        </p:nvSpPr>
        <p:spPr/>
        <p:txBody>
          <a:bodyPr/>
          <a:lstStyle/>
          <a:p>
            <a:endParaRPr lang="ko-KR" altLang="en-US"/>
          </a:p>
        </p:txBody>
      </p:sp>
    </p:spTree>
    <p:extLst>
      <p:ext uri="{BB962C8B-B14F-4D97-AF65-F5344CB8AC3E}">
        <p14:creationId xmlns:p14="http://schemas.microsoft.com/office/powerpoint/2010/main" val="4212108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txt</a:t>
            </a:r>
            <a:r>
              <a:rPr lang="ko-KR" altLang="en-US" dirty="0" smtClean="0"/>
              <a:t>파일을 엑셀 파일로 결합하기</a:t>
            </a:r>
            <a:endParaRPr lang="ko-KR" altLang="en-US" dirty="0"/>
          </a:p>
        </p:txBody>
      </p:sp>
      <p:sp>
        <p:nvSpPr>
          <p:cNvPr id="3" name="내용 개체 틀 2"/>
          <p:cNvSpPr>
            <a:spLocks noGrp="1"/>
          </p:cNvSpPr>
          <p:nvPr>
            <p:ph idx="1"/>
          </p:nvPr>
        </p:nvSpPr>
        <p:spPr/>
        <p:txBody>
          <a:bodyPr/>
          <a:lstStyle/>
          <a:p>
            <a:pPr marL="0" indent="0">
              <a:buNone/>
            </a:pPr>
            <a:r>
              <a:rPr lang="en-US" altLang="ko-KR" dirty="0" smtClean="0"/>
              <a:t>[</a:t>
            </a:r>
            <a:r>
              <a:rPr lang="ko-KR" altLang="en-US" dirty="0" smtClean="0"/>
              <a:t>회원정보</a:t>
            </a:r>
            <a:r>
              <a:rPr lang="en-US" altLang="ko-KR" dirty="0" smtClean="0"/>
              <a:t>] </a:t>
            </a:r>
            <a:r>
              <a:rPr lang="ko-KR" altLang="en-US" dirty="0" smtClean="0"/>
              <a:t>폴더 안에 있는 </a:t>
            </a:r>
            <a:r>
              <a:rPr lang="en-US" altLang="ko-KR" dirty="0" smtClean="0"/>
              <a:t>100</a:t>
            </a:r>
            <a:r>
              <a:rPr lang="ko-KR" altLang="en-US" dirty="0" smtClean="0"/>
              <a:t>개의 </a:t>
            </a:r>
            <a:r>
              <a:rPr lang="en-US" altLang="ko-KR" dirty="0" smtClean="0"/>
              <a:t>txt</a:t>
            </a:r>
            <a:r>
              <a:rPr lang="ko-KR" altLang="en-US" dirty="0" smtClean="0"/>
              <a:t>파일을 하나의 엑셀 파일로 합치는 </a:t>
            </a:r>
            <a:r>
              <a:rPr lang="ko-KR" altLang="en-US" dirty="0" err="1" smtClean="0"/>
              <a:t>파이썬</a:t>
            </a:r>
            <a:r>
              <a:rPr lang="ko-KR" altLang="en-US" dirty="0" smtClean="0"/>
              <a:t> 코드를 작성해줘</a:t>
            </a:r>
            <a:r>
              <a:rPr lang="en-US" altLang="ko-KR" dirty="0" smtClean="0"/>
              <a:t>. </a:t>
            </a:r>
            <a:r>
              <a:rPr lang="ko-KR" altLang="en-US" dirty="0" smtClean="0"/>
              <a:t>아래는 안에 있는 텍스트 파일의 예시야</a:t>
            </a:r>
            <a:r>
              <a:rPr lang="en-US" altLang="ko-KR" dirty="0" smtClean="0"/>
              <a:t>.</a:t>
            </a:r>
          </a:p>
          <a:p>
            <a:pPr marL="0" indent="0">
              <a:buNone/>
            </a:pPr>
            <a:r>
              <a:rPr lang="ko-KR" altLang="en-US" dirty="0" smtClean="0"/>
              <a:t>이름</a:t>
            </a:r>
            <a:r>
              <a:rPr lang="en-US" altLang="ko-KR" dirty="0" smtClean="0"/>
              <a:t>:</a:t>
            </a:r>
          </a:p>
          <a:p>
            <a:pPr marL="0" indent="0">
              <a:buNone/>
            </a:pPr>
            <a:r>
              <a:rPr lang="ko-KR" altLang="en-US" dirty="0" smtClean="0"/>
              <a:t>나이</a:t>
            </a:r>
            <a:r>
              <a:rPr lang="en-US" altLang="ko-KR" dirty="0" smtClean="0"/>
              <a:t>:</a:t>
            </a:r>
          </a:p>
          <a:p>
            <a:pPr marL="0" indent="0">
              <a:buNone/>
            </a:pPr>
            <a:r>
              <a:rPr lang="ko-KR" altLang="en-US" dirty="0" smtClean="0"/>
              <a:t>성별</a:t>
            </a:r>
            <a:r>
              <a:rPr lang="en-US" altLang="ko-KR" dirty="0" smtClean="0"/>
              <a:t>:</a:t>
            </a:r>
          </a:p>
          <a:p>
            <a:pPr marL="0" indent="0">
              <a:buNone/>
            </a:pPr>
            <a:r>
              <a:rPr lang="ko-KR" altLang="en-US" dirty="0" err="1" smtClean="0"/>
              <a:t>이메일주소</a:t>
            </a:r>
            <a:r>
              <a:rPr lang="en-US" altLang="ko-KR" dirty="0" smtClean="0"/>
              <a:t>:</a:t>
            </a:r>
            <a:endParaRPr lang="ko-KR" altLang="en-US" dirty="0"/>
          </a:p>
        </p:txBody>
      </p:sp>
    </p:spTree>
    <p:extLst>
      <p:ext uri="{BB962C8B-B14F-4D97-AF65-F5344CB8AC3E}">
        <p14:creationId xmlns:p14="http://schemas.microsoft.com/office/powerpoint/2010/main" val="34035672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txt </a:t>
            </a:r>
            <a:r>
              <a:rPr lang="ko-KR" altLang="en-US" dirty="0" smtClean="0"/>
              <a:t>파일을 엑셀 파일로 결합하기</a:t>
            </a:r>
            <a:r>
              <a:rPr lang="en-US" altLang="ko-KR" dirty="0" smtClean="0"/>
              <a:t>(</a:t>
            </a:r>
            <a:r>
              <a:rPr lang="ko-KR" altLang="en-US" dirty="0" smtClean="0"/>
              <a:t>확장</a:t>
            </a:r>
            <a:r>
              <a:rPr lang="en-US" altLang="ko-KR" dirty="0" smtClean="0"/>
              <a:t>-1)</a:t>
            </a:r>
            <a:endParaRPr lang="ko-KR" altLang="en-US" dirty="0"/>
          </a:p>
        </p:txBody>
      </p:sp>
      <p:sp>
        <p:nvSpPr>
          <p:cNvPr id="3" name="내용 개체 틀 2"/>
          <p:cNvSpPr>
            <a:spLocks noGrp="1"/>
          </p:cNvSpPr>
          <p:nvPr>
            <p:ph idx="1"/>
          </p:nvPr>
        </p:nvSpPr>
        <p:spPr/>
        <p:txBody>
          <a:bodyPr>
            <a:normAutofit lnSpcReduction="10000"/>
          </a:bodyPr>
          <a:lstStyle/>
          <a:p>
            <a:pPr marL="0" indent="0">
              <a:lnSpc>
                <a:spcPct val="150000"/>
              </a:lnSpc>
              <a:buNone/>
            </a:pPr>
            <a:r>
              <a:rPr lang="en-US" altLang="ko-KR" sz="2000" dirty="0" smtClean="0"/>
              <a:t>Python </a:t>
            </a:r>
            <a:r>
              <a:rPr lang="ko-KR" altLang="en-US" sz="2000" dirty="0" smtClean="0"/>
              <a:t>코드를 작성해주세요</a:t>
            </a:r>
            <a:r>
              <a:rPr lang="en-US" altLang="ko-KR" sz="2000" dirty="0" smtClean="0"/>
              <a:t>. </a:t>
            </a:r>
            <a:r>
              <a:rPr lang="ko-KR" altLang="en-US" sz="2000" dirty="0" smtClean="0"/>
              <a:t>다음 기능이 포함되어야 합니다</a:t>
            </a:r>
            <a:r>
              <a:rPr lang="en-US" altLang="ko-KR" sz="2000" dirty="0" smtClean="0"/>
              <a:t>: </a:t>
            </a:r>
          </a:p>
          <a:p>
            <a:pPr marL="0" indent="0">
              <a:lnSpc>
                <a:spcPct val="150000"/>
              </a:lnSpc>
              <a:buNone/>
            </a:pPr>
            <a:r>
              <a:rPr lang="en-US" altLang="ko-KR" sz="2000" dirty="0" smtClean="0"/>
              <a:t>1. '</a:t>
            </a:r>
            <a:r>
              <a:rPr lang="ko-KR" altLang="en-US" sz="2000" dirty="0" smtClean="0"/>
              <a:t>회원정보</a:t>
            </a:r>
            <a:r>
              <a:rPr lang="en-US" altLang="ko-KR" sz="2000" dirty="0" smtClean="0"/>
              <a:t>' </a:t>
            </a:r>
            <a:r>
              <a:rPr lang="ko-KR" altLang="en-US" sz="2000" dirty="0" smtClean="0"/>
              <a:t>폴더에 있는 모든 </a:t>
            </a:r>
            <a:r>
              <a:rPr lang="en-US" altLang="ko-KR" sz="2000" dirty="0" smtClean="0"/>
              <a:t>txt </a:t>
            </a:r>
            <a:r>
              <a:rPr lang="ko-KR" altLang="en-US" sz="2000" dirty="0" smtClean="0"/>
              <a:t>파일을 읽습니다</a:t>
            </a:r>
            <a:r>
              <a:rPr lang="en-US" altLang="ko-KR" sz="2000" dirty="0" smtClean="0"/>
              <a:t>.</a:t>
            </a:r>
          </a:p>
          <a:p>
            <a:pPr marL="0" indent="0">
              <a:lnSpc>
                <a:spcPct val="150000"/>
              </a:lnSpc>
              <a:buNone/>
            </a:pPr>
            <a:r>
              <a:rPr lang="en-US" altLang="ko-KR" sz="2000" dirty="0" smtClean="0"/>
              <a:t>2. </a:t>
            </a:r>
            <a:r>
              <a:rPr lang="ko-KR" altLang="en-US" sz="2000" dirty="0" smtClean="0"/>
              <a:t>각 파일에서 이름</a:t>
            </a:r>
            <a:r>
              <a:rPr lang="en-US" altLang="ko-KR" sz="2000" dirty="0" smtClean="0"/>
              <a:t>, </a:t>
            </a:r>
            <a:r>
              <a:rPr lang="ko-KR" altLang="en-US" sz="2000" dirty="0" smtClean="0"/>
              <a:t>나이</a:t>
            </a:r>
            <a:r>
              <a:rPr lang="en-US" altLang="ko-KR" sz="2000" dirty="0" smtClean="0"/>
              <a:t>, </a:t>
            </a:r>
            <a:r>
              <a:rPr lang="ko-KR" altLang="en-US" sz="2000" dirty="0" smtClean="0"/>
              <a:t>성별</a:t>
            </a:r>
            <a:r>
              <a:rPr lang="en-US" altLang="ko-KR" sz="2000" dirty="0" smtClean="0"/>
              <a:t>, </a:t>
            </a:r>
            <a:r>
              <a:rPr lang="ko-KR" altLang="en-US" sz="2000" dirty="0" smtClean="0"/>
              <a:t>이메일 주소 정보를 추출합니다</a:t>
            </a:r>
            <a:r>
              <a:rPr lang="en-US" altLang="ko-KR" sz="2000" dirty="0" smtClean="0"/>
              <a:t>.</a:t>
            </a:r>
          </a:p>
          <a:p>
            <a:pPr marL="0" indent="0">
              <a:lnSpc>
                <a:spcPct val="150000"/>
              </a:lnSpc>
              <a:buNone/>
            </a:pPr>
            <a:r>
              <a:rPr lang="en-US" altLang="ko-KR" sz="2000" dirty="0" smtClean="0"/>
              <a:t>3. </a:t>
            </a:r>
            <a:r>
              <a:rPr lang="ko-KR" altLang="en-US" sz="2000" dirty="0" smtClean="0"/>
              <a:t>추출한 정보를 데이터프레임으로 만들고</a:t>
            </a:r>
            <a:r>
              <a:rPr lang="en-US" altLang="ko-KR" sz="2000" dirty="0" smtClean="0"/>
              <a:t>, </a:t>
            </a:r>
            <a:r>
              <a:rPr lang="ko-KR" altLang="en-US" sz="2000" dirty="0" smtClean="0"/>
              <a:t>열은 </a:t>
            </a:r>
            <a:r>
              <a:rPr lang="en-US" altLang="ko-KR" sz="2000" dirty="0" smtClean="0"/>
              <a:t>'</a:t>
            </a:r>
            <a:r>
              <a:rPr lang="ko-KR" altLang="en-US" sz="2000" dirty="0" smtClean="0"/>
              <a:t>이름</a:t>
            </a:r>
            <a:r>
              <a:rPr lang="en-US" altLang="ko-KR" sz="2000" dirty="0" smtClean="0"/>
              <a:t>', '</a:t>
            </a:r>
            <a:r>
              <a:rPr lang="ko-KR" altLang="en-US" sz="2000" dirty="0" smtClean="0"/>
              <a:t>나이</a:t>
            </a:r>
            <a:r>
              <a:rPr lang="en-US" altLang="ko-KR" sz="2000" dirty="0" smtClean="0"/>
              <a:t>', '</a:t>
            </a:r>
            <a:r>
              <a:rPr lang="ko-KR" altLang="en-US" sz="2000" dirty="0" smtClean="0"/>
              <a:t>성별</a:t>
            </a:r>
            <a:r>
              <a:rPr lang="en-US" altLang="ko-KR" sz="2000" dirty="0" smtClean="0"/>
              <a:t>', '</a:t>
            </a:r>
            <a:r>
              <a:rPr lang="ko-KR" altLang="en-US" sz="2000" dirty="0" smtClean="0"/>
              <a:t>이메일 주소</a:t>
            </a:r>
            <a:r>
              <a:rPr lang="en-US" altLang="ko-KR" sz="2000" dirty="0" smtClean="0"/>
              <a:t>' </a:t>
            </a:r>
            <a:r>
              <a:rPr lang="ko-KR" altLang="en-US" sz="2000" dirty="0" smtClean="0"/>
              <a:t>순서대로 생성합니다</a:t>
            </a:r>
            <a:r>
              <a:rPr lang="en-US" altLang="ko-KR" sz="2000" dirty="0" smtClean="0"/>
              <a:t>.</a:t>
            </a:r>
          </a:p>
          <a:p>
            <a:pPr marL="0" indent="0">
              <a:lnSpc>
                <a:spcPct val="150000"/>
              </a:lnSpc>
              <a:buNone/>
            </a:pPr>
            <a:r>
              <a:rPr lang="en-US" altLang="ko-KR" sz="2000" dirty="0" smtClean="0"/>
              <a:t>4. </a:t>
            </a:r>
            <a:r>
              <a:rPr lang="ko-KR" altLang="en-US" sz="2000" dirty="0" smtClean="0"/>
              <a:t>데이터프레임을 하나의 엑셀 파일로 저장합니다</a:t>
            </a:r>
            <a:r>
              <a:rPr lang="en-US" altLang="ko-KR" sz="2000" dirty="0" smtClean="0"/>
              <a:t>. </a:t>
            </a:r>
            <a:r>
              <a:rPr lang="ko-KR" altLang="en-US" sz="2000" dirty="0" smtClean="0"/>
              <a:t>저장된 파일의 이름은 </a:t>
            </a:r>
            <a:r>
              <a:rPr lang="en-US" altLang="ko-KR" sz="2000" dirty="0" smtClean="0"/>
              <a:t>'</a:t>
            </a:r>
            <a:r>
              <a:rPr lang="ko-KR" altLang="en-US" sz="2000" dirty="0" smtClean="0"/>
              <a:t>회원정보</a:t>
            </a:r>
            <a:r>
              <a:rPr lang="en-US" altLang="ko-KR" sz="2000" dirty="0" smtClean="0"/>
              <a:t>_</a:t>
            </a:r>
            <a:r>
              <a:rPr lang="ko-KR" altLang="en-US" sz="2000" dirty="0" smtClean="0"/>
              <a:t>결합</a:t>
            </a:r>
            <a:r>
              <a:rPr lang="en-US" altLang="ko-KR" sz="2000" dirty="0" smtClean="0"/>
              <a:t>.</a:t>
            </a:r>
            <a:r>
              <a:rPr lang="en-US" altLang="ko-KR" sz="2000" dirty="0" err="1" smtClean="0"/>
              <a:t>xlsx</a:t>
            </a:r>
            <a:r>
              <a:rPr lang="en-US" altLang="ko-KR" sz="2000" dirty="0" smtClean="0"/>
              <a:t>'</a:t>
            </a:r>
            <a:r>
              <a:rPr lang="ko-KR" altLang="en-US" sz="2000" dirty="0" smtClean="0"/>
              <a:t>입니다</a:t>
            </a:r>
            <a:r>
              <a:rPr lang="en-US" altLang="ko-KR" sz="2000" dirty="0" smtClean="0"/>
              <a:t>.</a:t>
            </a:r>
          </a:p>
          <a:p>
            <a:pPr marL="0" indent="0">
              <a:lnSpc>
                <a:spcPct val="150000"/>
              </a:lnSpc>
              <a:buNone/>
            </a:pPr>
            <a:r>
              <a:rPr lang="en-US" altLang="ko-KR" sz="2000" dirty="0" smtClean="0"/>
              <a:t>5. </a:t>
            </a:r>
            <a:r>
              <a:rPr lang="ko-KR" altLang="en-US" sz="2000" dirty="0" smtClean="0"/>
              <a:t>파일 결합이 완료되면 </a:t>
            </a:r>
            <a:r>
              <a:rPr lang="en-US" altLang="ko-KR" sz="2000" dirty="0" smtClean="0"/>
              <a:t>'</a:t>
            </a:r>
            <a:r>
              <a:rPr lang="ko-KR" altLang="en-US" sz="2000" dirty="0" smtClean="0"/>
              <a:t>모든 </a:t>
            </a:r>
            <a:r>
              <a:rPr lang="en-US" altLang="ko-KR" sz="2000" dirty="0" smtClean="0"/>
              <a:t>txt </a:t>
            </a:r>
            <a:r>
              <a:rPr lang="ko-KR" altLang="en-US" sz="2000" dirty="0" smtClean="0"/>
              <a:t>파일을 엑셀 파일로 결합 완료</a:t>
            </a:r>
            <a:r>
              <a:rPr lang="en-US" altLang="ko-KR" sz="2000" dirty="0" smtClean="0"/>
              <a:t>!' </a:t>
            </a:r>
            <a:r>
              <a:rPr lang="ko-KR" altLang="en-US" sz="2000" dirty="0" smtClean="0"/>
              <a:t>메시지를 출력합니다</a:t>
            </a:r>
            <a:r>
              <a:rPr lang="en-US" altLang="ko-KR" sz="2000" dirty="0" smtClean="0"/>
              <a:t>.</a:t>
            </a:r>
            <a:endParaRPr lang="ko-KR" altLang="en-US" sz="2000" dirty="0"/>
          </a:p>
        </p:txBody>
      </p:sp>
    </p:spTree>
    <p:extLst>
      <p:ext uri="{BB962C8B-B14F-4D97-AF65-F5344CB8AC3E}">
        <p14:creationId xmlns:p14="http://schemas.microsoft.com/office/powerpoint/2010/main" val="2784380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txt </a:t>
            </a:r>
            <a:r>
              <a:rPr lang="ko-KR" altLang="en-US" dirty="0" smtClean="0"/>
              <a:t>파일을 엑셀 파일로 결합하기</a:t>
            </a:r>
            <a:r>
              <a:rPr lang="en-US" altLang="ko-KR" dirty="0" smtClean="0"/>
              <a:t>(</a:t>
            </a:r>
            <a:r>
              <a:rPr lang="ko-KR" altLang="en-US" dirty="0" smtClean="0"/>
              <a:t>확장</a:t>
            </a:r>
            <a:r>
              <a:rPr lang="en-US" altLang="ko-KR" dirty="0" smtClean="0"/>
              <a:t>-2)</a:t>
            </a:r>
            <a:endParaRPr lang="ko-KR" altLang="en-US" dirty="0"/>
          </a:p>
        </p:txBody>
      </p:sp>
      <p:sp>
        <p:nvSpPr>
          <p:cNvPr id="3" name="내용 개체 틀 2"/>
          <p:cNvSpPr>
            <a:spLocks noGrp="1"/>
          </p:cNvSpPr>
          <p:nvPr>
            <p:ph idx="1"/>
          </p:nvPr>
        </p:nvSpPr>
        <p:spPr/>
        <p:txBody>
          <a:bodyPr>
            <a:noAutofit/>
          </a:bodyPr>
          <a:lstStyle/>
          <a:p>
            <a:pPr marL="0" indent="0">
              <a:lnSpc>
                <a:spcPct val="150000"/>
              </a:lnSpc>
              <a:buNone/>
            </a:pPr>
            <a:r>
              <a:rPr lang="en-US" altLang="ko-KR" sz="1100" dirty="0" smtClean="0"/>
              <a:t>Python </a:t>
            </a:r>
            <a:r>
              <a:rPr lang="ko-KR" altLang="en-US" sz="1100" dirty="0" smtClean="0"/>
              <a:t>코드를 작성해주세요</a:t>
            </a:r>
            <a:r>
              <a:rPr lang="en-US" altLang="ko-KR" sz="1100" dirty="0" smtClean="0"/>
              <a:t>. </a:t>
            </a:r>
            <a:r>
              <a:rPr lang="ko-KR" altLang="en-US" sz="1100" dirty="0" smtClean="0"/>
              <a:t>이 코드는 다음의 기능을 포함해야 합니다</a:t>
            </a:r>
            <a:r>
              <a:rPr lang="en-US" altLang="ko-KR" sz="1100" dirty="0" smtClean="0"/>
              <a:t>:</a:t>
            </a:r>
          </a:p>
          <a:p>
            <a:pPr marL="0" indent="0">
              <a:lnSpc>
                <a:spcPct val="150000"/>
              </a:lnSpc>
              <a:buNone/>
            </a:pPr>
            <a:r>
              <a:rPr lang="en-US" altLang="ko-KR" sz="1100" dirty="0" smtClean="0"/>
              <a:t>1. '</a:t>
            </a:r>
            <a:r>
              <a:rPr lang="ko-KR" altLang="en-US" sz="1100" dirty="0" smtClean="0"/>
              <a:t>회원정보</a:t>
            </a:r>
            <a:r>
              <a:rPr lang="en-US" altLang="ko-KR" sz="1100" dirty="0" smtClean="0"/>
              <a:t>'</a:t>
            </a:r>
            <a:r>
              <a:rPr lang="ko-KR" altLang="en-US" sz="1100" dirty="0" smtClean="0"/>
              <a:t>라는 이름의 폴더를 찾아 폴더 안에 있는 모든 </a:t>
            </a:r>
            <a:r>
              <a:rPr lang="en-US" altLang="ko-KR" sz="1100" dirty="0" smtClean="0"/>
              <a:t>txt </a:t>
            </a:r>
            <a:r>
              <a:rPr lang="ko-KR" altLang="en-US" sz="1100" dirty="0" smtClean="0"/>
              <a:t>파일을 순차적으로 읽는 기능을 갖추어야 합니다</a:t>
            </a:r>
            <a:r>
              <a:rPr lang="en-US" altLang="ko-KR" sz="1100" dirty="0" smtClean="0"/>
              <a:t>. </a:t>
            </a:r>
            <a:r>
              <a:rPr lang="ko-KR" altLang="en-US" sz="1100" dirty="0" smtClean="0"/>
              <a:t>이 폴더가 존재하지 않는 경우</a:t>
            </a:r>
            <a:r>
              <a:rPr lang="en-US" altLang="ko-KR" sz="1100" dirty="0" smtClean="0"/>
              <a:t>, '</a:t>
            </a:r>
            <a:r>
              <a:rPr lang="ko-KR" altLang="en-US" sz="1100" dirty="0" smtClean="0"/>
              <a:t>회원정보 폴더를 찾을 수 없습니다</a:t>
            </a:r>
            <a:r>
              <a:rPr lang="en-US" altLang="ko-KR" sz="1100" dirty="0" smtClean="0"/>
              <a:t>.'</a:t>
            </a:r>
            <a:r>
              <a:rPr lang="ko-KR" altLang="en-US" sz="1100" dirty="0" smtClean="0"/>
              <a:t>라는 오류 메시지를 출력해야 합니다</a:t>
            </a:r>
            <a:r>
              <a:rPr lang="en-US" altLang="ko-KR" sz="1100" dirty="0" smtClean="0"/>
              <a:t>.</a:t>
            </a:r>
          </a:p>
          <a:p>
            <a:pPr marL="0" indent="0">
              <a:lnSpc>
                <a:spcPct val="150000"/>
              </a:lnSpc>
              <a:buNone/>
            </a:pPr>
            <a:r>
              <a:rPr lang="en-US" altLang="ko-KR" sz="1100" dirty="0" smtClean="0"/>
              <a:t>2. </a:t>
            </a:r>
            <a:r>
              <a:rPr lang="ko-KR" altLang="en-US" sz="1100" dirty="0" smtClean="0"/>
              <a:t>각 </a:t>
            </a:r>
            <a:r>
              <a:rPr lang="en-US" altLang="ko-KR" sz="1100" dirty="0" smtClean="0"/>
              <a:t>txt </a:t>
            </a:r>
            <a:r>
              <a:rPr lang="ko-KR" altLang="en-US" sz="1100" dirty="0" smtClean="0"/>
              <a:t>파일에서 개인의 이름</a:t>
            </a:r>
            <a:r>
              <a:rPr lang="en-US" altLang="ko-KR" sz="1100" dirty="0" smtClean="0"/>
              <a:t>, </a:t>
            </a:r>
            <a:r>
              <a:rPr lang="ko-KR" altLang="en-US" sz="1100" dirty="0" smtClean="0"/>
              <a:t>나이</a:t>
            </a:r>
            <a:r>
              <a:rPr lang="en-US" altLang="ko-KR" sz="1100" dirty="0" smtClean="0"/>
              <a:t>, </a:t>
            </a:r>
            <a:r>
              <a:rPr lang="ko-KR" altLang="en-US" sz="1100" dirty="0" smtClean="0"/>
              <a:t>성별</a:t>
            </a:r>
            <a:r>
              <a:rPr lang="en-US" altLang="ko-KR" sz="1100" dirty="0" smtClean="0"/>
              <a:t>, </a:t>
            </a:r>
            <a:r>
              <a:rPr lang="ko-KR" altLang="en-US" sz="1100" dirty="0" smtClean="0"/>
              <a:t>이메일 주소 정보를 추출하는 기능을 갖추어야 합니다</a:t>
            </a:r>
            <a:r>
              <a:rPr lang="en-US" altLang="ko-KR" sz="1100" dirty="0" smtClean="0"/>
              <a:t>. </a:t>
            </a:r>
            <a:r>
              <a:rPr lang="ko-KR" altLang="en-US" sz="1100" dirty="0" smtClean="0"/>
              <a:t>이 정보들은 각 </a:t>
            </a:r>
            <a:r>
              <a:rPr lang="en-US" altLang="ko-KR" sz="1100" dirty="0" smtClean="0"/>
              <a:t>txt </a:t>
            </a:r>
            <a:r>
              <a:rPr lang="ko-KR" altLang="en-US" sz="1100" dirty="0" smtClean="0"/>
              <a:t>파일의 특정 행이나 열에 적절히 위치해 있다고 가정합니다</a:t>
            </a:r>
            <a:r>
              <a:rPr lang="en-US" altLang="ko-KR" sz="1100" dirty="0" smtClean="0"/>
              <a:t>. </a:t>
            </a:r>
            <a:r>
              <a:rPr lang="ko-KR" altLang="en-US" sz="1100" dirty="0" smtClean="0"/>
              <a:t>만약 정보 추출 과정에서 오류가 발생한다면</a:t>
            </a:r>
            <a:r>
              <a:rPr lang="en-US" altLang="ko-KR" sz="1100" dirty="0" smtClean="0"/>
              <a:t>, </a:t>
            </a:r>
            <a:r>
              <a:rPr lang="ko-KR" altLang="en-US" sz="1100" dirty="0" smtClean="0"/>
              <a:t>해당 파일의 이름과 </a:t>
            </a:r>
            <a:r>
              <a:rPr lang="en-US" altLang="ko-KR" sz="1100" dirty="0" smtClean="0"/>
              <a:t>'</a:t>
            </a:r>
            <a:r>
              <a:rPr lang="ko-KR" altLang="en-US" sz="1100" dirty="0" smtClean="0"/>
              <a:t>파일에서 정보를 추출하는 데 문제가 발생했습니다</a:t>
            </a:r>
            <a:r>
              <a:rPr lang="en-US" altLang="ko-KR" sz="1100" dirty="0" smtClean="0"/>
              <a:t>.'</a:t>
            </a:r>
            <a:r>
              <a:rPr lang="ko-KR" altLang="en-US" sz="1100" dirty="0" smtClean="0"/>
              <a:t>라는 오류 메시지를 출력해야 합니다</a:t>
            </a:r>
            <a:r>
              <a:rPr lang="en-US" altLang="ko-KR" sz="1100" dirty="0" smtClean="0"/>
              <a:t>.</a:t>
            </a:r>
          </a:p>
          <a:p>
            <a:pPr marL="0" indent="0">
              <a:lnSpc>
                <a:spcPct val="150000"/>
              </a:lnSpc>
              <a:buNone/>
            </a:pPr>
            <a:r>
              <a:rPr lang="en-US" altLang="ko-KR" sz="1100" dirty="0" smtClean="0"/>
              <a:t>3. </a:t>
            </a:r>
            <a:r>
              <a:rPr lang="ko-KR" altLang="en-US" sz="1100" dirty="0" smtClean="0"/>
              <a:t>추출한 모든 정보를 하나의 </a:t>
            </a:r>
            <a:r>
              <a:rPr lang="en-US" altLang="ko-KR" sz="1100" dirty="0" smtClean="0"/>
              <a:t>pandas </a:t>
            </a:r>
            <a:r>
              <a:rPr lang="ko-KR" altLang="en-US" sz="1100" dirty="0" smtClean="0"/>
              <a:t>데이터프레임으로 합쳐야 합니다</a:t>
            </a:r>
            <a:r>
              <a:rPr lang="en-US" altLang="ko-KR" sz="1100" dirty="0" smtClean="0"/>
              <a:t>. </a:t>
            </a:r>
            <a:r>
              <a:rPr lang="ko-KR" altLang="en-US" sz="1100" dirty="0" smtClean="0"/>
              <a:t>데이터프레임의 열은 </a:t>
            </a:r>
            <a:r>
              <a:rPr lang="en-US" altLang="ko-KR" sz="1100" dirty="0" smtClean="0"/>
              <a:t>'</a:t>
            </a:r>
            <a:r>
              <a:rPr lang="ko-KR" altLang="en-US" sz="1100" dirty="0" smtClean="0"/>
              <a:t>이름</a:t>
            </a:r>
            <a:r>
              <a:rPr lang="en-US" altLang="ko-KR" sz="1100" dirty="0" smtClean="0"/>
              <a:t>', '</a:t>
            </a:r>
            <a:r>
              <a:rPr lang="ko-KR" altLang="en-US" sz="1100" dirty="0" smtClean="0"/>
              <a:t>나이</a:t>
            </a:r>
            <a:r>
              <a:rPr lang="en-US" altLang="ko-KR" sz="1100" dirty="0" smtClean="0"/>
              <a:t>', '</a:t>
            </a:r>
            <a:r>
              <a:rPr lang="ko-KR" altLang="en-US" sz="1100" dirty="0" smtClean="0"/>
              <a:t>성별</a:t>
            </a:r>
            <a:r>
              <a:rPr lang="en-US" altLang="ko-KR" sz="1100" dirty="0" smtClean="0"/>
              <a:t>', '</a:t>
            </a:r>
            <a:r>
              <a:rPr lang="ko-KR" altLang="en-US" sz="1100" dirty="0" smtClean="0"/>
              <a:t>이메일 주소</a:t>
            </a:r>
            <a:r>
              <a:rPr lang="en-US" altLang="ko-KR" sz="1100" dirty="0" smtClean="0"/>
              <a:t>' </a:t>
            </a:r>
            <a:r>
              <a:rPr lang="ko-KR" altLang="en-US" sz="1100" dirty="0" smtClean="0"/>
              <a:t>순서대로 생성되어야 합니다</a:t>
            </a:r>
            <a:r>
              <a:rPr lang="en-US" altLang="ko-KR" sz="1100" dirty="0" smtClean="0"/>
              <a:t>.</a:t>
            </a:r>
          </a:p>
          <a:p>
            <a:pPr marL="0" indent="0">
              <a:lnSpc>
                <a:spcPct val="150000"/>
              </a:lnSpc>
              <a:buNone/>
            </a:pPr>
            <a:r>
              <a:rPr lang="en-US" altLang="ko-KR" sz="1100" dirty="0" smtClean="0"/>
              <a:t>4. </a:t>
            </a:r>
            <a:r>
              <a:rPr lang="ko-KR" altLang="en-US" sz="1100" dirty="0" smtClean="0"/>
              <a:t>생성된 데이터프레임을 하나의 엑셀 파일로 저장하는 기능이 필요합니다</a:t>
            </a:r>
            <a:r>
              <a:rPr lang="en-US" altLang="ko-KR" sz="1100" dirty="0" smtClean="0"/>
              <a:t>. </a:t>
            </a:r>
            <a:r>
              <a:rPr lang="ko-KR" altLang="en-US" sz="1100" dirty="0" smtClean="0"/>
              <a:t>저장된 엑셀 파일의 이름은 </a:t>
            </a:r>
            <a:r>
              <a:rPr lang="en-US" altLang="ko-KR" sz="1100" dirty="0" smtClean="0"/>
              <a:t>'</a:t>
            </a:r>
            <a:r>
              <a:rPr lang="ko-KR" altLang="en-US" sz="1100" dirty="0" smtClean="0"/>
              <a:t>회원정보</a:t>
            </a:r>
            <a:r>
              <a:rPr lang="en-US" altLang="ko-KR" sz="1100" dirty="0" smtClean="0"/>
              <a:t>_</a:t>
            </a:r>
            <a:r>
              <a:rPr lang="ko-KR" altLang="en-US" sz="1100" dirty="0" smtClean="0"/>
              <a:t>결합</a:t>
            </a:r>
            <a:r>
              <a:rPr lang="en-US" altLang="ko-KR" sz="1100" dirty="0" smtClean="0"/>
              <a:t>.</a:t>
            </a:r>
            <a:r>
              <a:rPr lang="en-US" altLang="ko-KR" sz="1100" dirty="0" err="1" smtClean="0"/>
              <a:t>xlsx</a:t>
            </a:r>
            <a:r>
              <a:rPr lang="en-US" altLang="ko-KR" sz="1100" dirty="0" smtClean="0"/>
              <a:t>'</a:t>
            </a:r>
            <a:r>
              <a:rPr lang="ko-KR" altLang="en-US" sz="1100" dirty="0" smtClean="0"/>
              <a:t>이어야 하며</a:t>
            </a:r>
            <a:r>
              <a:rPr lang="en-US" altLang="ko-KR" sz="1100" dirty="0" smtClean="0"/>
              <a:t>, </a:t>
            </a:r>
            <a:r>
              <a:rPr lang="ko-KR" altLang="en-US" sz="1100" dirty="0" smtClean="0"/>
              <a:t>파일은 현재 작업 디렉토리에 저장되어야 합니다</a:t>
            </a:r>
            <a:r>
              <a:rPr lang="en-US" altLang="ko-KR" sz="1100" dirty="0" smtClean="0"/>
              <a:t>. </a:t>
            </a:r>
            <a:r>
              <a:rPr lang="ko-KR" altLang="en-US" sz="1100" dirty="0" smtClean="0"/>
              <a:t>파일 저장 과정에서 오류가 발생한다면</a:t>
            </a:r>
            <a:r>
              <a:rPr lang="en-US" altLang="ko-KR" sz="1100" dirty="0" smtClean="0"/>
              <a:t>, '</a:t>
            </a:r>
            <a:r>
              <a:rPr lang="ko-KR" altLang="en-US" sz="1100" dirty="0" smtClean="0"/>
              <a:t>엑셀 파일을 저장하는 데 문제가 발생했습니다</a:t>
            </a:r>
            <a:r>
              <a:rPr lang="en-US" altLang="ko-KR" sz="1100" dirty="0" smtClean="0"/>
              <a:t>.'</a:t>
            </a:r>
            <a:r>
              <a:rPr lang="ko-KR" altLang="en-US" sz="1100" dirty="0" smtClean="0"/>
              <a:t>라는 오류 메시지를 출력해야 합니다</a:t>
            </a:r>
            <a:r>
              <a:rPr lang="en-US" altLang="ko-KR" sz="1100" dirty="0" smtClean="0"/>
              <a:t>.</a:t>
            </a:r>
          </a:p>
          <a:p>
            <a:pPr marL="0" indent="0">
              <a:lnSpc>
                <a:spcPct val="150000"/>
              </a:lnSpc>
              <a:buNone/>
            </a:pPr>
            <a:r>
              <a:rPr lang="en-US" altLang="ko-KR" sz="1100" dirty="0" smtClean="0"/>
              <a:t>5. </a:t>
            </a:r>
            <a:r>
              <a:rPr lang="ko-KR" altLang="en-US" sz="1100" dirty="0" smtClean="0"/>
              <a:t>마지막으로</a:t>
            </a:r>
            <a:r>
              <a:rPr lang="en-US" altLang="ko-KR" sz="1100" dirty="0" smtClean="0"/>
              <a:t>, </a:t>
            </a:r>
            <a:r>
              <a:rPr lang="ko-KR" altLang="en-US" sz="1100" dirty="0" smtClean="0"/>
              <a:t>모든 </a:t>
            </a:r>
            <a:r>
              <a:rPr lang="en-US" altLang="ko-KR" sz="1100" dirty="0" smtClean="0"/>
              <a:t>txt </a:t>
            </a:r>
            <a:r>
              <a:rPr lang="ko-KR" altLang="en-US" sz="1100" dirty="0" smtClean="0"/>
              <a:t>파일이 성공적으로 엑셀 파일로 결합되면 </a:t>
            </a:r>
            <a:r>
              <a:rPr lang="en-US" altLang="ko-KR" sz="1100" dirty="0" smtClean="0"/>
              <a:t>'</a:t>
            </a:r>
            <a:r>
              <a:rPr lang="ko-KR" altLang="en-US" sz="1100" dirty="0" smtClean="0"/>
              <a:t>모든 </a:t>
            </a:r>
            <a:r>
              <a:rPr lang="en-US" altLang="ko-KR" sz="1100" dirty="0" smtClean="0"/>
              <a:t>txt </a:t>
            </a:r>
            <a:r>
              <a:rPr lang="ko-KR" altLang="en-US" sz="1100" dirty="0" smtClean="0"/>
              <a:t>파일을 엑셀 파일로 결합 완료</a:t>
            </a:r>
            <a:r>
              <a:rPr lang="en-US" altLang="ko-KR" sz="1100" dirty="0" smtClean="0"/>
              <a:t>!'</a:t>
            </a:r>
            <a:r>
              <a:rPr lang="ko-KR" altLang="en-US" sz="1100" dirty="0" smtClean="0"/>
              <a:t>라는 메시지를 출력해야 합니다</a:t>
            </a:r>
            <a:r>
              <a:rPr lang="en-US" altLang="ko-KR" sz="1100" dirty="0" smtClean="0"/>
              <a:t>. </a:t>
            </a:r>
            <a:r>
              <a:rPr lang="ko-KR" altLang="en-US" sz="1100" dirty="0" smtClean="0"/>
              <a:t>이 작업이 실패한 경우에는 적절한 오류 메시지를 출력해야 합니다</a:t>
            </a:r>
            <a:r>
              <a:rPr lang="en-US" altLang="ko-KR" sz="1100" dirty="0" smtClean="0"/>
              <a:t>.</a:t>
            </a:r>
          </a:p>
          <a:p>
            <a:pPr marL="0" indent="0">
              <a:lnSpc>
                <a:spcPct val="150000"/>
              </a:lnSpc>
              <a:buNone/>
            </a:pPr>
            <a:r>
              <a:rPr lang="ko-KR" altLang="en-US" sz="1100" dirty="0" smtClean="0"/>
              <a:t>코드는 가능한 한 예외 처리를 포함해야 하며</a:t>
            </a:r>
            <a:r>
              <a:rPr lang="en-US" altLang="ko-KR" sz="1100" dirty="0" smtClean="0"/>
              <a:t>, </a:t>
            </a:r>
            <a:r>
              <a:rPr lang="ko-KR" altLang="en-US" sz="1100" dirty="0" smtClean="0"/>
              <a:t>사용자에게 친숙하고 이해하기 쉬운 오류 메시지를 제공해야 합니다</a:t>
            </a:r>
            <a:r>
              <a:rPr lang="en-US" altLang="ko-KR" sz="1100" dirty="0" smtClean="0"/>
              <a:t>.</a:t>
            </a:r>
            <a:endParaRPr lang="ko-KR" altLang="en-US" sz="1100" dirty="0"/>
          </a:p>
        </p:txBody>
      </p:sp>
    </p:spTree>
    <p:extLst>
      <p:ext uri="{BB962C8B-B14F-4D97-AF65-F5344CB8AC3E}">
        <p14:creationId xmlns:p14="http://schemas.microsoft.com/office/powerpoint/2010/main" val="13851036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남녀 성별 분리하기</a:t>
            </a:r>
            <a:endParaRPr lang="ko-KR" altLang="en-US" dirty="0"/>
          </a:p>
        </p:txBody>
      </p:sp>
      <p:sp>
        <p:nvSpPr>
          <p:cNvPr id="3" name="내용 개체 틀 2"/>
          <p:cNvSpPr>
            <a:spLocks noGrp="1"/>
          </p:cNvSpPr>
          <p:nvPr>
            <p:ph idx="1"/>
          </p:nvPr>
        </p:nvSpPr>
        <p:spPr/>
        <p:txBody>
          <a:bodyPr/>
          <a:lstStyle/>
          <a:p>
            <a:pPr marL="0" indent="0">
              <a:lnSpc>
                <a:spcPct val="150000"/>
              </a:lnSpc>
              <a:buNone/>
            </a:pPr>
            <a:r>
              <a:rPr lang="ko-KR" altLang="en-US" dirty="0" smtClean="0"/>
              <a:t>위 코드에서 성별이 남자인 사람들은 </a:t>
            </a:r>
            <a:r>
              <a:rPr lang="ko-KR" altLang="en-US" dirty="0" err="1" smtClean="0"/>
              <a:t>남자탭에</a:t>
            </a:r>
            <a:r>
              <a:rPr lang="en-US" altLang="ko-KR" dirty="0" smtClean="0"/>
              <a:t>, </a:t>
            </a:r>
            <a:r>
              <a:rPr lang="ko-KR" altLang="en-US" dirty="0" smtClean="0"/>
              <a:t>여자인 사람들은 </a:t>
            </a:r>
            <a:r>
              <a:rPr lang="ko-KR" altLang="en-US" dirty="0" err="1" smtClean="0"/>
              <a:t>여자탭으로</a:t>
            </a:r>
            <a:r>
              <a:rPr lang="ko-KR" altLang="en-US" dirty="0" smtClean="0"/>
              <a:t> 저장해줘</a:t>
            </a:r>
            <a:r>
              <a:rPr lang="en-US" altLang="ko-KR" dirty="0" smtClean="0"/>
              <a:t>.</a:t>
            </a:r>
            <a:endParaRPr lang="ko-KR" altLang="en-US" dirty="0"/>
          </a:p>
        </p:txBody>
      </p:sp>
    </p:spTree>
    <p:extLst>
      <p:ext uri="{BB962C8B-B14F-4D97-AF65-F5344CB8AC3E}">
        <p14:creationId xmlns:p14="http://schemas.microsoft.com/office/powerpoint/2010/main" val="20590035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남녀 성별 분리하기</a:t>
            </a:r>
            <a:r>
              <a:rPr lang="en-US" altLang="ko-KR" dirty="0" smtClean="0"/>
              <a:t>(</a:t>
            </a:r>
            <a:r>
              <a:rPr lang="ko-KR" altLang="en-US" dirty="0" smtClean="0"/>
              <a:t>확장</a:t>
            </a:r>
            <a:r>
              <a:rPr lang="en-US" altLang="ko-KR" dirty="0" smtClean="0"/>
              <a:t>)</a:t>
            </a:r>
            <a:endParaRPr lang="ko-KR" altLang="en-US" dirty="0"/>
          </a:p>
        </p:txBody>
      </p:sp>
      <p:sp>
        <p:nvSpPr>
          <p:cNvPr id="3" name="내용 개체 틀 2"/>
          <p:cNvSpPr>
            <a:spLocks noGrp="1"/>
          </p:cNvSpPr>
          <p:nvPr>
            <p:ph idx="1"/>
          </p:nvPr>
        </p:nvSpPr>
        <p:spPr/>
        <p:txBody>
          <a:bodyPr>
            <a:noAutofit/>
          </a:bodyPr>
          <a:lstStyle/>
          <a:p>
            <a:pPr marL="0" indent="0">
              <a:lnSpc>
                <a:spcPct val="150000"/>
              </a:lnSpc>
              <a:buNone/>
            </a:pPr>
            <a:r>
              <a:rPr lang="en-US" altLang="ko-KR" sz="1100" dirty="0" smtClean="0"/>
              <a:t>Python </a:t>
            </a:r>
            <a:r>
              <a:rPr lang="ko-KR" altLang="en-US" sz="1100" dirty="0" smtClean="0"/>
              <a:t>코드를 작성해주세요</a:t>
            </a:r>
            <a:r>
              <a:rPr lang="en-US" altLang="ko-KR" sz="1100" dirty="0" smtClean="0"/>
              <a:t>. </a:t>
            </a:r>
            <a:r>
              <a:rPr lang="ko-KR" altLang="en-US" sz="1100" dirty="0" smtClean="0"/>
              <a:t>이 코드는 다음의 기능을 수행해야 합니다</a:t>
            </a:r>
            <a:r>
              <a:rPr lang="en-US" altLang="ko-KR" sz="1100" dirty="0" smtClean="0"/>
              <a:t>:</a:t>
            </a:r>
          </a:p>
          <a:p>
            <a:pPr marL="0" indent="0">
              <a:lnSpc>
                <a:spcPct val="150000"/>
              </a:lnSpc>
              <a:buNone/>
            </a:pPr>
            <a:r>
              <a:rPr lang="en-US" altLang="ko-KR" sz="1100" dirty="0" smtClean="0"/>
              <a:t>1. '</a:t>
            </a:r>
            <a:r>
              <a:rPr lang="ko-KR" altLang="en-US" sz="1100" dirty="0" smtClean="0"/>
              <a:t>회원정보</a:t>
            </a:r>
            <a:r>
              <a:rPr lang="en-US" altLang="ko-KR" sz="1100" dirty="0" smtClean="0"/>
              <a:t>'</a:t>
            </a:r>
            <a:r>
              <a:rPr lang="ko-KR" altLang="en-US" sz="1100" dirty="0" smtClean="0"/>
              <a:t>라는 이름의 폴더를 찾아 폴더 안에 있는 모든 </a:t>
            </a:r>
            <a:r>
              <a:rPr lang="en-US" altLang="ko-KR" sz="1100" dirty="0" smtClean="0"/>
              <a:t>txt </a:t>
            </a:r>
            <a:r>
              <a:rPr lang="ko-KR" altLang="en-US" sz="1100" dirty="0" smtClean="0"/>
              <a:t>파일을 순차적으로 읽는 기능을 갖추어야 합니다</a:t>
            </a:r>
            <a:r>
              <a:rPr lang="en-US" altLang="ko-KR" sz="1100" dirty="0" smtClean="0"/>
              <a:t>. </a:t>
            </a:r>
            <a:r>
              <a:rPr lang="ko-KR" altLang="en-US" sz="1100" dirty="0" smtClean="0"/>
              <a:t>이 폴더가 존재하지 않는 경우</a:t>
            </a:r>
            <a:r>
              <a:rPr lang="en-US" altLang="ko-KR" sz="1100" dirty="0" smtClean="0"/>
              <a:t>, '</a:t>
            </a:r>
            <a:r>
              <a:rPr lang="ko-KR" altLang="en-US" sz="1100" dirty="0" smtClean="0"/>
              <a:t>회원정보 폴더를 찾을 수 없습니다</a:t>
            </a:r>
            <a:r>
              <a:rPr lang="en-US" altLang="ko-KR" sz="1100" dirty="0" smtClean="0"/>
              <a:t>.'</a:t>
            </a:r>
            <a:r>
              <a:rPr lang="ko-KR" altLang="en-US" sz="1100" dirty="0" smtClean="0"/>
              <a:t>라는 오류 메시지를 출력해야 합니다</a:t>
            </a:r>
            <a:r>
              <a:rPr lang="en-US" altLang="ko-KR" sz="1100" dirty="0" smtClean="0"/>
              <a:t>.</a:t>
            </a:r>
          </a:p>
          <a:p>
            <a:pPr marL="0" indent="0">
              <a:lnSpc>
                <a:spcPct val="150000"/>
              </a:lnSpc>
              <a:buNone/>
            </a:pPr>
            <a:r>
              <a:rPr lang="en-US" altLang="ko-KR" sz="1100" dirty="0" smtClean="0"/>
              <a:t>2. </a:t>
            </a:r>
            <a:r>
              <a:rPr lang="ko-KR" altLang="en-US" sz="1100" dirty="0" smtClean="0"/>
              <a:t>각 </a:t>
            </a:r>
            <a:r>
              <a:rPr lang="en-US" altLang="ko-KR" sz="1100" dirty="0" smtClean="0"/>
              <a:t>txt </a:t>
            </a:r>
            <a:r>
              <a:rPr lang="ko-KR" altLang="en-US" sz="1100" dirty="0" smtClean="0"/>
              <a:t>파일에서 개인의 이름</a:t>
            </a:r>
            <a:r>
              <a:rPr lang="en-US" altLang="ko-KR" sz="1100" dirty="0" smtClean="0"/>
              <a:t>, </a:t>
            </a:r>
            <a:r>
              <a:rPr lang="ko-KR" altLang="en-US" sz="1100" dirty="0" smtClean="0"/>
              <a:t>나이</a:t>
            </a:r>
            <a:r>
              <a:rPr lang="en-US" altLang="ko-KR" sz="1100" dirty="0" smtClean="0"/>
              <a:t>, </a:t>
            </a:r>
            <a:r>
              <a:rPr lang="ko-KR" altLang="en-US" sz="1100" dirty="0" smtClean="0"/>
              <a:t>성별</a:t>
            </a:r>
            <a:r>
              <a:rPr lang="en-US" altLang="ko-KR" sz="1100" dirty="0" smtClean="0"/>
              <a:t>, </a:t>
            </a:r>
            <a:r>
              <a:rPr lang="ko-KR" altLang="en-US" sz="1100" dirty="0" smtClean="0"/>
              <a:t>이메일 주소 정보를 추출하는 기능을 갖추어야 합니다</a:t>
            </a:r>
            <a:r>
              <a:rPr lang="en-US" altLang="ko-KR" sz="1100" dirty="0" smtClean="0"/>
              <a:t>. </a:t>
            </a:r>
            <a:r>
              <a:rPr lang="ko-KR" altLang="en-US" sz="1100" dirty="0" smtClean="0"/>
              <a:t>이 정보들은 각 </a:t>
            </a:r>
            <a:r>
              <a:rPr lang="en-US" altLang="ko-KR" sz="1100" dirty="0" smtClean="0"/>
              <a:t>txt </a:t>
            </a:r>
            <a:r>
              <a:rPr lang="ko-KR" altLang="en-US" sz="1100" dirty="0" smtClean="0"/>
              <a:t>파일의 특정 행이나 열에 적절히 위치해 있다고 가정합니다</a:t>
            </a:r>
            <a:r>
              <a:rPr lang="en-US" altLang="ko-KR" sz="1100" dirty="0" smtClean="0"/>
              <a:t>. </a:t>
            </a:r>
            <a:r>
              <a:rPr lang="ko-KR" altLang="en-US" sz="1100" dirty="0" smtClean="0"/>
              <a:t>만약 정보 추출 과정에서 오류가 발생한다면</a:t>
            </a:r>
            <a:r>
              <a:rPr lang="en-US" altLang="ko-KR" sz="1100" dirty="0" smtClean="0"/>
              <a:t>, </a:t>
            </a:r>
            <a:r>
              <a:rPr lang="ko-KR" altLang="en-US" sz="1100" dirty="0" smtClean="0"/>
              <a:t>해당 파일의 이름과 </a:t>
            </a:r>
            <a:r>
              <a:rPr lang="en-US" altLang="ko-KR" sz="1100" dirty="0" smtClean="0"/>
              <a:t>'</a:t>
            </a:r>
            <a:r>
              <a:rPr lang="ko-KR" altLang="en-US" sz="1100" dirty="0" smtClean="0"/>
              <a:t>파일에서 정보를 추출하는 데 문제가 발생했습니다</a:t>
            </a:r>
            <a:r>
              <a:rPr lang="en-US" altLang="ko-KR" sz="1100" dirty="0" smtClean="0"/>
              <a:t>.'</a:t>
            </a:r>
            <a:r>
              <a:rPr lang="ko-KR" altLang="en-US" sz="1100" dirty="0" smtClean="0"/>
              <a:t>라는 오류 메시지를 출력해야 합니다</a:t>
            </a:r>
            <a:r>
              <a:rPr lang="en-US" altLang="ko-KR" sz="1100" dirty="0" smtClean="0"/>
              <a:t>.</a:t>
            </a:r>
          </a:p>
          <a:p>
            <a:pPr marL="0" indent="0">
              <a:lnSpc>
                <a:spcPct val="150000"/>
              </a:lnSpc>
              <a:buNone/>
            </a:pPr>
            <a:r>
              <a:rPr lang="en-US" altLang="ko-KR" sz="1100" dirty="0" smtClean="0"/>
              <a:t>3. </a:t>
            </a:r>
            <a:r>
              <a:rPr lang="ko-KR" altLang="en-US" sz="1100" dirty="0" smtClean="0"/>
              <a:t>추출한 모든 정보를 하나의 </a:t>
            </a:r>
            <a:r>
              <a:rPr lang="en-US" altLang="ko-KR" sz="1100" dirty="0" smtClean="0"/>
              <a:t>pandas </a:t>
            </a:r>
            <a:r>
              <a:rPr lang="ko-KR" altLang="en-US" sz="1100" dirty="0" smtClean="0"/>
              <a:t>데이터프레임으로 합쳐야 합니다</a:t>
            </a:r>
            <a:r>
              <a:rPr lang="en-US" altLang="ko-KR" sz="1100" dirty="0" smtClean="0"/>
              <a:t>. </a:t>
            </a:r>
            <a:r>
              <a:rPr lang="ko-KR" altLang="en-US" sz="1100" dirty="0" smtClean="0"/>
              <a:t>데이터프레임의 열은 </a:t>
            </a:r>
            <a:r>
              <a:rPr lang="en-US" altLang="ko-KR" sz="1100" dirty="0" smtClean="0"/>
              <a:t>'</a:t>
            </a:r>
            <a:r>
              <a:rPr lang="ko-KR" altLang="en-US" sz="1100" dirty="0" smtClean="0"/>
              <a:t>이름</a:t>
            </a:r>
            <a:r>
              <a:rPr lang="en-US" altLang="ko-KR" sz="1100" dirty="0" smtClean="0"/>
              <a:t>', '</a:t>
            </a:r>
            <a:r>
              <a:rPr lang="ko-KR" altLang="en-US" sz="1100" dirty="0" smtClean="0"/>
              <a:t>나이</a:t>
            </a:r>
            <a:r>
              <a:rPr lang="en-US" altLang="ko-KR" sz="1100" dirty="0" smtClean="0"/>
              <a:t>', '</a:t>
            </a:r>
            <a:r>
              <a:rPr lang="ko-KR" altLang="en-US" sz="1100" dirty="0" smtClean="0"/>
              <a:t>성별</a:t>
            </a:r>
            <a:r>
              <a:rPr lang="en-US" altLang="ko-KR" sz="1100" dirty="0" smtClean="0"/>
              <a:t>', '</a:t>
            </a:r>
            <a:r>
              <a:rPr lang="ko-KR" altLang="en-US" sz="1100" dirty="0" smtClean="0"/>
              <a:t>이메일 주소</a:t>
            </a:r>
            <a:r>
              <a:rPr lang="en-US" altLang="ko-KR" sz="1100" dirty="0" smtClean="0"/>
              <a:t>' </a:t>
            </a:r>
            <a:r>
              <a:rPr lang="ko-KR" altLang="en-US" sz="1100" dirty="0" smtClean="0"/>
              <a:t>순서대로 생성되어야 합니다</a:t>
            </a:r>
            <a:r>
              <a:rPr lang="en-US" altLang="ko-KR" sz="1100" dirty="0" smtClean="0"/>
              <a:t>.</a:t>
            </a:r>
          </a:p>
          <a:p>
            <a:pPr marL="0" indent="0">
              <a:lnSpc>
                <a:spcPct val="150000"/>
              </a:lnSpc>
              <a:buNone/>
            </a:pPr>
            <a:r>
              <a:rPr lang="en-US" altLang="ko-KR" sz="1100" dirty="0" smtClean="0"/>
              <a:t>4. </a:t>
            </a:r>
            <a:r>
              <a:rPr lang="ko-KR" altLang="en-US" sz="1100" dirty="0" smtClean="0"/>
              <a:t>성별에 따라 정보를 분류해야 합니다</a:t>
            </a:r>
            <a:r>
              <a:rPr lang="en-US" altLang="ko-KR" sz="1100" dirty="0" smtClean="0"/>
              <a:t>. </a:t>
            </a:r>
            <a:r>
              <a:rPr lang="ko-KR" altLang="en-US" sz="1100" dirty="0" smtClean="0"/>
              <a:t>남성에 해당하는 정보는 </a:t>
            </a:r>
            <a:r>
              <a:rPr lang="en-US" altLang="ko-KR" sz="1100" dirty="0" smtClean="0"/>
              <a:t>'</a:t>
            </a:r>
            <a:r>
              <a:rPr lang="ko-KR" altLang="en-US" sz="1100" dirty="0" smtClean="0"/>
              <a:t>남성</a:t>
            </a:r>
            <a:r>
              <a:rPr lang="en-US" altLang="ko-KR" sz="1100" dirty="0" smtClean="0"/>
              <a:t>' </a:t>
            </a:r>
            <a:r>
              <a:rPr lang="ko-KR" altLang="en-US" sz="1100" dirty="0" smtClean="0"/>
              <a:t>탭에</a:t>
            </a:r>
            <a:r>
              <a:rPr lang="en-US" altLang="ko-KR" sz="1100" dirty="0" smtClean="0"/>
              <a:t>, </a:t>
            </a:r>
            <a:r>
              <a:rPr lang="ko-KR" altLang="en-US" sz="1100" dirty="0" smtClean="0"/>
              <a:t>여성에 해당하는 정보는 </a:t>
            </a:r>
            <a:r>
              <a:rPr lang="en-US" altLang="ko-KR" sz="1100" dirty="0" smtClean="0"/>
              <a:t>'</a:t>
            </a:r>
            <a:r>
              <a:rPr lang="ko-KR" altLang="en-US" sz="1100" dirty="0" smtClean="0"/>
              <a:t>여성</a:t>
            </a:r>
            <a:r>
              <a:rPr lang="en-US" altLang="ko-KR" sz="1100" dirty="0" smtClean="0"/>
              <a:t>' </a:t>
            </a:r>
            <a:r>
              <a:rPr lang="ko-KR" altLang="en-US" sz="1100" dirty="0" smtClean="0"/>
              <a:t>탭에 저장해야 합니다</a:t>
            </a:r>
            <a:r>
              <a:rPr lang="en-US" altLang="ko-KR" sz="1100" dirty="0" smtClean="0"/>
              <a:t>.</a:t>
            </a:r>
          </a:p>
          <a:p>
            <a:pPr marL="0" indent="0">
              <a:lnSpc>
                <a:spcPct val="150000"/>
              </a:lnSpc>
              <a:buNone/>
            </a:pPr>
            <a:r>
              <a:rPr lang="en-US" altLang="ko-KR" sz="1100" dirty="0" smtClean="0"/>
              <a:t>5. </a:t>
            </a:r>
            <a:r>
              <a:rPr lang="ko-KR" altLang="en-US" sz="1100" dirty="0" smtClean="0"/>
              <a:t>각 탭에 해당하는 데이터프레임을 하나의 엑셀 파일로 저장하는 기능이 필요합니다</a:t>
            </a:r>
            <a:r>
              <a:rPr lang="en-US" altLang="ko-KR" sz="1100" dirty="0" smtClean="0"/>
              <a:t>. </a:t>
            </a:r>
            <a:r>
              <a:rPr lang="ko-KR" altLang="en-US" sz="1100" dirty="0" smtClean="0"/>
              <a:t>저장된 엑셀 파일의 이름은 </a:t>
            </a:r>
            <a:r>
              <a:rPr lang="en-US" altLang="ko-KR" sz="1100" dirty="0" smtClean="0"/>
              <a:t>'</a:t>
            </a:r>
            <a:r>
              <a:rPr lang="ko-KR" altLang="en-US" sz="1100" dirty="0" smtClean="0"/>
              <a:t>회원정보</a:t>
            </a:r>
            <a:r>
              <a:rPr lang="en-US" altLang="ko-KR" sz="1100" dirty="0" smtClean="0"/>
              <a:t>_</a:t>
            </a:r>
            <a:r>
              <a:rPr lang="ko-KR" altLang="en-US" sz="1100" dirty="0" smtClean="0"/>
              <a:t>결합</a:t>
            </a:r>
            <a:r>
              <a:rPr lang="en-US" altLang="ko-KR" sz="1100" dirty="0" smtClean="0"/>
              <a:t>(</a:t>
            </a:r>
            <a:r>
              <a:rPr lang="ko-KR" altLang="en-US" sz="1100" dirty="0" smtClean="0"/>
              <a:t>남녀</a:t>
            </a:r>
            <a:r>
              <a:rPr lang="en-US" altLang="ko-KR" sz="1100" dirty="0" smtClean="0"/>
              <a:t>).</a:t>
            </a:r>
            <a:r>
              <a:rPr lang="en-US" altLang="ko-KR" sz="1100" dirty="0" err="1" smtClean="0"/>
              <a:t>xlsx</a:t>
            </a:r>
            <a:r>
              <a:rPr lang="en-US" altLang="ko-KR" sz="1100" dirty="0" smtClean="0"/>
              <a:t>'</a:t>
            </a:r>
            <a:r>
              <a:rPr lang="ko-KR" altLang="en-US" sz="1100" dirty="0" smtClean="0"/>
              <a:t>이어야 하며</a:t>
            </a:r>
            <a:r>
              <a:rPr lang="en-US" altLang="ko-KR" sz="1100" dirty="0" smtClean="0"/>
              <a:t>, </a:t>
            </a:r>
            <a:r>
              <a:rPr lang="ko-KR" altLang="en-US" sz="1100" dirty="0" smtClean="0"/>
              <a:t>파일은 현재 작업 디렉토리에 저장되어야 합니다</a:t>
            </a:r>
            <a:r>
              <a:rPr lang="en-US" altLang="ko-KR" sz="1100" dirty="0" smtClean="0"/>
              <a:t>. </a:t>
            </a:r>
            <a:r>
              <a:rPr lang="ko-KR" altLang="en-US" sz="1100" dirty="0" smtClean="0"/>
              <a:t>파일 저장 과정에서 오류가 발생한다면</a:t>
            </a:r>
            <a:r>
              <a:rPr lang="en-US" altLang="ko-KR" sz="1100" dirty="0" smtClean="0"/>
              <a:t>, '</a:t>
            </a:r>
            <a:r>
              <a:rPr lang="ko-KR" altLang="en-US" sz="1100" dirty="0" smtClean="0"/>
              <a:t>엑셀 파일을 저장하는 데 문제가 발생했습니다</a:t>
            </a:r>
            <a:r>
              <a:rPr lang="en-US" altLang="ko-KR" sz="1100" dirty="0" smtClean="0"/>
              <a:t>.'</a:t>
            </a:r>
            <a:r>
              <a:rPr lang="ko-KR" altLang="en-US" sz="1100" dirty="0" smtClean="0"/>
              <a:t>라는 오류 메시지를 출력해야 합니다</a:t>
            </a:r>
            <a:r>
              <a:rPr lang="en-US" altLang="ko-KR" sz="1100" dirty="0" smtClean="0"/>
              <a:t>.</a:t>
            </a:r>
          </a:p>
          <a:p>
            <a:pPr marL="0" indent="0">
              <a:lnSpc>
                <a:spcPct val="150000"/>
              </a:lnSpc>
              <a:buNone/>
            </a:pPr>
            <a:r>
              <a:rPr lang="en-US" altLang="ko-KR" sz="1100" dirty="0" smtClean="0"/>
              <a:t>6. </a:t>
            </a:r>
            <a:r>
              <a:rPr lang="ko-KR" altLang="en-US" sz="1100" dirty="0" smtClean="0"/>
              <a:t>마지막으로</a:t>
            </a:r>
            <a:r>
              <a:rPr lang="en-US" altLang="ko-KR" sz="1100" dirty="0" smtClean="0"/>
              <a:t>, </a:t>
            </a:r>
            <a:r>
              <a:rPr lang="ko-KR" altLang="en-US" sz="1100" dirty="0" smtClean="0"/>
              <a:t>모든 </a:t>
            </a:r>
            <a:r>
              <a:rPr lang="en-US" altLang="ko-KR" sz="1100" dirty="0" smtClean="0"/>
              <a:t>txt </a:t>
            </a:r>
            <a:r>
              <a:rPr lang="ko-KR" altLang="en-US" sz="1100" dirty="0" smtClean="0"/>
              <a:t>파일이 성공적으로 엑셀 파일로 결합되면 </a:t>
            </a:r>
            <a:r>
              <a:rPr lang="en-US" altLang="ko-KR" sz="1100" dirty="0" smtClean="0"/>
              <a:t>'</a:t>
            </a:r>
            <a:r>
              <a:rPr lang="ko-KR" altLang="en-US" sz="1100" dirty="0" smtClean="0"/>
              <a:t>모든 </a:t>
            </a:r>
            <a:r>
              <a:rPr lang="en-US" altLang="ko-KR" sz="1100" dirty="0" smtClean="0"/>
              <a:t>txt </a:t>
            </a:r>
            <a:r>
              <a:rPr lang="ko-KR" altLang="en-US" sz="1100" dirty="0" smtClean="0"/>
              <a:t>파일을 엑셀 파일로 결합 완료</a:t>
            </a:r>
            <a:r>
              <a:rPr lang="en-US" altLang="ko-KR" sz="1100" dirty="0" smtClean="0"/>
              <a:t>!'</a:t>
            </a:r>
            <a:r>
              <a:rPr lang="ko-KR" altLang="en-US" sz="1100" dirty="0" smtClean="0"/>
              <a:t>라는 메시지를 출력해야 합니다</a:t>
            </a:r>
            <a:r>
              <a:rPr lang="en-US" altLang="ko-KR" sz="1100" dirty="0" smtClean="0"/>
              <a:t>. </a:t>
            </a:r>
            <a:r>
              <a:rPr lang="ko-KR" altLang="en-US" sz="1100" dirty="0" smtClean="0"/>
              <a:t>이 작업이 실패한 경우에는 적절한 오류 메시지를 출력해야 합니다</a:t>
            </a:r>
            <a:r>
              <a:rPr lang="en-US" altLang="ko-KR" sz="1100" dirty="0" smtClean="0"/>
              <a:t>.</a:t>
            </a:r>
          </a:p>
          <a:p>
            <a:pPr marL="0" indent="0">
              <a:lnSpc>
                <a:spcPct val="150000"/>
              </a:lnSpc>
              <a:buNone/>
            </a:pPr>
            <a:r>
              <a:rPr lang="ko-KR" altLang="en-US" sz="1100" dirty="0" smtClean="0"/>
              <a:t>코드는 가능한 한 예외 처리를 포함해야 하며</a:t>
            </a:r>
            <a:r>
              <a:rPr lang="en-US" altLang="ko-KR" sz="1100" dirty="0" smtClean="0"/>
              <a:t>, </a:t>
            </a:r>
            <a:r>
              <a:rPr lang="ko-KR" altLang="en-US" sz="1100" dirty="0" smtClean="0"/>
              <a:t>사용자에게 친숙하고 이해하기 쉬운 오류 메시지를 제공해야 합니다</a:t>
            </a:r>
            <a:r>
              <a:rPr lang="en-US" altLang="ko-KR" sz="1100" dirty="0" smtClean="0"/>
              <a:t>.</a:t>
            </a:r>
            <a:endParaRPr lang="ko-KR" altLang="en-US" sz="1100" dirty="0"/>
          </a:p>
        </p:txBody>
      </p:sp>
    </p:spTree>
    <p:extLst>
      <p:ext uri="{BB962C8B-B14F-4D97-AF65-F5344CB8AC3E}">
        <p14:creationId xmlns:p14="http://schemas.microsoft.com/office/powerpoint/2010/main" val="27181183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엑셀파일 결합하기</a:t>
            </a:r>
            <a:endParaRPr lang="ko-KR" altLang="en-US" dirty="0"/>
          </a:p>
        </p:txBody>
      </p:sp>
      <p:pic>
        <p:nvPicPr>
          <p:cNvPr id="4" name="내용 개체 틀 3"/>
          <p:cNvPicPr>
            <a:picLocks noGrp="1" noChangeAspect="1"/>
          </p:cNvPicPr>
          <p:nvPr>
            <p:ph idx="1"/>
          </p:nvPr>
        </p:nvPicPr>
        <p:blipFill>
          <a:blip r:embed="rId2"/>
          <a:stretch>
            <a:fillRect/>
          </a:stretch>
        </p:blipFill>
        <p:spPr>
          <a:xfrm>
            <a:off x="665672" y="3138799"/>
            <a:ext cx="5515745" cy="3248478"/>
          </a:xfrm>
          <a:prstGeom prst="rect">
            <a:avLst/>
          </a:prstGeom>
        </p:spPr>
      </p:pic>
      <p:pic>
        <p:nvPicPr>
          <p:cNvPr id="5" name="그림 4"/>
          <p:cNvPicPr>
            <a:picLocks noChangeAspect="1"/>
          </p:cNvPicPr>
          <p:nvPr/>
        </p:nvPicPr>
        <p:blipFill>
          <a:blip r:embed="rId3"/>
          <a:stretch>
            <a:fillRect/>
          </a:stretch>
        </p:blipFill>
        <p:spPr>
          <a:xfrm>
            <a:off x="665672" y="1357318"/>
            <a:ext cx="8383438" cy="1781481"/>
          </a:xfrm>
          <a:prstGeom prst="rect">
            <a:avLst/>
          </a:prstGeom>
        </p:spPr>
      </p:pic>
      <p:pic>
        <p:nvPicPr>
          <p:cNvPr id="6" name="그림 5"/>
          <p:cNvPicPr>
            <a:picLocks noChangeAspect="1"/>
          </p:cNvPicPr>
          <p:nvPr/>
        </p:nvPicPr>
        <p:blipFill>
          <a:blip r:embed="rId4"/>
          <a:stretch>
            <a:fillRect/>
          </a:stretch>
        </p:blipFill>
        <p:spPr>
          <a:xfrm>
            <a:off x="6181417" y="3138799"/>
            <a:ext cx="5334744" cy="3172268"/>
          </a:xfrm>
          <a:prstGeom prst="rect">
            <a:avLst/>
          </a:prstGeom>
        </p:spPr>
      </p:pic>
    </p:spTree>
    <p:extLst>
      <p:ext uri="{BB962C8B-B14F-4D97-AF65-F5344CB8AC3E}">
        <p14:creationId xmlns:p14="http://schemas.microsoft.com/office/powerpoint/2010/main" val="8248414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엑셀파일 결합하기</a:t>
            </a:r>
            <a:endParaRPr lang="ko-KR" altLang="en-US" dirty="0"/>
          </a:p>
        </p:txBody>
      </p:sp>
      <p:sp>
        <p:nvSpPr>
          <p:cNvPr id="3" name="내용 개체 틀 2"/>
          <p:cNvSpPr>
            <a:spLocks noGrp="1"/>
          </p:cNvSpPr>
          <p:nvPr>
            <p:ph idx="1"/>
          </p:nvPr>
        </p:nvSpPr>
        <p:spPr/>
        <p:txBody>
          <a:bodyPr/>
          <a:lstStyle/>
          <a:p>
            <a:pPr marL="0" indent="0">
              <a:lnSpc>
                <a:spcPct val="150000"/>
              </a:lnSpc>
              <a:buNone/>
            </a:pPr>
            <a:r>
              <a:rPr lang="ko-KR" altLang="en-US" dirty="0" err="1" smtClean="0"/>
              <a:t>파이썬</a:t>
            </a:r>
            <a:r>
              <a:rPr lang="ko-KR" altLang="en-US" dirty="0" smtClean="0"/>
              <a:t> 코드를 작성해줘</a:t>
            </a:r>
            <a:r>
              <a:rPr lang="en-US" altLang="ko-KR" dirty="0" smtClean="0"/>
              <a:t>.</a:t>
            </a:r>
          </a:p>
          <a:p>
            <a:pPr marL="0" indent="0">
              <a:lnSpc>
                <a:spcPct val="150000"/>
              </a:lnSpc>
              <a:buNone/>
            </a:pPr>
            <a:r>
              <a:rPr lang="en-US" altLang="ko-KR" dirty="0" smtClean="0"/>
              <a:t>1. </a:t>
            </a:r>
            <a:r>
              <a:rPr lang="ko-KR" altLang="en-US" dirty="0" smtClean="0"/>
              <a:t>폴더 안의 엑셀 파일을 하나의 엑셀 파일에 각각의 시트로 합친다</a:t>
            </a:r>
            <a:r>
              <a:rPr lang="en-US" altLang="ko-KR" dirty="0" smtClean="0"/>
              <a:t>.</a:t>
            </a:r>
          </a:p>
          <a:p>
            <a:pPr marL="0" indent="0">
              <a:lnSpc>
                <a:spcPct val="150000"/>
              </a:lnSpc>
              <a:buNone/>
            </a:pPr>
            <a:r>
              <a:rPr lang="en-US" altLang="ko-KR" dirty="0" smtClean="0"/>
              <a:t>2. </a:t>
            </a:r>
            <a:r>
              <a:rPr lang="ko-KR" altLang="en-US" dirty="0" smtClean="0"/>
              <a:t>각각의 </a:t>
            </a:r>
            <a:r>
              <a:rPr lang="ko-KR" altLang="en-US" dirty="0" err="1" smtClean="0"/>
              <a:t>시트명은</a:t>
            </a:r>
            <a:r>
              <a:rPr lang="ko-KR" altLang="en-US" dirty="0" smtClean="0"/>
              <a:t> 폴더 안의 엑셀 파일 이름과 같다</a:t>
            </a:r>
            <a:r>
              <a:rPr lang="en-US" altLang="ko-KR" dirty="0" smtClean="0"/>
              <a:t>.</a:t>
            </a:r>
          </a:p>
          <a:p>
            <a:pPr marL="0" indent="0">
              <a:lnSpc>
                <a:spcPct val="150000"/>
              </a:lnSpc>
              <a:buNone/>
            </a:pPr>
            <a:r>
              <a:rPr lang="en-US" altLang="ko-KR" dirty="0" smtClean="0"/>
              <a:t>3. </a:t>
            </a:r>
            <a:r>
              <a:rPr lang="ko-KR" altLang="en-US" dirty="0" smtClean="0"/>
              <a:t>명령어가 실행되면 폴더를 선택할 수 있어야 한다</a:t>
            </a:r>
            <a:r>
              <a:rPr lang="en-US" altLang="ko-KR" dirty="0" smtClean="0"/>
              <a:t>.</a:t>
            </a:r>
          </a:p>
          <a:p>
            <a:pPr marL="0" indent="0">
              <a:lnSpc>
                <a:spcPct val="150000"/>
              </a:lnSpc>
              <a:buNone/>
            </a:pPr>
            <a:endParaRPr lang="ko-KR" altLang="en-US" dirty="0"/>
          </a:p>
        </p:txBody>
      </p:sp>
    </p:spTree>
    <p:extLst>
      <p:ext uri="{BB962C8B-B14F-4D97-AF65-F5344CB8AC3E}">
        <p14:creationId xmlns:p14="http://schemas.microsoft.com/office/powerpoint/2010/main" val="42785553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엑셀파일 결합하기</a:t>
            </a:r>
            <a:r>
              <a:rPr lang="en-US" altLang="ko-KR" dirty="0" smtClean="0"/>
              <a:t>(</a:t>
            </a:r>
            <a:r>
              <a:rPr lang="ko-KR" altLang="en-US" dirty="0" smtClean="0"/>
              <a:t>확장</a:t>
            </a:r>
            <a:r>
              <a:rPr lang="en-US" altLang="ko-KR" dirty="0" smtClean="0"/>
              <a:t>)</a:t>
            </a:r>
            <a:endParaRPr lang="ko-KR" altLang="en-US" dirty="0"/>
          </a:p>
        </p:txBody>
      </p:sp>
      <p:sp>
        <p:nvSpPr>
          <p:cNvPr id="3" name="내용 개체 틀 2"/>
          <p:cNvSpPr>
            <a:spLocks noGrp="1"/>
          </p:cNvSpPr>
          <p:nvPr>
            <p:ph idx="1"/>
          </p:nvPr>
        </p:nvSpPr>
        <p:spPr/>
        <p:txBody>
          <a:bodyPr>
            <a:normAutofit lnSpcReduction="10000"/>
          </a:bodyPr>
          <a:lstStyle/>
          <a:p>
            <a:pPr marL="0" indent="0">
              <a:lnSpc>
                <a:spcPct val="150000"/>
              </a:lnSpc>
              <a:buNone/>
            </a:pPr>
            <a:r>
              <a:rPr lang="ko-KR" altLang="en-US" sz="2000" dirty="0" smtClean="0"/>
              <a:t>엑셀 파일 하나로 결합하는 </a:t>
            </a:r>
            <a:r>
              <a:rPr lang="en-US" altLang="ko-KR" sz="2000" dirty="0" smtClean="0"/>
              <a:t>Python</a:t>
            </a:r>
            <a:r>
              <a:rPr lang="ko-KR" altLang="en-US" sz="2000" dirty="0" smtClean="0"/>
              <a:t>코드 생성</a:t>
            </a:r>
          </a:p>
          <a:p>
            <a:pPr marL="0" indent="0">
              <a:lnSpc>
                <a:spcPct val="150000"/>
              </a:lnSpc>
              <a:buNone/>
            </a:pPr>
            <a:r>
              <a:rPr lang="ko-KR" altLang="en-US" sz="2000" dirty="0" smtClean="0"/>
              <a:t>다음의 조건을 엄격하게 지켜야 한다</a:t>
            </a:r>
            <a:r>
              <a:rPr lang="en-US" altLang="ko-KR" sz="2000" dirty="0" smtClean="0"/>
              <a:t>.</a:t>
            </a:r>
          </a:p>
          <a:p>
            <a:pPr marL="0" indent="0">
              <a:lnSpc>
                <a:spcPct val="150000"/>
              </a:lnSpc>
              <a:buNone/>
            </a:pPr>
            <a:r>
              <a:rPr lang="en-US" altLang="ko-KR" sz="2000" dirty="0" smtClean="0"/>
              <a:t>1. "</a:t>
            </a:r>
            <a:r>
              <a:rPr lang="ko-KR" altLang="en-US" sz="2000" dirty="0" smtClean="0"/>
              <a:t>특정 폴더 내에 있는 모든 엑셀 파일을 하나의 엑셀 파일로 한다</a:t>
            </a:r>
            <a:r>
              <a:rPr lang="en-US" altLang="ko-KR" sz="2000" dirty="0" smtClean="0"/>
              <a:t>."</a:t>
            </a:r>
          </a:p>
          <a:p>
            <a:pPr marL="0" indent="0">
              <a:lnSpc>
                <a:spcPct val="150000"/>
              </a:lnSpc>
              <a:buNone/>
            </a:pPr>
            <a:r>
              <a:rPr lang="en-US" altLang="ko-KR" sz="2000" dirty="0" smtClean="0"/>
              <a:t>2. "</a:t>
            </a:r>
            <a:r>
              <a:rPr lang="ko-KR" altLang="en-US" sz="2000" dirty="0" smtClean="0"/>
              <a:t>각 엑셀 파일은 합쳐진 엑셀 파일의 개별 시트로 저장되어야 한다</a:t>
            </a:r>
            <a:r>
              <a:rPr lang="en-US" altLang="ko-KR" sz="2000" dirty="0" smtClean="0"/>
              <a:t>."</a:t>
            </a:r>
          </a:p>
          <a:p>
            <a:pPr marL="0" indent="0">
              <a:lnSpc>
                <a:spcPct val="150000"/>
              </a:lnSpc>
              <a:buNone/>
            </a:pPr>
            <a:r>
              <a:rPr lang="en-US" altLang="ko-KR" sz="2000" dirty="0" smtClean="0"/>
              <a:t>3. "</a:t>
            </a:r>
            <a:r>
              <a:rPr lang="ko-KR" altLang="en-US" sz="2000" dirty="0" smtClean="0"/>
              <a:t>각 시트의 이름은 원래 엑셀 파일의 이름과 같아야 한다</a:t>
            </a:r>
            <a:r>
              <a:rPr lang="en-US" altLang="ko-KR" sz="2000" dirty="0" smtClean="0"/>
              <a:t>."</a:t>
            </a:r>
          </a:p>
          <a:p>
            <a:pPr marL="0" indent="0">
              <a:lnSpc>
                <a:spcPct val="150000"/>
              </a:lnSpc>
              <a:buNone/>
            </a:pPr>
            <a:r>
              <a:rPr lang="en-US" altLang="ko-KR" sz="2000" dirty="0" smtClean="0"/>
              <a:t>4. "</a:t>
            </a:r>
            <a:r>
              <a:rPr lang="ko-KR" altLang="en-US" sz="2000" dirty="0" smtClean="0"/>
              <a:t>사용자가 폴더를 선택할 수 있어야 합니다</a:t>
            </a:r>
            <a:r>
              <a:rPr lang="en-US" altLang="ko-KR" sz="2000" dirty="0" smtClean="0"/>
              <a:t>. </a:t>
            </a:r>
            <a:r>
              <a:rPr lang="ko-KR" altLang="en-US" sz="2000" dirty="0" smtClean="0"/>
              <a:t>이를 위해 </a:t>
            </a:r>
            <a:r>
              <a:rPr lang="en-US" altLang="ko-KR" sz="2000" dirty="0" smtClean="0"/>
              <a:t>GUI</a:t>
            </a:r>
            <a:r>
              <a:rPr lang="ko-KR" altLang="en-US" sz="2000" dirty="0" smtClean="0"/>
              <a:t>를 이용한 폴더 선택 방식을 사용</a:t>
            </a:r>
            <a:r>
              <a:rPr lang="en-US" altLang="ko-KR" sz="2000" dirty="0" smtClean="0"/>
              <a:t>."</a:t>
            </a:r>
          </a:p>
          <a:p>
            <a:pPr marL="0" indent="0">
              <a:lnSpc>
                <a:spcPct val="150000"/>
              </a:lnSpc>
              <a:buNone/>
            </a:pPr>
            <a:r>
              <a:rPr lang="en-US" altLang="ko-KR" sz="2000" dirty="0" smtClean="0"/>
              <a:t>5. "</a:t>
            </a:r>
            <a:r>
              <a:rPr lang="ko-KR" altLang="en-US" sz="2000" dirty="0" smtClean="0"/>
              <a:t>코드 실행 중에 발생할 수 있는 오류를 대비해 적절한 예외 처리를 포함해야한다</a:t>
            </a:r>
            <a:r>
              <a:rPr lang="en-US" altLang="ko-KR" sz="2000" dirty="0" smtClean="0"/>
              <a:t>."</a:t>
            </a:r>
          </a:p>
          <a:p>
            <a:pPr marL="0" indent="0">
              <a:lnSpc>
                <a:spcPct val="150000"/>
              </a:lnSpc>
              <a:buNone/>
            </a:pPr>
            <a:endParaRPr lang="ko-KR" altLang="en-US" sz="2000" dirty="0"/>
          </a:p>
        </p:txBody>
      </p:sp>
    </p:spTree>
    <p:extLst>
      <p:ext uri="{BB962C8B-B14F-4D97-AF65-F5344CB8AC3E}">
        <p14:creationId xmlns:p14="http://schemas.microsoft.com/office/powerpoint/2010/main" val="39969843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통합된 엑셀파일 분리하기</a:t>
            </a:r>
            <a:endParaRPr lang="ko-KR" altLang="en-US" dirty="0"/>
          </a:p>
        </p:txBody>
      </p:sp>
      <p:pic>
        <p:nvPicPr>
          <p:cNvPr id="4" name="내용 개체 틀 3"/>
          <p:cNvPicPr>
            <a:picLocks noGrp="1" noChangeAspect="1"/>
          </p:cNvPicPr>
          <p:nvPr>
            <p:ph idx="1"/>
          </p:nvPr>
        </p:nvPicPr>
        <p:blipFill>
          <a:blip r:embed="rId2"/>
          <a:stretch>
            <a:fillRect/>
          </a:stretch>
        </p:blipFill>
        <p:spPr>
          <a:xfrm>
            <a:off x="838200" y="1973612"/>
            <a:ext cx="5963482" cy="4210638"/>
          </a:xfrm>
          <a:prstGeom prst="rect">
            <a:avLst/>
          </a:prstGeom>
        </p:spPr>
      </p:pic>
    </p:spTree>
    <p:extLst>
      <p:ext uri="{BB962C8B-B14F-4D97-AF65-F5344CB8AC3E}">
        <p14:creationId xmlns:p14="http://schemas.microsoft.com/office/powerpoint/2010/main" val="2670078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통합된 엑셀파일 분리하기 </a:t>
            </a:r>
            <a:r>
              <a:rPr lang="en-US" altLang="ko-KR" dirty="0" smtClean="0"/>
              <a:t>1</a:t>
            </a:r>
            <a:endParaRPr lang="ko-KR" altLang="en-US" dirty="0"/>
          </a:p>
        </p:txBody>
      </p:sp>
      <p:sp>
        <p:nvSpPr>
          <p:cNvPr id="3" name="내용 개체 틀 2"/>
          <p:cNvSpPr>
            <a:spLocks noGrp="1"/>
          </p:cNvSpPr>
          <p:nvPr>
            <p:ph idx="1"/>
          </p:nvPr>
        </p:nvSpPr>
        <p:spPr/>
        <p:txBody>
          <a:bodyPr/>
          <a:lstStyle/>
          <a:p>
            <a:pPr marL="0" indent="0">
              <a:lnSpc>
                <a:spcPct val="150000"/>
              </a:lnSpc>
              <a:buNone/>
            </a:pPr>
            <a:r>
              <a:rPr lang="en-US" altLang="ko-KR" dirty="0" smtClean="0"/>
              <a:t>"</a:t>
            </a:r>
            <a:r>
              <a:rPr lang="ko-KR" altLang="en-US" dirty="0" smtClean="0"/>
              <a:t>사용자가 선택한 엑셀 파일에서 각 시트를 분리하여 개별 엑셀 파일로 만드는 </a:t>
            </a:r>
            <a:r>
              <a:rPr lang="ko-KR" altLang="en-US" dirty="0" err="1" smtClean="0"/>
              <a:t>파이썬</a:t>
            </a:r>
            <a:r>
              <a:rPr lang="ko-KR" altLang="en-US" dirty="0" smtClean="0"/>
              <a:t> 코드를 작성해주세요</a:t>
            </a:r>
            <a:r>
              <a:rPr lang="en-US" altLang="ko-KR" dirty="0" smtClean="0"/>
              <a:t>. </a:t>
            </a:r>
            <a:r>
              <a:rPr lang="ko-KR" altLang="en-US" dirty="0" smtClean="0"/>
              <a:t>사용자는 파일 선택 대화 상자를 통해 엑셀 파일을 선택할 수 있어야 합니다</a:t>
            </a:r>
            <a:r>
              <a:rPr lang="en-US" altLang="ko-KR" dirty="0" smtClean="0"/>
              <a:t>. </a:t>
            </a:r>
            <a:r>
              <a:rPr lang="ko-KR" altLang="en-US" dirty="0" smtClean="0"/>
              <a:t>각 파일의 이름은 원래 시트의 이름과 동일해야 합니다</a:t>
            </a:r>
            <a:r>
              <a:rPr lang="en-US" altLang="ko-KR" dirty="0" smtClean="0"/>
              <a:t>. </a:t>
            </a:r>
            <a:r>
              <a:rPr lang="ko-KR" altLang="en-US" dirty="0" smtClean="0"/>
              <a:t>코드는 </a:t>
            </a:r>
            <a:r>
              <a:rPr lang="en-US" altLang="ko-KR" dirty="0" smtClean="0"/>
              <a:t>pandas, </a:t>
            </a:r>
            <a:r>
              <a:rPr lang="en-US" altLang="ko-KR" dirty="0" err="1" smtClean="0"/>
              <a:t>tkinter</a:t>
            </a:r>
            <a:r>
              <a:rPr lang="en-US" altLang="ko-KR" dirty="0" smtClean="0"/>
              <a:t> </a:t>
            </a:r>
            <a:r>
              <a:rPr lang="ko-KR" altLang="en-US" dirty="0" smtClean="0"/>
              <a:t>라이브러리를 사용해 작성해주세요</a:t>
            </a:r>
            <a:r>
              <a:rPr lang="en-US" altLang="ko-KR" dirty="0" smtClean="0"/>
              <a:t>."</a:t>
            </a:r>
            <a:endParaRPr lang="ko-KR" altLang="en-US" dirty="0"/>
          </a:p>
        </p:txBody>
      </p:sp>
    </p:spTree>
    <p:extLst>
      <p:ext uri="{BB962C8B-B14F-4D97-AF65-F5344CB8AC3E}">
        <p14:creationId xmlns:p14="http://schemas.microsoft.com/office/powerpoint/2010/main" val="348673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이메일 작성 프롬프트</a:t>
            </a:r>
            <a:endParaRPr lang="ko-KR" altLang="en-US" dirty="0"/>
          </a:p>
        </p:txBody>
      </p:sp>
      <p:sp>
        <p:nvSpPr>
          <p:cNvPr id="3" name="내용 개체 틀 2"/>
          <p:cNvSpPr>
            <a:spLocks noGrp="1"/>
          </p:cNvSpPr>
          <p:nvPr>
            <p:ph idx="1"/>
          </p:nvPr>
        </p:nvSpPr>
        <p:spPr/>
        <p:txBody>
          <a:bodyPr>
            <a:normAutofit fontScale="40000" lnSpcReduction="20000"/>
          </a:bodyPr>
          <a:lstStyle/>
          <a:p>
            <a:pPr marL="0" indent="0">
              <a:buNone/>
            </a:pPr>
            <a:r>
              <a:rPr lang="en-US" altLang="ko-KR" dirty="0"/>
              <a:t>[</a:t>
            </a:r>
            <a:r>
              <a:rPr lang="ko-KR" altLang="en-US" dirty="0"/>
              <a:t>요청</a:t>
            </a:r>
            <a:r>
              <a:rPr lang="en-US" altLang="ko-KR" dirty="0"/>
              <a:t>]</a:t>
            </a:r>
          </a:p>
          <a:p>
            <a:pPr marL="0" indent="0">
              <a:buNone/>
            </a:pPr>
            <a:r>
              <a:rPr lang="en-US" altLang="ko-KR" dirty="0"/>
              <a:t>1. </a:t>
            </a:r>
            <a:r>
              <a:rPr lang="en-US" altLang="ko-KR" dirty="0" err="1"/>
              <a:t>ChatGPT</a:t>
            </a:r>
            <a:r>
              <a:rPr lang="ko-KR" altLang="en-US" dirty="0"/>
              <a:t>는 비즈니스 메일 작성 전문가로 역할을 수행해야 하며</a:t>
            </a:r>
            <a:r>
              <a:rPr lang="en-US" altLang="ko-KR" dirty="0"/>
              <a:t>, </a:t>
            </a:r>
            <a:r>
              <a:rPr lang="ko-KR" altLang="en-US" dirty="0"/>
              <a:t>최적의 이메일 작성을 위한 지원을 제공해야 한다</a:t>
            </a:r>
            <a:r>
              <a:rPr lang="en-US" altLang="ko-KR" dirty="0"/>
              <a:t>.</a:t>
            </a:r>
          </a:p>
          <a:p>
            <a:pPr marL="0" indent="0">
              <a:buNone/>
            </a:pPr>
            <a:r>
              <a:rPr lang="en-US" altLang="ko-KR" dirty="0"/>
              <a:t>2. </a:t>
            </a:r>
            <a:r>
              <a:rPr lang="ko-KR" altLang="en-US" dirty="0"/>
              <a:t>이메일 생성에 필요한 모든 조건과 정보는 단계적으로 쿼리해야 한다</a:t>
            </a:r>
            <a:r>
              <a:rPr lang="en-US" altLang="ko-KR" dirty="0"/>
              <a:t>.</a:t>
            </a:r>
          </a:p>
          <a:p>
            <a:pPr marL="0" indent="0">
              <a:buNone/>
            </a:pPr>
            <a:r>
              <a:rPr lang="en-US" altLang="ko-KR" dirty="0"/>
              <a:t>3. </a:t>
            </a:r>
            <a:r>
              <a:rPr lang="en-US" altLang="ko-KR" dirty="0" err="1"/>
              <a:t>ChatGPT</a:t>
            </a:r>
            <a:r>
              <a:rPr lang="ko-KR" altLang="en-US" dirty="0"/>
              <a:t>는 사용자의 입력에 따라</a:t>
            </a:r>
            <a:r>
              <a:rPr lang="en-US" altLang="ko-KR" dirty="0"/>
              <a:t>, </a:t>
            </a:r>
            <a:r>
              <a:rPr lang="ko-KR" altLang="en-US" dirty="0"/>
              <a:t>사용자가 모든 이메일 정보와 조건을 만족할 때까지 계속해서 도움을 제공해야 한다</a:t>
            </a:r>
            <a:r>
              <a:rPr lang="en-US" altLang="ko-KR" dirty="0"/>
              <a:t>.</a:t>
            </a:r>
          </a:p>
          <a:p>
            <a:pPr marL="0" indent="0">
              <a:buNone/>
            </a:pPr>
            <a:endParaRPr lang="en-US" altLang="ko-KR" dirty="0"/>
          </a:p>
          <a:p>
            <a:pPr marL="0" indent="0">
              <a:buNone/>
            </a:pPr>
            <a:r>
              <a:rPr lang="en-US" altLang="ko-KR" dirty="0"/>
              <a:t>[</a:t>
            </a:r>
            <a:r>
              <a:rPr lang="ko-KR" altLang="en-US" dirty="0"/>
              <a:t>이메일 정보</a:t>
            </a:r>
            <a:r>
              <a:rPr lang="en-US" altLang="ko-KR" dirty="0"/>
              <a:t>]</a:t>
            </a:r>
          </a:p>
          <a:p>
            <a:pPr marL="0" indent="0">
              <a:buNone/>
            </a:pPr>
            <a:r>
              <a:rPr lang="ko-KR" altLang="en-US" dirty="0"/>
              <a:t>이메일 작성을 위해</a:t>
            </a:r>
            <a:r>
              <a:rPr lang="en-US" altLang="ko-KR" dirty="0"/>
              <a:t>, </a:t>
            </a:r>
            <a:r>
              <a:rPr lang="ko-KR" altLang="en-US" dirty="0"/>
              <a:t>다음의 정보를 쿼리해야 한다</a:t>
            </a:r>
            <a:r>
              <a:rPr lang="en-US" altLang="ko-KR" dirty="0"/>
              <a:t>:</a:t>
            </a:r>
          </a:p>
          <a:p>
            <a:pPr marL="0" indent="0">
              <a:buNone/>
            </a:pPr>
            <a:r>
              <a:rPr lang="en-US" altLang="ko-KR" dirty="0"/>
              <a:t>1. </a:t>
            </a:r>
            <a:r>
              <a:rPr lang="ko-KR" altLang="en-US" dirty="0"/>
              <a:t>이메일의 목적</a:t>
            </a:r>
          </a:p>
          <a:p>
            <a:pPr marL="0" indent="0">
              <a:buNone/>
            </a:pPr>
            <a:r>
              <a:rPr lang="en-US" altLang="ko-KR" dirty="0"/>
              <a:t>2. </a:t>
            </a:r>
            <a:r>
              <a:rPr lang="ko-KR" altLang="en-US" dirty="0"/>
              <a:t>이메일에서 언급할 장소</a:t>
            </a:r>
          </a:p>
          <a:p>
            <a:pPr marL="0" indent="0">
              <a:buNone/>
            </a:pPr>
            <a:r>
              <a:rPr lang="en-US" altLang="ko-KR" dirty="0"/>
              <a:t>3. </a:t>
            </a:r>
            <a:r>
              <a:rPr lang="ko-KR" altLang="en-US" dirty="0"/>
              <a:t>이메일에서 언급할 시간</a:t>
            </a:r>
            <a:r>
              <a:rPr lang="en-US" altLang="ko-KR" dirty="0"/>
              <a:t>: </a:t>
            </a:r>
            <a:r>
              <a:rPr lang="ko-KR" altLang="en-US" dirty="0"/>
              <a:t>년</a:t>
            </a:r>
            <a:r>
              <a:rPr lang="en-US" altLang="ko-KR" dirty="0"/>
              <a:t>/</a:t>
            </a:r>
            <a:r>
              <a:rPr lang="ko-KR" altLang="en-US" dirty="0"/>
              <a:t>월</a:t>
            </a:r>
            <a:r>
              <a:rPr lang="en-US" altLang="ko-KR" dirty="0"/>
              <a:t>/</a:t>
            </a:r>
            <a:r>
              <a:rPr lang="ko-KR" altLang="en-US" dirty="0"/>
              <a:t>일</a:t>
            </a:r>
            <a:r>
              <a:rPr lang="en-US" altLang="ko-KR" dirty="0"/>
              <a:t>, </a:t>
            </a:r>
            <a:r>
              <a:rPr lang="ko-KR" altLang="en-US" dirty="0"/>
              <a:t>시간 정보를 입력해야 한다</a:t>
            </a:r>
            <a:r>
              <a:rPr lang="en-US" altLang="ko-KR" dirty="0"/>
              <a:t>.</a:t>
            </a:r>
          </a:p>
          <a:p>
            <a:pPr marL="0" indent="0">
              <a:buNone/>
            </a:pPr>
            <a:r>
              <a:rPr lang="en-US" altLang="ko-KR" dirty="0"/>
              <a:t>4. </a:t>
            </a:r>
            <a:r>
              <a:rPr lang="ko-KR" altLang="en-US" dirty="0"/>
              <a:t>이메일의 맺음말</a:t>
            </a:r>
          </a:p>
          <a:p>
            <a:pPr marL="0" indent="0">
              <a:buNone/>
            </a:pPr>
            <a:endParaRPr lang="ko-KR" altLang="en-US" dirty="0"/>
          </a:p>
          <a:p>
            <a:pPr marL="0" indent="0">
              <a:buNone/>
            </a:pPr>
            <a:r>
              <a:rPr lang="en-US" altLang="ko-KR" dirty="0"/>
              <a:t>[</a:t>
            </a:r>
            <a:r>
              <a:rPr lang="ko-KR" altLang="en-US" dirty="0"/>
              <a:t>조건</a:t>
            </a:r>
            <a:r>
              <a:rPr lang="en-US" altLang="ko-KR" dirty="0"/>
              <a:t>]</a:t>
            </a:r>
          </a:p>
          <a:p>
            <a:pPr marL="0" indent="0">
              <a:buNone/>
            </a:pPr>
            <a:r>
              <a:rPr lang="en-US" altLang="ko-KR" dirty="0"/>
              <a:t>1. </a:t>
            </a:r>
            <a:r>
              <a:rPr lang="ko-KR" altLang="en-US" dirty="0"/>
              <a:t>이메일의 스타일</a:t>
            </a:r>
            <a:r>
              <a:rPr lang="en-US" altLang="ko-KR" dirty="0"/>
              <a:t>: </a:t>
            </a:r>
            <a:r>
              <a:rPr lang="ko-KR" altLang="en-US" dirty="0"/>
              <a:t>전문적</a:t>
            </a:r>
            <a:r>
              <a:rPr lang="en-US" altLang="ko-KR" dirty="0"/>
              <a:t>, </a:t>
            </a:r>
            <a:r>
              <a:rPr lang="ko-KR" altLang="en-US" dirty="0"/>
              <a:t>유머러스</a:t>
            </a:r>
            <a:r>
              <a:rPr lang="en-US" altLang="ko-KR" dirty="0"/>
              <a:t>, </a:t>
            </a:r>
            <a:r>
              <a:rPr lang="ko-KR" altLang="en-US" dirty="0"/>
              <a:t>권위적 중에서 사용자가 선택한 스타일에 따라 이메일을 작성해야 한다</a:t>
            </a:r>
            <a:r>
              <a:rPr lang="en-US" altLang="ko-KR" dirty="0"/>
              <a:t>.</a:t>
            </a:r>
          </a:p>
          <a:p>
            <a:pPr marL="0" indent="0">
              <a:buNone/>
            </a:pPr>
            <a:r>
              <a:rPr lang="en-US" altLang="ko-KR" dirty="0"/>
              <a:t>2. </a:t>
            </a:r>
            <a:r>
              <a:rPr lang="ko-KR" altLang="en-US" dirty="0"/>
              <a:t>사용자가 요청하는 경우</a:t>
            </a:r>
            <a:r>
              <a:rPr lang="en-US" altLang="ko-KR" dirty="0"/>
              <a:t>, </a:t>
            </a:r>
            <a:r>
              <a:rPr lang="ko-KR" altLang="en-US" dirty="0"/>
              <a:t>이메일 정보의 특정 항목</a:t>
            </a:r>
            <a:r>
              <a:rPr lang="en-US" altLang="ko-KR" dirty="0"/>
              <a:t>(</a:t>
            </a:r>
            <a:r>
              <a:rPr lang="ko-KR" altLang="en-US" dirty="0"/>
              <a:t>목적</a:t>
            </a:r>
            <a:r>
              <a:rPr lang="en-US" altLang="ko-KR" dirty="0"/>
              <a:t>, </a:t>
            </a:r>
            <a:r>
              <a:rPr lang="ko-KR" altLang="en-US" dirty="0"/>
              <a:t>장소</a:t>
            </a:r>
            <a:r>
              <a:rPr lang="en-US" altLang="ko-KR" dirty="0"/>
              <a:t>, </a:t>
            </a:r>
            <a:r>
              <a:rPr lang="ko-KR" altLang="en-US" dirty="0"/>
              <a:t>시간</a:t>
            </a:r>
            <a:r>
              <a:rPr lang="en-US" altLang="ko-KR" dirty="0"/>
              <a:t>, </a:t>
            </a:r>
            <a:r>
              <a:rPr lang="ko-KR" altLang="en-US" dirty="0"/>
              <a:t>맺음말</a:t>
            </a:r>
            <a:r>
              <a:rPr lang="en-US" altLang="ko-KR" dirty="0"/>
              <a:t>)</a:t>
            </a:r>
            <a:r>
              <a:rPr lang="ko-KR" altLang="en-US" dirty="0"/>
              <a:t>을 제외해야 한다</a:t>
            </a:r>
            <a:r>
              <a:rPr lang="en-US" altLang="ko-KR" dirty="0"/>
              <a:t>.</a:t>
            </a:r>
          </a:p>
          <a:p>
            <a:pPr marL="0" indent="0">
              <a:buNone/>
            </a:pPr>
            <a:r>
              <a:rPr lang="en-US" altLang="ko-KR" dirty="0"/>
              <a:t>3. </a:t>
            </a:r>
            <a:r>
              <a:rPr lang="ko-KR" altLang="en-US" dirty="0"/>
              <a:t>이메일의 제목</a:t>
            </a:r>
            <a:r>
              <a:rPr lang="en-US" altLang="ko-KR" dirty="0"/>
              <a:t>: "</a:t>
            </a:r>
            <a:r>
              <a:rPr lang="ko-KR" altLang="en-US" dirty="0"/>
              <a:t>목적</a:t>
            </a:r>
            <a:r>
              <a:rPr lang="en-US" altLang="ko-KR" dirty="0"/>
              <a:t>"</a:t>
            </a:r>
            <a:r>
              <a:rPr lang="ko-KR" altLang="en-US" dirty="0"/>
              <a:t>을 기반으로 가장 적합한 제목 </a:t>
            </a:r>
            <a:r>
              <a:rPr lang="en-US" altLang="ko-KR" dirty="0"/>
              <a:t>6</a:t>
            </a:r>
            <a:r>
              <a:rPr lang="ko-KR" altLang="en-US" dirty="0"/>
              <a:t>개를 사용자에게 제시하고</a:t>
            </a:r>
            <a:r>
              <a:rPr lang="en-US" altLang="ko-KR" dirty="0"/>
              <a:t>, </a:t>
            </a:r>
            <a:r>
              <a:rPr lang="ko-KR" altLang="en-US" dirty="0"/>
              <a:t>사용자가 선택한 제목을 이메일 제목으로 사용해야 한다</a:t>
            </a:r>
            <a:r>
              <a:rPr lang="en-US" altLang="ko-KR" dirty="0"/>
              <a:t>.</a:t>
            </a:r>
          </a:p>
          <a:p>
            <a:pPr marL="0" indent="0">
              <a:buNone/>
            </a:pPr>
            <a:r>
              <a:rPr lang="en-US" altLang="ko-KR" dirty="0"/>
              <a:t>4. </a:t>
            </a:r>
            <a:r>
              <a:rPr lang="ko-KR" altLang="en-US" dirty="0"/>
              <a:t>이메일에 데이터가 포함될 경우</a:t>
            </a:r>
            <a:r>
              <a:rPr lang="en-US" altLang="ko-KR" dirty="0"/>
              <a:t>, </a:t>
            </a:r>
            <a:r>
              <a:rPr lang="ko-KR" altLang="en-US" dirty="0"/>
              <a:t>해당 데이터를 표로 표현해야 한다</a:t>
            </a:r>
            <a:r>
              <a:rPr lang="en-US" altLang="ko-KR" dirty="0"/>
              <a:t>. </a:t>
            </a:r>
            <a:r>
              <a:rPr lang="ko-KR" altLang="en-US" dirty="0"/>
              <a:t>이를 위해 데이터의 존재 여부를 사용자에게 쿼리해야 한다</a:t>
            </a:r>
            <a:r>
              <a:rPr lang="en-US" altLang="ko-KR" dirty="0"/>
              <a:t>.</a:t>
            </a:r>
            <a:endParaRPr lang="ko-KR" altLang="en-US" dirty="0"/>
          </a:p>
        </p:txBody>
      </p:sp>
    </p:spTree>
    <p:extLst>
      <p:ext uri="{BB962C8B-B14F-4D97-AF65-F5344CB8AC3E}">
        <p14:creationId xmlns:p14="http://schemas.microsoft.com/office/powerpoint/2010/main" val="16958926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통합된 엑셀파일 분리하기 </a:t>
            </a:r>
            <a:r>
              <a:rPr lang="en-US" altLang="ko-KR" dirty="0" smtClean="0"/>
              <a:t>2</a:t>
            </a:r>
            <a:endParaRPr lang="ko-KR" altLang="en-US" dirty="0"/>
          </a:p>
        </p:txBody>
      </p:sp>
      <p:sp>
        <p:nvSpPr>
          <p:cNvPr id="3" name="내용 개체 틀 2"/>
          <p:cNvSpPr>
            <a:spLocks noGrp="1"/>
          </p:cNvSpPr>
          <p:nvPr>
            <p:ph idx="1"/>
          </p:nvPr>
        </p:nvSpPr>
        <p:spPr/>
        <p:txBody>
          <a:bodyPr>
            <a:normAutofit fontScale="92500"/>
          </a:bodyPr>
          <a:lstStyle/>
          <a:p>
            <a:pPr marL="0" indent="0">
              <a:lnSpc>
                <a:spcPct val="150000"/>
              </a:lnSpc>
              <a:buNone/>
            </a:pPr>
            <a:r>
              <a:rPr lang="en-US" altLang="ko-KR" sz="2000" dirty="0" smtClean="0"/>
              <a:t>Python</a:t>
            </a:r>
            <a:r>
              <a:rPr lang="ko-KR" altLang="en-US" sz="2000" dirty="0" smtClean="0"/>
              <a:t>을 이용해 코드를 작성해줘</a:t>
            </a:r>
            <a:r>
              <a:rPr lang="en-US" altLang="ko-KR" sz="2000" dirty="0" smtClean="0"/>
              <a:t>.</a:t>
            </a:r>
          </a:p>
          <a:p>
            <a:pPr marL="0" indent="0">
              <a:lnSpc>
                <a:spcPct val="150000"/>
              </a:lnSpc>
              <a:buNone/>
            </a:pPr>
            <a:r>
              <a:rPr lang="ko-KR" altLang="en-US" sz="2000" dirty="0" smtClean="0"/>
              <a:t>이 코드는 사용자가 선택한 엑셀 파일의 각 시트를 분리하여 별도의 엑셀 파일로 저장해야 한다</a:t>
            </a:r>
            <a:r>
              <a:rPr lang="en-US" altLang="ko-KR" sz="2000" dirty="0" smtClean="0"/>
              <a:t>.</a:t>
            </a:r>
          </a:p>
          <a:p>
            <a:pPr marL="0" indent="0">
              <a:lnSpc>
                <a:spcPct val="150000"/>
              </a:lnSpc>
              <a:buNone/>
            </a:pPr>
            <a:r>
              <a:rPr lang="ko-KR" altLang="en-US" sz="2000" dirty="0" smtClean="0"/>
              <a:t>각 분리된 파일은 원본 파일과 같은 디렉토리에 저장되며</a:t>
            </a:r>
            <a:r>
              <a:rPr lang="en-US" altLang="ko-KR" sz="2000" dirty="0" smtClean="0"/>
              <a:t>, </a:t>
            </a:r>
            <a:r>
              <a:rPr lang="ko-KR" altLang="en-US" sz="2000" dirty="0" smtClean="0"/>
              <a:t>파일 이름은 각각의 시트 이름이어야 한다</a:t>
            </a:r>
            <a:r>
              <a:rPr lang="en-US" altLang="ko-KR" sz="2000" dirty="0" smtClean="0"/>
              <a:t>.</a:t>
            </a:r>
          </a:p>
          <a:p>
            <a:pPr marL="0" indent="0">
              <a:lnSpc>
                <a:spcPct val="150000"/>
              </a:lnSpc>
              <a:buNone/>
            </a:pPr>
            <a:r>
              <a:rPr lang="ko-KR" altLang="en-US" sz="2000" dirty="0" smtClean="0"/>
              <a:t>분리된 파일은 원본 시트의 모든 데이터를 포함해야 한다</a:t>
            </a:r>
            <a:r>
              <a:rPr lang="en-US" altLang="ko-KR" sz="2000" dirty="0" smtClean="0"/>
              <a:t>.</a:t>
            </a:r>
          </a:p>
          <a:p>
            <a:pPr marL="0" indent="0">
              <a:lnSpc>
                <a:spcPct val="150000"/>
              </a:lnSpc>
              <a:buNone/>
            </a:pPr>
            <a:r>
              <a:rPr lang="ko-KR" altLang="en-US" sz="2000" dirty="0" smtClean="0"/>
              <a:t>사용자가 파일을 선택하지 않은 경우</a:t>
            </a:r>
            <a:r>
              <a:rPr lang="en-US" altLang="ko-KR" sz="2000" dirty="0" smtClean="0"/>
              <a:t>, </a:t>
            </a:r>
            <a:r>
              <a:rPr lang="ko-KR" altLang="en-US" sz="2000" dirty="0" smtClean="0"/>
              <a:t>또는 파일을 읽는 중 오류가 발생한 경우 해당 메시지를 출력해야 한다</a:t>
            </a:r>
            <a:r>
              <a:rPr lang="en-US" altLang="ko-KR" sz="2000" dirty="0" smtClean="0"/>
              <a:t>.</a:t>
            </a:r>
          </a:p>
          <a:p>
            <a:pPr marL="0" indent="0">
              <a:lnSpc>
                <a:spcPct val="150000"/>
              </a:lnSpc>
              <a:buNone/>
            </a:pPr>
            <a:r>
              <a:rPr lang="en-US" altLang="ko-KR" sz="2000" dirty="0" err="1" smtClean="0"/>
              <a:t>Tkinter</a:t>
            </a:r>
            <a:r>
              <a:rPr lang="ko-KR" altLang="en-US" sz="2000" dirty="0" smtClean="0"/>
              <a:t>를 이용해 파일 선택 대화상자를 표시해주세요</a:t>
            </a:r>
            <a:r>
              <a:rPr lang="en-US" altLang="ko-KR" sz="2000" dirty="0" smtClean="0"/>
              <a:t>.</a:t>
            </a:r>
            <a:endParaRPr lang="ko-KR" altLang="en-US" sz="2000" dirty="0"/>
          </a:p>
        </p:txBody>
      </p:sp>
    </p:spTree>
    <p:extLst>
      <p:ext uri="{BB962C8B-B14F-4D97-AF65-F5344CB8AC3E}">
        <p14:creationId xmlns:p14="http://schemas.microsoft.com/office/powerpoint/2010/main" val="39985510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동일한 양식의 </a:t>
            </a:r>
            <a:r>
              <a:rPr lang="en-US" altLang="ko-KR" dirty="0" smtClean="0"/>
              <a:t>word</a:t>
            </a:r>
            <a:r>
              <a:rPr lang="ko-KR" altLang="en-US" dirty="0" smtClean="0"/>
              <a:t>파일 생성하기</a:t>
            </a:r>
            <a:r>
              <a:rPr lang="en-US" altLang="ko-KR" dirty="0" smtClean="0"/>
              <a:t>.</a:t>
            </a:r>
            <a:br>
              <a:rPr lang="en-US" altLang="ko-KR" dirty="0" smtClean="0"/>
            </a:br>
            <a:r>
              <a:rPr lang="ko-KR" altLang="en-US" dirty="0" smtClean="0"/>
              <a:t>수료증 만들기</a:t>
            </a:r>
            <a:r>
              <a:rPr lang="en-US" altLang="ko-KR" dirty="0" smtClean="0"/>
              <a:t>(</a:t>
            </a:r>
            <a:r>
              <a:rPr lang="ko-KR" altLang="en-US" dirty="0" smtClean="0"/>
              <a:t>회원정보 파일 활용</a:t>
            </a:r>
            <a:r>
              <a:rPr lang="en-US" altLang="ko-KR" dirty="0" smtClean="0"/>
              <a:t>)</a:t>
            </a:r>
            <a:endParaRPr lang="ko-KR" altLang="en-US" dirty="0"/>
          </a:p>
        </p:txBody>
      </p:sp>
      <p:sp>
        <p:nvSpPr>
          <p:cNvPr id="3" name="내용 개체 틀 2"/>
          <p:cNvSpPr>
            <a:spLocks noGrp="1"/>
          </p:cNvSpPr>
          <p:nvPr>
            <p:ph idx="1"/>
          </p:nvPr>
        </p:nvSpPr>
        <p:spPr/>
        <p:txBody>
          <a:bodyPr>
            <a:normAutofit lnSpcReduction="10000"/>
          </a:bodyPr>
          <a:lstStyle/>
          <a:p>
            <a:pPr marL="0" indent="0">
              <a:lnSpc>
                <a:spcPct val="150000"/>
              </a:lnSpc>
              <a:buNone/>
            </a:pPr>
            <a:r>
              <a:rPr lang="en-US" altLang="ko-KR" sz="1200" dirty="0" smtClean="0"/>
              <a:t>Python </a:t>
            </a:r>
            <a:r>
              <a:rPr lang="ko-KR" altLang="en-US" sz="1200" dirty="0" smtClean="0"/>
              <a:t>코드를 작성해주세요</a:t>
            </a:r>
            <a:r>
              <a:rPr lang="en-US" altLang="ko-KR" sz="1200" dirty="0" smtClean="0"/>
              <a:t>. </a:t>
            </a:r>
            <a:r>
              <a:rPr lang="ko-KR" altLang="en-US" sz="1200" dirty="0" smtClean="0"/>
              <a:t>다음 기능들이 구체적으로 포함되어야 합니다</a:t>
            </a:r>
            <a:r>
              <a:rPr lang="en-US" altLang="ko-KR" sz="1200" dirty="0" smtClean="0"/>
              <a:t>:</a:t>
            </a:r>
          </a:p>
          <a:p>
            <a:pPr marL="0" indent="0">
              <a:lnSpc>
                <a:spcPct val="150000"/>
              </a:lnSpc>
              <a:buNone/>
            </a:pPr>
            <a:r>
              <a:rPr lang="ko-KR" altLang="en-US" sz="1200" dirty="0" smtClean="0"/>
              <a:t>필요한 라이브러리를 </a:t>
            </a:r>
            <a:r>
              <a:rPr lang="ko-KR" altLang="en-US" sz="1200" dirty="0" err="1" smtClean="0"/>
              <a:t>임포트하는</a:t>
            </a:r>
            <a:r>
              <a:rPr lang="ko-KR" altLang="en-US" sz="1200" dirty="0" smtClean="0"/>
              <a:t> 코드를 작성합니다</a:t>
            </a:r>
            <a:r>
              <a:rPr lang="en-US" altLang="ko-KR" sz="1200" dirty="0" smtClean="0"/>
              <a:t>. </a:t>
            </a:r>
            <a:r>
              <a:rPr lang="ko-KR" altLang="en-US" sz="1200" dirty="0" smtClean="0"/>
              <a:t>이 때 필요한 라이브러리는 </a:t>
            </a:r>
            <a:r>
              <a:rPr lang="en-US" altLang="ko-KR" sz="1200" dirty="0" smtClean="0"/>
              <a:t>'</a:t>
            </a:r>
            <a:r>
              <a:rPr lang="en-US" altLang="ko-KR" sz="1200" dirty="0" err="1" smtClean="0"/>
              <a:t>os</a:t>
            </a:r>
            <a:r>
              <a:rPr lang="en-US" altLang="ko-KR" sz="1200" dirty="0" smtClean="0"/>
              <a:t>', '</a:t>
            </a:r>
            <a:r>
              <a:rPr lang="en-US" altLang="ko-KR" sz="1200" dirty="0" err="1" smtClean="0"/>
              <a:t>tkinter</a:t>
            </a:r>
            <a:r>
              <a:rPr lang="en-US" altLang="ko-KR" sz="1200" dirty="0" smtClean="0"/>
              <a:t>', '</a:t>
            </a:r>
            <a:r>
              <a:rPr lang="en-US" altLang="ko-KR" sz="1200" dirty="0" err="1" smtClean="0"/>
              <a:t>filedialog</a:t>
            </a:r>
            <a:r>
              <a:rPr lang="en-US" altLang="ko-KR" sz="1200" dirty="0" smtClean="0"/>
              <a:t>', 'Document' (from '</a:t>
            </a:r>
            <a:r>
              <a:rPr lang="en-US" altLang="ko-KR" sz="1200" dirty="0" err="1" smtClean="0"/>
              <a:t>docx</a:t>
            </a:r>
            <a:r>
              <a:rPr lang="en-US" altLang="ko-KR" sz="1200" dirty="0" smtClean="0"/>
              <a:t>'), '</a:t>
            </a:r>
            <a:r>
              <a:rPr lang="en-US" altLang="ko-KR" sz="1200" dirty="0" err="1" smtClean="0"/>
              <a:t>openpyxl</a:t>
            </a:r>
            <a:r>
              <a:rPr lang="en-US" altLang="ko-KR" sz="1200" dirty="0" smtClean="0"/>
              <a:t>'</a:t>
            </a:r>
            <a:r>
              <a:rPr lang="ko-KR" altLang="en-US" sz="1200" dirty="0" smtClean="0"/>
              <a:t>입니다</a:t>
            </a:r>
            <a:r>
              <a:rPr lang="en-US" altLang="ko-KR" sz="1200" dirty="0" smtClean="0"/>
              <a:t>.</a:t>
            </a:r>
          </a:p>
          <a:p>
            <a:pPr marL="0" indent="0">
              <a:lnSpc>
                <a:spcPct val="150000"/>
              </a:lnSpc>
              <a:buNone/>
            </a:pPr>
            <a:r>
              <a:rPr lang="ko-KR" altLang="en-US" sz="1200" dirty="0" smtClean="0"/>
              <a:t>문서 내의 텍스트와 이메일 주소를 찾아 교체하는 함수를 각각 작성합니다</a:t>
            </a:r>
            <a:r>
              <a:rPr lang="en-US" altLang="ko-KR" sz="1200" dirty="0" smtClean="0"/>
              <a:t>. </a:t>
            </a:r>
            <a:r>
              <a:rPr lang="ko-KR" altLang="en-US" sz="1200" dirty="0" smtClean="0"/>
              <a:t>이 함수들은 입력으로 문서 객체</a:t>
            </a:r>
            <a:r>
              <a:rPr lang="en-US" altLang="ko-KR" sz="1200" dirty="0" smtClean="0"/>
              <a:t>, </a:t>
            </a:r>
            <a:r>
              <a:rPr lang="ko-KR" altLang="en-US" sz="1200" dirty="0" smtClean="0"/>
              <a:t>찾을 텍스트</a:t>
            </a:r>
            <a:r>
              <a:rPr lang="en-US" altLang="ko-KR" sz="1200" dirty="0" smtClean="0"/>
              <a:t>, </a:t>
            </a:r>
            <a:r>
              <a:rPr lang="ko-KR" altLang="en-US" sz="1200" dirty="0" smtClean="0"/>
              <a:t>교체할 텍스트를 받습니다</a:t>
            </a:r>
            <a:r>
              <a:rPr lang="en-US" altLang="ko-KR" sz="1200" dirty="0" smtClean="0"/>
              <a:t>.</a:t>
            </a:r>
          </a:p>
          <a:p>
            <a:pPr marL="0" indent="0">
              <a:lnSpc>
                <a:spcPct val="150000"/>
              </a:lnSpc>
              <a:buNone/>
            </a:pPr>
            <a:r>
              <a:rPr lang="ko-KR" altLang="en-US" sz="1200" dirty="0" smtClean="0"/>
              <a:t>사용자가 엑셀 파일과 워드 파일을 선택할 수 있는 함수를 작성합니다</a:t>
            </a:r>
            <a:r>
              <a:rPr lang="en-US" altLang="ko-KR" sz="1200" dirty="0" smtClean="0"/>
              <a:t>. </a:t>
            </a:r>
            <a:r>
              <a:rPr lang="ko-KR" altLang="en-US" sz="1200" dirty="0" smtClean="0"/>
              <a:t>이 함수는 </a:t>
            </a:r>
            <a:r>
              <a:rPr lang="en-US" altLang="ko-KR" sz="1200" dirty="0" err="1" smtClean="0"/>
              <a:t>tkinter</a:t>
            </a:r>
            <a:r>
              <a:rPr lang="ko-KR" altLang="en-US" sz="1200" dirty="0" smtClean="0"/>
              <a:t>의 </a:t>
            </a:r>
            <a:r>
              <a:rPr lang="en-US" altLang="ko-KR" sz="1200" dirty="0" err="1" smtClean="0"/>
              <a:t>filedialog</a:t>
            </a:r>
            <a:r>
              <a:rPr lang="ko-KR" altLang="en-US" sz="1200" dirty="0" smtClean="0"/>
              <a:t>를 사용하여 구현합니다</a:t>
            </a:r>
            <a:r>
              <a:rPr lang="en-US" altLang="ko-KR" sz="1200" dirty="0" smtClean="0"/>
              <a:t>.</a:t>
            </a:r>
          </a:p>
          <a:p>
            <a:pPr marL="0" indent="0">
              <a:lnSpc>
                <a:spcPct val="150000"/>
              </a:lnSpc>
              <a:buNone/>
            </a:pPr>
            <a:r>
              <a:rPr lang="ko-KR" altLang="en-US" sz="1200" dirty="0" smtClean="0"/>
              <a:t>선택한 엑셀 파일에서 이름</a:t>
            </a:r>
            <a:r>
              <a:rPr lang="en-US" altLang="ko-KR" sz="1200" dirty="0" smtClean="0"/>
              <a:t>, </a:t>
            </a:r>
            <a:r>
              <a:rPr lang="ko-KR" altLang="en-US" sz="1200" dirty="0" smtClean="0"/>
              <a:t>나이</a:t>
            </a:r>
            <a:r>
              <a:rPr lang="en-US" altLang="ko-KR" sz="1200" dirty="0" smtClean="0"/>
              <a:t>, </a:t>
            </a:r>
            <a:r>
              <a:rPr lang="ko-KR" altLang="en-US" sz="1200" dirty="0" smtClean="0"/>
              <a:t>성별</a:t>
            </a:r>
            <a:r>
              <a:rPr lang="en-US" altLang="ko-KR" sz="1200" dirty="0" smtClean="0"/>
              <a:t>, </a:t>
            </a:r>
            <a:r>
              <a:rPr lang="ko-KR" altLang="en-US" sz="1200" dirty="0" smtClean="0"/>
              <a:t>이메일 주소 정보를 읽어와서</a:t>
            </a:r>
            <a:r>
              <a:rPr lang="en-US" altLang="ko-KR" sz="1200" dirty="0" smtClean="0"/>
              <a:t>, </a:t>
            </a:r>
            <a:r>
              <a:rPr lang="ko-KR" altLang="en-US" sz="1200" dirty="0" smtClean="0"/>
              <a:t>선택한 워드 파일의 특정 텍스트와 이메일 주소를 해당 정보로 교체하는 코드를 작성합니다</a:t>
            </a:r>
            <a:r>
              <a:rPr lang="en-US" altLang="ko-KR" sz="1200" dirty="0" smtClean="0"/>
              <a:t>. </a:t>
            </a:r>
            <a:r>
              <a:rPr lang="ko-KR" altLang="en-US" sz="1200" dirty="0" smtClean="0"/>
              <a:t>이 때</a:t>
            </a:r>
            <a:r>
              <a:rPr lang="en-US" altLang="ko-KR" sz="1200" dirty="0" smtClean="0"/>
              <a:t>, </a:t>
            </a:r>
            <a:r>
              <a:rPr lang="ko-KR" altLang="en-US" sz="1200" dirty="0" smtClean="0"/>
              <a:t>워드 파일의 </a:t>
            </a:r>
            <a:r>
              <a:rPr lang="en-US" altLang="ko-KR" sz="1200" dirty="0" smtClean="0"/>
              <a:t>'</a:t>
            </a:r>
            <a:r>
              <a:rPr lang="ko-KR" altLang="en-US" sz="1200" dirty="0" smtClean="0"/>
              <a:t>홍길동</a:t>
            </a:r>
            <a:r>
              <a:rPr lang="en-US" altLang="ko-KR" sz="1200" dirty="0" smtClean="0"/>
              <a:t>', '20', '</a:t>
            </a:r>
            <a:r>
              <a:rPr lang="ko-KR" altLang="en-US" sz="1200" dirty="0" smtClean="0"/>
              <a:t>여</a:t>
            </a:r>
            <a:r>
              <a:rPr lang="en-US" altLang="ko-KR" sz="1200" dirty="0" smtClean="0"/>
              <a:t>', '</a:t>
            </a:r>
            <a:r>
              <a:rPr lang="ko-KR" altLang="en-US" sz="1200" dirty="0" smtClean="0"/>
              <a:t>홍길동</a:t>
            </a:r>
            <a:r>
              <a:rPr lang="en-US" altLang="ko-KR" sz="1200" dirty="0" smtClean="0"/>
              <a:t>@kakao.com'</a:t>
            </a:r>
            <a:r>
              <a:rPr lang="ko-KR" altLang="en-US" sz="1200" dirty="0" smtClean="0"/>
              <a:t>을 각각 이름</a:t>
            </a:r>
            <a:r>
              <a:rPr lang="en-US" altLang="ko-KR" sz="1200" dirty="0" smtClean="0"/>
              <a:t>, </a:t>
            </a:r>
            <a:r>
              <a:rPr lang="ko-KR" altLang="en-US" sz="1200" dirty="0" smtClean="0"/>
              <a:t>나이</a:t>
            </a:r>
            <a:r>
              <a:rPr lang="en-US" altLang="ko-KR" sz="1200" dirty="0" smtClean="0"/>
              <a:t>, </a:t>
            </a:r>
            <a:r>
              <a:rPr lang="ko-KR" altLang="en-US" sz="1200" dirty="0" smtClean="0"/>
              <a:t>성별</a:t>
            </a:r>
            <a:r>
              <a:rPr lang="en-US" altLang="ko-KR" sz="1200" dirty="0" smtClean="0"/>
              <a:t>, </a:t>
            </a:r>
            <a:r>
              <a:rPr lang="ko-KR" altLang="en-US" sz="1200" dirty="0" smtClean="0"/>
              <a:t>이메일 주소로 교체합니다</a:t>
            </a:r>
            <a:r>
              <a:rPr lang="en-US" altLang="ko-KR" sz="1200" dirty="0" smtClean="0"/>
              <a:t>.</a:t>
            </a:r>
          </a:p>
          <a:p>
            <a:pPr marL="0" indent="0">
              <a:lnSpc>
                <a:spcPct val="150000"/>
              </a:lnSpc>
              <a:buNone/>
            </a:pPr>
            <a:r>
              <a:rPr lang="ko-KR" altLang="en-US" sz="1200" dirty="0" smtClean="0"/>
              <a:t>교체된 워드 파일을 </a:t>
            </a:r>
            <a:r>
              <a:rPr lang="en-US" altLang="ko-KR" sz="1200" dirty="0" smtClean="0"/>
              <a:t>'</a:t>
            </a:r>
            <a:r>
              <a:rPr lang="ko-KR" altLang="en-US" sz="1200" dirty="0" smtClean="0"/>
              <a:t>수료증</a:t>
            </a:r>
            <a:r>
              <a:rPr lang="en-US" altLang="ko-KR" sz="1200" dirty="0" smtClean="0"/>
              <a:t>'</a:t>
            </a:r>
            <a:r>
              <a:rPr lang="ko-KR" altLang="en-US" sz="1200" dirty="0" smtClean="0"/>
              <a:t>이라는 폴더에 저장하는 코드를 작성합니다</a:t>
            </a:r>
            <a:r>
              <a:rPr lang="en-US" altLang="ko-KR" sz="1200" dirty="0" smtClean="0"/>
              <a:t>. </a:t>
            </a:r>
            <a:r>
              <a:rPr lang="ko-KR" altLang="en-US" sz="1200" dirty="0" smtClean="0"/>
              <a:t>이 때</a:t>
            </a:r>
            <a:r>
              <a:rPr lang="en-US" altLang="ko-KR" sz="1200" dirty="0" smtClean="0"/>
              <a:t>, </a:t>
            </a:r>
            <a:r>
              <a:rPr lang="ko-KR" altLang="en-US" sz="1200" dirty="0" smtClean="0"/>
              <a:t>파일 이름은 각 사람의 이름으로 합니다</a:t>
            </a:r>
            <a:r>
              <a:rPr lang="en-US" altLang="ko-KR" sz="1200" dirty="0" smtClean="0"/>
              <a:t>. </a:t>
            </a:r>
            <a:r>
              <a:rPr lang="ko-KR" altLang="en-US" sz="1200" dirty="0" smtClean="0"/>
              <a:t>만약 </a:t>
            </a:r>
            <a:r>
              <a:rPr lang="en-US" altLang="ko-KR" sz="1200" dirty="0" smtClean="0"/>
              <a:t>'</a:t>
            </a:r>
            <a:r>
              <a:rPr lang="ko-KR" altLang="en-US" sz="1200" dirty="0" smtClean="0"/>
              <a:t>수료증</a:t>
            </a:r>
            <a:r>
              <a:rPr lang="en-US" altLang="ko-KR" sz="1200" dirty="0" smtClean="0"/>
              <a:t>' </a:t>
            </a:r>
            <a:r>
              <a:rPr lang="ko-KR" altLang="en-US" sz="1200" dirty="0" smtClean="0"/>
              <a:t>폴더가 없다면</a:t>
            </a:r>
            <a:r>
              <a:rPr lang="en-US" altLang="ko-KR" sz="1200" dirty="0" smtClean="0"/>
              <a:t>, </a:t>
            </a:r>
            <a:r>
              <a:rPr lang="ko-KR" altLang="en-US" sz="1200" dirty="0" smtClean="0"/>
              <a:t>새로 생성합니다</a:t>
            </a:r>
            <a:r>
              <a:rPr lang="en-US" altLang="ko-KR" sz="1200" dirty="0" smtClean="0"/>
              <a:t>.</a:t>
            </a:r>
          </a:p>
          <a:p>
            <a:pPr marL="0" indent="0">
              <a:lnSpc>
                <a:spcPct val="150000"/>
              </a:lnSpc>
              <a:buNone/>
            </a:pPr>
            <a:r>
              <a:rPr lang="ko-KR" altLang="en-US" sz="1200" dirty="0" smtClean="0"/>
              <a:t>워드 파일 선택 버튼을 클릭하면 파일 선택 함수가 실행되도록 하는 코드를 작성합니다</a:t>
            </a:r>
            <a:r>
              <a:rPr lang="en-US" altLang="ko-KR" sz="1200" dirty="0" smtClean="0"/>
              <a:t>.</a:t>
            </a:r>
          </a:p>
          <a:p>
            <a:pPr marL="0" indent="0">
              <a:lnSpc>
                <a:spcPct val="150000"/>
              </a:lnSpc>
              <a:buNone/>
            </a:pPr>
            <a:r>
              <a:rPr lang="ko-KR" altLang="en-US" sz="1200" dirty="0" smtClean="0"/>
              <a:t>위의 모든 코드는 에러 발생을 최소화하며</a:t>
            </a:r>
            <a:r>
              <a:rPr lang="en-US" altLang="ko-KR" sz="1200" dirty="0" smtClean="0"/>
              <a:t>, </a:t>
            </a:r>
            <a:r>
              <a:rPr lang="ko-KR" altLang="en-US" sz="1200" dirty="0" smtClean="0"/>
              <a:t>정상적으로 기능이 수행되도록 최선의 노력을 다해야 합니다</a:t>
            </a:r>
            <a:r>
              <a:rPr lang="en-US" altLang="ko-KR" sz="1200" dirty="0" smtClean="0"/>
              <a:t>.</a:t>
            </a:r>
          </a:p>
          <a:p>
            <a:pPr marL="0" indent="0">
              <a:lnSpc>
                <a:spcPct val="150000"/>
              </a:lnSpc>
              <a:buNone/>
            </a:pPr>
            <a:r>
              <a:rPr lang="ko-KR" altLang="en-US" sz="1200" dirty="0" smtClean="0"/>
              <a:t>이 프롬프트를 근거로 한 코드는 사용자가 엑셀 파일과 워드 파일을 선택하면</a:t>
            </a:r>
            <a:r>
              <a:rPr lang="en-US" altLang="ko-KR" sz="1200" dirty="0" smtClean="0"/>
              <a:t>, </a:t>
            </a:r>
            <a:r>
              <a:rPr lang="ko-KR" altLang="en-US" sz="1200" dirty="0" smtClean="0"/>
              <a:t>엑셀 파일의 정보를 읽어와서 워드 파일의 특정 텍스트와 이메일 주소를 교체하고</a:t>
            </a:r>
            <a:r>
              <a:rPr lang="en-US" altLang="ko-KR" sz="1200" dirty="0" smtClean="0"/>
              <a:t>, </a:t>
            </a:r>
            <a:r>
              <a:rPr lang="ko-KR" altLang="en-US" sz="1200" dirty="0" smtClean="0"/>
              <a:t>그 결과를 </a:t>
            </a:r>
            <a:r>
              <a:rPr lang="en-US" altLang="ko-KR" sz="1200" dirty="0" smtClean="0"/>
              <a:t>'</a:t>
            </a:r>
            <a:r>
              <a:rPr lang="ko-KR" altLang="en-US" sz="1200" dirty="0" smtClean="0"/>
              <a:t>수료증</a:t>
            </a:r>
            <a:r>
              <a:rPr lang="en-US" altLang="ko-KR" sz="1200" dirty="0" smtClean="0"/>
              <a:t>' </a:t>
            </a:r>
            <a:r>
              <a:rPr lang="ko-KR" altLang="en-US" sz="1200" dirty="0" smtClean="0"/>
              <a:t>폴더에 저장하는 기능을 수행해야 합니다</a:t>
            </a:r>
            <a:r>
              <a:rPr lang="en-US" altLang="ko-KR" sz="1200" dirty="0" smtClean="0"/>
              <a:t>.</a:t>
            </a:r>
            <a:endParaRPr lang="ko-KR" altLang="en-US" sz="1200" dirty="0"/>
          </a:p>
        </p:txBody>
      </p:sp>
    </p:spTree>
    <p:extLst>
      <p:ext uri="{BB962C8B-B14F-4D97-AF65-F5344CB8AC3E}">
        <p14:creationId xmlns:p14="http://schemas.microsoft.com/office/powerpoint/2010/main" val="1397088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Google </a:t>
            </a:r>
            <a:r>
              <a:rPr lang="en-US" altLang="ko-KR" dirty="0" err="1" smtClean="0"/>
              <a:t>colab</a:t>
            </a:r>
            <a:r>
              <a:rPr lang="en-US" altLang="ko-KR" dirty="0" smtClean="0"/>
              <a:t>, PDF</a:t>
            </a:r>
            <a:r>
              <a:rPr lang="ko-KR" altLang="en-US" dirty="0" smtClean="0"/>
              <a:t>를 </a:t>
            </a:r>
            <a:r>
              <a:rPr lang="en-US" altLang="ko-KR" dirty="0" smtClean="0"/>
              <a:t>JPG </a:t>
            </a:r>
            <a:r>
              <a:rPr lang="ko-KR" altLang="en-US" dirty="0" smtClean="0"/>
              <a:t>이미지로 만들기</a:t>
            </a:r>
            <a:endParaRPr lang="ko-KR" altLang="en-US" dirty="0"/>
          </a:p>
        </p:txBody>
      </p:sp>
      <p:sp>
        <p:nvSpPr>
          <p:cNvPr id="3" name="내용 개체 틀 2"/>
          <p:cNvSpPr>
            <a:spLocks noGrp="1"/>
          </p:cNvSpPr>
          <p:nvPr>
            <p:ph idx="1"/>
          </p:nvPr>
        </p:nvSpPr>
        <p:spPr/>
        <p:txBody>
          <a:bodyPr/>
          <a:lstStyle/>
          <a:p>
            <a:pPr marL="0" indent="0">
              <a:buNone/>
            </a:pPr>
            <a:r>
              <a:rPr lang="en-US" altLang="ko-KR" dirty="0" smtClean="0"/>
              <a:t>PDF2image </a:t>
            </a:r>
            <a:r>
              <a:rPr lang="ko-KR" altLang="en-US" dirty="0" smtClean="0"/>
              <a:t>라이브러리를 이용해서 </a:t>
            </a:r>
            <a:r>
              <a:rPr lang="en-US" altLang="ko-KR" dirty="0" err="1" smtClean="0"/>
              <a:t>pdf_files</a:t>
            </a:r>
            <a:r>
              <a:rPr lang="en-US" altLang="ko-KR" dirty="0" smtClean="0"/>
              <a:t> </a:t>
            </a:r>
            <a:r>
              <a:rPr lang="ko-KR" altLang="en-US" dirty="0" smtClean="0"/>
              <a:t>폴더에 있는 </a:t>
            </a:r>
            <a:r>
              <a:rPr lang="en-US" altLang="ko-KR" dirty="0" smtClean="0"/>
              <a:t>pdf</a:t>
            </a:r>
            <a:r>
              <a:rPr lang="ko-KR" altLang="en-US" dirty="0" smtClean="0"/>
              <a:t>파일들을 </a:t>
            </a:r>
            <a:r>
              <a:rPr lang="en-US" altLang="ko-KR" dirty="0" smtClean="0"/>
              <a:t>jpg</a:t>
            </a:r>
            <a:r>
              <a:rPr lang="ko-KR" altLang="en-US" dirty="0" smtClean="0"/>
              <a:t>로 변경하는 </a:t>
            </a:r>
            <a:r>
              <a:rPr lang="en-US" altLang="ko-KR" dirty="0" smtClean="0"/>
              <a:t>python</a:t>
            </a:r>
            <a:r>
              <a:rPr lang="ko-KR" altLang="en-US" dirty="0" smtClean="0"/>
              <a:t>코드를 작성해줘</a:t>
            </a:r>
            <a:r>
              <a:rPr lang="en-US" altLang="ko-KR" dirty="0" smtClean="0"/>
              <a:t>.</a:t>
            </a:r>
          </a:p>
          <a:p>
            <a:pPr marL="0" indent="0">
              <a:buNone/>
            </a:pPr>
            <a:endParaRPr lang="en-US" altLang="ko-KR" dirty="0"/>
          </a:p>
          <a:p>
            <a:pPr marL="0" indent="0">
              <a:buNone/>
            </a:pPr>
            <a:endParaRPr lang="en-US" altLang="ko-KR" dirty="0" smtClean="0"/>
          </a:p>
          <a:p>
            <a:pPr marL="0" indent="0">
              <a:buNone/>
            </a:pPr>
            <a:r>
              <a:rPr lang="en-US" altLang="ko-KR" dirty="0" err="1" smtClean="0"/>
              <a:t>Pdf_files</a:t>
            </a:r>
            <a:r>
              <a:rPr lang="en-US" altLang="ko-KR" dirty="0" smtClean="0"/>
              <a:t> </a:t>
            </a:r>
            <a:r>
              <a:rPr lang="ko-KR" altLang="en-US" dirty="0" smtClean="0"/>
              <a:t>폴더에 </a:t>
            </a:r>
            <a:r>
              <a:rPr lang="en-US" altLang="ko-KR" dirty="0" smtClean="0"/>
              <a:t>pdf</a:t>
            </a:r>
            <a:r>
              <a:rPr lang="ko-KR" altLang="en-US" dirty="0" smtClean="0"/>
              <a:t>파일 </a:t>
            </a:r>
            <a:r>
              <a:rPr lang="ko-KR" altLang="en-US" dirty="0" err="1" smtClean="0"/>
              <a:t>추가해둘</a:t>
            </a:r>
            <a:r>
              <a:rPr lang="ko-KR" altLang="en-US" dirty="0" smtClean="0"/>
              <a:t> 것</a:t>
            </a:r>
            <a:r>
              <a:rPr lang="en-US" altLang="ko-KR" dirty="0" smtClean="0"/>
              <a:t>.</a:t>
            </a:r>
            <a:endParaRPr lang="ko-KR" altLang="en-US" dirty="0"/>
          </a:p>
        </p:txBody>
      </p:sp>
    </p:spTree>
    <p:extLst>
      <p:ext uri="{BB962C8B-B14F-4D97-AF65-F5344CB8AC3E}">
        <p14:creationId xmlns:p14="http://schemas.microsoft.com/office/powerpoint/2010/main" val="11556858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Google </a:t>
            </a:r>
            <a:r>
              <a:rPr lang="en-US" altLang="ko-KR" dirty="0" err="1" smtClean="0"/>
              <a:t>colab</a:t>
            </a:r>
            <a:r>
              <a:rPr lang="en-US" altLang="ko-KR" dirty="0" smtClean="0"/>
              <a:t>, PDF</a:t>
            </a:r>
            <a:r>
              <a:rPr lang="ko-KR" altLang="en-US" dirty="0" smtClean="0"/>
              <a:t>를 </a:t>
            </a:r>
            <a:r>
              <a:rPr lang="en-US" altLang="ko-KR" dirty="0" smtClean="0"/>
              <a:t>JPG </a:t>
            </a:r>
            <a:r>
              <a:rPr lang="ko-KR" altLang="en-US" dirty="0" smtClean="0"/>
              <a:t>이미지로 만들기</a:t>
            </a:r>
            <a:r>
              <a:rPr lang="en-US" altLang="ko-KR" dirty="0" smtClean="0"/>
              <a:t>(</a:t>
            </a:r>
            <a:r>
              <a:rPr lang="ko-KR" altLang="en-US" dirty="0" smtClean="0"/>
              <a:t>확장</a:t>
            </a:r>
            <a:r>
              <a:rPr lang="en-US" altLang="ko-KR" dirty="0" smtClean="0"/>
              <a:t>-1)</a:t>
            </a:r>
            <a:endParaRPr lang="ko-KR" altLang="en-US" dirty="0"/>
          </a:p>
        </p:txBody>
      </p:sp>
      <p:sp>
        <p:nvSpPr>
          <p:cNvPr id="3" name="내용 개체 틀 2"/>
          <p:cNvSpPr>
            <a:spLocks noGrp="1"/>
          </p:cNvSpPr>
          <p:nvPr>
            <p:ph idx="1"/>
          </p:nvPr>
        </p:nvSpPr>
        <p:spPr/>
        <p:txBody>
          <a:bodyPr>
            <a:noAutofit/>
          </a:bodyPr>
          <a:lstStyle/>
          <a:p>
            <a:pPr marL="0" indent="0">
              <a:buNone/>
            </a:pPr>
            <a:r>
              <a:rPr lang="en-US" altLang="ko-KR" sz="1200" dirty="0" smtClean="0"/>
              <a:t>Python </a:t>
            </a:r>
            <a:r>
              <a:rPr lang="ko-KR" altLang="en-US" sz="1200" dirty="0" smtClean="0"/>
              <a:t>코드를 작성해주세요</a:t>
            </a:r>
            <a:r>
              <a:rPr lang="en-US" altLang="ko-KR" sz="1200" dirty="0" smtClean="0"/>
              <a:t>. </a:t>
            </a:r>
            <a:r>
              <a:rPr lang="ko-KR" altLang="en-US" sz="1200" dirty="0" smtClean="0"/>
              <a:t>다음 기능들이 구체적으로 포함되어야 합니다</a:t>
            </a:r>
            <a:r>
              <a:rPr lang="en-US" altLang="ko-KR" sz="1200" dirty="0" smtClean="0"/>
              <a:t>:</a:t>
            </a:r>
          </a:p>
          <a:p>
            <a:pPr marL="0" indent="0">
              <a:buNone/>
            </a:pPr>
            <a:endParaRPr lang="en-US" altLang="ko-KR" sz="1200" dirty="0" smtClean="0"/>
          </a:p>
          <a:p>
            <a:pPr marL="0" indent="0">
              <a:buNone/>
            </a:pPr>
            <a:r>
              <a:rPr lang="en-US" altLang="ko-KR" sz="1200" dirty="0" smtClean="0"/>
              <a:t>1. </a:t>
            </a:r>
            <a:r>
              <a:rPr lang="ko-KR" altLang="en-US" sz="1200" dirty="0" smtClean="0"/>
              <a:t>필요한 패키지와 라이브러리를 설치하는 코드를 작성합니다</a:t>
            </a:r>
            <a:r>
              <a:rPr lang="en-US" altLang="ko-KR" sz="1200" dirty="0" smtClean="0"/>
              <a:t>. </a:t>
            </a:r>
            <a:r>
              <a:rPr lang="ko-KR" altLang="en-US" sz="1200" dirty="0" smtClean="0"/>
              <a:t>이 때</a:t>
            </a:r>
            <a:r>
              <a:rPr lang="en-US" altLang="ko-KR" sz="1200" dirty="0" smtClean="0"/>
              <a:t>, </a:t>
            </a:r>
            <a:r>
              <a:rPr lang="ko-KR" altLang="en-US" sz="1200" dirty="0" smtClean="0"/>
              <a:t>필요한 패키지는 </a:t>
            </a:r>
            <a:r>
              <a:rPr lang="en-US" altLang="ko-KR" sz="1200" dirty="0" smtClean="0"/>
              <a:t>'</a:t>
            </a:r>
            <a:r>
              <a:rPr lang="en-US" altLang="ko-KR" sz="1200" dirty="0" err="1" smtClean="0"/>
              <a:t>poppler-utils</a:t>
            </a:r>
            <a:r>
              <a:rPr lang="en-US" altLang="ko-KR" sz="1200" dirty="0" smtClean="0"/>
              <a:t>', </a:t>
            </a:r>
            <a:r>
              <a:rPr lang="ko-KR" altLang="en-US" sz="1200" dirty="0" smtClean="0"/>
              <a:t>필요한 라이브러리는 </a:t>
            </a:r>
            <a:r>
              <a:rPr lang="en-US" altLang="ko-KR" sz="1200" dirty="0" smtClean="0"/>
              <a:t>'pdf2image'</a:t>
            </a:r>
            <a:r>
              <a:rPr lang="ko-KR" altLang="en-US" sz="1200" dirty="0" smtClean="0"/>
              <a:t>와 </a:t>
            </a:r>
            <a:r>
              <a:rPr lang="en-US" altLang="ko-KR" sz="1200" dirty="0" smtClean="0"/>
              <a:t>'Pillow'</a:t>
            </a:r>
            <a:r>
              <a:rPr lang="ko-KR" altLang="en-US" sz="1200" dirty="0" smtClean="0"/>
              <a:t>입니다</a:t>
            </a:r>
            <a:r>
              <a:rPr lang="en-US" altLang="ko-KR" sz="1200" dirty="0" smtClean="0"/>
              <a:t>. </a:t>
            </a:r>
            <a:r>
              <a:rPr lang="ko-KR" altLang="en-US" sz="1200" dirty="0" smtClean="0"/>
              <a:t>패키지는 </a:t>
            </a:r>
            <a:r>
              <a:rPr lang="en-US" altLang="ko-KR" sz="1200" dirty="0" smtClean="0"/>
              <a:t>'apt-get install'</a:t>
            </a:r>
            <a:r>
              <a:rPr lang="ko-KR" altLang="en-US" sz="1200" dirty="0" smtClean="0"/>
              <a:t>을 통해</a:t>
            </a:r>
            <a:r>
              <a:rPr lang="en-US" altLang="ko-KR" sz="1200" dirty="0" smtClean="0"/>
              <a:t>, </a:t>
            </a:r>
            <a:r>
              <a:rPr lang="ko-KR" altLang="en-US" sz="1200" dirty="0" smtClean="0"/>
              <a:t>라이브러리는 </a:t>
            </a:r>
            <a:r>
              <a:rPr lang="en-US" altLang="ko-KR" sz="1200" dirty="0" smtClean="0"/>
              <a:t>'pip install'</a:t>
            </a:r>
            <a:r>
              <a:rPr lang="ko-KR" altLang="en-US" sz="1200" dirty="0" smtClean="0"/>
              <a:t>을 통해 설치합니다</a:t>
            </a:r>
            <a:r>
              <a:rPr lang="en-US" altLang="ko-KR" sz="1200" dirty="0" smtClean="0"/>
              <a:t>.</a:t>
            </a:r>
          </a:p>
          <a:p>
            <a:pPr marL="0" indent="0">
              <a:buNone/>
            </a:pPr>
            <a:r>
              <a:rPr lang="en-US" altLang="ko-KR" sz="1200" dirty="0" smtClean="0"/>
              <a:t>2. '</a:t>
            </a:r>
            <a:r>
              <a:rPr lang="en-US" altLang="ko-KR" sz="1200" dirty="0" err="1" smtClean="0"/>
              <a:t>os</a:t>
            </a:r>
            <a:r>
              <a:rPr lang="en-US" altLang="ko-KR" sz="1200" dirty="0" smtClean="0"/>
              <a:t>'</a:t>
            </a:r>
            <a:r>
              <a:rPr lang="ko-KR" altLang="en-US" sz="1200" dirty="0" smtClean="0"/>
              <a:t>와 </a:t>
            </a:r>
            <a:r>
              <a:rPr lang="en-US" altLang="ko-KR" sz="1200" dirty="0" smtClean="0"/>
              <a:t>'pdf2image' </a:t>
            </a:r>
            <a:r>
              <a:rPr lang="ko-KR" altLang="en-US" sz="1200" dirty="0" smtClean="0"/>
              <a:t>라이브러리를 </a:t>
            </a:r>
            <a:r>
              <a:rPr lang="ko-KR" altLang="en-US" sz="1200" dirty="0" err="1" smtClean="0"/>
              <a:t>임포트하는</a:t>
            </a:r>
            <a:r>
              <a:rPr lang="ko-KR" altLang="en-US" sz="1200" dirty="0" smtClean="0"/>
              <a:t> 코드를 작성합니다</a:t>
            </a:r>
            <a:r>
              <a:rPr lang="en-US" altLang="ko-KR" sz="1200" dirty="0" smtClean="0"/>
              <a:t>.</a:t>
            </a:r>
          </a:p>
          <a:p>
            <a:pPr marL="0" indent="0">
              <a:buNone/>
            </a:pPr>
            <a:r>
              <a:rPr lang="en-US" altLang="ko-KR" sz="1200" dirty="0" smtClean="0"/>
              <a:t>3. PDF </a:t>
            </a:r>
            <a:r>
              <a:rPr lang="ko-KR" altLang="en-US" sz="1200" dirty="0" smtClean="0"/>
              <a:t>파일은 </a:t>
            </a:r>
            <a:r>
              <a:rPr lang="en-US" altLang="ko-KR" sz="1200" dirty="0" err="1" smtClean="0"/>
              <a:t>pdf_files</a:t>
            </a:r>
            <a:r>
              <a:rPr lang="en-US" altLang="ko-KR" sz="1200" dirty="0" smtClean="0"/>
              <a:t> </a:t>
            </a:r>
            <a:r>
              <a:rPr lang="ko-KR" altLang="en-US" sz="1200" dirty="0" smtClean="0"/>
              <a:t>폴더에 저장되어 있다</a:t>
            </a:r>
            <a:r>
              <a:rPr lang="en-US" altLang="ko-KR" sz="1200" dirty="0" smtClean="0"/>
              <a:t>.</a:t>
            </a:r>
          </a:p>
          <a:p>
            <a:pPr marL="0" indent="0">
              <a:buNone/>
            </a:pPr>
            <a:r>
              <a:rPr lang="en-US" altLang="ko-KR" sz="1200" dirty="0" smtClean="0"/>
              <a:t>4. </a:t>
            </a:r>
            <a:r>
              <a:rPr lang="ko-KR" altLang="en-US" sz="1200" dirty="0" smtClean="0"/>
              <a:t>해당 디렉토리 내에 있는 모든 파일을 리스트로 받아오는 코드를 작성합니다</a:t>
            </a:r>
            <a:r>
              <a:rPr lang="en-US" altLang="ko-KR" sz="1200" dirty="0" smtClean="0"/>
              <a:t>.</a:t>
            </a:r>
          </a:p>
          <a:p>
            <a:pPr marL="0" indent="0">
              <a:buNone/>
            </a:pPr>
            <a:r>
              <a:rPr lang="en-US" altLang="ko-KR" sz="1200" dirty="0" smtClean="0"/>
              <a:t>5. </a:t>
            </a:r>
            <a:r>
              <a:rPr lang="ko-KR" altLang="en-US" sz="1200" dirty="0" smtClean="0"/>
              <a:t>리스트에 있는 각 파일에 대해</a:t>
            </a:r>
            <a:r>
              <a:rPr lang="en-US" altLang="ko-KR" sz="1200" dirty="0" smtClean="0"/>
              <a:t>, </a:t>
            </a:r>
            <a:r>
              <a:rPr lang="ko-KR" altLang="en-US" sz="1200" dirty="0" smtClean="0"/>
              <a:t>만약 파일의 확장자가 </a:t>
            </a:r>
            <a:r>
              <a:rPr lang="en-US" altLang="ko-KR" sz="1200" dirty="0" smtClean="0"/>
              <a:t>'.pdf'</a:t>
            </a:r>
            <a:r>
              <a:rPr lang="ko-KR" altLang="en-US" sz="1200" dirty="0" smtClean="0"/>
              <a:t>라면</a:t>
            </a:r>
            <a:r>
              <a:rPr lang="en-US" altLang="ko-KR" sz="1200" dirty="0" smtClean="0"/>
              <a:t>, </a:t>
            </a:r>
            <a:r>
              <a:rPr lang="ko-KR" altLang="en-US" sz="1200" dirty="0" smtClean="0"/>
              <a:t>아래의 작업을 수행하는 코드를 작성합니다</a:t>
            </a:r>
            <a:r>
              <a:rPr lang="en-US" altLang="ko-KR" sz="1200" dirty="0" smtClean="0"/>
              <a:t>.</a:t>
            </a:r>
          </a:p>
          <a:p>
            <a:pPr marL="0" indent="0">
              <a:buNone/>
            </a:pPr>
            <a:r>
              <a:rPr lang="en-US" altLang="ko-KR" sz="1200" dirty="0" smtClean="0"/>
              <a:t>    1. </a:t>
            </a:r>
            <a:r>
              <a:rPr lang="ko-KR" altLang="en-US" sz="1200" dirty="0" smtClean="0"/>
              <a:t>파일의 전체 경로를 구합니다</a:t>
            </a:r>
            <a:r>
              <a:rPr lang="en-US" altLang="ko-KR" sz="1200" dirty="0" smtClean="0"/>
              <a:t>.</a:t>
            </a:r>
          </a:p>
          <a:p>
            <a:pPr marL="0" indent="0">
              <a:buNone/>
            </a:pPr>
            <a:r>
              <a:rPr lang="en-US" altLang="ko-KR" sz="1200" dirty="0" smtClean="0"/>
              <a:t>    2. 'pdf2image' </a:t>
            </a:r>
            <a:r>
              <a:rPr lang="ko-KR" altLang="en-US" sz="1200" dirty="0" smtClean="0"/>
              <a:t>라이브러리의 </a:t>
            </a:r>
            <a:r>
              <a:rPr lang="en-US" altLang="ko-KR" sz="1200" dirty="0" smtClean="0"/>
              <a:t>'</a:t>
            </a:r>
            <a:r>
              <a:rPr lang="en-US" altLang="ko-KR" sz="1200" dirty="0" err="1" smtClean="0"/>
              <a:t>convert_from_path</a:t>
            </a:r>
            <a:r>
              <a:rPr lang="en-US" altLang="ko-KR" sz="1200" dirty="0" smtClean="0"/>
              <a:t>' </a:t>
            </a:r>
            <a:r>
              <a:rPr lang="ko-KR" altLang="en-US" sz="1200" dirty="0" smtClean="0"/>
              <a:t>함수를 사용하여 </a:t>
            </a:r>
            <a:r>
              <a:rPr lang="en-US" altLang="ko-KR" sz="1200" dirty="0" smtClean="0"/>
              <a:t>PDF </a:t>
            </a:r>
            <a:r>
              <a:rPr lang="ko-KR" altLang="en-US" sz="1200" dirty="0" smtClean="0"/>
              <a:t>파일을 이미지로 변환합니다</a:t>
            </a:r>
            <a:r>
              <a:rPr lang="en-US" altLang="ko-KR" sz="1200" dirty="0" smtClean="0"/>
              <a:t>.</a:t>
            </a:r>
          </a:p>
          <a:p>
            <a:pPr marL="0" indent="0">
              <a:buNone/>
            </a:pPr>
            <a:r>
              <a:rPr lang="en-US" altLang="ko-KR" sz="1200" dirty="0" smtClean="0"/>
              <a:t>    3. </a:t>
            </a:r>
            <a:r>
              <a:rPr lang="ko-KR" altLang="en-US" sz="1200" dirty="0" smtClean="0"/>
              <a:t>변환된 이미지들을 각각 </a:t>
            </a:r>
            <a:r>
              <a:rPr lang="en-US" altLang="ko-KR" sz="1200" dirty="0" smtClean="0"/>
              <a:t>JPEG </a:t>
            </a:r>
            <a:r>
              <a:rPr lang="ko-KR" altLang="en-US" sz="1200" dirty="0" smtClean="0"/>
              <a:t>형식으로 저장합니다</a:t>
            </a:r>
            <a:r>
              <a:rPr lang="en-US" altLang="ko-KR" sz="1200" dirty="0" smtClean="0"/>
              <a:t>. </a:t>
            </a:r>
            <a:r>
              <a:rPr lang="ko-KR" altLang="en-US" sz="1200" dirty="0" smtClean="0"/>
              <a:t>저장 경로는 원래의 </a:t>
            </a:r>
            <a:r>
              <a:rPr lang="en-US" altLang="ko-KR" sz="1200" dirty="0" smtClean="0"/>
              <a:t>PDF </a:t>
            </a:r>
            <a:r>
              <a:rPr lang="ko-KR" altLang="en-US" sz="1200" dirty="0" smtClean="0"/>
              <a:t>파일이 위치한 디렉토리이며</a:t>
            </a:r>
            <a:r>
              <a:rPr lang="en-US" altLang="ko-KR" sz="1200" dirty="0" smtClean="0"/>
              <a:t>, </a:t>
            </a:r>
            <a:r>
              <a:rPr lang="ko-KR" altLang="en-US" sz="1200" dirty="0" smtClean="0"/>
              <a:t>파일명은 원래의 </a:t>
            </a:r>
            <a:r>
              <a:rPr lang="en-US" altLang="ko-KR" sz="1200" dirty="0" smtClean="0"/>
              <a:t>PDF </a:t>
            </a:r>
            <a:r>
              <a:rPr lang="ko-KR" altLang="en-US" sz="1200" dirty="0" smtClean="0"/>
              <a:t>파일명에 페이지 번호를 추가하여 지정합니다</a:t>
            </a:r>
            <a:r>
              <a:rPr lang="en-US" altLang="ko-KR" sz="1200" dirty="0" smtClean="0"/>
              <a:t>.</a:t>
            </a:r>
          </a:p>
          <a:p>
            <a:pPr marL="0" indent="0">
              <a:buNone/>
            </a:pPr>
            <a:r>
              <a:rPr lang="en-US" altLang="ko-KR" sz="1200" dirty="0" smtClean="0"/>
              <a:t>6. </a:t>
            </a:r>
            <a:r>
              <a:rPr lang="ko-KR" altLang="en-US" sz="1200" dirty="0" smtClean="0"/>
              <a:t>모든 </a:t>
            </a:r>
            <a:r>
              <a:rPr lang="en-US" altLang="ko-KR" sz="1200" dirty="0" smtClean="0"/>
              <a:t>PDF </a:t>
            </a:r>
            <a:r>
              <a:rPr lang="ko-KR" altLang="en-US" sz="1200" dirty="0" smtClean="0"/>
              <a:t>파일이 성공적으로 이미지 파일로 변환되었다면</a:t>
            </a:r>
            <a:r>
              <a:rPr lang="en-US" altLang="ko-KR" sz="1200" dirty="0" smtClean="0"/>
              <a:t>, '</a:t>
            </a:r>
            <a:r>
              <a:rPr lang="ko-KR" altLang="en-US" sz="1200" dirty="0" smtClean="0"/>
              <a:t>모든 </a:t>
            </a:r>
            <a:r>
              <a:rPr lang="en-US" altLang="ko-KR" sz="1200" dirty="0" smtClean="0"/>
              <a:t>PDF </a:t>
            </a:r>
            <a:r>
              <a:rPr lang="ko-KR" altLang="en-US" sz="1200" dirty="0" smtClean="0"/>
              <a:t>파일이 이미지 파일로 변환되었습니다</a:t>
            </a:r>
            <a:r>
              <a:rPr lang="en-US" altLang="ko-KR" sz="1200" dirty="0" smtClean="0"/>
              <a:t>.'</a:t>
            </a:r>
            <a:r>
              <a:rPr lang="ko-KR" altLang="en-US" sz="1200" dirty="0" smtClean="0"/>
              <a:t>라는 메시지를 출력하는 코드를 작성합니다</a:t>
            </a:r>
            <a:r>
              <a:rPr lang="en-US" altLang="ko-KR" sz="1200" dirty="0" smtClean="0"/>
              <a:t>.</a:t>
            </a:r>
          </a:p>
          <a:p>
            <a:pPr marL="0" indent="0">
              <a:buNone/>
            </a:pPr>
            <a:endParaRPr lang="en-US" altLang="ko-KR" sz="1200" dirty="0" smtClean="0"/>
          </a:p>
          <a:p>
            <a:pPr marL="0" indent="0">
              <a:buNone/>
            </a:pPr>
            <a:r>
              <a:rPr lang="ko-KR" altLang="en-US" sz="1200" dirty="0" smtClean="0"/>
              <a:t>위 프롬프트를 근거로 한 코드는 에러 발생을 최소화하고</a:t>
            </a:r>
            <a:r>
              <a:rPr lang="en-US" altLang="ko-KR" sz="1200" dirty="0" smtClean="0"/>
              <a:t>, </a:t>
            </a:r>
            <a:r>
              <a:rPr lang="ko-KR" altLang="en-US" sz="1200" dirty="0" smtClean="0"/>
              <a:t>모든 </a:t>
            </a:r>
            <a:r>
              <a:rPr lang="en-US" altLang="ko-KR" sz="1200" dirty="0" smtClean="0"/>
              <a:t>PDF </a:t>
            </a:r>
            <a:r>
              <a:rPr lang="ko-KR" altLang="en-US" sz="1200" dirty="0" smtClean="0"/>
              <a:t>파일이 정상적으로 이미지 파일로 변환되도록 최선의 노력을 다해야 합니다</a:t>
            </a:r>
            <a:r>
              <a:rPr lang="en-US" altLang="ko-KR" sz="1200" dirty="0" smtClean="0"/>
              <a:t>.</a:t>
            </a:r>
            <a:endParaRPr lang="ko-KR" altLang="en-US" sz="1200" dirty="0"/>
          </a:p>
        </p:txBody>
      </p:sp>
    </p:spTree>
    <p:extLst>
      <p:ext uri="{BB962C8B-B14F-4D97-AF65-F5344CB8AC3E}">
        <p14:creationId xmlns:p14="http://schemas.microsoft.com/office/powerpoint/2010/main" val="21393641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smtClean="0"/>
              <a:t>엑셀 </a:t>
            </a:r>
            <a:r>
              <a:rPr lang="en-US" altLang="ko-KR" dirty="0" smtClean="0"/>
              <a:t>VBA</a:t>
            </a:r>
            <a:endParaRPr lang="ko-KR" altLang="en-US" dirty="0"/>
          </a:p>
        </p:txBody>
      </p:sp>
      <p:sp>
        <p:nvSpPr>
          <p:cNvPr id="3" name="부제목 2"/>
          <p:cNvSpPr>
            <a:spLocks noGrp="1"/>
          </p:cNvSpPr>
          <p:nvPr>
            <p:ph type="subTitle" idx="1"/>
          </p:nvPr>
        </p:nvSpPr>
        <p:spPr/>
        <p:txBody>
          <a:bodyPr/>
          <a:lstStyle/>
          <a:p>
            <a:endParaRPr lang="ko-KR" altLang="en-US"/>
          </a:p>
        </p:txBody>
      </p:sp>
    </p:spTree>
    <p:extLst>
      <p:ext uri="{BB962C8B-B14F-4D97-AF65-F5344CB8AC3E}">
        <p14:creationId xmlns:p14="http://schemas.microsoft.com/office/powerpoint/2010/main" val="18387865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숫자를 로마 숫자로 변환하기</a:t>
            </a:r>
            <a:endParaRPr lang="ko-KR" altLang="en-US" dirty="0"/>
          </a:p>
        </p:txBody>
      </p:sp>
      <p:sp>
        <p:nvSpPr>
          <p:cNvPr id="3" name="내용 개체 틀 2"/>
          <p:cNvSpPr>
            <a:spLocks noGrp="1"/>
          </p:cNvSpPr>
          <p:nvPr>
            <p:ph idx="1"/>
          </p:nvPr>
        </p:nvSpPr>
        <p:spPr/>
        <p:txBody>
          <a:bodyPr/>
          <a:lstStyle/>
          <a:p>
            <a:pPr marL="0" indent="0">
              <a:lnSpc>
                <a:spcPct val="150000"/>
              </a:lnSpc>
              <a:buNone/>
            </a:pPr>
            <a:r>
              <a:rPr lang="en-US" altLang="ko-KR" dirty="0" smtClean="0"/>
              <a:t>A2:A17</a:t>
            </a:r>
            <a:r>
              <a:rPr lang="ko-KR" altLang="en-US" dirty="0" smtClean="0"/>
              <a:t>까지 </a:t>
            </a:r>
            <a:r>
              <a:rPr lang="en-US" altLang="ko-KR" dirty="0" smtClean="0"/>
              <a:t>1~100</a:t>
            </a:r>
            <a:r>
              <a:rPr lang="ko-KR" altLang="en-US" dirty="0" smtClean="0"/>
              <a:t>까지의 아라비아 숫자가 있다</a:t>
            </a:r>
            <a:r>
              <a:rPr lang="en-US" altLang="ko-KR" dirty="0" smtClean="0"/>
              <a:t>. </a:t>
            </a:r>
            <a:r>
              <a:rPr lang="ko-KR" altLang="en-US" dirty="0" smtClean="0"/>
              <a:t>이를 </a:t>
            </a:r>
            <a:r>
              <a:rPr lang="ko-KR" altLang="en-US" dirty="0" err="1" smtClean="0"/>
              <a:t>로마숫자로</a:t>
            </a:r>
            <a:r>
              <a:rPr lang="ko-KR" altLang="en-US" dirty="0" smtClean="0"/>
              <a:t> 변환하여</a:t>
            </a:r>
            <a:r>
              <a:rPr lang="en-US" altLang="ko-KR" dirty="0" smtClean="0"/>
              <a:t>, B2:B17</a:t>
            </a:r>
            <a:r>
              <a:rPr lang="ko-KR" altLang="en-US" dirty="0" smtClean="0"/>
              <a:t>에 출력하고 싶다</a:t>
            </a:r>
            <a:r>
              <a:rPr lang="en-US" altLang="ko-KR" dirty="0" smtClean="0"/>
              <a:t>. </a:t>
            </a:r>
            <a:r>
              <a:rPr lang="ko-KR" altLang="en-US" dirty="0" err="1" smtClean="0"/>
              <a:t>엑셀코드를</a:t>
            </a:r>
            <a:r>
              <a:rPr lang="ko-KR" altLang="en-US" dirty="0" smtClean="0"/>
              <a:t> 작성해라</a:t>
            </a:r>
            <a:r>
              <a:rPr lang="en-US" altLang="ko-KR" dirty="0" smtClean="0"/>
              <a:t>.</a:t>
            </a:r>
            <a:endParaRPr lang="ko-KR" altLang="en-US" dirty="0"/>
          </a:p>
        </p:txBody>
      </p:sp>
    </p:spTree>
    <p:extLst>
      <p:ext uri="{BB962C8B-B14F-4D97-AF65-F5344CB8AC3E}">
        <p14:creationId xmlns:p14="http://schemas.microsoft.com/office/powerpoint/2010/main" val="364756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숫자를 로마 숫자로 변환하기</a:t>
            </a:r>
            <a:r>
              <a:rPr lang="en-US" altLang="ko-KR" dirty="0" smtClean="0"/>
              <a:t>(</a:t>
            </a:r>
            <a:r>
              <a:rPr lang="ko-KR" altLang="en-US" dirty="0" smtClean="0"/>
              <a:t>확장</a:t>
            </a:r>
            <a:r>
              <a:rPr lang="en-US" altLang="ko-KR" dirty="0" smtClean="0"/>
              <a:t>-1)</a:t>
            </a:r>
            <a:endParaRPr lang="ko-KR" altLang="en-US" dirty="0"/>
          </a:p>
        </p:txBody>
      </p:sp>
      <p:sp>
        <p:nvSpPr>
          <p:cNvPr id="3" name="내용 개체 틀 2"/>
          <p:cNvSpPr>
            <a:spLocks noGrp="1"/>
          </p:cNvSpPr>
          <p:nvPr>
            <p:ph idx="1"/>
          </p:nvPr>
        </p:nvSpPr>
        <p:spPr/>
        <p:txBody>
          <a:bodyPr/>
          <a:lstStyle/>
          <a:p>
            <a:pPr marL="0" indent="0">
              <a:lnSpc>
                <a:spcPct val="150000"/>
              </a:lnSpc>
              <a:buNone/>
            </a:pPr>
            <a:r>
              <a:rPr lang="en-US" altLang="ko-KR" dirty="0" smtClean="0"/>
              <a:t>Excel VBA</a:t>
            </a:r>
            <a:r>
              <a:rPr lang="ko-KR" altLang="en-US" dirty="0" smtClean="0"/>
              <a:t>를 사용하여 현재 활성화된 워크시트의 사용된 범위에 있는 모든 셀을 순회하는 매크로를 작성해주세요</a:t>
            </a:r>
            <a:r>
              <a:rPr lang="en-US" altLang="ko-KR" dirty="0" smtClean="0"/>
              <a:t>. </a:t>
            </a:r>
            <a:r>
              <a:rPr lang="ko-KR" altLang="en-US" dirty="0" smtClean="0"/>
              <a:t>각 셀의 값이 </a:t>
            </a:r>
            <a:r>
              <a:rPr lang="en-US" altLang="ko-KR" dirty="0" smtClean="0"/>
              <a:t>0</a:t>
            </a:r>
            <a:r>
              <a:rPr lang="ko-KR" altLang="en-US" dirty="0" smtClean="0"/>
              <a:t>보다 크고 </a:t>
            </a:r>
            <a:r>
              <a:rPr lang="en-US" altLang="ko-KR" dirty="0" smtClean="0"/>
              <a:t>4000</a:t>
            </a:r>
            <a:r>
              <a:rPr lang="ko-KR" altLang="en-US" dirty="0" smtClean="0"/>
              <a:t>보다 작은 숫자인 경우</a:t>
            </a:r>
            <a:r>
              <a:rPr lang="en-US" altLang="ko-KR" dirty="0" smtClean="0"/>
              <a:t>, </a:t>
            </a:r>
            <a:r>
              <a:rPr lang="ko-KR" altLang="en-US" dirty="0" smtClean="0"/>
              <a:t>해당 숫자를 로마 숫자로 변환하고 그 결과를 원래 셀의 바로 오른쪽에 위치한 셀에 출력해야 합니다</a:t>
            </a:r>
            <a:r>
              <a:rPr lang="en-US" altLang="ko-KR" dirty="0" smtClean="0"/>
              <a:t>. </a:t>
            </a:r>
            <a:r>
              <a:rPr lang="ko-KR" altLang="en-US" dirty="0" smtClean="0"/>
              <a:t>로마 숫자 변환에는 </a:t>
            </a:r>
            <a:r>
              <a:rPr lang="en-US" altLang="ko-KR" dirty="0" smtClean="0"/>
              <a:t>Excel</a:t>
            </a:r>
            <a:r>
              <a:rPr lang="ko-KR" altLang="en-US" dirty="0" smtClean="0"/>
              <a:t>의 내장 함수인 </a:t>
            </a:r>
            <a:r>
              <a:rPr lang="en-US" altLang="ko-KR" dirty="0" err="1" smtClean="0"/>
              <a:t>WorksheetFunction.roman</a:t>
            </a:r>
            <a:r>
              <a:rPr lang="ko-KR" altLang="en-US" dirty="0" smtClean="0"/>
              <a:t>을 사용해주세요</a:t>
            </a:r>
            <a:r>
              <a:rPr lang="en-US" altLang="ko-KR" dirty="0" smtClean="0"/>
              <a:t>.</a:t>
            </a:r>
            <a:endParaRPr lang="ko-KR" altLang="en-US" dirty="0"/>
          </a:p>
        </p:txBody>
      </p:sp>
    </p:spTree>
    <p:extLst>
      <p:ext uri="{BB962C8B-B14F-4D97-AF65-F5344CB8AC3E}">
        <p14:creationId xmlns:p14="http://schemas.microsoft.com/office/powerpoint/2010/main" val="9620936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숫자를 로마 숫자로 변환하기</a:t>
            </a:r>
            <a:r>
              <a:rPr lang="en-US" altLang="ko-KR" dirty="0" smtClean="0"/>
              <a:t>(</a:t>
            </a:r>
            <a:r>
              <a:rPr lang="ko-KR" altLang="en-US" dirty="0" smtClean="0"/>
              <a:t>확장</a:t>
            </a:r>
            <a:r>
              <a:rPr lang="en-US" altLang="ko-KR" dirty="0" smtClean="0"/>
              <a:t>-2)</a:t>
            </a:r>
            <a:endParaRPr lang="ko-KR" altLang="en-US" dirty="0"/>
          </a:p>
        </p:txBody>
      </p:sp>
      <p:sp>
        <p:nvSpPr>
          <p:cNvPr id="3" name="내용 개체 틀 2"/>
          <p:cNvSpPr>
            <a:spLocks noGrp="1"/>
          </p:cNvSpPr>
          <p:nvPr>
            <p:ph idx="1"/>
          </p:nvPr>
        </p:nvSpPr>
        <p:spPr/>
        <p:txBody>
          <a:bodyPr>
            <a:noAutofit/>
          </a:bodyPr>
          <a:lstStyle/>
          <a:p>
            <a:pPr marL="0" indent="0">
              <a:lnSpc>
                <a:spcPct val="150000"/>
              </a:lnSpc>
              <a:buNone/>
            </a:pPr>
            <a:r>
              <a:rPr lang="en-US" altLang="ko-KR" sz="1400" dirty="0" smtClean="0"/>
              <a:t>Excel VBA</a:t>
            </a:r>
            <a:r>
              <a:rPr lang="ko-KR" altLang="en-US" sz="1400" dirty="0" smtClean="0"/>
              <a:t>를 사용하여 다음과 같은 작업을 수행하는 매크로를 작성해주세요</a:t>
            </a:r>
            <a:r>
              <a:rPr lang="en-US" altLang="ko-KR" sz="1400" dirty="0" smtClean="0"/>
              <a:t>:</a:t>
            </a:r>
          </a:p>
          <a:p>
            <a:pPr marL="0" indent="0">
              <a:lnSpc>
                <a:spcPct val="150000"/>
              </a:lnSpc>
              <a:buNone/>
            </a:pPr>
            <a:r>
              <a:rPr lang="ko-KR" altLang="en-US" sz="1400" dirty="0" smtClean="0"/>
              <a:t>현재 활성화된 워크시트를 참조하되</a:t>
            </a:r>
            <a:r>
              <a:rPr lang="en-US" altLang="ko-KR" sz="1400" dirty="0" smtClean="0"/>
              <a:t>, </a:t>
            </a:r>
            <a:r>
              <a:rPr lang="ko-KR" altLang="en-US" sz="1400" dirty="0" smtClean="0"/>
              <a:t>이 때 오류가 발생하지 않도록 예외 처리를 포함해야 합니다</a:t>
            </a:r>
            <a:r>
              <a:rPr lang="en-US" altLang="ko-KR" sz="1400" dirty="0" smtClean="0"/>
              <a:t>.</a:t>
            </a:r>
          </a:p>
          <a:p>
            <a:pPr marL="0" indent="0">
              <a:lnSpc>
                <a:spcPct val="150000"/>
              </a:lnSpc>
              <a:buNone/>
            </a:pPr>
            <a:r>
              <a:rPr lang="ko-KR" altLang="en-US" sz="1400" dirty="0" smtClean="0"/>
              <a:t>참조된 워크시트의 </a:t>
            </a:r>
            <a:r>
              <a:rPr lang="en-US" altLang="ko-KR" sz="1400" dirty="0" smtClean="0"/>
              <a:t>'</a:t>
            </a:r>
            <a:r>
              <a:rPr lang="en-US" altLang="ko-KR" sz="1400" dirty="0" err="1" smtClean="0"/>
              <a:t>UsedRange</a:t>
            </a:r>
            <a:r>
              <a:rPr lang="en-US" altLang="ko-KR" sz="1400" dirty="0" smtClean="0"/>
              <a:t>' </a:t>
            </a:r>
            <a:r>
              <a:rPr lang="ko-KR" altLang="en-US" sz="1400" dirty="0" smtClean="0"/>
              <a:t>속성을 사용하여 사용된 범위를 정의해주세요</a:t>
            </a:r>
            <a:r>
              <a:rPr lang="en-US" altLang="ko-KR" sz="1400" dirty="0" smtClean="0"/>
              <a:t>. </a:t>
            </a:r>
            <a:r>
              <a:rPr lang="ko-KR" altLang="en-US" sz="1400" dirty="0" smtClean="0"/>
              <a:t>이 범위는 빈 셀을 포함하지 않아야 합니다</a:t>
            </a:r>
            <a:r>
              <a:rPr lang="en-US" altLang="ko-KR" sz="1400" dirty="0" smtClean="0"/>
              <a:t>.</a:t>
            </a:r>
          </a:p>
          <a:p>
            <a:pPr marL="0" indent="0">
              <a:lnSpc>
                <a:spcPct val="150000"/>
              </a:lnSpc>
              <a:buNone/>
            </a:pPr>
            <a:r>
              <a:rPr lang="ko-KR" altLang="en-US" sz="1400" dirty="0" smtClean="0"/>
              <a:t>이 범위의 각 셀을 순회하는 </a:t>
            </a:r>
            <a:r>
              <a:rPr lang="en-US" altLang="ko-KR" sz="1400" dirty="0" smtClean="0"/>
              <a:t>For Each </a:t>
            </a:r>
            <a:r>
              <a:rPr lang="ko-KR" altLang="en-US" sz="1400" dirty="0" smtClean="0"/>
              <a:t>구문을 작성해주세요</a:t>
            </a:r>
            <a:r>
              <a:rPr lang="en-US" altLang="ko-KR" sz="1400" dirty="0" smtClean="0"/>
              <a:t>. </a:t>
            </a:r>
            <a:r>
              <a:rPr lang="ko-KR" altLang="en-US" sz="1400" dirty="0" smtClean="0"/>
              <a:t>이 과정에서</a:t>
            </a:r>
            <a:r>
              <a:rPr lang="en-US" altLang="ko-KR" sz="1400" dirty="0" smtClean="0"/>
              <a:t>, </a:t>
            </a:r>
            <a:r>
              <a:rPr lang="ko-KR" altLang="en-US" sz="1400" dirty="0" smtClean="0"/>
              <a:t>각 셀의 값에 접근하는 동안 오류가 발생하지 않도록 예외 처리를 포함해야 합니다</a:t>
            </a:r>
            <a:r>
              <a:rPr lang="en-US" altLang="ko-KR" sz="1400" dirty="0" smtClean="0"/>
              <a:t>.</a:t>
            </a:r>
          </a:p>
          <a:p>
            <a:pPr marL="0" indent="0">
              <a:lnSpc>
                <a:spcPct val="150000"/>
              </a:lnSpc>
              <a:buNone/>
            </a:pPr>
            <a:r>
              <a:rPr lang="ko-KR" altLang="en-US" sz="1400" dirty="0" smtClean="0"/>
              <a:t>각 셀의 값이 숫자인지 확인하고</a:t>
            </a:r>
            <a:r>
              <a:rPr lang="en-US" altLang="ko-KR" sz="1400" dirty="0" smtClean="0"/>
              <a:t>, </a:t>
            </a:r>
            <a:r>
              <a:rPr lang="ko-KR" altLang="en-US" sz="1400" dirty="0" smtClean="0"/>
              <a:t>이 값이 </a:t>
            </a:r>
            <a:r>
              <a:rPr lang="en-US" altLang="ko-KR" sz="1400" dirty="0" smtClean="0"/>
              <a:t>0</a:t>
            </a:r>
            <a:r>
              <a:rPr lang="ko-KR" altLang="en-US" sz="1400" dirty="0" smtClean="0"/>
              <a:t>보다 크고 </a:t>
            </a:r>
            <a:r>
              <a:rPr lang="en-US" altLang="ko-KR" sz="1400" dirty="0" smtClean="0"/>
              <a:t>4000</a:t>
            </a:r>
            <a:r>
              <a:rPr lang="ko-KR" altLang="en-US" sz="1400" dirty="0" smtClean="0"/>
              <a:t>보다 작은지 확인해주세요</a:t>
            </a:r>
            <a:r>
              <a:rPr lang="en-US" altLang="ko-KR" sz="1400" dirty="0" smtClean="0"/>
              <a:t>. </a:t>
            </a:r>
            <a:r>
              <a:rPr lang="ko-KR" altLang="en-US" sz="1400" dirty="0" smtClean="0"/>
              <a:t>이 조건을 만족하지 않는 셀은 건너뛰어야 합니다</a:t>
            </a:r>
            <a:r>
              <a:rPr lang="en-US" altLang="ko-KR" sz="1400" dirty="0" smtClean="0"/>
              <a:t>.</a:t>
            </a:r>
          </a:p>
          <a:p>
            <a:pPr marL="0" indent="0">
              <a:lnSpc>
                <a:spcPct val="150000"/>
              </a:lnSpc>
              <a:buNone/>
            </a:pPr>
            <a:r>
              <a:rPr lang="ko-KR" altLang="en-US" sz="1400" dirty="0" smtClean="0"/>
              <a:t>해당 조건을 만족하는 셀의 경우</a:t>
            </a:r>
            <a:r>
              <a:rPr lang="en-US" altLang="ko-KR" sz="1400" dirty="0" smtClean="0"/>
              <a:t>, </a:t>
            </a:r>
            <a:r>
              <a:rPr lang="en-US" altLang="ko-KR" sz="1400" dirty="0" err="1" smtClean="0"/>
              <a:t>WorksheetFunction.roman</a:t>
            </a:r>
            <a:r>
              <a:rPr lang="en-US" altLang="ko-KR" sz="1400" dirty="0" smtClean="0"/>
              <a:t> </a:t>
            </a:r>
            <a:r>
              <a:rPr lang="ko-KR" altLang="en-US" sz="1400" dirty="0" smtClean="0"/>
              <a:t>함수를 사용하여 이 값을 로마 숫자로 변환해주세요</a:t>
            </a:r>
            <a:r>
              <a:rPr lang="en-US" altLang="ko-KR" sz="1400" dirty="0" smtClean="0"/>
              <a:t>. </a:t>
            </a:r>
            <a:r>
              <a:rPr lang="ko-KR" altLang="en-US" sz="1400" dirty="0" smtClean="0"/>
              <a:t>함수 호출 중에 오류가 발생하지 않도록 예외 처리를 포함해야 합니다</a:t>
            </a:r>
            <a:r>
              <a:rPr lang="en-US" altLang="ko-KR" sz="1400" dirty="0" smtClean="0"/>
              <a:t>.</a:t>
            </a:r>
          </a:p>
          <a:p>
            <a:pPr marL="0" indent="0">
              <a:lnSpc>
                <a:spcPct val="150000"/>
              </a:lnSpc>
              <a:buNone/>
            </a:pPr>
            <a:r>
              <a:rPr lang="ko-KR" altLang="en-US" sz="1400" dirty="0" smtClean="0"/>
              <a:t>마지막으로</a:t>
            </a:r>
            <a:r>
              <a:rPr lang="en-US" altLang="ko-KR" sz="1400" dirty="0" smtClean="0"/>
              <a:t>, </a:t>
            </a:r>
            <a:r>
              <a:rPr lang="ko-KR" altLang="en-US" sz="1400" dirty="0" smtClean="0"/>
              <a:t>변환된 로마 숫자를 원래 셀의 바로 오른쪽에 위치한 셀에 출력해주세요</a:t>
            </a:r>
            <a:r>
              <a:rPr lang="en-US" altLang="ko-KR" sz="1400" dirty="0" smtClean="0"/>
              <a:t>. </a:t>
            </a:r>
            <a:r>
              <a:rPr lang="ko-KR" altLang="en-US" sz="1400" dirty="0" smtClean="0"/>
              <a:t>이 셀이 비어 있지 않을 경우</a:t>
            </a:r>
            <a:r>
              <a:rPr lang="en-US" altLang="ko-KR" sz="1400" dirty="0" smtClean="0"/>
              <a:t>, </a:t>
            </a:r>
            <a:r>
              <a:rPr lang="ko-KR" altLang="en-US" sz="1400" dirty="0" smtClean="0"/>
              <a:t>기존의 값을 덮어쓰기 전에 사용자에게 확인을 요청해야 합니다</a:t>
            </a:r>
            <a:r>
              <a:rPr lang="en-US" altLang="ko-KR" sz="1400" dirty="0" smtClean="0"/>
              <a:t>.</a:t>
            </a:r>
            <a:endParaRPr lang="ko-KR" altLang="en-US" sz="1400" dirty="0"/>
          </a:p>
        </p:txBody>
      </p:sp>
    </p:spTree>
    <p:extLst>
      <p:ext uri="{BB962C8B-B14F-4D97-AF65-F5344CB8AC3E}">
        <p14:creationId xmlns:p14="http://schemas.microsoft.com/office/powerpoint/2010/main" val="37018417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사진 사이즈 변경하기</a:t>
            </a:r>
            <a:endParaRPr lang="ko-KR" altLang="en-US" dirty="0"/>
          </a:p>
        </p:txBody>
      </p:sp>
      <p:sp>
        <p:nvSpPr>
          <p:cNvPr id="3" name="내용 개체 틀 2"/>
          <p:cNvSpPr>
            <a:spLocks noGrp="1"/>
          </p:cNvSpPr>
          <p:nvPr>
            <p:ph idx="1"/>
          </p:nvPr>
        </p:nvSpPr>
        <p:spPr/>
        <p:txBody>
          <a:bodyPr/>
          <a:lstStyle/>
          <a:p>
            <a:pPr marL="0" indent="0">
              <a:lnSpc>
                <a:spcPct val="150000"/>
              </a:lnSpc>
              <a:buNone/>
            </a:pPr>
            <a:r>
              <a:rPr lang="ko-KR" altLang="en-US" dirty="0" smtClean="0"/>
              <a:t>엑셀 </a:t>
            </a:r>
            <a:r>
              <a:rPr lang="en-US" altLang="ko-KR" dirty="0" err="1" smtClean="0"/>
              <a:t>vba</a:t>
            </a:r>
            <a:r>
              <a:rPr lang="en-US" altLang="ko-KR" dirty="0" smtClean="0"/>
              <a:t> </a:t>
            </a:r>
            <a:r>
              <a:rPr lang="ko-KR" altLang="en-US" dirty="0" smtClean="0"/>
              <a:t>전문가가되어 나의 요청에 답해줘</a:t>
            </a:r>
            <a:r>
              <a:rPr lang="en-US" altLang="ko-KR" dirty="0" smtClean="0"/>
              <a:t>.</a:t>
            </a:r>
          </a:p>
          <a:p>
            <a:pPr marL="0" indent="0">
              <a:lnSpc>
                <a:spcPct val="150000"/>
              </a:lnSpc>
              <a:buNone/>
            </a:pPr>
            <a:r>
              <a:rPr lang="ko-KR" altLang="en-US" dirty="0" smtClean="0"/>
              <a:t>엑셀 이미지 크기를 가로 세로가 같은 </a:t>
            </a:r>
            <a:r>
              <a:rPr lang="en-US" altLang="ko-KR" dirty="0" smtClean="0"/>
              <a:t>5cm </a:t>
            </a:r>
            <a:r>
              <a:rPr lang="ko-KR" altLang="en-US" dirty="0" smtClean="0"/>
              <a:t>사이즈로 수정하는 </a:t>
            </a:r>
            <a:r>
              <a:rPr lang="en-US" altLang="ko-KR" dirty="0" smtClean="0"/>
              <a:t>VBA</a:t>
            </a:r>
            <a:r>
              <a:rPr lang="ko-KR" altLang="en-US" dirty="0" smtClean="0"/>
              <a:t>코드를 작성해줘</a:t>
            </a:r>
            <a:r>
              <a:rPr lang="en-US" altLang="ko-KR" dirty="0" smtClean="0"/>
              <a:t>.</a:t>
            </a:r>
            <a:endParaRPr lang="ko-KR" altLang="en-US" dirty="0"/>
          </a:p>
        </p:txBody>
      </p:sp>
    </p:spTree>
    <p:extLst>
      <p:ext uri="{BB962C8B-B14F-4D97-AF65-F5344CB8AC3E}">
        <p14:creationId xmlns:p14="http://schemas.microsoft.com/office/powerpoint/2010/main" val="14909849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사진 사이즈 변경하기</a:t>
            </a:r>
            <a:r>
              <a:rPr lang="en-US" altLang="ko-KR" dirty="0" smtClean="0"/>
              <a:t>(</a:t>
            </a:r>
            <a:r>
              <a:rPr lang="ko-KR" altLang="en-US" dirty="0" smtClean="0"/>
              <a:t>확장</a:t>
            </a:r>
            <a:r>
              <a:rPr lang="en-US" altLang="ko-KR" dirty="0" smtClean="0"/>
              <a:t>-1)</a:t>
            </a:r>
            <a:endParaRPr lang="ko-KR" altLang="en-US" dirty="0"/>
          </a:p>
        </p:txBody>
      </p:sp>
      <p:sp>
        <p:nvSpPr>
          <p:cNvPr id="3" name="내용 개체 틀 2"/>
          <p:cNvSpPr>
            <a:spLocks noGrp="1"/>
          </p:cNvSpPr>
          <p:nvPr>
            <p:ph idx="1"/>
          </p:nvPr>
        </p:nvSpPr>
        <p:spPr/>
        <p:txBody>
          <a:bodyPr/>
          <a:lstStyle/>
          <a:p>
            <a:pPr marL="0" indent="0">
              <a:lnSpc>
                <a:spcPct val="150000"/>
              </a:lnSpc>
              <a:buNone/>
            </a:pPr>
            <a:r>
              <a:rPr lang="en-US" altLang="ko-KR" dirty="0" smtClean="0"/>
              <a:t>Excel VBA</a:t>
            </a:r>
            <a:r>
              <a:rPr lang="ko-KR" altLang="en-US" dirty="0" smtClean="0"/>
              <a:t>를 사용하여 현재 활성화된 워크시트의 모든 이미지를 순회하고 크기를 조절하는 매크로를 작성해주세요</a:t>
            </a:r>
            <a:r>
              <a:rPr lang="en-US" altLang="ko-KR" dirty="0" smtClean="0"/>
              <a:t>. </a:t>
            </a:r>
            <a:r>
              <a:rPr lang="ko-KR" altLang="en-US" dirty="0" smtClean="0"/>
              <a:t>각 이미지의 가로와 세로 크기는 </a:t>
            </a:r>
            <a:r>
              <a:rPr lang="en-US" altLang="ko-KR" dirty="0" smtClean="0"/>
              <a:t>5cm</a:t>
            </a:r>
            <a:r>
              <a:rPr lang="ko-KR" altLang="en-US" dirty="0" smtClean="0"/>
              <a:t>로 변경해야 하며</a:t>
            </a:r>
            <a:r>
              <a:rPr lang="en-US" altLang="ko-KR" dirty="0" smtClean="0"/>
              <a:t>, </a:t>
            </a:r>
            <a:r>
              <a:rPr lang="ko-KR" altLang="en-US" dirty="0" smtClean="0"/>
              <a:t>비율은 유지되어야 합니다</a:t>
            </a:r>
            <a:r>
              <a:rPr lang="en-US" altLang="ko-KR" dirty="0" smtClean="0"/>
              <a:t>. </a:t>
            </a:r>
            <a:r>
              <a:rPr lang="ko-KR" altLang="en-US" dirty="0" smtClean="0"/>
              <a:t>워크시트에 이미지가 없는 경우</a:t>
            </a:r>
            <a:r>
              <a:rPr lang="en-US" altLang="ko-KR" dirty="0" smtClean="0"/>
              <a:t>, '</a:t>
            </a:r>
            <a:r>
              <a:rPr lang="ko-KR" altLang="en-US" dirty="0" smtClean="0"/>
              <a:t>이미지가 없습니다</a:t>
            </a:r>
            <a:r>
              <a:rPr lang="en-US" altLang="ko-KR" dirty="0" smtClean="0"/>
              <a:t>.'</a:t>
            </a:r>
            <a:r>
              <a:rPr lang="ko-KR" altLang="en-US" dirty="0" smtClean="0"/>
              <a:t>라는 메시지를 사용자에게 메시지 박스를 통해 알려주세요</a:t>
            </a:r>
            <a:r>
              <a:rPr lang="en-US" altLang="ko-KR" dirty="0" smtClean="0"/>
              <a:t>.</a:t>
            </a:r>
            <a:endParaRPr lang="ko-KR" altLang="en-US" dirty="0"/>
          </a:p>
        </p:txBody>
      </p:sp>
    </p:spTree>
    <p:extLst>
      <p:ext uri="{BB962C8B-B14F-4D97-AF65-F5344CB8AC3E}">
        <p14:creationId xmlns:p14="http://schemas.microsoft.com/office/powerpoint/2010/main" val="38664433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smtClean="0"/>
              <a:t>Python</a:t>
            </a:r>
            <a:endParaRPr lang="ko-KR" altLang="en-US" dirty="0"/>
          </a:p>
        </p:txBody>
      </p:sp>
      <p:sp>
        <p:nvSpPr>
          <p:cNvPr id="3" name="부제목 2"/>
          <p:cNvSpPr>
            <a:spLocks noGrp="1"/>
          </p:cNvSpPr>
          <p:nvPr>
            <p:ph type="subTitle" idx="1"/>
          </p:nvPr>
        </p:nvSpPr>
        <p:spPr/>
        <p:txBody>
          <a:bodyPr/>
          <a:lstStyle/>
          <a:p>
            <a:endParaRPr lang="ko-KR" altLang="en-US" dirty="0"/>
          </a:p>
        </p:txBody>
      </p:sp>
    </p:spTree>
    <p:extLst>
      <p:ext uri="{BB962C8B-B14F-4D97-AF65-F5344CB8AC3E}">
        <p14:creationId xmlns:p14="http://schemas.microsoft.com/office/powerpoint/2010/main" val="133106710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몇 호선이지 찾는 문제</a:t>
            </a:r>
            <a:endParaRPr lang="ko-KR" altLang="en-US" dirty="0"/>
          </a:p>
        </p:txBody>
      </p:sp>
      <p:sp>
        <p:nvSpPr>
          <p:cNvPr id="3" name="내용 개체 틀 2"/>
          <p:cNvSpPr>
            <a:spLocks noGrp="1"/>
          </p:cNvSpPr>
          <p:nvPr>
            <p:ph idx="1"/>
          </p:nvPr>
        </p:nvSpPr>
        <p:spPr/>
        <p:txBody>
          <a:bodyPr>
            <a:normAutofit fontScale="77500" lnSpcReduction="20000"/>
          </a:bodyPr>
          <a:lstStyle/>
          <a:p>
            <a:pPr marL="0" indent="0">
              <a:buNone/>
            </a:pPr>
            <a:r>
              <a:rPr lang="en-US" altLang="ko-KR" dirty="0" smtClean="0"/>
              <a:t>| </a:t>
            </a:r>
            <a:r>
              <a:rPr lang="ko-KR" altLang="en-US" dirty="0" smtClean="0"/>
              <a:t>순서  </a:t>
            </a:r>
            <a:r>
              <a:rPr lang="en-US" altLang="ko-KR" dirty="0" smtClean="0"/>
              <a:t>| 1</a:t>
            </a:r>
            <a:r>
              <a:rPr lang="ko-KR" altLang="en-US" dirty="0" smtClean="0"/>
              <a:t>호선 </a:t>
            </a:r>
            <a:r>
              <a:rPr lang="en-US" altLang="ko-KR" dirty="0" smtClean="0"/>
              <a:t>| 2</a:t>
            </a:r>
            <a:r>
              <a:rPr lang="ko-KR" altLang="en-US" dirty="0" smtClean="0"/>
              <a:t>호선   </a:t>
            </a:r>
            <a:r>
              <a:rPr lang="en-US" altLang="ko-KR" dirty="0" smtClean="0"/>
              <a:t>| 3</a:t>
            </a:r>
            <a:r>
              <a:rPr lang="ko-KR" altLang="en-US" dirty="0" smtClean="0"/>
              <a:t>호선   </a:t>
            </a:r>
            <a:r>
              <a:rPr lang="en-US" altLang="ko-KR" dirty="0" smtClean="0"/>
              <a:t>| 4</a:t>
            </a:r>
            <a:r>
              <a:rPr lang="ko-KR" altLang="en-US" dirty="0" smtClean="0"/>
              <a:t>호선  </a:t>
            </a:r>
            <a:r>
              <a:rPr lang="en-US" altLang="ko-KR" dirty="0" smtClean="0"/>
              <a:t>| 5</a:t>
            </a:r>
            <a:r>
              <a:rPr lang="ko-KR" altLang="en-US" dirty="0" smtClean="0"/>
              <a:t>호선  </a:t>
            </a:r>
            <a:r>
              <a:rPr lang="en-US" altLang="ko-KR" dirty="0" smtClean="0"/>
              <a:t>| 6</a:t>
            </a:r>
            <a:r>
              <a:rPr lang="ko-KR" altLang="en-US" dirty="0" smtClean="0"/>
              <a:t>호선 </a:t>
            </a:r>
            <a:r>
              <a:rPr lang="en-US" altLang="ko-KR" dirty="0" smtClean="0"/>
              <a:t>| 7</a:t>
            </a:r>
            <a:r>
              <a:rPr lang="ko-KR" altLang="en-US" dirty="0" smtClean="0"/>
              <a:t>호선  </a:t>
            </a:r>
            <a:r>
              <a:rPr lang="en-US" altLang="ko-KR" dirty="0" smtClean="0"/>
              <a:t>|</a:t>
            </a:r>
          </a:p>
          <a:p>
            <a:pPr marL="0" indent="0">
              <a:buNone/>
            </a:pPr>
            <a:r>
              <a:rPr lang="en-US" altLang="ko-KR" dirty="0" smtClean="0"/>
              <a:t>| --- | --- | ----- | ----- | ---- | ---- | --- | ---- |</a:t>
            </a:r>
          </a:p>
          <a:p>
            <a:pPr marL="0" indent="0">
              <a:buNone/>
            </a:pPr>
            <a:r>
              <a:rPr lang="en-US" altLang="ko-KR" dirty="0" smtClean="0"/>
              <a:t>| 1  | </a:t>
            </a:r>
            <a:r>
              <a:rPr lang="ko-KR" altLang="en-US" dirty="0" smtClean="0"/>
              <a:t>인천  </a:t>
            </a:r>
            <a:r>
              <a:rPr lang="en-US" altLang="ko-KR" dirty="0" smtClean="0"/>
              <a:t>| </a:t>
            </a:r>
            <a:r>
              <a:rPr lang="ko-KR" altLang="en-US" dirty="0" smtClean="0"/>
              <a:t>성수    </a:t>
            </a:r>
            <a:r>
              <a:rPr lang="en-US" altLang="ko-KR" dirty="0" smtClean="0"/>
              <a:t>| </a:t>
            </a:r>
            <a:r>
              <a:rPr lang="ko-KR" altLang="en-US" dirty="0" smtClean="0"/>
              <a:t>수서    </a:t>
            </a:r>
            <a:r>
              <a:rPr lang="en-US" altLang="ko-KR" dirty="0" smtClean="0"/>
              <a:t>| </a:t>
            </a:r>
            <a:r>
              <a:rPr lang="ko-KR" altLang="en-US" dirty="0" smtClean="0"/>
              <a:t>오이도  </a:t>
            </a:r>
            <a:r>
              <a:rPr lang="en-US" altLang="ko-KR" dirty="0" smtClean="0"/>
              <a:t>| </a:t>
            </a:r>
            <a:r>
              <a:rPr lang="ko-KR" altLang="en-US" dirty="0" smtClean="0"/>
              <a:t>방화   </a:t>
            </a:r>
            <a:r>
              <a:rPr lang="en-US" altLang="ko-KR" dirty="0" smtClean="0"/>
              <a:t>| </a:t>
            </a:r>
            <a:r>
              <a:rPr lang="ko-KR" altLang="en-US" dirty="0" err="1" smtClean="0"/>
              <a:t>봉화산</a:t>
            </a:r>
            <a:r>
              <a:rPr lang="ko-KR" altLang="en-US" dirty="0" smtClean="0"/>
              <a:t> </a:t>
            </a:r>
            <a:r>
              <a:rPr lang="en-US" altLang="ko-KR" dirty="0" smtClean="0"/>
              <a:t>| </a:t>
            </a:r>
            <a:r>
              <a:rPr lang="ko-KR" altLang="en-US" dirty="0" smtClean="0"/>
              <a:t>장암   </a:t>
            </a:r>
            <a:r>
              <a:rPr lang="en-US" altLang="ko-KR" dirty="0" smtClean="0"/>
              <a:t>|</a:t>
            </a:r>
          </a:p>
          <a:p>
            <a:pPr marL="0" indent="0">
              <a:buNone/>
            </a:pPr>
            <a:r>
              <a:rPr lang="en-US" altLang="ko-KR" dirty="0" smtClean="0"/>
              <a:t>| 2  | </a:t>
            </a:r>
            <a:r>
              <a:rPr lang="ko-KR" altLang="en-US" dirty="0" err="1" smtClean="0"/>
              <a:t>동인천</a:t>
            </a:r>
            <a:r>
              <a:rPr lang="ko-KR" altLang="en-US" dirty="0" smtClean="0"/>
              <a:t> </a:t>
            </a:r>
            <a:r>
              <a:rPr lang="en-US" altLang="ko-KR" dirty="0" smtClean="0"/>
              <a:t>| </a:t>
            </a:r>
            <a:r>
              <a:rPr lang="ko-KR" altLang="en-US" dirty="0" err="1" smtClean="0"/>
              <a:t>건대입구</a:t>
            </a:r>
            <a:r>
              <a:rPr lang="ko-KR" altLang="en-US" dirty="0" smtClean="0"/>
              <a:t>  </a:t>
            </a:r>
            <a:r>
              <a:rPr lang="en-US" altLang="ko-KR" dirty="0" smtClean="0"/>
              <a:t>| </a:t>
            </a:r>
            <a:r>
              <a:rPr lang="ko-KR" altLang="en-US" dirty="0" smtClean="0"/>
              <a:t>일원    </a:t>
            </a:r>
            <a:r>
              <a:rPr lang="en-US" altLang="ko-KR" dirty="0" smtClean="0"/>
              <a:t>| </a:t>
            </a:r>
            <a:r>
              <a:rPr lang="ko-KR" altLang="en-US" dirty="0" err="1" smtClean="0"/>
              <a:t>정왕</a:t>
            </a:r>
            <a:r>
              <a:rPr lang="ko-KR" altLang="en-US" dirty="0" smtClean="0"/>
              <a:t>   </a:t>
            </a:r>
            <a:r>
              <a:rPr lang="en-US" altLang="ko-KR" dirty="0" smtClean="0"/>
              <a:t>| </a:t>
            </a:r>
            <a:r>
              <a:rPr lang="ko-KR" altLang="en-US" dirty="0" smtClean="0"/>
              <a:t>개화산  </a:t>
            </a:r>
            <a:r>
              <a:rPr lang="en-US" altLang="ko-KR" dirty="0" smtClean="0"/>
              <a:t>| </a:t>
            </a:r>
            <a:r>
              <a:rPr lang="ko-KR" altLang="en-US" dirty="0" err="1" smtClean="0"/>
              <a:t>화랑대</a:t>
            </a:r>
            <a:r>
              <a:rPr lang="ko-KR" altLang="en-US" dirty="0" smtClean="0"/>
              <a:t> </a:t>
            </a:r>
            <a:r>
              <a:rPr lang="en-US" altLang="ko-KR" dirty="0" smtClean="0"/>
              <a:t>| </a:t>
            </a:r>
            <a:r>
              <a:rPr lang="ko-KR" altLang="en-US" dirty="0" smtClean="0"/>
              <a:t>도봉   </a:t>
            </a:r>
            <a:r>
              <a:rPr lang="en-US" altLang="ko-KR" dirty="0" smtClean="0"/>
              <a:t>|</a:t>
            </a:r>
          </a:p>
          <a:p>
            <a:pPr marL="0" indent="0">
              <a:buNone/>
            </a:pPr>
            <a:r>
              <a:rPr lang="en-US" altLang="ko-KR" dirty="0" smtClean="0"/>
              <a:t>| 3  | </a:t>
            </a:r>
            <a:r>
              <a:rPr lang="ko-KR" altLang="en-US" dirty="0" smtClean="0"/>
              <a:t>도원  </a:t>
            </a:r>
            <a:r>
              <a:rPr lang="en-US" altLang="ko-KR" dirty="0" smtClean="0"/>
              <a:t>| </a:t>
            </a:r>
            <a:r>
              <a:rPr lang="ko-KR" altLang="en-US" dirty="0" smtClean="0"/>
              <a:t>구의    </a:t>
            </a:r>
            <a:r>
              <a:rPr lang="en-US" altLang="ko-KR" dirty="0" smtClean="0"/>
              <a:t>| </a:t>
            </a:r>
            <a:r>
              <a:rPr lang="ko-KR" altLang="en-US" dirty="0" smtClean="0"/>
              <a:t>대청    </a:t>
            </a:r>
            <a:r>
              <a:rPr lang="en-US" altLang="ko-KR" dirty="0" smtClean="0"/>
              <a:t>| </a:t>
            </a:r>
            <a:r>
              <a:rPr lang="ko-KR" altLang="en-US" dirty="0" err="1" smtClean="0"/>
              <a:t>신길온천</a:t>
            </a:r>
            <a:r>
              <a:rPr lang="ko-KR" altLang="en-US" dirty="0" smtClean="0"/>
              <a:t> </a:t>
            </a:r>
            <a:r>
              <a:rPr lang="en-US" altLang="ko-KR" dirty="0" smtClean="0"/>
              <a:t>| </a:t>
            </a:r>
            <a:r>
              <a:rPr lang="ko-KR" altLang="en-US" dirty="0" smtClean="0"/>
              <a:t>김포공항 </a:t>
            </a:r>
            <a:r>
              <a:rPr lang="en-US" altLang="ko-KR" dirty="0" smtClean="0"/>
              <a:t>| </a:t>
            </a:r>
            <a:r>
              <a:rPr lang="ko-KR" altLang="en-US" dirty="0" smtClean="0"/>
              <a:t>태릉  </a:t>
            </a:r>
            <a:r>
              <a:rPr lang="en-US" altLang="ko-KR" dirty="0" smtClean="0"/>
              <a:t>| </a:t>
            </a:r>
            <a:r>
              <a:rPr lang="ko-KR" altLang="en-US" dirty="0" smtClean="0"/>
              <a:t>도봉산  </a:t>
            </a:r>
            <a:r>
              <a:rPr lang="en-US" altLang="ko-KR" dirty="0" smtClean="0"/>
              <a:t>|</a:t>
            </a:r>
          </a:p>
          <a:p>
            <a:pPr marL="0" indent="0">
              <a:buNone/>
            </a:pPr>
            <a:r>
              <a:rPr lang="en-US" altLang="ko-KR" dirty="0" smtClean="0"/>
              <a:t>| 4  | </a:t>
            </a:r>
            <a:r>
              <a:rPr lang="ko-KR" altLang="en-US" dirty="0" smtClean="0"/>
              <a:t>제물포 </a:t>
            </a:r>
            <a:r>
              <a:rPr lang="en-US" altLang="ko-KR" dirty="0" smtClean="0"/>
              <a:t>| </a:t>
            </a:r>
            <a:r>
              <a:rPr lang="ko-KR" altLang="en-US" dirty="0" smtClean="0"/>
              <a:t>강변    </a:t>
            </a:r>
            <a:r>
              <a:rPr lang="en-US" altLang="ko-KR" dirty="0" smtClean="0"/>
              <a:t>| </a:t>
            </a:r>
            <a:r>
              <a:rPr lang="ko-KR" altLang="en-US" dirty="0" err="1" smtClean="0"/>
              <a:t>학여울</a:t>
            </a:r>
            <a:r>
              <a:rPr lang="ko-KR" altLang="en-US" dirty="0" smtClean="0"/>
              <a:t>   </a:t>
            </a:r>
            <a:r>
              <a:rPr lang="en-US" altLang="ko-KR" dirty="0" smtClean="0"/>
              <a:t>| </a:t>
            </a:r>
            <a:r>
              <a:rPr lang="ko-KR" altLang="en-US" dirty="0" smtClean="0"/>
              <a:t>안산   </a:t>
            </a:r>
            <a:r>
              <a:rPr lang="en-US" altLang="ko-KR" dirty="0" smtClean="0"/>
              <a:t>| </a:t>
            </a:r>
            <a:r>
              <a:rPr lang="ko-KR" altLang="en-US" dirty="0" smtClean="0"/>
              <a:t>송정   </a:t>
            </a:r>
            <a:r>
              <a:rPr lang="en-US" altLang="ko-KR" dirty="0" smtClean="0"/>
              <a:t>| </a:t>
            </a:r>
            <a:r>
              <a:rPr lang="ko-KR" altLang="en-US" dirty="0" err="1" smtClean="0"/>
              <a:t>석계</a:t>
            </a:r>
            <a:r>
              <a:rPr lang="ko-KR" altLang="en-US" dirty="0" smtClean="0"/>
              <a:t>  </a:t>
            </a:r>
            <a:r>
              <a:rPr lang="en-US" altLang="ko-KR" dirty="0" smtClean="0"/>
              <a:t>| </a:t>
            </a:r>
            <a:r>
              <a:rPr lang="ko-KR" altLang="en-US" dirty="0" err="1" smtClean="0"/>
              <a:t>수락산</a:t>
            </a:r>
            <a:r>
              <a:rPr lang="ko-KR" altLang="en-US" dirty="0" smtClean="0"/>
              <a:t>  </a:t>
            </a:r>
            <a:r>
              <a:rPr lang="en-US" altLang="ko-KR" dirty="0" smtClean="0"/>
              <a:t>|</a:t>
            </a:r>
          </a:p>
          <a:p>
            <a:pPr marL="0" indent="0">
              <a:buNone/>
            </a:pPr>
            <a:r>
              <a:rPr lang="en-US" altLang="ko-KR" dirty="0" smtClean="0"/>
              <a:t>| 5  | </a:t>
            </a:r>
            <a:r>
              <a:rPr lang="ko-KR" altLang="en-US" dirty="0" smtClean="0"/>
              <a:t>도화  </a:t>
            </a:r>
            <a:r>
              <a:rPr lang="en-US" altLang="ko-KR" dirty="0" smtClean="0"/>
              <a:t>| </a:t>
            </a:r>
            <a:r>
              <a:rPr lang="ko-KR" altLang="en-US" dirty="0" smtClean="0"/>
              <a:t>성내    </a:t>
            </a:r>
            <a:r>
              <a:rPr lang="en-US" altLang="ko-KR" dirty="0" smtClean="0"/>
              <a:t>| </a:t>
            </a:r>
            <a:r>
              <a:rPr lang="ko-KR" altLang="en-US" dirty="0" smtClean="0"/>
              <a:t>대치    </a:t>
            </a:r>
            <a:r>
              <a:rPr lang="en-US" altLang="ko-KR" dirty="0" smtClean="0"/>
              <a:t>| </a:t>
            </a:r>
            <a:r>
              <a:rPr lang="ko-KR" altLang="en-US" dirty="0" smtClean="0"/>
              <a:t>공단   </a:t>
            </a:r>
            <a:r>
              <a:rPr lang="en-US" altLang="ko-KR" dirty="0" smtClean="0"/>
              <a:t>| </a:t>
            </a:r>
            <a:r>
              <a:rPr lang="ko-KR" altLang="en-US" dirty="0" smtClean="0"/>
              <a:t>마곡   </a:t>
            </a:r>
            <a:r>
              <a:rPr lang="en-US" altLang="ko-KR" dirty="0" smtClean="0"/>
              <a:t>| </a:t>
            </a:r>
            <a:r>
              <a:rPr lang="ko-KR" altLang="en-US" dirty="0" err="1" smtClean="0"/>
              <a:t>돌곶이</a:t>
            </a:r>
            <a:r>
              <a:rPr lang="ko-KR" altLang="en-US" dirty="0" smtClean="0"/>
              <a:t> </a:t>
            </a:r>
            <a:r>
              <a:rPr lang="en-US" altLang="ko-KR" dirty="0" smtClean="0"/>
              <a:t>| </a:t>
            </a:r>
            <a:r>
              <a:rPr lang="ko-KR" altLang="en-US" dirty="0" smtClean="0"/>
              <a:t>마들   </a:t>
            </a:r>
            <a:r>
              <a:rPr lang="en-US" altLang="ko-KR" dirty="0" smtClean="0"/>
              <a:t>|</a:t>
            </a:r>
          </a:p>
          <a:p>
            <a:pPr marL="0" indent="0">
              <a:buNone/>
            </a:pPr>
            <a:r>
              <a:rPr lang="en-US" altLang="ko-KR" dirty="0" smtClean="0"/>
              <a:t>| 6  | </a:t>
            </a:r>
            <a:r>
              <a:rPr lang="ko-KR" altLang="en-US" dirty="0" smtClean="0"/>
              <a:t>주안  </a:t>
            </a:r>
            <a:r>
              <a:rPr lang="en-US" altLang="ko-KR" dirty="0" smtClean="0"/>
              <a:t>| </a:t>
            </a:r>
            <a:r>
              <a:rPr lang="ko-KR" altLang="en-US" dirty="0" smtClean="0"/>
              <a:t>잠실    </a:t>
            </a:r>
            <a:r>
              <a:rPr lang="en-US" altLang="ko-KR" dirty="0" smtClean="0"/>
              <a:t>| </a:t>
            </a:r>
            <a:r>
              <a:rPr lang="ko-KR" altLang="en-US" dirty="0" smtClean="0"/>
              <a:t>도곡    </a:t>
            </a:r>
            <a:r>
              <a:rPr lang="en-US" altLang="ko-KR" dirty="0" smtClean="0"/>
              <a:t>| </a:t>
            </a:r>
            <a:r>
              <a:rPr lang="ko-KR" altLang="en-US" dirty="0" smtClean="0"/>
              <a:t>고잔   </a:t>
            </a:r>
            <a:r>
              <a:rPr lang="en-US" altLang="ko-KR" dirty="0" smtClean="0"/>
              <a:t>| </a:t>
            </a:r>
            <a:r>
              <a:rPr lang="ko-KR" altLang="en-US" dirty="0" smtClean="0"/>
              <a:t>발산   </a:t>
            </a:r>
            <a:r>
              <a:rPr lang="en-US" altLang="ko-KR" dirty="0" smtClean="0"/>
              <a:t>| </a:t>
            </a:r>
            <a:r>
              <a:rPr lang="ko-KR" altLang="en-US" dirty="0" smtClean="0"/>
              <a:t>상월곡 </a:t>
            </a:r>
            <a:r>
              <a:rPr lang="en-US" altLang="ko-KR" dirty="0" smtClean="0"/>
              <a:t>| </a:t>
            </a:r>
            <a:r>
              <a:rPr lang="ko-KR" altLang="en-US" dirty="0" smtClean="0"/>
              <a:t>노원   </a:t>
            </a:r>
            <a:r>
              <a:rPr lang="en-US" altLang="ko-KR" dirty="0" smtClean="0"/>
              <a:t>|</a:t>
            </a:r>
          </a:p>
          <a:p>
            <a:pPr marL="0" indent="0">
              <a:buNone/>
            </a:pPr>
            <a:r>
              <a:rPr lang="en-US" altLang="ko-KR" dirty="0" smtClean="0"/>
              <a:t>| 7  | </a:t>
            </a:r>
            <a:r>
              <a:rPr lang="ko-KR" altLang="en-US" dirty="0" smtClean="0"/>
              <a:t>간석  </a:t>
            </a:r>
            <a:r>
              <a:rPr lang="en-US" altLang="ko-KR" dirty="0" smtClean="0"/>
              <a:t>| </a:t>
            </a:r>
            <a:r>
              <a:rPr lang="ko-KR" altLang="en-US" dirty="0" smtClean="0"/>
              <a:t>신천    </a:t>
            </a:r>
            <a:r>
              <a:rPr lang="en-US" altLang="ko-KR" dirty="0" smtClean="0"/>
              <a:t>| </a:t>
            </a:r>
            <a:r>
              <a:rPr lang="ko-KR" altLang="en-US" dirty="0" err="1" smtClean="0"/>
              <a:t>매봉</a:t>
            </a:r>
            <a:r>
              <a:rPr lang="ko-KR" altLang="en-US" dirty="0" smtClean="0"/>
              <a:t>    </a:t>
            </a:r>
            <a:r>
              <a:rPr lang="en-US" altLang="ko-KR" dirty="0" smtClean="0"/>
              <a:t>| </a:t>
            </a:r>
            <a:r>
              <a:rPr lang="ko-KR" altLang="en-US" dirty="0" smtClean="0"/>
              <a:t>중앙   </a:t>
            </a:r>
            <a:r>
              <a:rPr lang="en-US" altLang="ko-KR" dirty="0" smtClean="0"/>
              <a:t>| </a:t>
            </a:r>
            <a:r>
              <a:rPr lang="ko-KR" altLang="en-US" dirty="0" err="1" smtClean="0"/>
              <a:t>우장산</a:t>
            </a:r>
            <a:r>
              <a:rPr lang="ko-KR" altLang="en-US" dirty="0" smtClean="0"/>
              <a:t>  </a:t>
            </a:r>
            <a:r>
              <a:rPr lang="en-US" altLang="ko-KR" dirty="0" smtClean="0"/>
              <a:t>| </a:t>
            </a:r>
            <a:r>
              <a:rPr lang="ko-KR" altLang="en-US" dirty="0" err="1" smtClean="0"/>
              <a:t>월곡</a:t>
            </a:r>
            <a:r>
              <a:rPr lang="ko-KR" altLang="en-US" dirty="0" smtClean="0"/>
              <a:t>  </a:t>
            </a:r>
            <a:r>
              <a:rPr lang="en-US" altLang="ko-KR" dirty="0" smtClean="0"/>
              <a:t>| </a:t>
            </a:r>
            <a:r>
              <a:rPr lang="ko-KR" altLang="en-US" dirty="0" smtClean="0"/>
              <a:t>중계   </a:t>
            </a:r>
            <a:r>
              <a:rPr lang="en-US" altLang="ko-KR" dirty="0" smtClean="0"/>
              <a:t>|</a:t>
            </a:r>
          </a:p>
          <a:p>
            <a:pPr marL="0" indent="0">
              <a:buNone/>
            </a:pPr>
            <a:r>
              <a:rPr lang="en-US" altLang="ko-KR" dirty="0" smtClean="0"/>
              <a:t>| 8  | </a:t>
            </a:r>
            <a:r>
              <a:rPr lang="ko-KR" altLang="en-US" dirty="0" err="1" smtClean="0"/>
              <a:t>동암</a:t>
            </a:r>
            <a:r>
              <a:rPr lang="ko-KR" altLang="en-US" dirty="0" smtClean="0"/>
              <a:t>  </a:t>
            </a:r>
            <a:r>
              <a:rPr lang="en-US" altLang="ko-KR" dirty="0" smtClean="0"/>
              <a:t>| </a:t>
            </a:r>
            <a:r>
              <a:rPr lang="ko-KR" altLang="en-US" dirty="0" smtClean="0"/>
              <a:t>종합운동장 </a:t>
            </a:r>
            <a:r>
              <a:rPr lang="en-US" altLang="ko-KR" dirty="0" smtClean="0"/>
              <a:t>| </a:t>
            </a:r>
            <a:r>
              <a:rPr lang="ko-KR" altLang="en-US" dirty="0" smtClean="0"/>
              <a:t>양재    </a:t>
            </a:r>
            <a:r>
              <a:rPr lang="en-US" altLang="ko-KR" dirty="0" smtClean="0"/>
              <a:t>| </a:t>
            </a:r>
            <a:r>
              <a:rPr lang="ko-KR" altLang="en-US" dirty="0" err="1" smtClean="0"/>
              <a:t>한대앞</a:t>
            </a:r>
            <a:r>
              <a:rPr lang="ko-KR" altLang="en-US" dirty="0" smtClean="0"/>
              <a:t>  </a:t>
            </a:r>
            <a:r>
              <a:rPr lang="en-US" altLang="ko-KR" dirty="0" smtClean="0"/>
              <a:t>| </a:t>
            </a:r>
            <a:r>
              <a:rPr lang="ko-KR" altLang="en-US" dirty="0" smtClean="0"/>
              <a:t>화곡   </a:t>
            </a:r>
            <a:r>
              <a:rPr lang="en-US" altLang="ko-KR" dirty="0" smtClean="0"/>
              <a:t>| </a:t>
            </a:r>
            <a:r>
              <a:rPr lang="ko-KR" altLang="en-US" dirty="0" smtClean="0"/>
              <a:t>고려대 </a:t>
            </a:r>
            <a:r>
              <a:rPr lang="en-US" altLang="ko-KR" dirty="0" smtClean="0"/>
              <a:t>| </a:t>
            </a:r>
            <a:r>
              <a:rPr lang="ko-KR" altLang="en-US" dirty="0" smtClean="0"/>
              <a:t>하계   </a:t>
            </a:r>
            <a:r>
              <a:rPr lang="en-US" altLang="ko-KR" dirty="0" smtClean="0"/>
              <a:t>|</a:t>
            </a:r>
          </a:p>
          <a:p>
            <a:pPr marL="0" indent="0">
              <a:buNone/>
            </a:pPr>
            <a:r>
              <a:rPr lang="en-US" altLang="ko-KR" dirty="0" smtClean="0"/>
              <a:t>| 9  | </a:t>
            </a:r>
            <a:r>
              <a:rPr lang="ko-KR" altLang="en-US" dirty="0" smtClean="0"/>
              <a:t>백운  </a:t>
            </a:r>
            <a:r>
              <a:rPr lang="en-US" altLang="ko-KR" dirty="0" smtClean="0"/>
              <a:t>| </a:t>
            </a:r>
            <a:r>
              <a:rPr lang="ko-KR" altLang="en-US" dirty="0" smtClean="0"/>
              <a:t>삼성    </a:t>
            </a:r>
            <a:r>
              <a:rPr lang="en-US" altLang="ko-KR" dirty="0" smtClean="0"/>
              <a:t>| </a:t>
            </a:r>
            <a:r>
              <a:rPr lang="ko-KR" altLang="en-US" dirty="0" smtClean="0"/>
              <a:t>남부터미널 </a:t>
            </a:r>
            <a:r>
              <a:rPr lang="en-US" altLang="ko-KR" dirty="0" smtClean="0"/>
              <a:t>| </a:t>
            </a:r>
            <a:r>
              <a:rPr lang="ko-KR" altLang="en-US" dirty="0" smtClean="0"/>
              <a:t>상록수  </a:t>
            </a:r>
            <a:r>
              <a:rPr lang="en-US" altLang="ko-KR" dirty="0" smtClean="0"/>
              <a:t>| </a:t>
            </a:r>
            <a:r>
              <a:rPr lang="ko-KR" altLang="en-US" dirty="0" smtClean="0"/>
              <a:t>신정   </a:t>
            </a:r>
            <a:r>
              <a:rPr lang="en-US" altLang="ko-KR" dirty="0" smtClean="0"/>
              <a:t>| </a:t>
            </a:r>
            <a:r>
              <a:rPr lang="ko-KR" altLang="en-US" dirty="0" smtClean="0"/>
              <a:t>안암  </a:t>
            </a:r>
            <a:r>
              <a:rPr lang="en-US" altLang="ko-KR" dirty="0" smtClean="0"/>
              <a:t>| </a:t>
            </a:r>
            <a:r>
              <a:rPr lang="ko-KR" altLang="en-US" dirty="0" smtClean="0"/>
              <a:t>공릉   </a:t>
            </a:r>
            <a:r>
              <a:rPr lang="en-US" altLang="ko-KR" dirty="0" smtClean="0"/>
              <a:t>|</a:t>
            </a:r>
          </a:p>
          <a:p>
            <a:pPr marL="0" indent="0">
              <a:buNone/>
            </a:pPr>
            <a:r>
              <a:rPr lang="en-US" altLang="ko-KR" dirty="0" smtClean="0"/>
              <a:t>| 10 | </a:t>
            </a:r>
            <a:r>
              <a:rPr lang="ko-KR" altLang="en-US" dirty="0" smtClean="0"/>
              <a:t>부평  </a:t>
            </a:r>
            <a:r>
              <a:rPr lang="en-US" altLang="ko-KR" dirty="0" smtClean="0"/>
              <a:t>| </a:t>
            </a:r>
            <a:r>
              <a:rPr lang="ko-KR" altLang="en-US" dirty="0" smtClean="0"/>
              <a:t>선릉    </a:t>
            </a:r>
            <a:r>
              <a:rPr lang="en-US" altLang="ko-KR" dirty="0" smtClean="0"/>
              <a:t>| </a:t>
            </a:r>
            <a:r>
              <a:rPr lang="ko-KR" altLang="en-US" dirty="0" smtClean="0"/>
              <a:t>교대    </a:t>
            </a:r>
            <a:r>
              <a:rPr lang="en-US" altLang="ko-KR" dirty="0" smtClean="0"/>
              <a:t>| </a:t>
            </a:r>
            <a:r>
              <a:rPr lang="ko-KR" altLang="en-US" dirty="0" smtClean="0"/>
              <a:t>반월   </a:t>
            </a:r>
            <a:r>
              <a:rPr lang="en-US" altLang="ko-KR" dirty="0" smtClean="0"/>
              <a:t>| </a:t>
            </a:r>
            <a:r>
              <a:rPr lang="ko-KR" altLang="en-US" dirty="0" smtClean="0"/>
              <a:t>목동   </a:t>
            </a:r>
            <a:r>
              <a:rPr lang="en-US" altLang="ko-KR" dirty="0" smtClean="0"/>
              <a:t>| </a:t>
            </a:r>
            <a:r>
              <a:rPr lang="ko-KR" altLang="en-US" dirty="0" smtClean="0"/>
              <a:t>보문  </a:t>
            </a:r>
            <a:r>
              <a:rPr lang="en-US" altLang="ko-KR" dirty="0" smtClean="0"/>
              <a:t>| </a:t>
            </a:r>
            <a:r>
              <a:rPr lang="ko-KR" altLang="en-US" dirty="0" err="1" smtClean="0"/>
              <a:t>태릉입구</a:t>
            </a:r>
            <a:r>
              <a:rPr lang="ko-KR" altLang="en-US" dirty="0" smtClean="0"/>
              <a:t> </a:t>
            </a:r>
            <a:r>
              <a:rPr lang="en-US" altLang="ko-KR" dirty="0" smtClean="0"/>
              <a:t>|</a:t>
            </a:r>
          </a:p>
          <a:p>
            <a:pPr marL="0" indent="0">
              <a:buNone/>
            </a:pPr>
            <a:endParaRPr lang="ko-KR" altLang="en-US" dirty="0"/>
          </a:p>
        </p:txBody>
      </p:sp>
    </p:spTree>
    <p:extLst>
      <p:ext uri="{BB962C8B-B14F-4D97-AF65-F5344CB8AC3E}">
        <p14:creationId xmlns:p14="http://schemas.microsoft.com/office/powerpoint/2010/main" val="2471160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몇 호선이지 찾는 문제</a:t>
            </a:r>
            <a:endParaRPr lang="ko-KR" altLang="en-US" dirty="0"/>
          </a:p>
        </p:txBody>
      </p:sp>
      <p:sp>
        <p:nvSpPr>
          <p:cNvPr id="3" name="내용 개체 틀 2"/>
          <p:cNvSpPr>
            <a:spLocks noGrp="1"/>
          </p:cNvSpPr>
          <p:nvPr>
            <p:ph idx="1"/>
          </p:nvPr>
        </p:nvSpPr>
        <p:spPr/>
        <p:txBody>
          <a:bodyPr>
            <a:normAutofit fontScale="85000" lnSpcReduction="10000"/>
          </a:bodyPr>
          <a:lstStyle/>
          <a:p>
            <a:pPr marL="0" indent="0">
              <a:lnSpc>
                <a:spcPct val="150000"/>
              </a:lnSpc>
              <a:buNone/>
            </a:pPr>
            <a:r>
              <a:rPr lang="ko-KR" altLang="en-US" sz="2400" dirty="0" smtClean="0"/>
              <a:t>위 표를 </a:t>
            </a:r>
            <a:r>
              <a:rPr lang="ko-KR" altLang="en-US" sz="2400" dirty="0" err="1" smtClean="0"/>
              <a:t>입력받아서</a:t>
            </a:r>
            <a:r>
              <a:rPr lang="ko-KR" altLang="en-US" sz="2400" dirty="0" smtClean="0"/>
              <a:t> 다음의 질문에 답해줘</a:t>
            </a:r>
            <a:r>
              <a:rPr lang="en-US" altLang="ko-KR" sz="2400" dirty="0" smtClean="0"/>
              <a:t>.</a:t>
            </a:r>
          </a:p>
          <a:p>
            <a:pPr marL="0" indent="0">
              <a:lnSpc>
                <a:spcPct val="150000"/>
              </a:lnSpc>
              <a:buNone/>
            </a:pPr>
            <a:r>
              <a:rPr lang="ko-KR" altLang="en-US" sz="2400" dirty="0" smtClean="0"/>
              <a:t>엑셀 </a:t>
            </a:r>
            <a:r>
              <a:rPr lang="en-US" altLang="ko-KR" sz="2400" dirty="0" smtClean="0"/>
              <a:t>Sheet1</a:t>
            </a:r>
            <a:r>
              <a:rPr lang="ko-KR" altLang="en-US" sz="2400" dirty="0" smtClean="0"/>
              <a:t>에 서울 지하철 역 이름과 호선 정보를 포함하는 위와 같은 표가 있다</a:t>
            </a:r>
            <a:r>
              <a:rPr lang="en-US" altLang="ko-KR" sz="2400" dirty="0" smtClean="0"/>
              <a:t>.</a:t>
            </a:r>
          </a:p>
          <a:p>
            <a:pPr marL="0" indent="0">
              <a:lnSpc>
                <a:spcPct val="150000"/>
              </a:lnSpc>
              <a:buNone/>
            </a:pPr>
            <a:r>
              <a:rPr lang="ko-KR" altLang="en-US" sz="2400" dirty="0" smtClean="0"/>
              <a:t>역 이름을 입력하면 해당 역이 속한 호선과 몇 번째 역인지 출력하는 </a:t>
            </a:r>
            <a:r>
              <a:rPr lang="en-US" altLang="ko-KR" sz="2400" dirty="0" smtClean="0"/>
              <a:t>Excel VBA </a:t>
            </a:r>
            <a:r>
              <a:rPr lang="ko-KR" altLang="en-US" sz="2400" dirty="0" smtClean="0"/>
              <a:t>코드를 작성해라</a:t>
            </a:r>
            <a:r>
              <a:rPr lang="en-US" altLang="ko-KR" sz="2400" dirty="0" smtClean="0"/>
              <a:t>.</a:t>
            </a:r>
          </a:p>
          <a:p>
            <a:pPr marL="0" indent="0">
              <a:lnSpc>
                <a:spcPct val="150000"/>
              </a:lnSpc>
              <a:buNone/>
            </a:pPr>
            <a:r>
              <a:rPr lang="ko-KR" altLang="en-US" sz="2400" dirty="0" smtClean="0"/>
              <a:t>호선 정보는 </a:t>
            </a:r>
            <a:r>
              <a:rPr lang="en-US" altLang="ko-KR" sz="2400" dirty="0" smtClean="0"/>
              <a:t>B1:H1</a:t>
            </a:r>
            <a:r>
              <a:rPr lang="ko-KR" altLang="en-US" sz="2400" dirty="0" smtClean="0"/>
              <a:t>행에 위치하며</a:t>
            </a:r>
            <a:r>
              <a:rPr lang="en-US" altLang="ko-KR" sz="2400" dirty="0" smtClean="0"/>
              <a:t>, </a:t>
            </a:r>
            <a:r>
              <a:rPr lang="ko-KR" altLang="en-US" sz="2400" dirty="0" smtClean="0"/>
              <a:t>역 이름은 </a:t>
            </a:r>
            <a:r>
              <a:rPr lang="en-US" altLang="ko-KR" sz="2400" dirty="0" smtClean="0"/>
              <a:t>B2</a:t>
            </a:r>
            <a:r>
              <a:rPr lang="ko-KR" altLang="en-US" sz="2400" dirty="0" smtClean="0"/>
              <a:t>부터 </a:t>
            </a:r>
            <a:r>
              <a:rPr lang="en-US" altLang="ko-KR" sz="2400" dirty="0" smtClean="0"/>
              <a:t>H11</a:t>
            </a:r>
            <a:r>
              <a:rPr lang="ko-KR" altLang="en-US" sz="2400" dirty="0" smtClean="0"/>
              <a:t>까지의 셀에 분포되어 있다</a:t>
            </a:r>
            <a:r>
              <a:rPr lang="en-US" altLang="ko-KR" sz="2400" dirty="0" smtClean="0"/>
              <a:t>.</a:t>
            </a:r>
          </a:p>
          <a:p>
            <a:pPr marL="0" indent="0">
              <a:lnSpc>
                <a:spcPct val="150000"/>
              </a:lnSpc>
              <a:buNone/>
            </a:pPr>
            <a:r>
              <a:rPr lang="ko-KR" altLang="en-US" sz="2400" dirty="0" smtClean="0"/>
              <a:t>만약 </a:t>
            </a:r>
            <a:r>
              <a:rPr lang="en-US" altLang="ko-KR" sz="2400" dirty="0" smtClean="0"/>
              <a:t>"</a:t>
            </a:r>
            <a:r>
              <a:rPr lang="ko-KR" altLang="en-US" sz="2400" dirty="0" err="1" smtClean="0"/>
              <a:t>한대앞</a:t>
            </a:r>
            <a:r>
              <a:rPr lang="en-US" altLang="ko-KR" sz="2400" dirty="0" smtClean="0"/>
              <a:t>"</a:t>
            </a:r>
            <a:r>
              <a:rPr lang="ko-KR" altLang="en-US" sz="2400" dirty="0" smtClean="0"/>
              <a:t>을 입력하면 </a:t>
            </a:r>
            <a:r>
              <a:rPr lang="en-US" altLang="ko-KR" sz="2400" dirty="0" smtClean="0"/>
              <a:t>"</a:t>
            </a:r>
            <a:r>
              <a:rPr lang="ko-KR" altLang="en-US" sz="2400" dirty="0" err="1" smtClean="0"/>
              <a:t>한대앞</a:t>
            </a:r>
            <a:r>
              <a:rPr lang="ko-KR" altLang="en-US" sz="2400" dirty="0" smtClean="0"/>
              <a:t> </a:t>
            </a:r>
            <a:r>
              <a:rPr lang="en-US" altLang="ko-KR" sz="2400" dirty="0" smtClean="0"/>
              <a:t>4</a:t>
            </a:r>
            <a:r>
              <a:rPr lang="ko-KR" altLang="en-US" sz="2400" dirty="0" smtClean="0"/>
              <a:t>호선 </a:t>
            </a:r>
            <a:r>
              <a:rPr lang="en-US" altLang="ko-KR" sz="2400" dirty="0" smtClean="0"/>
              <a:t>8</a:t>
            </a:r>
            <a:r>
              <a:rPr lang="ko-KR" altLang="en-US" sz="2400" dirty="0" smtClean="0"/>
              <a:t>번째 역입니다</a:t>
            </a:r>
            <a:r>
              <a:rPr lang="en-US" altLang="ko-KR" sz="2400" dirty="0" smtClean="0"/>
              <a:t>."</a:t>
            </a:r>
            <a:r>
              <a:rPr lang="ko-KR" altLang="en-US" sz="2400" dirty="0" smtClean="0"/>
              <a:t>라고 출력해야한다</a:t>
            </a:r>
            <a:r>
              <a:rPr lang="en-US" altLang="ko-KR" sz="2400" dirty="0" smtClean="0"/>
              <a:t>.</a:t>
            </a:r>
          </a:p>
          <a:p>
            <a:pPr marL="0" indent="0">
              <a:lnSpc>
                <a:spcPct val="150000"/>
              </a:lnSpc>
              <a:buNone/>
            </a:pPr>
            <a:r>
              <a:rPr lang="ko-KR" altLang="en-US" sz="2400" dirty="0" smtClean="0"/>
              <a:t>만약 해당 역이 없을 경우 </a:t>
            </a:r>
            <a:r>
              <a:rPr lang="en-US" altLang="ko-KR" sz="2400" dirty="0" smtClean="0"/>
              <a:t>'</a:t>
            </a:r>
            <a:r>
              <a:rPr lang="ko-KR" altLang="en-US" sz="2400" dirty="0" smtClean="0"/>
              <a:t>해당 역을 찾을 수 없습니다</a:t>
            </a:r>
            <a:r>
              <a:rPr lang="en-US" altLang="ko-KR" sz="2400" dirty="0" smtClean="0"/>
              <a:t>.'</a:t>
            </a:r>
            <a:r>
              <a:rPr lang="ko-KR" altLang="en-US" sz="2400" dirty="0" smtClean="0"/>
              <a:t>라는 메시지를 출력해야 한다</a:t>
            </a:r>
            <a:r>
              <a:rPr lang="en-US" altLang="ko-KR" sz="2400" dirty="0" smtClean="0"/>
              <a:t>.</a:t>
            </a:r>
            <a:endParaRPr lang="ko-KR" altLang="en-US" sz="2400" dirty="0"/>
          </a:p>
        </p:txBody>
      </p:sp>
    </p:spTree>
    <p:extLst>
      <p:ext uri="{BB962C8B-B14F-4D97-AF65-F5344CB8AC3E}">
        <p14:creationId xmlns:p14="http://schemas.microsoft.com/office/powerpoint/2010/main" val="42138303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몇 호선이지 찾는 문제</a:t>
            </a:r>
            <a:r>
              <a:rPr lang="en-US" altLang="ko-KR" dirty="0" smtClean="0"/>
              <a:t>(</a:t>
            </a:r>
            <a:r>
              <a:rPr lang="ko-KR" altLang="en-US" dirty="0" smtClean="0"/>
              <a:t>확장</a:t>
            </a:r>
            <a:r>
              <a:rPr lang="en-US" altLang="ko-KR" dirty="0" smtClean="0"/>
              <a:t>-1)</a:t>
            </a:r>
            <a:endParaRPr lang="ko-KR" altLang="en-US" dirty="0"/>
          </a:p>
        </p:txBody>
      </p:sp>
      <p:sp>
        <p:nvSpPr>
          <p:cNvPr id="3" name="내용 개체 틀 2"/>
          <p:cNvSpPr>
            <a:spLocks noGrp="1"/>
          </p:cNvSpPr>
          <p:nvPr>
            <p:ph idx="1"/>
          </p:nvPr>
        </p:nvSpPr>
        <p:spPr/>
        <p:txBody>
          <a:bodyPr>
            <a:normAutofit lnSpcReduction="10000"/>
          </a:bodyPr>
          <a:lstStyle/>
          <a:p>
            <a:pPr marL="0" indent="0">
              <a:lnSpc>
                <a:spcPct val="150000"/>
              </a:lnSpc>
              <a:buNone/>
            </a:pPr>
            <a:r>
              <a:rPr lang="en-US" altLang="ko-KR" dirty="0" smtClean="0"/>
              <a:t>"</a:t>
            </a:r>
            <a:r>
              <a:rPr lang="ko-KR" altLang="en-US" dirty="0" smtClean="0"/>
              <a:t>엑셀 </a:t>
            </a:r>
            <a:r>
              <a:rPr lang="en-US" altLang="ko-KR" dirty="0" smtClean="0"/>
              <a:t>VBA </a:t>
            </a:r>
            <a:r>
              <a:rPr lang="ko-KR" altLang="en-US" dirty="0" smtClean="0"/>
              <a:t>코드를 작성해줘</a:t>
            </a:r>
            <a:r>
              <a:rPr lang="en-US" altLang="ko-KR" dirty="0" smtClean="0"/>
              <a:t>. </a:t>
            </a:r>
            <a:r>
              <a:rPr lang="ko-KR" altLang="en-US" dirty="0" smtClean="0"/>
              <a:t>이 코드는 사용자로부터 서울 지하철 역 이름을 입력 받아서 해당 역이 어떤 호선에 </a:t>
            </a:r>
            <a:r>
              <a:rPr lang="ko-KR" altLang="en-US" dirty="0" err="1" smtClean="0"/>
              <a:t>속해있는지</a:t>
            </a:r>
            <a:r>
              <a:rPr lang="ko-KR" altLang="en-US" dirty="0" smtClean="0"/>
              <a:t> 그리고 그 호선에서 몇 번째 역인지를 알려주는 </a:t>
            </a:r>
            <a:r>
              <a:rPr lang="ko-KR" altLang="en-US" dirty="0" err="1" smtClean="0"/>
              <a:t>코드여야</a:t>
            </a:r>
            <a:r>
              <a:rPr lang="ko-KR" altLang="en-US" dirty="0" smtClean="0"/>
              <a:t> 해</a:t>
            </a:r>
            <a:r>
              <a:rPr lang="en-US" altLang="ko-KR" dirty="0" smtClean="0"/>
              <a:t>. </a:t>
            </a:r>
            <a:r>
              <a:rPr lang="ko-KR" altLang="en-US" dirty="0" smtClean="0"/>
              <a:t>역 이름은 엑셀 시트 </a:t>
            </a:r>
            <a:r>
              <a:rPr lang="en-US" altLang="ko-KR" dirty="0" smtClean="0"/>
              <a:t>'Sheet1'</a:t>
            </a:r>
            <a:r>
              <a:rPr lang="ko-KR" altLang="en-US" dirty="0" smtClean="0"/>
              <a:t>의 </a:t>
            </a:r>
            <a:r>
              <a:rPr lang="en-US" altLang="ko-KR" dirty="0" smtClean="0"/>
              <a:t>B2</a:t>
            </a:r>
            <a:r>
              <a:rPr lang="ko-KR" altLang="en-US" dirty="0" smtClean="0"/>
              <a:t>부터 </a:t>
            </a:r>
            <a:r>
              <a:rPr lang="en-US" altLang="ko-KR" dirty="0" smtClean="0"/>
              <a:t>H11</a:t>
            </a:r>
            <a:r>
              <a:rPr lang="ko-KR" altLang="en-US" dirty="0" smtClean="0"/>
              <a:t>까지 셀에 나열되어 있고</a:t>
            </a:r>
            <a:r>
              <a:rPr lang="en-US" altLang="ko-KR" dirty="0" smtClean="0"/>
              <a:t>, </a:t>
            </a:r>
            <a:r>
              <a:rPr lang="ko-KR" altLang="en-US" dirty="0" smtClean="0"/>
              <a:t>호선 정보는 </a:t>
            </a:r>
            <a:r>
              <a:rPr lang="en-US" altLang="ko-KR" dirty="0" smtClean="0"/>
              <a:t>B1</a:t>
            </a:r>
            <a:r>
              <a:rPr lang="ko-KR" altLang="en-US" dirty="0" smtClean="0"/>
              <a:t>부터 </a:t>
            </a:r>
            <a:r>
              <a:rPr lang="en-US" altLang="ko-KR" dirty="0" smtClean="0"/>
              <a:t>H1</a:t>
            </a:r>
            <a:r>
              <a:rPr lang="ko-KR" altLang="en-US" dirty="0" smtClean="0"/>
              <a:t>까지의 셀에 있어</a:t>
            </a:r>
            <a:r>
              <a:rPr lang="en-US" altLang="ko-KR" dirty="0" smtClean="0"/>
              <a:t>. </a:t>
            </a:r>
            <a:r>
              <a:rPr lang="ko-KR" altLang="en-US" dirty="0" smtClean="0"/>
              <a:t>만약 입력된 역 이름이 존재하지 않는다면 </a:t>
            </a:r>
            <a:r>
              <a:rPr lang="en-US" altLang="ko-KR" dirty="0" smtClean="0"/>
              <a:t>'</a:t>
            </a:r>
            <a:r>
              <a:rPr lang="ko-KR" altLang="en-US" dirty="0" smtClean="0"/>
              <a:t>해당 역을 찾을 수 없습니다</a:t>
            </a:r>
            <a:r>
              <a:rPr lang="en-US" altLang="ko-KR" dirty="0" smtClean="0"/>
              <a:t>.'</a:t>
            </a:r>
            <a:r>
              <a:rPr lang="ko-KR" altLang="en-US" dirty="0" smtClean="0"/>
              <a:t>라는 메시지를 출력해야 해</a:t>
            </a:r>
            <a:r>
              <a:rPr lang="en-US" altLang="ko-KR" dirty="0" smtClean="0"/>
              <a:t>."</a:t>
            </a:r>
            <a:endParaRPr lang="ko-KR" altLang="en-US" dirty="0"/>
          </a:p>
        </p:txBody>
      </p:sp>
    </p:spTree>
    <p:extLst>
      <p:ext uri="{BB962C8B-B14F-4D97-AF65-F5344CB8AC3E}">
        <p14:creationId xmlns:p14="http://schemas.microsoft.com/office/powerpoint/2010/main" val="10211489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몇 호선이지 찾는 문제</a:t>
            </a:r>
            <a:r>
              <a:rPr lang="en-US" altLang="ko-KR" dirty="0" smtClean="0"/>
              <a:t>(</a:t>
            </a:r>
            <a:r>
              <a:rPr lang="ko-KR" altLang="en-US" dirty="0" smtClean="0"/>
              <a:t>확장</a:t>
            </a:r>
            <a:r>
              <a:rPr lang="en-US" altLang="ko-KR" dirty="0" smtClean="0"/>
              <a:t>-2)</a:t>
            </a:r>
            <a:endParaRPr lang="ko-KR" altLang="en-US" dirty="0"/>
          </a:p>
        </p:txBody>
      </p:sp>
      <p:sp>
        <p:nvSpPr>
          <p:cNvPr id="3" name="내용 개체 틀 2"/>
          <p:cNvSpPr>
            <a:spLocks noGrp="1"/>
          </p:cNvSpPr>
          <p:nvPr>
            <p:ph idx="1"/>
          </p:nvPr>
        </p:nvSpPr>
        <p:spPr/>
        <p:txBody>
          <a:bodyPr>
            <a:normAutofit fontScale="77500" lnSpcReduction="20000"/>
          </a:bodyPr>
          <a:lstStyle/>
          <a:p>
            <a:pPr marL="0" indent="0">
              <a:lnSpc>
                <a:spcPct val="150000"/>
              </a:lnSpc>
              <a:buNone/>
            </a:pPr>
            <a:r>
              <a:rPr lang="ko-KR" altLang="en-US" dirty="0" smtClean="0"/>
              <a:t>표 데이터를 학습시켜서 찾을 수 있다</a:t>
            </a:r>
            <a:r>
              <a:rPr lang="en-US" altLang="ko-KR" dirty="0" smtClean="0"/>
              <a:t>.</a:t>
            </a:r>
          </a:p>
          <a:p>
            <a:pPr marL="0" indent="0">
              <a:lnSpc>
                <a:spcPct val="150000"/>
              </a:lnSpc>
              <a:buNone/>
            </a:pPr>
            <a:r>
              <a:rPr lang="ko-KR" altLang="en-US" dirty="0" smtClean="0"/>
              <a:t>위 표 데이터를 인식해줘</a:t>
            </a:r>
            <a:r>
              <a:rPr lang="en-US" altLang="ko-KR" dirty="0" smtClean="0"/>
              <a:t>.</a:t>
            </a:r>
          </a:p>
          <a:p>
            <a:pPr marL="0" indent="0">
              <a:lnSpc>
                <a:spcPct val="150000"/>
              </a:lnSpc>
              <a:buNone/>
            </a:pPr>
            <a:r>
              <a:rPr lang="ko-KR" altLang="en-US" dirty="0" err="1" smtClean="0"/>
              <a:t>호선정보는</a:t>
            </a:r>
            <a:r>
              <a:rPr lang="ko-KR" altLang="en-US" dirty="0" smtClean="0"/>
              <a:t> </a:t>
            </a:r>
            <a:r>
              <a:rPr lang="en-US" altLang="ko-KR" dirty="0" smtClean="0"/>
              <a:t>B1:H1</a:t>
            </a:r>
            <a:r>
              <a:rPr lang="ko-KR" altLang="en-US" dirty="0" smtClean="0"/>
              <a:t>에 있고</a:t>
            </a:r>
            <a:r>
              <a:rPr lang="en-US" altLang="ko-KR" dirty="0" smtClean="0"/>
              <a:t>,</a:t>
            </a:r>
          </a:p>
          <a:p>
            <a:pPr marL="0" indent="0">
              <a:lnSpc>
                <a:spcPct val="150000"/>
              </a:lnSpc>
              <a:buNone/>
            </a:pPr>
            <a:r>
              <a:rPr lang="ko-KR" altLang="en-US" dirty="0" err="1" smtClean="0"/>
              <a:t>역이름</a:t>
            </a:r>
            <a:r>
              <a:rPr lang="ko-KR" altLang="en-US" dirty="0" smtClean="0"/>
              <a:t> 정보는 </a:t>
            </a:r>
            <a:r>
              <a:rPr lang="en-US" altLang="ko-KR" dirty="0" smtClean="0"/>
              <a:t>B2:H11</a:t>
            </a:r>
            <a:r>
              <a:rPr lang="ko-KR" altLang="en-US" dirty="0" smtClean="0"/>
              <a:t>에 존재한다</a:t>
            </a:r>
            <a:r>
              <a:rPr lang="en-US" altLang="ko-KR" dirty="0" smtClean="0"/>
              <a:t>.</a:t>
            </a:r>
          </a:p>
          <a:p>
            <a:pPr marL="0" indent="0">
              <a:lnSpc>
                <a:spcPct val="150000"/>
              </a:lnSpc>
              <a:buNone/>
            </a:pPr>
            <a:r>
              <a:rPr lang="ko-KR" altLang="en-US" dirty="0" smtClean="0"/>
              <a:t>표를 학습시킨 후</a:t>
            </a:r>
            <a:r>
              <a:rPr lang="en-US" altLang="ko-KR" dirty="0" smtClean="0"/>
              <a:t>,</a:t>
            </a:r>
          </a:p>
          <a:p>
            <a:pPr marL="0" indent="0">
              <a:lnSpc>
                <a:spcPct val="150000"/>
              </a:lnSpc>
              <a:buNone/>
            </a:pPr>
            <a:r>
              <a:rPr lang="ko-KR" altLang="en-US" dirty="0" smtClean="0"/>
              <a:t>내가 텍스트를 입력하면</a:t>
            </a:r>
            <a:r>
              <a:rPr lang="en-US" altLang="ko-KR" dirty="0" smtClean="0"/>
              <a:t>, Sheet1 </a:t>
            </a:r>
            <a:r>
              <a:rPr lang="ko-KR" altLang="en-US" dirty="0" smtClean="0"/>
              <a:t>에서 해당 역 이름을 찾아주는   </a:t>
            </a:r>
            <a:r>
              <a:rPr lang="en-US" altLang="ko-KR" dirty="0" smtClean="0"/>
              <a:t>VBA</a:t>
            </a:r>
            <a:r>
              <a:rPr lang="ko-KR" altLang="en-US" dirty="0" smtClean="0"/>
              <a:t>함수를 작성해줘</a:t>
            </a:r>
            <a:r>
              <a:rPr lang="en-US" altLang="ko-KR" dirty="0" smtClean="0"/>
              <a:t>.</a:t>
            </a:r>
          </a:p>
          <a:p>
            <a:pPr marL="0" indent="0">
              <a:lnSpc>
                <a:spcPct val="150000"/>
              </a:lnSpc>
              <a:buNone/>
            </a:pPr>
            <a:r>
              <a:rPr lang="ko-KR" altLang="en-US" dirty="0" smtClean="0"/>
              <a:t>만약 </a:t>
            </a:r>
            <a:r>
              <a:rPr lang="en-US" altLang="ko-KR" dirty="0" smtClean="0"/>
              <a:t>"</a:t>
            </a:r>
            <a:r>
              <a:rPr lang="ko-KR" altLang="en-US" dirty="0" err="1" smtClean="0"/>
              <a:t>한대앞</a:t>
            </a:r>
            <a:r>
              <a:rPr lang="en-US" altLang="ko-KR" dirty="0" smtClean="0"/>
              <a:t>"</a:t>
            </a:r>
            <a:r>
              <a:rPr lang="ko-KR" altLang="en-US" dirty="0" smtClean="0"/>
              <a:t>을 입력하면 </a:t>
            </a:r>
            <a:r>
              <a:rPr lang="en-US" altLang="ko-KR" dirty="0" smtClean="0"/>
              <a:t>"</a:t>
            </a:r>
            <a:r>
              <a:rPr lang="ko-KR" altLang="en-US" dirty="0" err="1" smtClean="0"/>
              <a:t>한대앞</a:t>
            </a:r>
            <a:r>
              <a:rPr lang="ko-KR" altLang="en-US" dirty="0" smtClean="0"/>
              <a:t> </a:t>
            </a:r>
            <a:r>
              <a:rPr lang="en-US" altLang="ko-KR" dirty="0" smtClean="0"/>
              <a:t>4</a:t>
            </a:r>
            <a:r>
              <a:rPr lang="ko-KR" altLang="en-US" dirty="0" smtClean="0"/>
              <a:t>호선 </a:t>
            </a:r>
            <a:r>
              <a:rPr lang="en-US" altLang="ko-KR" dirty="0" smtClean="0"/>
              <a:t>8</a:t>
            </a:r>
            <a:r>
              <a:rPr lang="ko-KR" altLang="en-US" dirty="0" smtClean="0"/>
              <a:t>번째 역입니다</a:t>
            </a:r>
            <a:r>
              <a:rPr lang="en-US" altLang="ko-KR" dirty="0" smtClean="0"/>
              <a:t>." </a:t>
            </a:r>
            <a:r>
              <a:rPr lang="ko-KR" altLang="en-US" dirty="0" smtClean="0"/>
              <a:t>라고 출력해야한다</a:t>
            </a:r>
            <a:r>
              <a:rPr lang="en-US" altLang="ko-KR" dirty="0" smtClean="0"/>
              <a:t>.</a:t>
            </a:r>
            <a:endParaRPr lang="ko-KR" altLang="en-US" dirty="0"/>
          </a:p>
        </p:txBody>
      </p:sp>
    </p:spTree>
    <p:extLst>
      <p:ext uri="{BB962C8B-B14F-4D97-AF65-F5344CB8AC3E}">
        <p14:creationId xmlns:p14="http://schemas.microsoft.com/office/powerpoint/2010/main" val="16150056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엑셀 </a:t>
            </a:r>
            <a:r>
              <a:rPr lang="ko-KR" altLang="en-US" dirty="0" err="1" smtClean="0"/>
              <a:t>날짜별로</a:t>
            </a:r>
            <a:r>
              <a:rPr lang="ko-KR" altLang="en-US" dirty="0" smtClean="0"/>
              <a:t> 시트 구분하여 생성하기</a:t>
            </a:r>
            <a:endParaRPr lang="ko-KR" altLang="en-US" dirty="0"/>
          </a:p>
        </p:txBody>
      </p:sp>
      <p:sp>
        <p:nvSpPr>
          <p:cNvPr id="3" name="내용 개체 틀 2"/>
          <p:cNvSpPr>
            <a:spLocks noGrp="1"/>
          </p:cNvSpPr>
          <p:nvPr>
            <p:ph idx="1"/>
          </p:nvPr>
        </p:nvSpPr>
        <p:spPr/>
        <p:txBody>
          <a:bodyPr>
            <a:normAutofit fontScale="25000" lnSpcReduction="20000"/>
          </a:bodyPr>
          <a:lstStyle/>
          <a:p>
            <a:pPr marL="0" indent="0">
              <a:buNone/>
            </a:pPr>
            <a:r>
              <a:rPr lang="en-US" altLang="ko-KR" dirty="0" smtClean="0"/>
              <a:t>| </a:t>
            </a:r>
            <a:r>
              <a:rPr lang="ko-KR" altLang="en-US" dirty="0" smtClean="0"/>
              <a:t>날짜  </a:t>
            </a:r>
            <a:r>
              <a:rPr lang="en-US" altLang="ko-KR" dirty="0" smtClean="0"/>
              <a:t>| </a:t>
            </a:r>
            <a:r>
              <a:rPr lang="ko-KR" altLang="en-US" dirty="0" smtClean="0"/>
              <a:t>소속     </a:t>
            </a:r>
            <a:r>
              <a:rPr lang="en-US" altLang="ko-KR" dirty="0" smtClean="0"/>
              <a:t>| </a:t>
            </a:r>
            <a:r>
              <a:rPr lang="ko-KR" altLang="en-US" dirty="0" smtClean="0"/>
              <a:t>성명  </a:t>
            </a:r>
            <a:r>
              <a:rPr lang="en-US" altLang="ko-KR" dirty="0" smtClean="0"/>
              <a:t>|</a:t>
            </a:r>
          </a:p>
          <a:p>
            <a:pPr marL="0" indent="0">
              <a:buNone/>
            </a:pPr>
            <a:r>
              <a:rPr lang="en-US" altLang="ko-KR" dirty="0" smtClean="0"/>
              <a:t>| --- | ------ | --- |</a:t>
            </a:r>
          </a:p>
          <a:p>
            <a:pPr marL="0" indent="0">
              <a:buNone/>
            </a:pPr>
            <a:r>
              <a:rPr lang="en-US" altLang="ko-KR" dirty="0" smtClean="0"/>
              <a:t>| 24</a:t>
            </a:r>
            <a:r>
              <a:rPr lang="ko-KR" altLang="en-US" dirty="0" smtClean="0"/>
              <a:t>일 </a:t>
            </a:r>
            <a:r>
              <a:rPr lang="en-US" altLang="ko-KR" dirty="0" smtClean="0"/>
              <a:t>| </a:t>
            </a:r>
            <a:r>
              <a:rPr lang="ko-KR" altLang="en-US" dirty="0" err="1" smtClean="0"/>
              <a:t>행정지원팀</a:t>
            </a:r>
            <a:r>
              <a:rPr lang="ko-KR" altLang="en-US" dirty="0" smtClean="0"/>
              <a:t>  </a:t>
            </a:r>
            <a:r>
              <a:rPr lang="en-US" altLang="ko-KR" dirty="0" smtClean="0"/>
              <a:t>| </a:t>
            </a:r>
            <a:r>
              <a:rPr lang="ko-KR" altLang="en-US" dirty="0" smtClean="0"/>
              <a:t>김지혜 </a:t>
            </a:r>
            <a:r>
              <a:rPr lang="en-US" altLang="ko-KR" dirty="0" smtClean="0"/>
              <a:t>|</a:t>
            </a:r>
          </a:p>
          <a:p>
            <a:pPr marL="0" indent="0">
              <a:buNone/>
            </a:pPr>
            <a:r>
              <a:rPr lang="en-US" altLang="ko-KR" dirty="0" smtClean="0"/>
              <a:t>| 24</a:t>
            </a:r>
            <a:r>
              <a:rPr lang="ko-KR" altLang="en-US" dirty="0" smtClean="0"/>
              <a:t>일 </a:t>
            </a:r>
            <a:r>
              <a:rPr lang="en-US" altLang="ko-KR" dirty="0" smtClean="0"/>
              <a:t>| </a:t>
            </a:r>
            <a:r>
              <a:rPr lang="ko-KR" altLang="en-US" dirty="0" err="1" smtClean="0"/>
              <a:t>행정지원팀</a:t>
            </a:r>
            <a:r>
              <a:rPr lang="ko-KR" altLang="en-US" dirty="0" smtClean="0"/>
              <a:t>  </a:t>
            </a:r>
            <a:r>
              <a:rPr lang="en-US" altLang="ko-KR" dirty="0" smtClean="0"/>
              <a:t>| </a:t>
            </a:r>
            <a:r>
              <a:rPr lang="ko-KR" altLang="en-US" dirty="0" smtClean="0"/>
              <a:t>박지윤 </a:t>
            </a:r>
            <a:r>
              <a:rPr lang="en-US" altLang="ko-KR" dirty="0" smtClean="0"/>
              <a:t>|</a:t>
            </a:r>
          </a:p>
          <a:p>
            <a:pPr marL="0" indent="0">
              <a:buNone/>
            </a:pPr>
            <a:r>
              <a:rPr lang="en-US" altLang="ko-KR" dirty="0" smtClean="0"/>
              <a:t>| 24</a:t>
            </a:r>
            <a:r>
              <a:rPr lang="ko-KR" altLang="en-US" dirty="0" smtClean="0"/>
              <a:t>일 </a:t>
            </a:r>
            <a:r>
              <a:rPr lang="en-US" altLang="ko-KR" dirty="0" smtClean="0"/>
              <a:t>| </a:t>
            </a:r>
            <a:r>
              <a:rPr lang="ko-KR" altLang="en-US" dirty="0" err="1" smtClean="0"/>
              <a:t>식품분석팀</a:t>
            </a:r>
            <a:r>
              <a:rPr lang="ko-KR" altLang="en-US" dirty="0" smtClean="0"/>
              <a:t>  </a:t>
            </a:r>
            <a:r>
              <a:rPr lang="en-US" altLang="ko-KR" dirty="0" smtClean="0"/>
              <a:t>| </a:t>
            </a:r>
            <a:r>
              <a:rPr lang="ko-KR" altLang="en-US" dirty="0" err="1" smtClean="0"/>
              <a:t>오상헌</a:t>
            </a:r>
            <a:r>
              <a:rPr lang="ko-KR" altLang="en-US" dirty="0" smtClean="0"/>
              <a:t> </a:t>
            </a:r>
            <a:r>
              <a:rPr lang="en-US" altLang="ko-KR" dirty="0" smtClean="0"/>
              <a:t>|</a:t>
            </a:r>
          </a:p>
          <a:p>
            <a:pPr marL="0" indent="0">
              <a:buNone/>
            </a:pPr>
            <a:r>
              <a:rPr lang="en-US" altLang="ko-KR" dirty="0" smtClean="0"/>
              <a:t>| 24</a:t>
            </a:r>
            <a:r>
              <a:rPr lang="ko-KR" altLang="en-US" dirty="0" smtClean="0"/>
              <a:t>일 </a:t>
            </a:r>
            <a:r>
              <a:rPr lang="en-US" altLang="ko-KR" dirty="0" smtClean="0"/>
              <a:t>| </a:t>
            </a:r>
            <a:r>
              <a:rPr lang="ko-KR" altLang="en-US" dirty="0" err="1" smtClean="0"/>
              <a:t>식품분석팀</a:t>
            </a:r>
            <a:r>
              <a:rPr lang="ko-KR" altLang="en-US" dirty="0" smtClean="0"/>
              <a:t>  </a:t>
            </a:r>
            <a:r>
              <a:rPr lang="en-US" altLang="ko-KR" dirty="0" smtClean="0"/>
              <a:t>| </a:t>
            </a:r>
            <a:r>
              <a:rPr lang="ko-KR" altLang="en-US" dirty="0" err="1" smtClean="0"/>
              <a:t>하진옥</a:t>
            </a:r>
            <a:r>
              <a:rPr lang="ko-KR" altLang="en-US" dirty="0" smtClean="0"/>
              <a:t> </a:t>
            </a:r>
            <a:r>
              <a:rPr lang="en-US" altLang="ko-KR" dirty="0" smtClean="0"/>
              <a:t>|</a:t>
            </a:r>
          </a:p>
          <a:p>
            <a:pPr marL="0" indent="0">
              <a:buNone/>
            </a:pPr>
            <a:r>
              <a:rPr lang="en-US" altLang="ko-KR" dirty="0" smtClean="0"/>
              <a:t>| 25</a:t>
            </a:r>
            <a:r>
              <a:rPr lang="ko-KR" altLang="en-US" dirty="0" smtClean="0"/>
              <a:t>일 </a:t>
            </a:r>
            <a:r>
              <a:rPr lang="en-US" altLang="ko-KR" dirty="0" smtClean="0"/>
              <a:t>| </a:t>
            </a:r>
            <a:r>
              <a:rPr lang="ko-KR" altLang="en-US" dirty="0" err="1" smtClean="0"/>
              <a:t>식품분석팀</a:t>
            </a:r>
            <a:r>
              <a:rPr lang="ko-KR" altLang="en-US" dirty="0" smtClean="0"/>
              <a:t>  </a:t>
            </a:r>
            <a:r>
              <a:rPr lang="en-US" altLang="ko-KR" dirty="0" smtClean="0"/>
              <a:t>| </a:t>
            </a:r>
            <a:r>
              <a:rPr lang="ko-KR" altLang="en-US" dirty="0" err="1" smtClean="0"/>
              <a:t>박신희</a:t>
            </a:r>
            <a:r>
              <a:rPr lang="ko-KR" altLang="en-US" dirty="0" smtClean="0"/>
              <a:t> </a:t>
            </a:r>
            <a:r>
              <a:rPr lang="en-US" altLang="ko-KR" dirty="0" smtClean="0"/>
              <a:t>|</a:t>
            </a:r>
          </a:p>
          <a:p>
            <a:pPr marL="0" indent="0">
              <a:buNone/>
            </a:pPr>
            <a:r>
              <a:rPr lang="en-US" altLang="ko-KR" dirty="0" smtClean="0"/>
              <a:t>| 25</a:t>
            </a:r>
            <a:r>
              <a:rPr lang="ko-KR" altLang="en-US" dirty="0" smtClean="0"/>
              <a:t>일 </a:t>
            </a:r>
            <a:r>
              <a:rPr lang="en-US" altLang="ko-KR" dirty="0" smtClean="0"/>
              <a:t>| </a:t>
            </a:r>
            <a:r>
              <a:rPr lang="ko-KR" altLang="en-US" dirty="0" err="1" smtClean="0"/>
              <a:t>식품분석팀</a:t>
            </a:r>
            <a:r>
              <a:rPr lang="ko-KR" altLang="en-US" dirty="0" smtClean="0"/>
              <a:t>  </a:t>
            </a:r>
            <a:r>
              <a:rPr lang="en-US" altLang="ko-KR" dirty="0" smtClean="0"/>
              <a:t>| </a:t>
            </a:r>
            <a:r>
              <a:rPr lang="ko-KR" altLang="en-US" dirty="0" err="1" smtClean="0"/>
              <a:t>손명진</a:t>
            </a:r>
            <a:r>
              <a:rPr lang="ko-KR" altLang="en-US" dirty="0" smtClean="0"/>
              <a:t> </a:t>
            </a:r>
            <a:r>
              <a:rPr lang="en-US" altLang="ko-KR" dirty="0" smtClean="0"/>
              <a:t>|</a:t>
            </a:r>
          </a:p>
          <a:p>
            <a:pPr marL="0" indent="0">
              <a:buNone/>
            </a:pPr>
            <a:r>
              <a:rPr lang="en-US" altLang="ko-KR" dirty="0" smtClean="0"/>
              <a:t>| 24</a:t>
            </a:r>
            <a:r>
              <a:rPr lang="ko-KR" altLang="en-US" dirty="0" smtClean="0"/>
              <a:t>일 </a:t>
            </a:r>
            <a:r>
              <a:rPr lang="en-US" altLang="ko-KR" dirty="0" smtClean="0"/>
              <a:t>| </a:t>
            </a:r>
            <a:r>
              <a:rPr lang="ko-KR" altLang="en-US" dirty="0" smtClean="0"/>
              <a:t>감염병조사팀 </a:t>
            </a:r>
            <a:r>
              <a:rPr lang="en-US" altLang="ko-KR" dirty="0" smtClean="0"/>
              <a:t>| </a:t>
            </a:r>
            <a:r>
              <a:rPr lang="ko-KR" altLang="en-US" dirty="0" smtClean="0"/>
              <a:t>이성봉 </a:t>
            </a:r>
            <a:r>
              <a:rPr lang="en-US" altLang="ko-KR" dirty="0" smtClean="0"/>
              <a:t>|</a:t>
            </a:r>
          </a:p>
          <a:p>
            <a:pPr marL="0" indent="0">
              <a:buNone/>
            </a:pPr>
            <a:r>
              <a:rPr lang="en-US" altLang="ko-KR" dirty="0" smtClean="0"/>
              <a:t>| 24</a:t>
            </a:r>
            <a:r>
              <a:rPr lang="ko-KR" altLang="en-US" dirty="0" smtClean="0"/>
              <a:t>일 </a:t>
            </a:r>
            <a:r>
              <a:rPr lang="en-US" altLang="ko-KR" dirty="0" smtClean="0"/>
              <a:t>| </a:t>
            </a:r>
            <a:r>
              <a:rPr lang="ko-KR" altLang="en-US" dirty="0" smtClean="0"/>
              <a:t>감염병조사팀 </a:t>
            </a:r>
            <a:r>
              <a:rPr lang="en-US" altLang="ko-KR" dirty="0" smtClean="0"/>
              <a:t>| </a:t>
            </a:r>
            <a:r>
              <a:rPr lang="ko-KR" altLang="en-US" dirty="0" err="1" smtClean="0"/>
              <a:t>권연옥</a:t>
            </a:r>
            <a:r>
              <a:rPr lang="ko-KR" altLang="en-US" dirty="0" smtClean="0"/>
              <a:t> </a:t>
            </a:r>
            <a:r>
              <a:rPr lang="en-US" altLang="ko-KR" dirty="0" smtClean="0"/>
              <a:t>|</a:t>
            </a:r>
          </a:p>
          <a:p>
            <a:pPr marL="0" indent="0">
              <a:buNone/>
            </a:pPr>
            <a:r>
              <a:rPr lang="en-US" altLang="ko-KR" dirty="0" smtClean="0"/>
              <a:t>| 24</a:t>
            </a:r>
            <a:r>
              <a:rPr lang="ko-KR" altLang="en-US" dirty="0" smtClean="0"/>
              <a:t>일 </a:t>
            </a:r>
            <a:r>
              <a:rPr lang="en-US" altLang="ko-KR" dirty="0" smtClean="0"/>
              <a:t>| </a:t>
            </a:r>
            <a:r>
              <a:rPr lang="ko-KR" altLang="en-US" dirty="0" smtClean="0"/>
              <a:t>감염병조사팀 </a:t>
            </a:r>
            <a:r>
              <a:rPr lang="en-US" altLang="ko-KR" dirty="0" smtClean="0"/>
              <a:t>| </a:t>
            </a:r>
            <a:r>
              <a:rPr lang="ko-KR" altLang="en-US" dirty="0" smtClean="0"/>
              <a:t>임지현 </a:t>
            </a:r>
            <a:r>
              <a:rPr lang="en-US" altLang="ko-KR" dirty="0" smtClean="0"/>
              <a:t>|</a:t>
            </a:r>
          </a:p>
          <a:p>
            <a:pPr marL="0" indent="0">
              <a:buNone/>
            </a:pPr>
            <a:r>
              <a:rPr lang="en-US" altLang="ko-KR" dirty="0" smtClean="0"/>
              <a:t>| 24</a:t>
            </a:r>
            <a:r>
              <a:rPr lang="ko-KR" altLang="en-US" dirty="0" smtClean="0"/>
              <a:t>일 </a:t>
            </a:r>
            <a:r>
              <a:rPr lang="en-US" altLang="ko-KR" dirty="0" smtClean="0"/>
              <a:t>| </a:t>
            </a:r>
            <a:r>
              <a:rPr lang="ko-KR" altLang="en-US" dirty="0" err="1" smtClean="0"/>
              <a:t>토양분석팀</a:t>
            </a:r>
            <a:r>
              <a:rPr lang="ko-KR" altLang="en-US" dirty="0" smtClean="0"/>
              <a:t>  </a:t>
            </a:r>
            <a:r>
              <a:rPr lang="en-US" altLang="ko-KR" dirty="0" smtClean="0"/>
              <a:t>| </a:t>
            </a:r>
            <a:r>
              <a:rPr lang="ko-KR" altLang="en-US" dirty="0" err="1" smtClean="0"/>
              <a:t>임윤정</a:t>
            </a:r>
            <a:r>
              <a:rPr lang="ko-KR" altLang="en-US" dirty="0" smtClean="0"/>
              <a:t> </a:t>
            </a:r>
            <a:r>
              <a:rPr lang="en-US" altLang="ko-KR" dirty="0" smtClean="0"/>
              <a:t>|</a:t>
            </a:r>
          </a:p>
          <a:p>
            <a:pPr marL="0" indent="0">
              <a:buNone/>
            </a:pPr>
            <a:r>
              <a:rPr lang="en-US" altLang="ko-KR" dirty="0" smtClean="0"/>
              <a:t>| 24</a:t>
            </a:r>
            <a:r>
              <a:rPr lang="ko-KR" altLang="en-US" dirty="0" smtClean="0"/>
              <a:t>일 </a:t>
            </a:r>
            <a:r>
              <a:rPr lang="en-US" altLang="ko-KR" dirty="0" smtClean="0"/>
              <a:t>| </a:t>
            </a:r>
            <a:r>
              <a:rPr lang="ko-KR" altLang="en-US" dirty="0" err="1" smtClean="0"/>
              <a:t>토양분석팀</a:t>
            </a:r>
            <a:r>
              <a:rPr lang="ko-KR" altLang="en-US" dirty="0" smtClean="0"/>
              <a:t>  </a:t>
            </a:r>
            <a:r>
              <a:rPr lang="en-US" altLang="ko-KR" dirty="0" smtClean="0"/>
              <a:t>| </a:t>
            </a:r>
            <a:r>
              <a:rPr lang="ko-KR" altLang="en-US" dirty="0" smtClean="0"/>
              <a:t>이호정 </a:t>
            </a:r>
            <a:r>
              <a:rPr lang="en-US" altLang="ko-KR" dirty="0" smtClean="0"/>
              <a:t>|</a:t>
            </a:r>
          </a:p>
          <a:p>
            <a:pPr marL="0" indent="0">
              <a:buNone/>
            </a:pPr>
            <a:r>
              <a:rPr lang="en-US" altLang="ko-KR" dirty="0" smtClean="0"/>
              <a:t>| 25</a:t>
            </a:r>
            <a:r>
              <a:rPr lang="ko-KR" altLang="en-US" dirty="0" smtClean="0"/>
              <a:t>일 </a:t>
            </a:r>
            <a:r>
              <a:rPr lang="en-US" altLang="ko-KR" dirty="0" smtClean="0"/>
              <a:t>| </a:t>
            </a:r>
            <a:r>
              <a:rPr lang="ko-KR" altLang="en-US" dirty="0" err="1" smtClean="0"/>
              <a:t>토양분석팀</a:t>
            </a:r>
            <a:r>
              <a:rPr lang="ko-KR" altLang="en-US" dirty="0" smtClean="0"/>
              <a:t>  </a:t>
            </a:r>
            <a:r>
              <a:rPr lang="en-US" altLang="ko-KR" dirty="0" smtClean="0"/>
              <a:t>| </a:t>
            </a:r>
            <a:r>
              <a:rPr lang="ko-KR" altLang="en-US" dirty="0" err="1" smtClean="0"/>
              <a:t>김진길</a:t>
            </a:r>
            <a:r>
              <a:rPr lang="ko-KR" altLang="en-US" dirty="0" smtClean="0"/>
              <a:t> </a:t>
            </a:r>
            <a:r>
              <a:rPr lang="en-US" altLang="ko-KR" dirty="0" smtClean="0"/>
              <a:t>|</a:t>
            </a:r>
          </a:p>
          <a:p>
            <a:pPr marL="0" indent="0">
              <a:buNone/>
            </a:pPr>
            <a:r>
              <a:rPr lang="en-US" altLang="ko-KR" dirty="0" smtClean="0"/>
              <a:t>| 25</a:t>
            </a:r>
            <a:r>
              <a:rPr lang="ko-KR" altLang="en-US" dirty="0" smtClean="0"/>
              <a:t>일 </a:t>
            </a:r>
            <a:r>
              <a:rPr lang="en-US" altLang="ko-KR" dirty="0" smtClean="0"/>
              <a:t>| </a:t>
            </a:r>
            <a:r>
              <a:rPr lang="ko-KR" altLang="en-US" dirty="0" err="1" smtClean="0"/>
              <a:t>토양분석팀</a:t>
            </a:r>
            <a:r>
              <a:rPr lang="ko-KR" altLang="en-US" dirty="0" smtClean="0"/>
              <a:t>  </a:t>
            </a:r>
            <a:r>
              <a:rPr lang="en-US" altLang="ko-KR" dirty="0" smtClean="0"/>
              <a:t>| </a:t>
            </a:r>
            <a:r>
              <a:rPr lang="ko-KR" altLang="en-US" dirty="0" err="1" smtClean="0"/>
              <a:t>윤주연</a:t>
            </a:r>
            <a:r>
              <a:rPr lang="ko-KR" altLang="en-US" dirty="0" smtClean="0"/>
              <a:t> </a:t>
            </a:r>
            <a:r>
              <a:rPr lang="en-US" altLang="ko-KR" dirty="0" smtClean="0"/>
              <a:t>|</a:t>
            </a:r>
          </a:p>
          <a:p>
            <a:pPr marL="0" indent="0">
              <a:buNone/>
            </a:pPr>
            <a:r>
              <a:rPr lang="en-US" altLang="ko-KR" dirty="0" smtClean="0"/>
              <a:t>| 24</a:t>
            </a:r>
            <a:r>
              <a:rPr lang="ko-KR" altLang="en-US" dirty="0" smtClean="0"/>
              <a:t>일 </a:t>
            </a:r>
            <a:r>
              <a:rPr lang="en-US" altLang="ko-KR" dirty="0" smtClean="0"/>
              <a:t>| </a:t>
            </a:r>
            <a:r>
              <a:rPr lang="ko-KR" altLang="en-US" dirty="0" err="1" smtClean="0"/>
              <a:t>수질환경팀</a:t>
            </a:r>
            <a:r>
              <a:rPr lang="ko-KR" altLang="en-US" dirty="0" smtClean="0"/>
              <a:t>  </a:t>
            </a:r>
            <a:r>
              <a:rPr lang="en-US" altLang="ko-KR" dirty="0" smtClean="0"/>
              <a:t>| </a:t>
            </a:r>
            <a:r>
              <a:rPr lang="ko-KR" altLang="en-US" dirty="0" err="1" smtClean="0"/>
              <a:t>정종필</a:t>
            </a:r>
            <a:r>
              <a:rPr lang="ko-KR" altLang="en-US" dirty="0" smtClean="0"/>
              <a:t> </a:t>
            </a:r>
            <a:r>
              <a:rPr lang="en-US" altLang="ko-KR" dirty="0" smtClean="0"/>
              <a:t>|</a:t>
            </a:r>
          </a:p>
          <a:p>
            <a:pPr marL="0" indent="0">
              <a:buNone/>
            </a:pPr>
            <a:r>
              <a:rPr lang="en-US" altLang="ko-KR" dirty="0" smtClean="0"/>
              <a:t>| 24</a:t>
            </a:r>
            <a:r>
              <a:rPr lang="ko-KR" altLang="en-US" dirty="0" smtClean="0"/>
              <a:t>일 </a:t>
            </a:r>
            <a:r>
              <a:rPr lang="en-US" altLang="ko-KR" dirty="0" smtClean="0"/>
              <a:t>| </a:t>
            </a:r>
            <a:r>
              <a:rPr lang="ko-KR" altLang="en-US" dirty="0" err="1" smtClean="0"/>
              <a:t>수질환경팀</a:t>
            </a:r>
            <a:r>
              <a:rPr lang="ko-KR" altLang="en-US" dirty="0" smtClean="0"/>
              <a:t>  </a:t>
            </a:r>
            <a:r>
              <a:rPr lang="en-US" altLang="ko-KR" dirty="0" smtClean="0"/>
              <a:t>| </a:t>
            </a:r>
            <a:r>
              <a:rPr lang="ko-KR" altLang="en-US" dirty="0" smtClean="0"/>
              <a:t>서인숙 </a:t>
            </a:r>
            <a:r>
              <a:rPr lang="en-US" altLang="ko-KR" dirty="0" smtClean="0"/>
              <a:t>|</a:t>
            </a:r>
          </a:p>
          <a:p>
            <a:pPr marL="0" indent="0">
              <a:buNone/>
            </a:pPr>
            <a:r>
              <a:rPr lang="en-US" altLang="ko-KR" dirty="0" smtClean="0"/>
              <a:t>| 24</a:t>
            </a:r>
            <a:r>
              <a:rPr lang="ko-KR" altLang="en-US" dirty="0" smtClean="0"/>
              <a:t>일 </a:t>
            </a:r>
            <a:r>
              <a:rPr lang="en-US" altLang="ko-KR" dirty="0" smtClean="0"/>
              <a:t>| </a:t>
            </a:r>
            <a:r>
              <a:rPr lang="ko-KR" altLang="en-US" dirty="0" err="1" smtClean="0"/>
              <a:t>수질환경팀</a:t>
            </a:r>
            <a:r>
              <a:rPr lang="ko-KR" altLang="en-US" dirty="0" smtClean="0"/>
              <a:t>  </a:t>
            </a:r>
            <a:r>
              <a:rPr lang="en-US" altLang="ko-KR" dirty="0" smtClean="0"/>
              <a:t>| </a:t>
            </a:r>
            <a:r>
              <a:rPr lang="ko-KR" altLang="en-US" dirty="0" smtClean="0"/>
              <a:t>김혜린 </a:t>
            </a:r>
            <a:r>
              <a:rPr lang="en-US" altLang="ko-KR" dirty="0" smtClean="0"/>
              <a:t>|</a:t>
            </a:r>
          </a:p>
          <a:p>
            <a:pPr marL="0" indent="0">
              <a:buNone/>
            </a:pPr>
            <a:r>
              <a:rPr lang="en-US" altLang="ko-KR" dirty="0" smtClean="0"/>
              <a:t>| 24</a:t>
            </a:r>
            <a:r>
              <a:rPr lang="ko-KR" altLang="en-US" dirty="0" smtClean="0"/>
              <a:t>일 </a:t>
            </a:r>
            <a:r>
              <a:rPr lang="en-US" altLang="ko-KR" dirty="0" smtClean="0"/>
              <a:t>| </a:t>
            </a:r>
            <a:r>
              <a:rPr lang="ko-KR" altLang="en-US" dirty="0" err="1" smtClean="0"/>
              <a:t>수질환경팀</a:t>
            </a:r>
            <a:r>
              <a:rPr lang="ko-KR" altLang="en-US" dirty="0" smtClean="0"/>
              <a:t>  </a:t>
            </a:r>
            <a:r>
              <a:rPr lang="en-US" altLang="ko-KR" dirty="0" smtClean="0"/>
              <a:t>| </a:t>
            </a:r>
            <a:r>
              <a:rPr lang="ko-KR" altLang="en-US" dirty="0" smtClean="0"/>
              <a:t>유한조 </a:t>
            </a:r>
            <a:r>
              <a:rPr lang="en-US" altLang="ko-KR" dirty="0" smtClean="0"/>
              <a:t>|</a:t>
            </a:r>
          </a:p>
          <a:p>
            <a:pPr marL="0" indent="0">
              <a:buNone/>
            </a:pPr>
            <a:r>
              <a:rPr lang="en-US" altLang="ko-KR" dirty="0" smtClean="0"/>
              <a:t>| 25</a:t>
            </a:r>
            <a:r>
              <a:rPr lang="ko-KR" altLang="en-US" dirty="0" smtClean="0"/>
              <a:t>일 </a:t>
            </a:r>
            <a:r>
              <a:rPr lang="en-US" altLang="ko-KR" dirty="0" smtClean="0"/>
              <a:t>| </a:t>
            </a:r>
            <a:r>
              <a:rPr lang="ko-KR" altLang="en-US" dirty="0" err="1" smtClean="0"/>
              <a:t>수질환경팀</a:t>
            </a:r>
            <a:r>
              <a:rPr lang="ko-KR" altLang="en-US" dirty="0" smtClean="0"/>
              <a:t>  </a:t>
            </a:r>
            <a:r>
              <a:rPr lang="en-US" altLang="ko-KR" dirty="0" smtClean="0"/>
              <a:t>| </a:t>
            </a:r>
            <a:r>
              <a:rPr lang="ko-KR" altLang="en-US" dirty="0" smtClean="0"/>
              <a:t>김지영 </a:t>
            </a:r>
            <a:r>
              <a:rPr lang="en-US" altLang="ko-KR" dirty="0" smtClean="0"/>
              <a:t>|</a:t>
            </a:r>
          </a:p>
          <a:p>
            <a:pPr marL="0" indent="0">
              <a:buNone/>
            </a:pPr>
            <a:r>
              <a:rPr lang="en-US" altLang="ko-KR" dirty="0" smtClean="0"/>
              <a:t>| 25</a:t>
            </a:r>
            <a:r>
              <a:rPr lang="ko-KR" altLang="en-US" dirty="0" smtClean="0"/>
              <a:t>일 </a:t>
            </a:r>
            <a:r>
              <a:rPr lang="en-US" altLang="ko-KR" dirty="0" smtClean="0"/>
              <a:t>| </a:t>
            </a:r>
            <a:r>
              <a:rPr lang="ko-KR" altLang="en-US" dirty="0" err="1" smtClean="0"/>
              <a:t>수질환경팀</a:t>
            </a:r>
            <a:r>
              <a:rPr lang="ko-KR" altLang="en-US" dirty="0" smtClean="0"/>
              <a:t>  </a:t>
            </a:r>
            <a:r>
              <a:rPr lang="en-US" altLang="ko-KR" dirty="0" smtClean="0"/>
              <a:t>| </a:t>
            </a:r>
            <a:r>
              <a:rPr lang="ko-KR" altLang="en-US" dirty="0" smtClean="0"/>
              <a:t>김수현 </a:t>
            </a:r>
            <a:r>
              <a:rPr lang="en-US" altLang="ko-KR" dirty="0" smtClean="0"/>
              <a:t>|</a:t>
            </a:r>
          </a:p>
          <a:p>
            <a:pPr marL="0" indent="0">
              <a:buNone/>
            </a:pPr>
            <a:r>
              <a:rPr lang="en-US" altLang="ko-KR" dirty="0" smtClean="0"/>
              <a:t>| 25</a:t>
            </a:r>
            <a:r>
              <a:rPr lang="ko-KR" altLang="en-US" dirty="0" smtClean="0"/>
              <a:t>일 </a:t>
            </a:r>
            <a:r>
              <a:rPr lang="en-US" altLang="ko-KR" dirty="0" smtClean="0"/>
              <a:t>| </a:t>
            </a:r>
            <a:r>
              <a:rPr lang="ko-KR" altLang="en-US" dirty="0" err="1" smtClean="0"/>
              <a:t>수질환경팀</a:t>
            </a:r>
            <a:r>
              <a:rPr lang="ko-KR" altLang="en-US" dirty="0" smtClean="0"/>
              <a:t>  </a:t>
            </a:r>
            <a:r>
              <a:rPr lang="en-US" altLang="ko-KR" dirty="0" smtClean="0"/>
              <a:t>| </a:t>
            </a:r>
            <a:r>
              <a:rPr lang="ko-KR" altLang="en-US" dirty="0" err="1" smtClean="0"/>
              <a:t>윤수현</a:t>
            </a:r>
            <a:r>
              <a:rPr lang="ko-KR" altLang="en-US" dirty="0" smtClean="0"/>
              <a:t> </a:t>
            </a:r>
            <a:r>
              <a:rPr lang="en-US" altLang="ko-KR" dirty="0" smtClean="0"/>
              <a:t>|</a:t>
            </a:r>
          </a:p>
          <a:p>
            <a:pPr marL="0" indent="0">
              <a:buNone/>
            </a:pPr>
            <a:r>
              <a:rPr lang="en-US" altLang="ko-KR" dirty="0" smtClean="0"/>
              <a:t>| 25</a:t>
            </a:r>
            <a:r>
              <a:rPr lang="ko-KR" altLang="en-US" dirty="0" smtClean="0"/>
              <a:t>일 </a:t>
            </a:r>
            <a:r>
              <a:rPr lang="en-US" altLang="ko-KR" dirty="0" smtClean="0"/>
              <a:t>| </a:t>
            </a:r>
            <a:r>
              <a:rPr lang="ko-KR" altLang="en-US" dirty="0" err="1" smtClean="0"/>
              <a:t>수질환경팀</a:t>
            </a:r>
            <a:r>
              <a:rPr lang="ko-KR" altLang="en-US" dirty="0" smtClean="0"/>
              <a:t>  </a:t>
            </a:r>
            <a:r>
              <a:rPr lang="en-US" altLang="ko-KR" dirty="0" smtClean="0"/>
              <a:t>| </a:t>
            </a:r>
            <a:r>
              <a:rPr lang="ko-KR" altLang="en-US" dirty="0" err="1" smtClean="0"/>
              <a:t>백다원</a:t>
            </a:r>
            <a:r>
              <a:rPr lang="ko-KR" altLang="en-US" dirty="0" smtClean="0"/>
              <a:t> </a:t>
            </a:r>
            <a:r>
              <a:rPr lang="en-US" altLang="ko-KR" dirty="0" smtClean="0"/>
              <a:t>|</a:t>
            </a:r>
          </a:p>
          <a:p>
            <a:pPr marL="0" indent="0">
              <a:buNone/>
            </a:pPr>
            <a:endParaRPr lang="ko-KR" altLang="en-US" dirty="0"/>
          </a:p>
        </p:txBody>
      </p:sp>
      <p:pic>
        <p:nvPicPr>
          <p:cNvPr id="4" name="그림 3"/>
          <p:cNvPicPr>
            <a:picLocks noChangeAspect="1"/>
          </p:cNvPicPr>
          <p:nvPr/>
        </p:nvPicPr>
        <p:blipFill>
          <a:blip r:embed="rId2"/>
          <a:stretch>
            <a:fillRect/>
          </a:stretch>
        </p:blipFill>
        <p:spPr>
          <a:xfrm>
            <a:off x="4267145" y="1457863"/>
            <a:ext cx="3740743" cy="5064155"/>
          </a:xfrm>
          <a:prstGeom prst="rect">
            <a:avLst/>
          </a:prstGeom>
        </p:spPr>
      </p:pic>
    </p:spTree>
    <p:extLst>
      <p:ext uri="{BB962C8B-B14F-4D97-AF65-F5344CB8AC3E}">
        <p14:creationId xmlns:p14="http://schemas.microsoft.com/office/powerpoint/2010/main" val="36242237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엑셀 </a:t>
            </a:r>
            <a:r>
              <a:rPr lang="ko-KR" altLang="en-US" dirty="0" err="1" smtClean="0"/>
              <a:t>날짜별로</a:t>
            </a:r>
            <a:r>
              <a:rPr lang="ko-KR" altLang="en-US" dirty="0" smtClean="0"/>
              <a:t> 시트 구분하여 생성하기</a:t>
            </a:r>
            <a:r>
              <a:rPr lang="en-US" altLang="ko-KR" dirty="0" smtClean="0"/>
              <a:t>(</a:t>
            </a:r>
            <a:r>
              <a:rPr lang="ko-KR" altLang="en-US" dirty="0" smtClean="0"/>
              <a:t>확장</a:t>
            </a:r>
            <a:r>
              <a:rPr lang="en-US" altLang="ko-KR" dirty="0" smtClean="0"/>
              <a:t>-1)</a:t>
            </a:r>
            <a:endParaRPr lang="ko-KR" altLang="en-US" dirty="0"/>
          </a:p>
        </p:txBody>
      </p:sp>
      <p:sp>
        <p:nvSpPr>
          <p:cNvPr id="3" name="내용 개체 틀 2"/>
          <p:cNvSpPr>
            <a:spLocks noGrp="1"/>
          </p:cNvSpPr>
          <p:nvPr>
            <p:ph idx="1"/>
          </p:nvPr>
        </p:nvSpPr>
        <p:spPr/>
        <p:txBody>
          <a:bodyPr/>
          <a:lstStyle/>
          <a:p>
            <a:pPr marL="0" indent="0">
              <a:buNone/>
            </a:pPr>
            <a:r>
              <a:rPr lang="ko-KR" altLang="en-US" dirty="0" smtClean="0"/>
              <a:t>엑셀 시트에 날짜</a:t>
            </a:r>
            <a:r>
              <a:rPr lang="en-US" altLang="ko-KR" smtClean="0"/>
              <a:t>, </a:t>
            </a:r>
            <a:r>
              <a:rPr lang="ko-KR" altLang="en-US" smtClean="0"/>
              <a:t>소속</a:t>
            </a:r>
            <a:r>
              <a:rPr lang="en-US" altLang="ko-KR" smtClean="0"/>
              <a:t>, </a:t>
            </a:r>
            <a:r>
              <a:rPr lang="ko-KR" altLang="en-US" smtClean="0"/>
              <a:t>성명 정보를 포함하는 데이터 프레임이 있습니다</a:t>
            </a:r>
            <a:r>
              <a:rPr lang="en-US" altLang="ko-KR" smtClean="0"/>
              <a:t>. </a:t>
            </a:r>
            <a:r>
              <a:rPr lang="ko-KR" altLang="en-US" smtClean="0"/>
              <a:t>이 데이터 프레임에서 각 고유 </a:t>
            </a:r>
            <a:r>
              <a:rPr lang="en-US" altLang="ko-KR" smtClean="0"/>
              <a:t>'</a:t>
            </a:r>
            <a:r>
              <a:rPr lang="ko-KR" altLang="en-US" smtClean="0"/>
              <a:t>날짜</a:t>
            </a:r>
            <a:r>
              <a:rPr lang="en-US" altLang="ko-KR" smtClean="0"/>
              <a:t>' </a:t>
            </a:r>
            <a:r>
              <a:rPr lang="ko-KR" altLang="en-US" smtClean="0"/>
              <a:t>값을 기준으로 해당 날짜에 해당하는 행을 찾아 새로운 시트에 복사하는 </a:t>
            </a:r>
            <a:r>
              <a:rPr lang="en-US" altLang="ko-KR" smtClean="0"/>
              <a:t>Excel VBA </a:t>
            </a:r>
            <a:r>
              <a:rPr lang="ko-KR" altLang="en-US" smtClean="0"/>
              <a:t>코드를 작성해주세요</a:t>
            </a:r>
            <a:r>
              <a:rPr lang="en-US" altLang="ko-KR" smtClean="0"/>
              <a:t>. </a:t>
            </a:r>
            <a:r>
              <a:rPr lang="ko-KR" altLang="en-US" smtClean="0"/>
              <a:t>이 때</a:t>
            </a:r>
            <a:r>
              <a:rPr lang="en-US" altLang="ko-KR" smtClean="0"/>
              <a:t>, </a:t>
            </a:r>
            <a:r>
              <a:rPr lang="ko-KR" altLang="en-US" smtClean="0"/>
              <a:t>새로 생성된 각 시트의 이름은 해당 시트에 복사된 행들의 </a:t>
            </a:r>
            <a:r>
              <a:rPr lang="en-US" altLang="ko-KR" smtClean="0"/>
              <a:t>'</a:t>
            </a:r>
            <a:r>
              <a:rPr lang="ko-KR" altLang="en-US" smtClean="0"/>
              <a:t>날짜</a:t>
            </a:r>
            <a:r>
              <a:rPr lang="en-US" altLang="ko-KR" smtClean="0"/>
              <a:t>' </a:t>
            </a:r>
            <a:r>
              <a:rPr lang="ko-KR" altLang="en-US" smtClean="0"/>
              <a:t>값으로 설정해야 합니다</a:t>
            </a:r>
            <a:r>
              <a:rPr lang="en-US" altLang="ko-KR" smtClean="0"/>
              <a:t>. </a:t>
            </a:r>
            <a:r>
              <a:rPr lang="ko-KR" altLang="en-US" smtClean="0"/>
              <a:t>즉</a:t>
            </a:r>
            <a:r>
              <a:rPr lang="en-US" altLang="ko-KR" smtClean="0"/>
              <a:t>, </a:t>
            </a:r>
            <a:r>
              <a:rPr lang="ko-KR" altLang="en-US" smtClean="0"/>
              <a:t>각 고유 날짜마다 별도의 시트를 생성하고 해당 날짜에 해당하는 데이터를 해당 시트에 복사해 주는 코드를 작성해주세요</a:t>
            </a:r>
            <a:r>
              <a:rPr lang="en-US" altLang="ko-KR" smtClean="0"/>
              <a:t>.</a:t>
            </a:r>
            <a:endParaRPr lang="ko-KR" altLang="en-US"/>
          </a:p>
        </p:txBody>
      </p:sp>
    </p:spTree>
    <p:extLst>
      <p:ext uri="{BB962C8B-B14F-4D97-AF65-F5344CB8AC3E}">
        <p14:creationId xmlns:p14="http://schemas.microsoft.com/office/powerpoint/2010/main" val="40696495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엑셀 </a:t>
            </a:r>
            <a:r>
              <a:rPr lang="ko-KR" altLang="en-US" dirty="0" err="1"/>
              <a:t>날짜별로</a:t>
            </a:r>
            <a:r>
              <a:rPr lang="ko-KR" altLang="en-US" dirty="0"/>
              <a:t> 시트 구분하여 생성하기</a:t>
            </a:r>
            <a:r>
              <a:rPr lang="en-US" altLang="ko-KR" dirty="0"/>
              <a:t>(</a:t>
            </a:r>
            <a:r>
              <a:rPr lang="ko-KR" altLang="en-US" dirty="0"/>
              <a:t>확장</a:t>
            </a:r>
            <a:r>
              <a:rPr lang="en-US" altLang="ko-KR" dirty="0" smtClean="0"/>
              <a:t>-2)</a:t>
            </a:r>
            <a:endParaRPr lang="ko-KR" altLang="en-US" dirty="0"/>
          </a:p>
        </p:txBody>
      </p:sp>
      <p:sp>
        <p:nvSpPr>
          <p:cNvPr id="3" name="내용 개체 틀 2"/>
          <p:cNvSpPr>
            <a:spLocks noGrp="1"/>
          </p:cNvSpPr>
          <p:nvPr>
            <p:ph idx="1"/>
          </p:nvPr>
        </p:nvSpPr>
        <p:spPr/>
        <p:txBody>
          <a:bodyPr>
            <a:normAutofit fontScale="62500" lnSpcReduction="20000"/>
          </a:bodyPr>
          <a:lstStyle/>
          <a:p>
            <a:pPr marL="0" indent="0">
              <a:lnSpc>
                <a:spcPct val="160000"/>
              </a:lnSpc>
              <a:buNone/>
            </a:pPr>
            <a:r>
              <a:rPr lang="en-US" altLang="ko-KR" smtClean="0"/>
              <a:t>"Excel VBA</a:t>
            </a:r>
            <a:r>
              <a:rPr lang="ko-KR" altLang="en-US" smtClean="0"/>
              <a:t>를 사용하여 다음의 기능을 수행하는 매크로를 작성해주세요</a:t>
            </a:r>
            <a:r>
              <a:rPr lang="en-US" altLang="ko-KR" smtClean="0"/>
              <a:t>:</a:t>
            </a:r>
            <a:endParaRPr lang="en-US" altLang="ko-KR" dirty="0" smtClean="0"/>
          </a:p>
          <a:p>
            <a:pPr marL="0" indent="0">
              <a:lnSpc>
                <a:spcPct val="160000"/>
              </a:lnSpc>
              <a:buNone/>
            </a:pPr>
            <a:r>
              <a:rPr lang="en-US" altLang="ko-KR" dirty="0" smtClean="0"/>
              <a:t>'Sheet1'</a:t>
            </a:r>
            <a:r>
              <a:rPr lang="ko-KR" altLang="en-US" smtClean="0"/>
              <a:t>이라는 이름의 워크시트에서 데이터를 읽어들입니다</a:t>
            </a:r>
            <a:r>
              <a:rPr lang="en-US" altLang="ko-KR" smtClean="0"/>
              <a:t>.</a:t>
            </a:r>
          </a:p>
          <a:p>
            <a:pPr marL="0" indent="0">
              <a:lnSpc>
                <a:spcPct val="160000"/>
              </a:lnSpc>
              <a:buNone/>
            </a:pPr>
            <a:r>
              <a:rPr lang="ko-KR" altLang="en-US" smtClean="0"/>
              <a:t>첫 번째 열에 위치한 </a:t>
            </a:r>
            <a:r>
              <a:rPr lang="en-US" altLang="ko-KR" smtClean="0"/>
              <a:t>"</a:t>
            </a:r>
            <a:r>
              <a:rPr lang="ko-KR" altLang="en-US" smtClean="0"/>
              <a:t>날짜</a:t>
            </a:r>
            <a:r>
              <a:rPr lang="en-US" altLang="ko-KR" smtClean="0"/>
              <a:t>" </a:t>
            </a:r>
            <a:r>
              <a:rPr lang="ko-KR" altLang="en-US" smtClean="0"/>
              <a:t>데이터를 기준으로</a:t>
            </a:r>
            <a:r>
              <a:rPr lang="en-US" altLang="ko-KR" smtClean="0"/>
              <a:t>, </a:t>
            </a:r>
            <a:r>
              <a:rPr lang="ko-KR" altLang="en-US" smtClean="0"/>
              <a:t>각 날짜별로 새로운 워크시트를 생성합니다</a:t>
            </a:r>
            <a:r>
              <a:rPr lang="en-US" altLang="ko-KR" smtClean="0"/>
              <a:t>.</a:t>
            </a:r>
          </a:p>
          <a:p>
            <a:pPr marL="0" indent="0">
              <a:lnSpc>
                <a:spcPct val="160000"/>
              </a:lnSpc>
              <a:buNone/>
            </a:pPr>
            <a:r>
              <a:rPr lang="ko-KR" altLang="en-US" smtClean="0"/>
              <a:t>날짜 데이터는 </a:t>
            </a:r>
            <a:r>
              <a:rPr lang="en-US" altLang="ko-KR" smtClean="0"/>
              <a:t>24</a:t>
            </a:r>
            <a:r>
              <a:rPr lang="ko-KR" altLang="en-US" smtClean="0"/>
              <a:t>일</a:t>
            </a:r>
            <a:r>
              <a:rPr lang="en-US" altLang="ko-KR" smtClean="0"/>
              <a:t>, 25</a:t>
            </a:r>
            <a:r>
              <a:rPr lang="ko-KR" altLang="en-US" smtClean="0"/>
              <a:t>일</a:t>
            </a:r>
            <a:r>
              <a:rPr lang="en-US" altLang="ko-KR" smtClean="0"/>
              <a:t>, 26</a:t>
            </a:r>
            <a:r>
              <a:rPr lang="ko-KR" altLang="en-US" smtClean="0"/>
              <a:t>일 과 같은 </a:t>
            </a:r>
            <a:r>
              <a:rPr lang="en-US" altLang="ko-KR" smtClean="0"/>
              <a:t>"</a:t>
            </a:r>
            <a:r>
              <a:rPr lang="ko-KR" altLang="en-US" smtClean="0"/>
              <a:t>숫자 </a:t>
            </a:r>
            <a:r>
              <a:rPr lang="en-US" altLang="ko-KR" smtClean="0"/>
              <a:t>+ </a:t>
            </a:r>
            <a:r>
              <a:rPr lang="ko-KR" altLang="en-US" smtClean="0"/>
              <a:t>일</a:t>
            </a:r>
            <a:r>
              <a:rPr lang="en-US" altLang="ko-KR" smtClean="0"/>
              <a:t>"</a:t>
            </a:r>
            <a:r>
              <a:rPr lang="ko-KR" altLang="en-US" smtClean="0"/>
              <a:t>형태로 구성되어 있다</a:t>
            </a:r>
            <a:r>
              <a:rPr lang="en-US" altLang="ko-KR" smtClean="0"/>
              <a:t>.</a:t>
            </a:r>
          </a:p>
          <a:p>
            <a:pPr marL="0" indent="0">
              <a:lnSpc>
                <a:spcPct val="160000"/>
              </a:lnSpc>
              <a:buNone/>
            </a:pPr>
            <a:r>
              <a:rPr lang="ko-KR" altLang="en-US" smtClean="0"/>
              <a:t>새로운 워크시트의 이름은 해당 날짜 데이터로 지정해주세요</a:t>
            </a:r>
            <a:r>
              <a:rPr lang="en-US" altLang="ko-KR" smtClean="0"/>
              <a:t>.</a:t>
            </a:r>
          </a:p>
          <a:p>
            <a:pPr marL="0" indent="0">
              <a:lnSpc>
                <a:spcPct val="160000"/>
              </a:lnSpc>
              <a:buNone/>
            </a:pPr>
            <a:r>
              <a:rPr lang="ko-KR" altLang="en-US" smtClean="0"/>
              <a:t>각 워크시트에는 해당 날짜의 데이터만 복사해주세요</a:t>
            </a:r>
            <a:r>
              <a:rPr lang="en-US" altLang="ko-KR" smtClean="0"/>
              <a:t>. </a:t>
            </a:r>
            <a:r>
              <a:rPr lang="ko-KR" altLang="en-US" smtClean="0"/>
              <a:t>헤더</a:t>
            </a:r>
            <a:r>
              <a:rPr lang="en-US" altLang="ko-KR" smtClean="0"/>
              <a:t>(</a:t>
            </a:r>
            <a:r>
              <a:rPr lang="ko-KR" altLang="en-US" smtClean="0"/>
              <a:t>첫 번째 행</a:t>
            </a:r>
            <a:r>
              <a:rPr lang="en-US" altLang="ko-KR" smtClean="0"/>
              <a:t>)</a:t>
            </a:r>
            <a:r>
              <a:rPr lang="ko-KR" altLang="en-US" smtClean="0"/>
              <a:t>도 복사되어야 합니다</a:t>
            </a:r>
            <a:r>
              <a:rPr lang="en-US" altLang="ko-KR" smtClean="0"/>
              <a:t>.</a:t>
            </a:r>
          </a:p>
          <a:p>
            <a:pPr marL="0" indent="0">
              <a:lnSpc>
                <a:spcPct val="160000"/>
              </a:lnSpc>
              <a:buNone/>
            </a:pPr>
            <a:r>
              <a:rPr lang="ko-KR" altLang="en-US" smtClean="0"/>
              <a:t>데이터 추출이 완료되면</a:t>
            </a:r>
            <a:r>
              <a:rPr lang="en-US" altLang="ko-KR" smtClean="0"/>
              <a:t>, '</a:t>
            </a:r>
            <a:r>
              <a:rPr lang="ko-KR" altLang="en-US" smtClean="0"/>
              <a:t>데이터 추출이 완료되었습니다</a:t>
            </a:r>
            <a:r>
              <a:rPr lang="en-US" altLang="ko-KR" smtClean="0"/>
              <a:t>.'</a:t>
            </a:r>
            <a:r>
              <a:rPr lang="ko-KR" altLang="en-US" smtClean="0"/>
              <a:t>라는 메시지를 메시지 박스로 출력해주세요</a:t>
            </a:r>
            <a:r>
              <a:rPr lang="en-US" altLang="ko-KR" smtClean="0"/>
              <a:t>."</a:t>
            </a:r>
            <a:endParaRPr lang="ko-KR" altLang="en-US"/>
          </a:p>
        </p:txBody>
      </p:sp>
    </p:spTree>
    <p:extLst>
      <p:ext uri="{BB962C8B-B14F-4D97-AF65-F5344CB8AC3E}">
        <p14:creationId xmlns:p14="http://schemas.microsoft.com/office/powerpoint/2010/main" val="406759998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엑셀 </a:t>
            </a:r>
            <a:r>
              <a:rPr lang="ko-KR" altLang="en-US" dirty="0" err="1"/>
              <a:t>날짜별로</a:t>
            </a:r>
            <a:r>
              <a:rPr lang="ko-KR" altLang="en-US" dirty="0"/>
              <a:t> 시트 구분하여 생성하기</a:t>
            </a:r>
            <a:r>
              <a:rPr lang="en-US" altLang="ko-KR" dirty="0"/>
              <a:t>(</a:t>
            </a:r>
            <a:r>
              <a:rPr lang="ko-KR" altLang="en-US" dirty="0"/>
              <a:t>확장</a:t>
            </a:r>
            <a:r>
              <a:rPr lang="en-US" altLang="ko-KR" dirty="0" smtClean="0"/>
              <a:t>-3)</a:t>
            </a:r>
            <a:endParaRPr lang="ko-KR" altLang="en-US" dirty="0"/>
          </a:p>
        </p:txBody>
      </p:sp>
      <p:sp>
        <p:nvSpPr>
          <p:cNvPr id="3" name="내용 개체 틀 2"/>
          <p:cNvSpPr>
            <a:spLocks noGrp="1"/>
          </p:cNvSpPr>
          <p:nvPr>
            <p:ph idx="1"/>
          </p:nvPr>
        </p:nvSpPr>
        <p:spPr/>
        <p:txBody>
          <a:bodyPr/>
          <a:lstStyle/>
          <a:p>
            <a:pPr marL="0" indent="0">
              <a:buNone/>
            </a:pPr>
            <a:r>
              <a:rPr lang="ko-KR" altLang="en-US" dirty="0" smtClean="0"/>
              <a:t>위 코드를 날짜에서 소속으로 변경하여 분리하는 코드를 작성해줘</a:t>
            </a:r>
            <a:r>
              <a:rPr lang="en-US" altLang="ko-KR" dirty="0" smtClean="0"/>
              <a:t>.</a:t>
            </a:r>
            <a:endParaRPr lang="ko-KR" altLang="en-US" dirty="0"/>
          </a:p>
        </p:txBody>
      </p:sp>
    </p:spTree>
    <p:extLst>
      <p:ext uri="{BB962C8B-B14F-4D97-AF65-F5344CB8AC3E}">
        <p14:creationId xmlns:p14="http://schemas.microsoft.com/office/powerpoint/2010/main" val="393999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err="1" smtClean="0"/>
              <a:t>수능문제</a:t>
            </a:r>
            <a:r>
              <a:rPr lang="ko-KR" altLang="en-US" dirty="0" smtClean="0"/>
              <a:t> 풀기</a:t>
            </a:r>
            <a:r>
              <a:rPr lang="en-US" altLang="ko-KR" dirty="0" smtClean="0"/>
              <a:t/>
            </a:r>
            <a:br>
              <a:rPr lang="en-US" altLang="ko-KR" dirty="0" smtClean="0"/>
            </a:br>
            <a:r>
              <a:rPr lang="en-US" altLang="ko-KR" dirty="0" smtClean="0"/>
              <a:t>(</a:t>
            </a:r>
            <a:r>
              <a:rPr lang="ko-KR" altLang="en-US" dirty="0" err="1" smtClean="0"/>
              <a:t>바드랑</a:t>
            </a:r>
            <a:r>
              <a:rPr lang="ko-KR" altLang="en-US" dirty="0" smtClean="0"/>
              <a:t> 비교하기</a:t>
            </a:r>
            <a:r>
              <a:rPr lang="en-US" altLang="ko-KR" dirty="0" smtClean="0"/>
              <a:t>)</a:t>
            </a:r>
            <a:endParaRPr lang="ko-KR" altLang="en-US" dirty="0"/>
          </a:p>
        </p:txBody>
      </p:sp>
      <p:sp>
        <p:nvSpPr>
          <p:cNvPr id="3" name="부제목 2"/>
          <p:cNvSpPr>
            <a:spLocks noGrp="1"/>
          </p:cNvSpPr>
          <p:nvPr>
            <p:ph type="subTitle" idx="1"/>
          </p:nvPr>
        </p:nvSpPr>
        <p:spPr/>
        <p:txBody>
          <a:bodyPr/>
          <a:lstStyle/>
          <a:p>
            <a:pPr algn="l"/>
            <a:r>
              <a:rPr lang="ko-KR" altLang="en-US" dirty="0"/>
              <a:t>영문학 </a:t>
            </a:r>
            <a:r>
              <a:rPr lang="ko-KR" altLang="en-US" dirty="0" err="1"/>
              <a:t>교수가되어</a:t>
            </a:r>
            <a:r>
              <a:rPr lang="ko-KR" altLang="en-US" dirty="0"/>
              <a:t> 최대한의 노력을 다하여 내가 제시하는 지문을 분석하고</a:t>
            </a:r>
            <a:r>
              <a:rPr lang="en-US" altLang="ko-KR" dirty="0"/>
              <a:t>, </a:t>
            </a:r>
            <a:r>
              <a:rPr lang="ko-KR" altLang="en-US" dirty="0"/>
              <a:t>질문에 대한 답을 찾아야 한다</a:t>
            </a:r>
            <a:r>
              <a:rPr lang="en-US" altLang="ko-KR" dirty="0"/>
              <a:t>.</a:t>
            </a:r>
          </a:p>
          <a:p>
            <a:pPr algn="l"/>
            <a:r>
              <a:rPr lang="ko-KR" altLang="en-US" dirty="0"/>
              <a:t>내가 지문과 질문을 하기까지 대기해줘</a:t>
            </a:r>
            <a:r>
              <a:rPr lang="en-US" altLang="ko-KR" dirty="0"/>
              <a:t>.</a:t>
            </a:r>
            <a:endParaRPr lang="ko-KR" altLang="en-US" dirty="0"/>
          </a:p>
        </p:txBody>
      </p:sp>
    </p:spTree>
    <p:extLst>
      <p:ext uri="{BB962C8B-B14F-4D97-AF65-F5344CB8AC3E}">
        <p14:creationId xmlns:p14="http://schemas.microsoft.com/office/powerpoint/2010/main" val="37310652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수능 국어 문제 풀기</a:t>
            </a:r>
            <a:r>
              <a:rPr lang="en-US" altLang="ko-KR" dirty="0" smtClean="0"/>
              <a:t>(</a:t>
            </a:r>
            <a:r>
              <a:rPr lang="ko-KR" altLang="en-US" dirty="0" smtClean="0"/>
              <a:t>정답</a:t>
            </a:r>
            <a:r>
              <a:rPr lang="en-US" altLang="ko-KR" dirty="0" smtClean="0"/>
              <a:t>: 2</a:t>
            </a:r>
            <a:r>
              <a:rPr lang="ko-KR" altLang="en-US" dirty="0" smtClean="0"/>
              <a:t>번</a:t>
            </a:r>
            <a:r>
              <a:rPr lang="en-US" altLang="ko-KR" dirty="0" smtClean="0"/>
              <a:t>)</a:t>
            </a:r>
            <a:endParaRPr lang="ko-KR" altLang="en-US" dirty="0"/>
          </a:p>
        </p:txBody>
      </p:sp>
      <p:sp>
        <p:nvSpPr>
          <p:cNvPr id="3" name="내용 개체 틀 2"/>
          <p:cNvSpPr>
            <a:spLocks noGrp="1"/>
          </p:cNvSpPr>
          <p:nvPr>
            <p:ph idx="1"/>
          </p:nvPr>
        </p:nvSpPr>
        <p:spPr/>
        <p:txBody>
          <a:bodyPr>
            <a:noAutofit/>
          </a:bodyPr>
          <a:lstStyle/>
          <a:p>
            <a:pPr marL="0" indent="0">
              <a:lnSpc>
                <a:spcPct val="150000"/>
              </a:lnSpc>
              <a:buNone/>
            </a:pPr>
            <a:r>
              <a:rPr lang="ko-KR" altLang="en-US" sz="1050" dirty="0"/>
              <a:t>다음 문제의 지문을 이해하여 질문의 답을 찾고</a:t>
            </a:r>
            <a:r>
              <a:rPr lang="en-US" altLang="ko-KR" sz="1050" dirty="0"/>
              <a:t>, </a:t>
            </a:r>
            <a:r>
              <a:rPr lang="ko-KR" altLang="en-US" sz="1050" dirty="0"/>
              <a:t>답을 찾은 이유에 대해서 </a:t>
            </a:r>
            <a:r>
              <a:rPr lang="ko-KR" altLang="en-US" sz="1050" dirty="0" err="1"/>
              <a:t>설명할것</a:t>
            </a:r>
            <a:r>
              <a:rPr lang="en-US" altLang="ko-KR" sz="1050" dirty="0" smtClean="0"/>
              <a:t>.</a:t>
            </a:r>
            <a:endParaRPr lang="en-US" altLang="ko-KR" sz="1050" dirty="0"/>
          </a:p>
          <a:p>
            <a:pPr marL="0" indent="0">
              <a:lnSpc>
                <a:spcPct val="150000"/>
              </a:lnSpc>
              <a:buNone/>
            </a:pPr>
            <a:r>
              <a:rPr lang="ko-KR" altLang="en-US" sz="1050" dirty="0"/>
              <a:t>기축 통화는 국제 거래에 결제 수단으로 통용되고 환율 결 정에 기준이 되는 통화이다</a:t>
            </a:r>
            <a:r>
              <a:rPr lang="en-US" altLang="ko-KR" sz="1050" dirty="0"/>
              <a:t>. 1960</a:t>
            </a:r>
            <a:r>
              <a:rPr lang="ko-KR" altLang="en-US" sz="1050" dirty="0"/>
              <a:t>년 </a:t>
            </a:r>
            <a:r>
              <a:rPr lang="ko-KR" altLang="en-US" sz="1050" dirty="0" err="1"/>
              <a:t>트리핀</a:t>
            </a:r>
            <a:r>
              <a:rPr lang="ko-KR" altLang="en-US" sz="1050" dirty="0"/>
              <a:t> 교수는 </a:t>
            </a:r>
            <a:r>
              <a:rPr lang="ko-KR" altLang="en-US" sz="1050" dirty="0" err="1"/>
              <a:t>브레턴우</a:t>
            </a:r>
            <a:r>
              <a:rPr lang="ko-KR" altLang="en-US" sz="1050" dirty="0"/>
              <a:t> </a:t>
            </a:r>
            <a:r>
              <a:rPr lang="ko-KR" altLang="en-US" sz="1050" dirty="0" err="1"/>
              <a:t>즈</a:t>
            </a:r>
            <a:r>
              <a:rPr lang="ko-KR" altLang="en-US" sz="1050" dirty="0"/>
              <a:t> 체제에서의 기축 통화인 달러화의 구조적 모순을 </a:t>
            </a:r>
            <a:r>
              <a:rPr lang="ko-KR" altLang="en-US" sz="1050" dirty="0" err="1"/>
              <a:t>지적했</a:t>
            </a:r>
            <a:r>
              <a:rPr lang="ko-KR" altLang="en-US" sz="1050" dirty="0"/>
              <a:t> 다 한 </a:t>
            </a:r>
            <a:r>
              <a:rPr lang="en-US" altLang="ko-KR" sz="1050" dirty="0"/>
              <a:t>. </a:t>
            </a:r>
            <a:r>
              <a:rPr lang="ko-KR" altLang="en-US" sz="1050" dirty="0"/>
              <a:t>국가의 재화와 서비스의 수출입 간 차이인 경상 수지 는 수입이 수출을 초과하면 적자이고 수</a:t>
            </a:r>
            <a:r>
              <a:rPr lang="en-US" altLang="ko-KR" sz="1050" dirty="0"/>
              <a:t>, </a:t>
            </a:r>
            <a:r>
              <a:rPr lang="ko-KR" altLang="en-US" sz="1050" dirty="0" err="1"/>
              <a:t>출이</a:t>
            </a:r>
            <a:r>
              <a:rPr lang="ko-KR" altLang="en-US" sz="1050" dirty="0"/>
              <a:t> 수입을 초과하 면 흑자이다 그는 미 </a:t>
            </a:r>
            <a:r>
              <a:rPr lang="en-US" altLang="ko-KR" sz="1050" dirty="0"/>
              <a:t>. “ </a:t>
            </a:r>
            <a:r>
              <a:rPr lang="ko-KR" altLang="en-US" sz="1050" dirty="0"/>
              <a:t>국이 경상 수지 적자를 허용하지 않아 국제 유동성 공급이 중단되면 세계 경제는 크게 위축될 것 이” 라면서도 반면 적자 상 “ 태가 지속돼 달러화가 과잉 공급되면 준비 자산으로서의 신뢰도가 저하되고 고정 환율 제도도 붕 </a:t>
            </a:r>
            <a:r>
              <a:rPr lang="ko-KR" altLang="en-US" sz="1050" dirty="0" err="1"/>
              <a:t>괴될</a:t>
            </a:r>
            <a:r>
              <a:rPr lang="ko-KR" altLang="en-US" sz="1050" dirty="0"/>
              <a:t> 것 이라고 말했다 ” </a:t>
            </a:r>
            <a:r>
              <a:rPr lang="en-US" altLang="ko-KR" sz="1050" dirty="0"/>
              <a:t>. </a:t>
            </a:r>
            <a:r>
              <a:rPr lang="ko-KR" altLang="en-US" sz="1050" dirty="0"/>
              <a:t>이러한 </a:t>
            </a:r>
            <a:r>
              <a:rPr lang="ko-KR" altLang="en-US" sz="1050" dirty="0" err="1"/>
              <a:t>트리핀</a:t>
            </a:r>
            <a:r>
              <a:rPr lang="ko-KR" altLang="en-US" sz="1050" dirty="0"/>
              <a:t> 딜레마는 국제 유동성 확보와 달러화의 신 </a:t>
            </a:r>
            <a:r>
              <a:rPr lang="ko-KR" altLang="en-US" sz="1050" dirty="0" err="1"/>
              <a:t>뢰도</a:t>
            </a:r>
            <a:r>
              <a:rPr lang="ko-KR" altLang="en-US" sz="1050" dirty="0"/>
              <a:t> 간의 문제이다</a:t>
            </a:r>
            <a:r>
              <a:rPr lang="en-US" altLang="ko-KR" sz="1050" dirty="0"/>
              <a:t>. </a:t>
            </a:r>
            <a:r>
              <a:rPr lang="ko-KR" altLang="en-US" sz="1050" dirty="0"/>
              <a:t>국제 유동성이란 국제적으로 보편적인 </a:t>
            </a:r>
            <a:r>
              <a:rPr lang="ko-KR" altLang="en-US" sz="1050" dirty="0" err="1"/>
              <a:t>통용력을</a:t>
            </a:r>
            <a:r>
              <a:rPr lang="ko-KR" altLang="en-US" sz="1050" dirty="0"/>
              <a:t> 갖는 지불 수단을 말하는데</a:t>
            </a:r>
            <a:r>
              <a:rPr lang="en-US" altLang="ko-KR" sz="1050" dirty="0"/>
              <a:t>, </a:t>
            </a:r>
            <a:r>
              <a:rPr lang="ko-KR" altLang="en-US" sz="1050" dirty="0"/>
              <a:t>㉠금 본위 체제에서는 금이 국제 유동성의 역할을 했으며 각 </a:t>
            </a:r>
            <a:r>
              <a:rPr lang="en-US" altLang="ko-KR" sz="1050" dirty="0"/>
              <a:t>, </a:t>
            </a:r>
            <a:r>
              <a:rPr lang="ko-KR" altLang="en-US" sz="1050" dirty="0"/>
              <a:t>국가의 통화 가치는 정해진 양의 금의 가치에 고정되었다 이에 </a:t>
            </a:r>
            <a:r>
              <a:rPr lang="en-US" altLang="ko-KR" sz="1050" dirty="0"/>
              <a:t>. </a:t>
            </a:r>
            <a:r>
              <a:rPr lang="ko-KR" altLang="en-US" sz="1050" dirty="0"/>
              <a:t>따라 국가 간 통 화의 교환 비율인 환율은 자동적으로 결정되었다 이</a:t>
            </a:r>
            <a:r>
              <a:rPr lang="en-US" altLang="ko-KR" sz="1050" dirty="0"/>
              <a:t>. </a:t>
            </a:r>
            <a:r>
              <a:rPr lang="ko-KR" altLang="en-US" sz="1050" dirty="0"/>
              <a:t>후 ㉡</a:t>
            </a:r>
            <a:r>
              <a:rPr lang="ko-KR" altLang="en-US" sz="1050" dirty="0" err="1"/>
              <a:t>브</a:t>
            </a:r>
            <a:r>
              <a:rPr lang="ko-KR" altLang="en-US" sz="1050" dirty="0"/>
              <a:t> </a:t>
            </a:r>
            <a:r>
              <a:rPr lang="ko-KR" altLang="en-US" sz="1050" dirty="0" err="1"/>
              <a:t>레턴우즈</a:t>
            </a:r>
            <a:r>
              <a:rPr lang="ko-KR" altLang="en-US" sz="1050" dirty="0"/>
              <a:t> 체제에서는 국제 유동성으로 달러화가 추가되어 ‘금 환 </a:t>
            </a:r>
            <a:r>
              <a:rPr lang="ko-KR" altLang="en-US" sz="1050" dirty="0" err="1"/>
              <a:t>본위제</a:t>
            </a:r>
            <a:r>
              <a:rPr lang="ko-KR" altLang="en-US" sz="1050" dirty="0"/>
              <a:t> 가 ’ 되었다</a:t>
            </a:r>
            <a:r>
              <a:rPr lang="en-US" altLang="ko-KR" sz="1050" dirty="0"/>
              <a:t>. 1944</a:t>
            </a:r>
            <a:r>
              <a:rPr lang="ko-KR" altLang="en-US" sz="1050" dirty="0"/>
              <a:t>년에 성립된 이 체제는 미국의 중 </a:t>
            </a:r>
            <a:r>
              <a:rPr lang="ko-KR" altLang="en-US" sz="1050" dirty="0" err="1"/>
              <a:t>앙은행에</a:t>
            </a:r>
            <a:r>
              <a:rPr lang="ko-KR" altLang="en-US" sz="1050" dirty="0"/>
              <a:t> ‘ ’ 금 태환 조항 에 따라 금 </a:t>
            </a:r>
            <a:r>
              <a:rPr lang="en-US" altLang="ko-KR" sz="1050" dirty="0"/>
              <a:t>1 3 </a:t>
            </a:r>
            <a:r>
              <a:rPr lang="ko-KR" altLang="en-US" sz="1050" dirty="0"/>
              <a:t>온스와 </a:t>
            </a:r>
            <a:r>
              <a:rPr lang="en-US" altLang="ko-KR" sz="1050" dirty="0"/>
              <a:t>5</a:t>
            </a:r>
            <a:r>
              <a:rPr lang="ko-KR" altLang="en-US" sz="1050" dirty="0"/>
              <a:t>달러를 언제 나 </a:t>
            </a:r>
            <a:r>
              <a:rPr lang="ko-KR" altLang="en-US" sz="1050" dirty="0" err="1"/>
              <a:t>맞교환해</a:t>
            </a:r>
            <a:r>
              <a:rPr lang="ko-KR" altLang="en-US" sz="1050" dirty="0"/>
              <a:t> 주어야 한다는 의무를 지게 했다 다른 </a:t>
            </a:r>
            <a:r>
              <a:rPr lang="en-US" altLang="ko-KR" sz="1050" dirty="0"/>
              <a:t>. </a:t>
            </a:r>
            <a:r>
              <a:rPr lang="ko-KR" altLang="en-US" sz="1050" dirty="0"/>
              <a:t>국가들은 달러화에 대한 자국 통화의 가치를 고정했고</a:t>
            </a:r>
            <a:r>
              <a:rPr lang="en-US" altLang="ko-KR" sz="1050" dirty="0"/>
              <a:t>, </a:t>
            </a:r>
            <a:r>
              <a:rPr lang="ko-KR" altLang="en-US" sz="1050" dirty="0"/>
              <a:t>달러화로만 금 을 매입할 수 있었다</a:t>
            </a:r>
            <a:r>
              <a:rPr lang="en-US" altLang="ko-KR" sz="1050" dirty="0"/>
              <a:t>. </a:t>
            </a:r>
            <a:r>
              <a:rPr lang="ko-KR" altLang="en-US" sz="1050" dirty="0"/>
              <a:t>환율은 경상 수지의 구조적 불균형이 있는 예외적인 경우를 제외하면 내에서의 </a:t>
            </a:r>
            <a:r>
              <a:rPr lang="ko-KR" altLang="en-US" sz="1050" dirty="0" err="1"/>
              <a:t>변동만을</a:t>
            </a:r>
            <a:r>
              <a:rPr lang="ko-KR" altLang="en-US" sz="1050" dirty="0"/>
              <a:t> 허 </a:t>
            </a:r>
            <a:r>
              <a:rPr lang="en-US" altLang="ko-KR" sz="1050" dirty="0"/>
              <a:t>±1% </a:t>
            </a:r>
            <a:r>
              <a:rPr lang="ko-KR" altLang="en-US" sz="1050" dirty="0"/>
              <a:t>용했다 이에 </a:t>
            </a:r>
            <a:r>
              <a:rPr lang="en-US" altLang="ko-KR" sz="1050" dirty="0"/>
              <a:t>. </a:t>
            </a:r>
            <a:r>
              <a:rPr lang="ko-KR" altLang="en-US" sz="1050" dirty="0"/>
              <a:t>따라 기축 통화인 달러화를 제외한 다른 통화들 간 환율인 교차 환율은 자동적으로 결정되었다</a:t>
            </a:r>
            <a:r>
              <a:rPr lang="en-US" altLang="ko-KR" sz="1050" dirty="0"/>
              <a:t>. 1970</a:t>
            </a:r>
            <a:r>
              <a:rPr lang="ko-KR" altLang="en-US" sz="1050" dirty="0"/>
              <a:t>년대 초에 미국은 경상 수지 적자가 누적되기 시작하 고 달러화가 과잉 공급되어 미국의 금 </a:t>
            </a:r>
            <a:r>
              <a:rPr lang="ko-KR" altLang="en-US" sz="1050" dirty="0" err="1"/>
              <a:t>준비량이</a:t>
            </a:r>
            <a:r>
              <a:rPr lang="ko-KR" altLang="en-US" sz="1050" dirty="0"/>
              <a:t> 급감했다 이</a:t>
            </a:r>
            <a:r>
              <a:rPr lang="en-US" altLang="ko-KR" sz="1050" dirty="0"/>
              <a:t>. </a:t>
            </a:r>
            <a:r>
              <a:rPr lang="ko-KR" altLang="en-US" sz="1050" dirty="0"/>
              <a:t>에 따라 미국은 달러화의 금 태환 의무를 더 이상 감당할 수 없는 상황에 도달했다 이를 해결할 수 있는 방법은 </a:t>
            </a:r>
            <a:r>
              <a:rPr lang="en-US" altLang="ko-KR" sz="1050" dirty="0"/>
              <a:t>. </a:t>
            </a:r>
            <a:r>
              <a:rPr lang="ko-KR" altLang="en-US" sz="1050" dirty="0"/>
              <a:t>달러화의 가치를 내리는 평가 절하 또는 </a:t>
            </a:r>
            <a:r>
              <a:rPr lang="en-US" altLang="ko-KR" sz="1050" dirty="0"/>
              <a:t>, </a:t>
            </a:r>
            <a:r>
              <a:rPr lang="ko-KR" altLang="en-US" sz="1050" dirty="0"/>
              <a:t>달러화에 대한 </a:t>
            </a:r>
            <a:r>
              <a:rPr lang="ko-KR" altLang="en-US" sz="1050" dirty="0" err="1"/>
              <a:t>여타국</a:t>
            </a:r>
            <a:r>
              <a:rPr lang="ko-KR" altLang="en-US" sz="1050" dirty="0"/>
              <a:t> 통화의 환율을 하락시켜 그 가치를 올리는 평가 절상이었다 하지만 </a:t>
            </a:r>
            <a:r>
              <a:rPr lang="en-US" altLang="ko-KR" sz="1050" dirty="0"/>
              <a:t>. </a:t>
            </a:r>
            <a:r>
              <a:rPr lang="ko-KR" altLang="en-US" sz="1050" dirty="0" err="1"/>
              <a:t>브레턴우즈</a:t>
            </a:r>
            <a:r>
              <a:rPr lang="ko-KR" altLang="en-US" sz="1050" dirty="0"/>
              <a:t> 체제하에서 달러화의 평가 절하는 규정상 불가능 했고 당시 대 </a:t>
            </a:r>
            <a:r>
              <a:rPr lang="en-US" altLang="ko-KR" sz="1050" dirty="0"/>
              <a:t>, , </a:t>
            </a:r>
            <a:r>
              <a:rPr lang="ko-KR" altLang="en-US" sz="1050" dirty="0"/>
              <a:t>규모 대미 무역 흑자 상태였던 독일 일본 등 주요국들은 평가 절상에 나서려고 하지 않았다 이 상황이 유 </a:t>
            </a:r>
            <a:r>
              <a:rPr lang="en-US" altLang="ko-KR" sz="1050" dirty="0"/>
              <a:t>. </a:t>
            </a:r>
            <a:r>
              <a:rPr lang="ko-KR" altLang="en-US" sz="1050" dirty="0" err="1"/>
              <a:t>지되기</a:t>
            </a:r>
            <a:r>
              <a:rPr lang="ko-KR" altLang="en-US" sz="1050" dirty="0"/>
              <a:t> 어려울 것이라는 전망으로 독일의 마르크화와 일본의 엔화에 대한 투기적 수요가 증가했고 결</a:t>
            </a:r>
            <a:r>
              <a:rPr lang="en-US" altLang="ko-KR" sz="1050" dirty="0"/>
              <a:t>, </a:t>
            </a:r>
            <a:r>
              <a:rPr lang="ko-KR" altLang="en-US" sz="1050" dirty="0"/>
              <a:t>국 환율의 변동 압력 은 더욱 커질 수밖에 없었다 이러한 상황에서 각 </a:t>
            </a:r>
            <a:r>
              <a:rPr lang="en-US" altLang="ko-KR" sz="1050" dirty="0"/>
              <a:t>. </a:t>
            </a:r>
            <a:r>
              <a:rPr lang="ko-KR" altLang="en-US" sz="1050" dirty="0"/>
              <a:t>국은 보유한 달러화를 대규모로 금으로 바꾸기를 원했다 미 </a:t>
            </a:r>
            <a:r>
              <a:rPr lang="en-US" altLang="ko-KR" sz="1050" dirty="0"/>
              <a:t>. </a:t>
            </a:r>
            <a:r>
              <a:rPr lang="ko-KR" altLang="en-US" sz="1050" dirty="0"/>
              <a:t>국은 결국 </a:t>
            </a:r>
            <a:r>
              <a:rPr lang="en-US" altLang="ko-KR" sz="1050" dirty="0"/>
              <a:t>1971</a:t>
            </a:r>
            <a:r>
              <a:rPr lang="ko-KR" altLang="en-US" sz="1050" dirty="0"/>
              <a:t>년 달러화의 금 태환 정지를 선언한 닉슨 쇼크를 단행 했고</a:t>
            </a:r>
            <a:r>
              <a:rPr lang="en-US" altLang="ko-KR" sz="1050" dirty="0"/>
              <a:t>, . </a:t>
            </a:r>
            <a:r>
              <a:rPr lang="ko-KR" altLang="en-US" sz="1050" dirty="0" err="1"/>
              <a:t>브레턴우즈</a:t>
            </a:r>
            <a:r>
              <a:rPr lang="ko-KR" altLang="en-US" sz="1050" dirty="0"/>
              <a:t> 체제는 붕괴되었다 그러나 붕괴 이후에도 달러화의 기축 통화 역할은 계속되 </a:t>
            </a:r>
            <a:r>
              <a:rPr lang="ko-KR" altLang="en-US" sz="1050" dirty="0" err="1"/>
              <a:t>었다</a:t>
            </a:r>
            <a:r>
              <a:rPr lang="ko-KR" altLang="en-US" sz="1050" dirty="0"/>
              <a:t> 그 이유로 </a:t>
            </a:r>
            <a:r>
              <a:rPr lang="en-US" altLang="ko-KR" sz="1050" dirty="0"/>
              <a:t>. . </a:t>
            </a:r>
            <a:r>
              <a:rPr lang="ko-KR" altLang="en-US" sz="1050" dirty="0"/>
              <a:t>규모의 경제를 생각할 수 있다 세계의 모든 국가에서 ㉢어떠한 기축 통화도 없이 각각 다른 통화가 사용 되는 경우 두 국가를 짝짓는 경우의 수만큼 환율의 가짓수가 생긴다 그러 </a:t>
            </a:r>
            <a:r>
              <a:rPr lang="en-US" altLang="ko-KR" sz="1050" dirty="0"/>
              <a:t>. </a:t>
            </a:r>
            <a:r>
              <a:rPr lang="ko-KR" altLang="en-US" sz="1050" dirty="0"/>
              <a:t>나 하나의 기축 통화를 중심으로 외환 거래를 하 면 비용을 절감하고 규모의 경제를 달성할 수 있다</a:t>
            </a:r>
            <a:r>
              <a:rPr lang="en-US" altLang="ko-KR" sz="1050" dirty="0"/>
              <a:t>.</a:t>
            </a:r>
            <a:endParaRPr lang="ko-KR" altLang="en-US" sz="1050" dirty="0"/>
          </a:p>
        </p:txBody>
      </p:sp>
    </p:spTree>
    <p:extLst>
      <p:ext uri="{BB962C8B-B14F-4D97-AF65-F5344CB8AC3E}">
        <p14:creationId xmlns:p14="http://schemas.microsoft.com/office/powerpoint/2010/main" val="3352819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Python</a:t>
            </a:r>
            <a:r>
              <a:rPr lang="ko-KR" altLang="en-US" dirty="0"/>
              <a:t> </a:t>
            </a:r>
            <a:r>
              <a:rPr lang="ko-KR" altLang="en-US" dirty="0" smtClean="0"/>
              <a:t>활용하기</a:t>
            </a:r>
            <a:endParaRPr lang="ko-KR" altLang="en-US" dirty="0"/>
          </a:p>
        </p:txBody>
      </p:sp>
      <p:sp>
        <p:nvSpPr>
          <p:cNvPr id="3" name="내용 개체 틀 2"/>
          <p:cNvSpPr>
            <a:spLocks noGrp="1"/>
          </p:cNvSpPr>
          <p:nvPr>
            <p:ph idx="1"/>
          </p:nvPr>
        </p:nvSpPr>
        <p:spPr/>
        <p:txBody>
          <a:bodyPr/>
          <a:lstStyle/>
          <a:p>
            <a:r>
              <a:rPr lang="ko-KR" altLang="en-US" dirty="0" err="1" smtClean="0"/>
              <a:t>파이썬을</a:t>
            </a:r>
            <a:r>
              <a:rPr lang="ko-KR" altLang="en-US" dirty="0" smtClean="0"/>
              <a:t> 활용하여 관광지도 만들기</a:t>
            </a:r>
            <a:endParaRPr lang="en-US" altLang="ko-KR" dirty="0" smtClean="0"/>
          </a:p>
          <a:p>
            <a:r>
              <a:rPr lang="ko-KR" altLang="en-US" dirty="0" smtClean="0"/>
              <a:t>여행일정과 이동경로를 지도에 편하게 나타내고 싶은 경우에 활용할 수 있는 방법 입니다</a:t>
            </a:r>
            <a:r>
              <a:rPr lang="en-US" altLang="ko-KR" dirty="0" smtClean="0"/>
              <a:t>.</a:t>
            </a:r>
          </a:p>
          <a:p>
            <a:endParaRPr lang="en-US" altLang="ko-KR" dirty="0"/>
          </a:p>
          <a:p>
            <a:r>
              <a:rPr lang="ko-KR" altLang="en-US" dirty="0" smtClean="0"/>
              <a:t>우선 </a:t>
            </a:r>
            <a:r>
              <a:rPr lang="en-US" altLang="ko-KR" dirty="0" smtClean="0"/>
              <a:t>GPT</a:t>
            </a:r>
            <a:r>
              <a:rPr lang="ko-KR" altLang="en-US" dirty="0" smtClean="0"/>
              <a:t>에게 여행지를 추천할 수 있고</a:t>
            </a:r>
            <a:r>
              <a:rPr lang="en-US" altLang="ko-KR" dirty="0" smtClean="0"/>
              <a:t>, </a:t>
            </a:r>
            <a:r>
              <a:rPr lang="ko-KR" altLang="en-US" dirty="0" smtClean="0"/>
              <a:t>따로 좌표 정보를 불러와서 만들 수 있습니다</a:t>
            </a:r>
            <a:r>
              <a:rPr lang="en-US" altLang="ko-KR" dirty="0" smtClean="0"/>
              <a:t>.</a:t>
            </a:r>
          </a:p>
          <a:p>
            <a:endParaRPr lang="en-US" altLang="ko-KR" dirty="0"/>
          </a:p>
          <a:p>
            <a:r>
              <a:rPr lang="ko-KR" altLang="en-US" dirty="0" smtClean="0"/>
              <a:t>시작 해보겠습니다</a:t>
            </a:r>
            <a:r>
              <a:rPr lang="en-US" altLang="ko-KR" dirty="0" smtClean="0"/>
              <a:t>.</a:t>
            </a:r>
            <a:endParaRPr lang="en-US" altLang="ko-KR" dirty="0"/>
          </a:p>
        </p:txBody>
      </p:sp>
    </p:spTree>
    <p:extLst>
      <p:ext uri="{BB962C8B-B14F-4D97-AF65-F5344CB8AC3E}">
        <p14:creationId xmlns:p14="http://schemas.microsoft.com/office/powerpoint/2010/main" val="2210918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수능 </a:t>
            </a:r>
            <a:r>
              <a:rPr lang="ko-KR" altLang="en-US" dirty="0" smtClean="0"/>
              <a:t>국어 문제 </a:t>
            </a:r>
            <a:r>
              <a:rPr lang="ko-KR" altLang="en-US" dirty="0"/>
              <a:t>풀기</a:t>
            </a:r>
            <a:r>
              <a:rPr lang="en-US" altLang="ko-KR" dirty="0"/>
              <a:t>(</a:t>
            </a:r>
            <a:r>
              <a:rPr lang="ko-KR" altLang="en-US" dirty="0"/>
              <a:t>정답</a:t>
            </a:r>
            <a:r>
              <a:rPr lang="en-US" altLang="ko-KR" dirty="0"/>
              <a:t>: 2</a:t>
            </a:r>
            <a:r>
              <a:rPr lang="ko-KR" altLang="en-US" dirty="0"/>
              <a:t>번</a:t>
            </a:r>
            <a:r>
              <a:rPr lang="en-US" altLang="ko-KR" dirty="0"/>
              <a:t>)</a:t>
            </a:r>
            <a:endParaRPr lang="ko-KR" altLang="en-US" dirty="0"/>
          </a:p>
        </p:txBody>
      </p:sp>
      <p:sp>
        <p:nvSpPr>
          <p:cNvPr id="3" name="내용 개체 틀 2"/>
          <p:cNvSpPr>
            <a:spLocks noGrp="1"/>
          </p:cNvSpPr>
          <p:nvPr>
            <p:ph idx="1"/>
          </p:nvPr>
        </p:nvSpPr>
        <p:spPr/>
        <p:txBody>
          <a:bodyPr>
            <a:normAutofit fontScale="92500" lnSpcReduction="20000"/>
          </a:bodyPr>
          <a:lstStyle/>
          <a:p>
            <a:pPr marL="0" indent="0">
              <a:lnSpc>
                <a:spcPct val="150000"/>
              </a:lnSpc>
              <a:buNone/>
            </a:pPr>
            <a:r>
              <a:rPr lang="ko-KR" altLang="en-US" sz="2400" dirty="0"/>
              <a:t>윗글을 통해 답을 찾을 수 없는 질문은 </a:t>
            </a:r>
            <a:r>
              <a:rPr lang="ko-KR" altLang="en-US" sz="2400" dirty="0" err="1"/>
              <a:t>몇번인가</a:t>
            </a:r>
            <a:r>
              <a:rPr lang="en-US" altLang="ko-KR" sz="2400" dirty="0"/>
              <a:t>?</a:t>
            </a:r>
          </a:p>
          <a:p>
            <a:pPr marL="0" indent="0">
              <a:lnSpc>
                <a:spcPct val="150000"/>
              </a:lnSpc>
              <a:buNone/>
            </a:pPr>
            <a:r>
              <a:rPr lang="en-US" altLang="ko-KR" sz="2400" dirty="0"/>
              <a:t>① </a:t>
            </a:r>
            <a:r>
              <a:rPr lang="ko-KR" altLang="en-US" sz="2400" dirty="0" err="1"/>
              <a:t>브레턴우즈</a:t>
            </a:r>
            <a:r>
              <a:rPr lang="ko-KR" altLang="en-US" sz="2400" dirty="0"/>
              <a:t> 체제 붕괴 이후에도 달러화가 기축 통화로서 역 할을 할 수 있었던 이유는 무엇인가</a:t>
            </a:r>
            <a:r>
              <a:rPr lang="en-US" altLang="ko-KR" sz="2400" dirty="0"/>
              <a:t>? </a:t>
            </a:r>
          </a:p>
          <a:p>
            <a:pPr marL="0" indent="0">
              <a:lnSpc>
                <a:spcPct val="150000"/>
              </a:lnSpc>
              <a:buNone/>
            </a:pPr>
            <a:r>
              <a:rPr lang="en-US" altLang="ko-KR" sz="2400" dirty="0"/>
              <a:t>② </a:t>
            </a:r>
            <a:r>
              <a:rPr lang="ko-KR" altLang="en-US" sz="2400" dirty="0" err="1"/>
              <a:t>브레턴우즈</a:t>
            </a:r>
            <a:r>
              <a:rPr lang="ko-KR" altLang="en-US" sz="2400" dirty="0"/>
              <a:t> 체제 붕괴 이후의 세계 경제 위축에 대해 트리 핀은 어떤 전망을 했는가</a:t>
            </a:r>
            <a:r>
              <a:rPr lang="en-US" altLang="ko-KR" sz="2400" dirty="0"/>
              <a:t>? </a:t>
            </a:r>
          </a:p>
          <a:p>
            <a:pPr marL="0" indent="0">
              <a:lnSpc>
                <a:spcPct val="150000"/>
              </a:lnSpc>
              <a:buNone/>
            </a:pPr>
            <a:r>
              <a:rPr lang="en-US" altLang="ko-KR" sz="2400" dirty="0"/>
              <a:t>③ </a:t>
            </a:r>
            <a:r>
              <a:rPr lang="ko-KR" altLang="en-US" sz="2400" dirty="0" err="1"/>
              <a:t>브레턴우즈</a:t>
            </a:r>
            <a:r>
              <a:rPr lang="ko-KR" altLang="en-US" sz="2400" dirty="0"/>
              <a:t> 체제에서 미국 중앙은행은 어떤 의무를 수행해 야 했는가</a:t>
            </a:r>
            <a:r>
              <a:rPr lang="en-US" altLang="ko-KR" sz="2400" dirty="0"/>
              <a:t>? </a:t>
            </a:r>
          </a:p>
          <a:p>
            <a:pPr marL="0" indent="0">
              <a:lnSpc>
                <a:spcPct val="150000"/>
              </a:lnSpc>
              <a:buNone/>
            </a:pPr>
            <a:r>
              <a:rPr lang="en-US" altLang="ko-KR" sz="2400" dirty="0"/>
              <a:t>④ </a:t>
            </a:r>
            <a:r>
              <a:rPr lang="ko-KR" altLang="en-US" sz="2400" dirty="0" err="1"/>
              <a:t>브레턴우즈</a:t>
            </a:r>
            <a:r>
              <a:rPr lang="ko-KR" altLang="en-US" sz="2400" dirty="0"/>
              <a:t> 체제에서 국제 유동성의 역할을 한 것은 무엇인 가</a:t>
            </a:r>
            <a:r>
              <a:rPr lang="en-US" altLang="ko-KR" sz="2400" dirty="0"/>
              <a:t>?</a:t>
            </a:r>
          </a:p>
          <a:p>
            <a:pPr marL="0" indent="0">
              <a:lnSpc>
                <a:spcPct val="150000"/>
              </a:lnSpc>
              <a:buNone/>
            </a:pPr>
            <a:r>
              <a:rPr lang="en-US" altLang="ko-KR" sz="2400" dirty="0"/>
              <a:t>⑤ </a:t>
            </a:r>
            <a:r>
              <a:rPr lang="ko-KR" altLang="en-US" sz="2400" dirty="0" err="1"/>
              <a:t>브레턴우즈</a:t>
            </a:r>
            <a:r>
              <a:rPr lang="ko-KR" altLang="en-US" sz="2400" dirty="0"/>
              <a:t> 체제에서 달러화 신뢰도 하락의 원인은 무엇인 가</a:t>
            </a:r>
            <a:r>
              <a:rPr lang="en-US" altLang="ko-KR" sz="2400" dirty="0"/>
              <a:t>?</a:t>
            </a:r>
            <a:endParaRPr lang="ko-KR" altLang="en-US" sz="2400" dirty="0"/>
          </a:p>
        </p:txBody>
      </p:sp>
    </p:spTree>
    <p:extLst>
      <p:ext uri="{BB962C8B-B14F-4D97-AF65-F5344CB8AC3E}">
        <p14:creationId xmlns:p14="http://schemas.microsoft.com/office/powerpoint/2010/main" val="6691871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수능 영어</a:t>
            </a:r>
            <a:r>
              <a:rPr lang="en-US" altLang="ko-KR" dirty="0" smtClean="0"/>
              <a:t>: </a:t>
            </a:r>
            <a:r>
              <a:rPr lang="ko-KR" altLang="en-US" dirty="0" smtClean="0"/>
              <a:t>답 </a:t>
            </a:r>
            <a:r>
              <a:rPr lang="en-US" altLang="ko-KR" dirty="0" smtClean="0"/>
              <a:t>5</a:t>
            </a:r>
            <a:r>
              <a:rPr lang="ko-KR" altLang="en-US" dirty="0" smtClean="0"/>
              <a:t>번</a:t>
            </a:r>
            <a:endParaRPr lang="ko-KR" altLang="en-US" dirty="0"/>
          </a:p>
        </p:txBody>
      </p:sp>
      <p:sp>
        <p:nvSpPr>
          <p:cNvPr id="3" name="내용 개체 틀 2"/>
          <p:cNvSpPr>
            <a:spLocks noGrp="1"/>
          </p:cNvSpPr>
          <p:nvPr>
            <p:ph idx="1"/>
          </p:nvPr>
        </p:nvSpPr>
        <p:spPr/>
        <p:txBody>
          <a:bodyPr>
            <a:noAutofit/>
          </a:bodyPr>
          <a:lstStyle/>
          <a:p>
            <a:pPr marL="0" indent="0">
              <a:lnSpc>
                <a:spcPct val="150000"/>
              </a:lnSpc>
              <a:buNone/>
            </a:pPr>
            <a:r>
              <a:rPr lang="ko-KR" altLang="en-US" sz="1100" dirty="0"/>
              <a:t>다음 글의 목적으로 가장 적절한 것은</a:t>
            </a:r>
            <a:r>
              <a:rPr lang="en-US" altLang="ko-KR" sz="1100" dirty="0"/>
              <a:t>?</a:t>
            </a:r>
          </a:p>
          <a:p>
            <a:pPr marL="0" indent="0">
              <a:lnSpc>
                <a:spcPct val="150000"/>
              </a:lnSpc>
              <a:buNone/>
            </a:pPr>
            <a:endParaRPr lang="en-US" altLang="ko-KR" sz="1100" dirty="0"/>
          </a:p>
          <a:p>
            <a:pPr marL="0" indent="0">
              <a:lnSpc>
                <a:spcPct val="150000"/>
              </a:lnSpc>
              <a:buNone/>
            </a:pPr>
            <a:r>
              <a:rPr lang="en-US" altLang="ko-KR" sz="1100" dirty="0"/>
              <a:t>Dear Mr. Kayne, I am a resident of </a:t>
            </a:r>
            <a:r>
              <a:rPr lang="en-US" altLang="ko-KR" sz="1100" dirty="0" err="1"/>
              <a:t>Cansinghill</a:t>
            </a:r>
            <a:r>
              <a:rPr lang="en-US" altLang="ko-KR" sz="1100" dirty="0"/>
              <a:t> Apartments, located right next to the newly opened </a:t>
            </a:r>
            <a:r>
              <a:rPr lang="en-US" altLang="ko-KR" sz="1100" dirty="0" err="1"/>
              <a:t>Vuenna</a:t>
            </a:r>
            <a:r>
              <a:rPr lang="en-US" altLang="ko-KR" sz="1100" dirty="0"/>
              <a:t> Dog Park. As I live with three dogs, I am very happy to let my dogs run around and safely play with other dogs from the neighborhood. However, the noise of barking and yelling from the park at night is so loud and disturbing that I cannot relax in my apartment. Many of my apartment neighbors also seriously complain about this noise. I want immediate action to solve this urgent problem. Since you are the manager of </a:t>
            </a:r>
            <a:r>
              <a:rPr lang="en-US" altLang="ko-KR" sz="1100" dirty="0" err="1"/>
              <a:t>Vuenna</a:t>
            </a:r>
            <a:r>
              <a:rPr lang="en-US" altLang="ko-KR" sz="1100" dirty="0"/>
              <a:t> Dog Park, I ask you to take measures to prevent the noise at night. I hope to hear from you soon. Sincerely, Monty Kim</a:t>
            </a:r>
          </a:p>
          <a:p>
            <a:pPr marL="0" indent="0">
              <a:lnSpc>
                <a:spcPct val="150000"/>
              </a:lnSpc>
              <a:buNone/>
            </a:pPr>
            <a:endParaRPr lang="en-US" altLang="ko-KR" sz="1100" dirty="0"/>
          </a:p>
          <a:p>
            <a:pPr marL="0" indent="0">
              <a:lnSpc>
                <a:spcPct val="150000"/>
              </a:lnSpc>
              <a:buNone/>
            </a:pPr>
            <a:r>
              <a:rPr lang="en-US" altLang="ko-KR" sz="1100" dirty="0"/>
              <a:t>① </a:t>
            </a:r>
            <a:r>
              <a:rPr lang="ko-KR" altLang="en-US" sz="1100" dirty="0"/>
              <a:t>애완견 예방 접종 일정을 확인하려고</a:t>
            </a:r>
          </a:p>
          <a:p>
            <a:pPr marL="0" indent="0">
              <a:lnSpc>
                <a:spcPct val="150000"/>
              </a:lnSpc>
              <a:buNone/>
            </a:pPr>
            <a:r>
              <a:rPr lang="ko-KR" altLang="en-US" sz="1100" dirty="0"/>
              <a:t>② 애완견 공원의 야간 이용 시간을 문의하려고</a:t>
            </a:r>
          </a:p>
          <a:p>
            <a:pPr marL="0" indent="0">
              <a:lnSpc>
                <a:spcPct val="150000"/>
              </a:lnSpc>
              <a:buNone/>
            </a:pPr>
            <a:r>
              <a:rPr lang="ko-KR" altLang="en-US" sz="1100" dirty="0"/>
              <a:t>③ 아파트 내 애완견 출입 금지 구역을 안내하려고</a:t>
            </a:r>
          </a:p>
          <a:p>
            <a:pPr marL="0" indent="0">
              <a:lnSpc>
                <a:spcPct val="150000"/>
              </a:lnSpc>
              <a:buNone/>
            </a:pPr>
            <a:r>
              <a:rPr lang="ko-KR" altLang="en-US" sz="1100" dirty="0"/>
              <a:t>④ 아파트 인근에 개장한 애완견 공원을 홍보하려고</a:t>
            </a:r>
          </a:p>
          <a:p>
            <a:pPr marL="0" indent="0">
              <a:lnSpc>
                <a:spcPct val="150000"/>
              </a:lnSpc>
              <a:buNone/>
            </a:pPr>
            <a:r>
              <a:rPr lang="ko-KR" altLang="en-US" sz="1100" dirty="0"/>
              <a:t>⑤ 애완견 공원의 야간 소음 방지 대책을 촉구하려고</a:t>
            </a:r>
          </a:p>
        </p:txBody>
      </p:sp>
    </p:spTree>
    <p:extLst>
      <p:ext uri="{BB962C8B-B14F-4D97-AF65-F5344CB8AC3E}">
        <p14:creationId xmlns:p14="http://schemas.microsoft.com/office/powerpoint/2010/main" val="3144870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수능 영어</a:t>
            </a:r>
            <a:r>
              <a:rPr lang="en-US" altLang="ko-KR" dirty="0"/>
              <a:t>: </a:t>
            </a:r>
            <a:r>
              <a:rPr lang="ko-KR" altLang="en-US" dirty="0"/>
              <a:t>답 </a:t>
            </a:r>
            <a:r>
              <a:rPr lang="en-US" altLang="ko-KR" dirty="0" smtClean="0"/>
              <a:t>1</a:t>
            </a:r>
            <a:r>
              <a:rPr lang="ko-KR" altLang="en-US" dirty="0" smtClean="0"/>
              <a:t>번</a:t>
            </a:r>
            <a:endParaRPr lang="ko-KR" altLang="en-US" dirty="0"/>
          </a:p>
        </p:txBody>
      </p:sp>
      <p:sp>
        <p:nvSpPr>
          <p:cNvPr id="3" name="내용 개체 틀 2"/>
          <p:cNvSpPr>
            <a:spLocks noGrp="1"/>
          </p:cNvSpPr>
          <p:nvPr>
            <p:ph idx="1"/>
          </p:nvPr>
        </p:nvSpPr>
        <p:spPr/>
        <p:txBody>
          <a:bodyPr>
            <a:normAutofit fontScale="62500" lnSpcReduction="20000"/>
          </a:bodyPr>
          <a:lstStyle/>
          <a:p>
            <a:pPr marL="0" indent="0">
              <a:buNone/>
            </a:pPr>
            <a:r>
              <a:rPr lang="ko-KR" altLang="en-US" dirty="0"/>
              <a:t>다음 글에 드러난 </a:t>
            </a:r>
            <a:r>
              <a:rPr lang="en-US" altLang="ko-KR" dirty="0"/>
              <a:t>Jonas</a:t>
            </a:r>
            <a:r>
              <a:rPr lang="ko-KR" altLang="en-US" dirty="0"/>
              <a:t>의 심경 변화로 가장 적절한 것은</a:t>
            </a:r>
            <a:r>
              <a:rPr lang="en-US" altLang="ko-KR" dirty="0"/>
              <a:t>?</a:t>
            </a:r>
          </a:p>
          <a:p>
            <a:pPr marL="0" indent="0">
              <a:buNone/>
            </a:pPr>
            <a:endParaRPr lang="en-US" altLang="ko-KR" dirty="0"/>
          </a:p>
          <a:p>
            <a:pPr marL="0" indent="0">
              <a:buNone/>
            </a:pPr>
            <a:r>
              <a:rPr lang="en-US" altLang="ko-KR" dirty="0"/>
              <a:t>Looking out the bus window, Jonas could not stay calm. He had been looking forward to this field trip. It was the first field trip for his history course. His history professor had recommended it to the class, and Jonas had signed up enthusiastically. He was the first to board the bus in the morning. The landscape looked fascinating as the bus headed to Alsace. Finally arriving in Alsace after three hours on the road, however, Jonas saw nothing but endless agricultural fields. The fields were vast, but hardly appealed to him. He had expected to see some old castles and historical monuments, but now he saw nothing like that awaiting him. “What can I learn from these boring fields?” Jonas said to himself with a sigh. </a:t>
            </a:r>
          </a:p>
          <a:p>
            <a:pPr marL="0" indent="0">
              <a:buNone/>
            </a:pPr>
            <a:endParaRPr lang="en-US" altLang="ko-KR" dirty="0"/>
          </a:p>
          <a:p>
            <a:pPr marL="0" indent="0">
              <a:buNone/>
            </a:pPr>
            <a:r>
              <a:rPr lang="en-US" altLang="ko-KR" dirty="0"/>
              <a:t>① excited → disappointed</a:t>
            </a:r>
          </a:p>
          <a:p>
            <a:pPr marL="0" indent="0">
              <a:buNone/>
            </a:pPr>
            <a:r>
              <a:rPr lang="en-US" altLang="ko-KR" dirty="0"/>
              <a:t>② indifferent → thrilled</a:t>
            </a:r>
          </a:p>
          <a:p>
            <a:pPr marL="0" indent="0">
              <a:buNone/>
            </a:pPr>
            <a:r>
              <a:rPr lang="en-US" altLang="ko-KR" dirty="0"/>
              <a:t>③ amazed → horrified</a:t>
            </a:r>
          </a:p>
          <a:p>
            <a:pPr marL="0" indent="0">
              <a:buNone/>
            </a:pPr>
            <a:r>
              <a:rPr lang="en-US" altLang="ko-KR" dirty="0"/>
              <a:t>④ surprised → relieved</a:t>
            </a:r>
          </a:p>
          <a:p>
            <a:pPr marL="0" indent="0">
              <a:buNone/>
            </a:pPr>
            <a:r>
              <a:rPr lang="en-US" altLang="ko-KR" dirty="0"/>
              <a:t>⑤ worried → confident</a:t>
            </a:r>
            <a:endParaRPr lang="ko-KR" altLang="en-US" dirty="0"/>
          </a:p>
        </p:txBody>
      </p:sp>
    </p:spTree>
    <p:extLst>
      <p:ext uri="{BB962C8B-B14F-4D97-AF65-F5344CB8AC3E}">
        <p14:creationId xmlns:p14="http://schemas.microsoft.com/office/powerpoint/2010/main" val="35647561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수능 영어</a:t>
            </a:r>
            <a:r>
              <a:rPr lang="en-US" altLang="ko-KR" dirty="0" smtClean="0"/>
              <a:t>: </a:t>
            </a:r>
            <a:r>
              <a:rPr lang="ko-KR" altLang="en-US" dirty="0" smtClean="0"/>
              <a:t>답 </a:t>
            </a:r>
            <a:r>
              <a:rPr lang="en-US" altLang="ko-KR" dirty="0" smtClean="0"/>
              <a:t>4</a:t>
            </a:r>
            <a:r>
              <a:rPr lang="ko-KR" altLang="en-US" dirty="0" smtClean="0"/>
              <a:t>번</a:t>
            </a:r>
            <a:endParaRPr lang="ko-KR" altLang="en-US" dirty="0"/>
          </a:p>
        </p:txBody>
      </p:sp>
      <p:sp>
        <p:nvSpPr>
          <p:cNvPr id="3" name="내용 개체 틀 2"/>
          <p:cNvSpPr>
            <a:spLocks noGrp="1"/>
          </p:cNvSpPr>
          <p:nvPr>
            <p:ph idx="1"/>
          </p:nvPr>
        </p:nvSpPr>
        <p:spPr/>
        <p:txBody>
          <a:bodyPr>
            <a:normAutofit fontScale="40000" lnSpcReduction="20000"/>
          </a:bodyPr>
          <a:lstStyle/>
          <a:p>
            <a:pPr marL="0" indent="0">
              <a:lnSpc>
                <a:spcPct val="170000"/>
              </a:lnSpc>
              <a:buNone/>
            </a:pPr>
            <a:r>
              <a:rPr lang="ko-KR" altLang="en-US" dirty="0"/>
              <a:t>다음 글에서 필자가 주장하는 바로 가장 적절한 것은</a:t>
            </a:r>
            <a:r>
              <a:rPr lang="en-US" altLang="ko-KR" dirty="0" smtClean="0"/>
              <a:t>?</a:t>
            </a:r>
            <a:endParaRPr lang="en-US" altLang="ko-KR" dirty="0"/>
          </a:p>
          <a:p>
            <a:pPr marL="0" indent="0">
              <a:lnSpc>
                <a:spcPct val="170000"/>
              </a:lnSpc>
              <a:buNone/>
            </a:pPr>
            <a:r>
              <a:rPr lang="en-US" altLang="ko-KR" dirty="0"/>
              <a:t>Probably the biggest roadblock to play for adults is the worry that they will look silly, improper, or dumb if they allow themselves to truly play. Or they think that it is irresponsible, immature, and childish to give themselves regularly over to play. Nonsense and silliness come naturally to kids, but they get pounded out by norms that look down on “frivolity.” This is particularly true for people who have been valued for performance standards set by parents or the educational system, or measured by other cultural norms that are internalized and no longer questioned. If someone has spent his adult life worried about always appearing respectable, competent, and knowledgeable, it can be hard to let go sometimes and become physically and emotionally free. The thing is this: You have to give yourself permission to improvise, to mimic, to take on a long-hidden identity</a:t>
            </a:r>
            <a:r>
              <a:rPr lang="en-US" altLang="ko-KR" dirty="0" smtClean="0"/>
              <a:t>.</a:t>
            </a:r>
            <a:endParaRPr lang="en-US" altLang="ko-KR" dirty="0"/>
          </a:p>
          <a:p>
            <a:pPr marL="0" indent="0">
              <a:lnSpc>
                <a:spcPct val="170000"/>
              </a:lnSpc>
              <a:buNone/>
            </a:pPr>
            <a:r>
              <a:rPr lang="en-US" altLang="ko-KR" dirty="0"/>
              <a:t>① </a:t>
            </a:r>
            <a:r>
              <a:rPr lang="ko-KR" altLang="en-US" dirty="0"/>
              <a:t>어른도 규범에 얽매이지 말고 자유롭게 놀이를 즐겨야 한다</a:t>
            </a:r>
            <a:r>
              <a:rPr lang="en-US" altLang="ko-KR" dirty="0"/>
              <a:t>.</a:t>
            </a:r>
          </a:p>
          <a:p>
            <a:pPr marL="0" indent="0">
              <a:lnSpc>
                <a:spcPct val="170000"/>
              </a:lnSpc>
              <a:buNone/>
            </a:pPr>
            <a:r>
              <a:rPr lang="en-US" altLang="ko-KR" dirty="0"/>
              <a:t>② </a:t>
            </a:r>
            <a:r>
              <a:rPr lang="ko-KR" altLang="en-US" dirty="0"/>
              <a:t>아동에게 사회 규범을 내면화할 수 있는 놀이를 제공해야 한다</a:t>
            </a:r>
            <a:r>
              <a:rPr lang="en-US" altLang="ko-KR" dirty="0"/>
              <a:t>.</a:t>
            </a:r>
          </a:p>
          <a:p>
            <a:pPr marL="0" indent="0">
              <a:lnSpc>
                <a:spcPct val="170000"/>
              </a:lnSpc>
              <a:buNone/>
            </a:pPr>
            <a:r>
              <a:rPr lang="en-US" altLang="ko-KR" dirty="0"/>
              <a:t>③ </a:t>
            </a:r>
            <a:r>
              <a:rPr lang="ko-KR" altLang="en-US" dirty="0"/>
              <a:t>개인의 창의성을 극대화할 수 있는 놀이 문화를 조성해야 한다</a:t>
            </a:r>
            <a:r>
              <a:rPr lang="en-US" altLang="ko-KR" dirty="0"/>
              <a:t>.</a:t>
            </a:r>
          </a:p>
          <a:p>
            <a:pPr marL="0" indent="0">
              <a:lnSpc>
                <a:spcPct val="170000"/>
              </a:lnSpc>
              <a:buNone/>
            </a:pPr>
            <a:r>
              <a:rPr lang="en-US" altLang="ko-KR" dirty="0"/>
              <a:t>④ </a:t>
            </a:r>
            <a:r>
              <a:rPr lang="ko-KR" altLang="en-US" dirty="0"/>
              <a:t>타인의 시선을 의식하지 않고 자신의 목표 달성에 매진해야 한다</a:t>
            </a:r>
            <a:r>
              <a:rPr lang="en-US" altLang="ko-KR" dirty="0"/>
              <a:t>.</a:t>
            </a:r>
          </a:p>
          <a:p>
            <a:pPr marL="0" indent="0">
              <a:lnSpc>
                <a:spcPct val="170000"/>
              </a:lnSpc>
              <a:buNone/>
            </a:pPr>
            <a:r>
              <a:rPr lang="en-US" altLang="ko-KR" dirty="0"/>
              <a:t>⑤ </a:t>
            </a:r>
            <a:r>
              <a:rPr lang="ko-KR" altLang="en-US" dirty="0"/>
              <a:t>어른을 위한 잠재력 계발 프로그램에서 놀이의 비중을 늘려야 한다</a:t>
            </a:r>
            <a:r>
              <a:rPr lang="en-US" altLang="ko-KR" dirty="0"/>
              <a:t>.</a:t>
            </a:r>
            <a:endParaRPr lang="ko-KR" altLang="en-US" dirty="0"/>
          </a:p>
        </p:txBody>
      </p:sp>
    </p:spTree>
    <p:extLst>
      <p:ext uri="{BB962C8B-B14F-4D97-AF65-F5344CB8AC3E}">
        <p14:creationId xmlns:p14="http://schemas.microsoft.com/office/powerpoint/2010/main" val="31817914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수능 영어</a:t>
            </a:r>
            <a:r>
              <a:rPr lang="en-US" altLang="ko-KR" dirty="0" smtClean="0"/>
              <a:t>: </a:t>
            </a:r>
            <a:r>
              <a:rPr lang="ko-KR" altLang="en-US" dirty="0" smtClean="0"/>
              <a:t>답  </a:t>
            </a:r>
            <a:r>
              <a:rPr lang="en-US" altLang="ko-KR" dirty="0" smtClean="0"/>
              <a:t>d</a:t>
            </a:r>
            <a:r>
              <a:rPr lang="ko-KR" altLang="en-US" dirty="0" smtClean="0"/>
              <a:t>번</a:t>
            </a:r>
            <a:endParaRPr lang="ko-KR" altLang="en-US" dirty="0"/>
          </a:p>
        </p:txBody>
      </p:sp>
      <p:sp>
        <p:nvSpPr>
          <p:cNvPr id="3" name="내용 개체 틀 2"/>
          <p:cNvSpPr>
            <a:spLocks noGrp="1"/>
          </p:cNvSpPr>
          <p:nvPr>
            <p:ph idx="1"/>
          </p:nvPr>
        </p:nvSpPr>
        <p:spPr/>
        <p:txBody>
          <a:bodyPr>
            <a:normAutofit fontScale="32500" lnSpcReduction="20000"/>
          </a:bodyPr>
          <a:lstStyle/>
          <a:p>
            <a:pPr marL="0" indent="0">
              <a:lnSpc>
                <a:spcPct val="170000"/>
              </a:lnSpc>
              <a:buNone/>
            </a:pPr>
            <a:r>
              <a:rPr lang="ko-KR" altLang="en-US" dirty="0"/>
              <a:t>영문학 교수가 되어</a:t>
            </a:r>
            <a:r>
              <a:rPr lang="en-US" altLang="ko-KR" dirty="0"/>
              <a:t>, </a:t>
            </a:r>
            <a:r>
              <a:rPr lang="ko-KR" altLang="en-US" dirty="0"/>
              <a:t>다음 지문을 읽고 글의 흐름에서 단어가 적절하지 않은 것을 골라주고</a:t>
            </a:r>
            <a:r>
              <a:rPr lang="en-US" altLang="ko-KR" dirty="0"/>
              <a:t>, </a:t>
            </a:r>
            <a:r>
              <a:rPr lang="ko-KR" altLang="en-US" dirty="0"/>
              <a:t>그 이유에 대해서 설명해줘</a:t>
            </a:r>
            <a:r>
              <a:rPr lang="en-US" altLang="ko-KR" dirty="0" smtClean="0"/>
              <a:t>.</a:t>
            </a:r>
            <a:endParaRPr lang="en-US" altLang="ko-KR" dirty="0"/>
          </a:p>
          <a:p>
            <a:pPr marL="0" indent="0">
              <a:lnSpc>
                <a:spcPct val="170000"/>
              </a:lnSpc>
              <a:buNone/>
            </a:pPr>
            <a:r>
              <a:rPr lang="en-US" altLang="ko-KR" dirty="0"/>
              <a:t>For quite some time, science educators believed that “hands-on” activities were the answer to children’s understanding through their participation in science-related activities. Many teachers believed that students merely engaging in activities and (a) manipulating objects would organize the information to be gained and the knowledge to be understood into concept comprehension. Educators began to notice that the pendulum had swung too far to the “hands-on” component of inquiry as they realized that the knowledge was not (b) inherent in the materials themselves, but in the thought and metacognition about what students had done in the activity. We now know that “hands-on” is a dangerous phrase when speaking about learning science. The (c) missing ingredient is the “minds-on” part of the instructional experience. (d) Uncertainty about the knowledge intended in any activity comes from each student’s re-creation of concepts ― and discussing, thinking, arguing, listening, and evaluating one’s own preconceptions after the activities, under the leadership of a thoughtful teacher, can bring this about. After all, a food fight is a hands-on activity, but about all you would learn was something about the aerodynamics of flying mashed potatoes! Our view of what students need to build their knowledge and theories about the natural world (e) extends far beyond a “hands-on activity.” While it is important for students to use and interact with materials in science class, the learning comes from the sense-making of students’ “hands-on” experiences</a:t>
            </a:r>
            <a:r>
              <a:rPr lang="en-US" altLang="ko-KR" dirty="0" smtClean="0"/>
              <a:t>.</a:t>
            </a:r>
            <a:endParaRPr lang="en-US" altLang="ko-KR" dirty="0"/>
          </a:p>
          <a:p>
            <a:pPr marL="0" indent="0">
              <a:lnSpc>
                <a:spcPct val="170000"/>
              </a:lnSpc>
              <a:buNone/>
            </a:pPr>
            <a:r>
              <a:rPr lang="en-US" altLang="ko-KR" dirty="0"/>
              <a:t>(a)~(e)</a:t>
            </a:r>
            <a:r>
              <a:rPr lang="ko-KR" altLang="en-US" dirty="0"/>
              <a:t>중 문맥상 낱말의 쓰임이 적절하지 않은 것은</a:t>
            </a:r>
            <a:r>
              <a:rPr lang="en-US" altLang="ko-KR" dirty="0"/>
              <a:t>?</a:t>
            </a:r>
          </a:p>
          <a:p>
            <a:pPr marL="0" indent="0">
              <a:lnSpc>
                <a:spcPct val="170000"/>
              </a:lnSpc>
              <a:buNone/>
            </a:pPr>
            <a:r>
              <a:rPr lang="en-US" altLang="ko-KR" dirty="0"/>
              <a:t>(a)manipulation</a:t>
            </a:r>
          </a:p>
          <a:p>
            <a:pPr marL="0" indent="0">
              <a:lnSpc>
                <a:spcPct val="170000"/>
              </a:lnSpc>
              <a:buNone/>
            </a:pPr>
            <a:r>
              <a:rPr lang="en-US" altLang="ko-KR" dirty="0"/>
              <a:t>(b)inherent</a:t>
            </a:r>
          </a:p>
          <a:p>
            <a:pPr marL="0" indent="0">
              <a:lnSpc>
                <a:spcPct val="170000"/>
              </a:lnSpc>
              <a:buNone/>
            </a:pPr>
            <a:r>
              <a:rPr lang="en-US" altLang="ko-KR" dirty="0"/>
              <a:t>(c)missing</a:t>
            </a:r>
          </a:p>
          <a:p>
            <a:pPr marL="0" indent="0">
              <a:lnSpc>
                <a:spcPct val="170000"/>
              </a:lnSpc>
              <a:buNone/>
            </a:pPr>
            <a:r>
              <a:rPr lang="en-US" altLang="ko-KR" dirty="0"/>
              <a:t>(d)Uncertainty</a:t>
            </a:r>
          </a:p>
          <a:p>
            <a:pPr marL="0" indent="0">
              <a:lnSpc>
                <a:spcPct val="170000"/>
              </a:lnSpc>
              <a:buNone/>
            </a:pPr>
            <a:r>
              <a:rPr lang="en-US" altLang="ko-KR" dirty="0"/>
              <a:t>(e)extends</a:t>
            </a:r>
            <a:endParaRPr lang="ko-KR" altLang="en-US" dirty="0"/>
          </a:p>
        </p:txBody>
      </p:sp>
    </p:spTree>
    <p:extLst>
      <p:ext uri="{BB962C8B-B14F-4D97-AF65-F5344CB8AC3E}">
        <p14:creationId xmlns:p14="http://schemas.microsoft.com/office/powerpoint/2010/main" val="33345256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긍정 부정 판단하기</a:t>
            </a:r>
            <a:endParaRPr lang="ko-KR" altLang="en-US" dirty="0"/>
          </a:p>
        </p:txBody>
      </p:sp>
      <p:sp>
        <p:nvSpPr>
          <p:cNvPr id="3" name="내용 개체 틀 2"/>
          <p:cNvSpPr>
            <a:spLocks noGrp="1"/>
          </p:cNvSpPr>
          <p:nvPr>
            <p:ph idx="1"/>
          </p:nvPr>
        </p:nvSpPr>
        <p:spPr/>
        <p:txBody>
          <a:bodyPr/>
          <a:lstStyle/>
          <a:p>
            <a:pPr marL="0" indent="0">
              <a:buNone/>
            </a:pPr>
            <a:r>
              <a:rPr lang="ko-KR" altLang="en-US" dirty="0"/>
              <a:t>다음 텍스트의 감성을 긍정과 부정 둘 중 하나로 분류합니다</a:t>
            </a:r>
            <a:r>
              <a:rPr lang="en-US" altLang="ko-KR" dirty="0"/>
              <a:t>. </a:t>
            </a:r>
            <a:r>
              <a:rPr lang="ko-KR" altLang="en-US" dirty="0"/>
              <a:t>답변은 긍정</a:t>
            </a:r>
            <a:r>
              <a:rPr lang="en-US" altLang="ko-KR" dirty="0"/>
              <a:t>, </a:t>
            </a:r>
            <a:r>
              <a:rPr lang="ko-KR" altLang="en-US" dirty="0"/>
              <a:t>부정 중 하나입니다</a:t>
            </a:r>
            <a:r>
              <a:rPr lang="en-US" altLang="ko-KR" dirty="0"/>
              <a:t>.</a:t>
            </a:r>
          </a:p>
          <a:p>
            <a:pPr marL="0" indent="0">
              <a:buNone/>
            </a:pPr>
            <a:r>
              <a:rPr lang="en-US" altLang="ko-KR" dirty="0" smtClean="0"/>
              <a:t>1) “</a:t>
            </a:r>
            <a:r>
              <a:rPr lang="ko-KR" altLang="en-US" dirty="0" err="1"/>
              <a:t>왜케</a:t>
            </a:r>
            <a:r>
              <a:rPr lang="ko-KR" altLang="en-US" dirty="0"/>
              <a:t> 평점이 </a:t>
            </a:r>
            <a:r>
              <a:rPr lang="ko-KR" altLang="en-US" dirty="0" err="1"/>
              <a:t>낮은건데</a:t>
            </a:r>
            <a:r>
              <a:rPr lang="en-US" altLang="ko-KR" dirty="0"/>
              <a:t>? </a:t>
            </a:r>
            <a:r>
              <a:rPr lang="ko-KR" altLang="en-US" dirty="0"/>
              <a:t>꽤 볼만한데</a:t>
            </a:r>
            <a:r>
              <a:rPr lang="en-US" altLang="ko-KR" dirty="0"/>
              <a:t>.. </a:t>
            </a:r>
            <a:r>
              <a:rPr lang="ko-KR" altLang="en-US" dirty="0" err="1"/>
              <a:t>헐리우드식</a:t>
            </a:r>
            <a:r>
              <a:rPr lang="ko-KR" altLang="en-US" dirty="0"/>
              <a:t> 화려함에만 너무 길들여져 있나</a:t>
            </a:r>
            <a:r>
              <a:rPr lang="en-US" altLang="ko-KR" dirty="0"/>
              <a:t>?”</a:t>
            </a:r>
          </a:p>
          <a:p>
            <a:pPr marL="0" indent="0">
              <a:buNone/>
            </a:pPr>
            <a:endParaRPr lang="en-US" altLang="ko-KR" dirty="0" smtClean="0"/>
          </a:p>
          <a:p>
            <a:pPr marL="0" indent="0">
              <a:buNone/>
            </a:pPr>
            <a:r>
              <a:rPr lang="en-US" altLang="ko-KR" dirty="0"/>
              <a:t>2) "2</a:t>
            </a:r>
            <a:r>
              <a:rPr lang="ko-KR" altLang="en-US" dirty="0"/>
              <a:t>시간 </a:t>
            </a:r>
            <a:r>
              <a:rPr lang="en-US" altLang="ko-KR" dirty="0"/>
              <a:t>20</a:t>
            </a:r>
            <a:r>
              <a:rPr lang="ko-KR" altLang="en-US" dirty="0"/>
              <a:t>마리 잡힌다</a:t>
            </a:r>
            <a:r>
              <a:rPr lang="en-US" altLang="ko-KR" dirty="0"/>
              <a:t>"…</a:t>
            </a:r>
            <a:r>
              <a:rPr lang="ko-KR" altLang="en-US" dirty="0"/>
              <a:t>죽음과 맞바꿀 맛</a:t>
            </a:r>
            <a:r>
              <a:rPr lang="en-US" altLang="ko-KR" dirty="0"/>
              <a:t>, </a:t>
            </a:r>
            <a:r>
              <a:rPr lang="ko-KR" altLang="en-US" dirty="0"/>
              <a:t>임진강 </a:t>
            </a:r>
            <a:r>
              <a:rPr lang="en-US" altLang="ko-KR" dirty="0"/>
              <a:t>'</a:t>
            </a:r>
            <a:r>
              <a:rPr lang="ko-KR" altLang="en-US" dirty="0" err="1"/>
              <a:t>황복</a:t>
            </a:r>
            <a:r>
              <a:rPr lang="en-US" altLang="ko-KR" dirty="0"/>
              <a:t>' </a:t>
            </a:r>
            <a:r>
              <a:rPr lang="ko-KR" altLang="en-US" dirty="0" smtClean="0"/>
              <a:t>진풍경</a:t>
            </a:r>
            <a:endParaRPr lang="en-US" altLang="ko-KR" dirty="0" smtClean="0"/>
          </a:p>
          <a:p>
            <a:pPr marL="0" indent="0">
              <a:buNone/>
            </a:pPr>
            <a:endParaRPr lang="en-US" altLang="ko-KR" dirty="0"/>
          </a:p>
          <a:p>
            <a:pPr marL="0" indent="0">
              <a:buNone/>
            </a:pPr>
            <a:r>
              <a:rPr lang="ko-KR" altLang="en-US" dirty="0"/>
              <a:t>답변을 선택한 이유도 설명해야한다</a:t>
            </a:r>
            <a:r>
              <a:rPr lang="en-US" altLang="ko-KR" dirty="0"/>
              <a:t>.</a:t>
            </a:r>
            <a:endParaRPr lang="ko-KR" altLang="en-US" dirty="0"/>
          </a:p>
        </p:txBody>
      </p:sp>
    </p:spTree>
    <p:extLst>
      <p:ext uri="{BB962C8B-B14F-4D97-AF65-F5344CB8AC3E}">
        <p14:creationId xmlns:p14="http://schemas.microsoft.com/office/powerpoint/2010/main" val="4114601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공문 분석하기</a:t>
            </a:r>
            <a:endParaRPr lang="ko-KR" altLang="en-US" dirty="0"/>
          </a:p>
        </p:txBody>
      </p:sp>
      <p:sp>
        <p:nvSpPr>
          <p:cNvPr id="3" name="내용 개체 틀 2"/>
          <p:cNvSpPr>
            <a:spLocks noGrp="1"/>
          </p:cNvSpPr>
          <p:nvPr>
            <p:ph idx="1"/>
          </p:nvPr>
        </p:nvSpPr>
        <p:spPr/>
        <p:txBody>
          <a:bodyPr>
            <a:normAutofit fontScale="47500" lnSpcReduction="20000"/>
          </a:bodyPr>
          <a:lstStyle/>
          <a:p>
            <a:pPr marL="0" indent="0">
              <a:buNone/>
            </a:pPr>
            <a:r>
              <a:rPr lang="ko-KR" altLang="en-US" dirty="0" smtClean="0"/>
              <a:t>다음 </a:t>
            </a:r>
            <a:r>
              <a:rPr lang="ko-KR" altLang="en-US" dirty="0"/>
              <a:t>제시하는 문서를 읽고 긍정 또는 부정 둘 중 하나를 제시하고</a:t>
            </a:r>
            <a:r>
              <a:rPr lang="en-US" altLang="ko-KR" dirty="0"/>
              <a:t>, </a:t>
            </a:r>
            <a:r>
              <a:rPr lang="ko-KR" altLang="en-US" dirty="0"/>
              <a:t>선택한 이유에 대해서 설명하라</a:t>
            </a:r>
            <a:r>
              <a:rPr lang="en-US" altLang="ko-KR" dirty="0"/>
              <a:t>.</a:t>
            </a:r>
          </a:p>
          <a:p>
            <a:pPr marL="0" indent="0">
              <a:buNone/>
            </a:pPr>
            <a:r>
              <a:rPr lang="ko-KR" altLang="en-US" dirty="0"/>
              <a:t>추가로</a:t>
            </a:r>
            <a:r>
              <a:rPr lang="en-US" altLang="ko-KR" dirty="0"/>
              <a:t>, </a:t>
            </a:r>
            <a:r>
              <a:rPr lang="ko-KR" altLang="en-US" dirty="0"/>
              <a:t>아래의 문서의 내용을 바탕으로 신문보도자료를 작성해라</a:t>
            </a:r>
            <a:r>
              <a:rPr lang="en-US" altLang="ko-KR" dirty="0"/>
              <a:t>.</a:t>
            </a:r>
          </a:p>
          <a:p>
            <a:pPr marL="0" indent="0">
              <a:buNone/>
            </a:pPr>
            <a:endParaRPr lang="en-US" altLang="ko-KR" dirty="0"/>
          </a:p>
          <a:p>
            <a:pPr marL="0" indent="0">
              <a:buNone/>
            </a:pPr>
            <a:r>
              <a:rPr lang="en-US" altLang="ko-KR" dirty="0"/>
              <a:t>[</a:t>
            </a:r>
            <a:r>
              <a:rPr lang="ko-KR" altLang="en-US" dirty="0"/>
              <a:t>문서</a:t>
            </a:r>
            <a:r>
              <a:rPr lang="en-US" altLang="ko-KR" dirty="0"/>
              <a:t>]</a:t>
            </a:r>
          </a:p>
          <a:p>
            <a:pPr marL="0" indent="0">
              <a:buNone/>
            </a:pPr>
            <a:r>
              <a:rPr lang="en-US" altLang="ko-KR" dirty="0"/>
              <a:t>1. </a:t>
            </a:r>
            <a:r>
              <a:rPr lang="ko-KR" altLang="en-US" dirty="0"/>
              <a:t>국가정보원 사호</a:t>
            </a:r>
            <a:r>
              <a:rPr lang="en-US" altLang="ko-KR" dirty="0"/>
              <a:t>-574(2023.4.28.)</a:t>
            </a:r>
            <a:r>
              <a:rPr lang="ko-KR" altLang="en-US" dirty="0"/>
              <a:t>호와 관련입니다</a:t>
            </a:r>
            <a:r>
              <a:rPr lang="en-US" altLang="ko-KR" dirty="0"/>
              <a:t>.</a:t>
            </a:r>
          </a:p>
          <a:p>
            <a:pPr marL="0" indent="0">
              <a:buNone/>
            </a:pPr>
            <a:endParaRPr lang="en-US" altLang="ko-KR" dirty="0"/>
          </a:p>
          <a:p>
            <a:pPr marL="0" indent="0">
              <a:buNone/>
            </a:pPr>
            <a:r>
              <a:rPr lang="en-US" altLang="ko-KR" dirty="0"/>
              <a:t>2. </a:t>
            </a:r>
            <a:r>
              <a:rPr lang="ko-KR" altLang="en-US" dirty="0"/>
              <a:t>최근 ‘</a:t>
            </a:r>
            <a:r>
              <a:rPr lang="ko-KR" altLang="en-US" dirty="0" err="1"/>
              <a:t>챗</a:t>
            </a:r>
            <a:r>
              <a:rPr lang="en-US" altLang="ko-KR" dirty="0"/>
              <a:t>GPT’ </a:t>
            </a:r>
            <a:r>
              <a:rPr lang="ko-KR" altLang="en-US" dirty="0"/>
              <a:t>등 대형 </a:t>
            </a:r>
            <a:r>
              <a:rPr lang="ko-KR" altLang="en-US" dirty="0" err="1"/>
              <a:t>언어모델</a:t>
            </a:r>
            <a:r>
              <a:rPr lang="en-US" altLang="ko-KR" dirty="0"/>
              <a:t>(LLM) </a:t>
            </a:r>
            <a:r>
              <a:rPr lang="ko-KR" altLang="en-US" dirty="0"/>
              <a:t>기반 인공지능 기술의 업무 활용 소요가 증가하고 있으나</a:t>
            </a:r>
            <a:r>
              <a:rPr lang="en-US" altLang="ko-KR" dirty="0"/>
              <a:t>, </a:t>
            </a:r>
            <a:r>
              <a:rPr lang="ko-KR" altLang="en-US" dirty="0"/>
              <a:t>정보 </a:t>
            </a:r>
            <a:r>
              <a:rPr lang="ko-KR" altLang="en-US" dirty="0" err="1"/>
              <a:t>수집ㆍ데이터</a:t>
            </a:r>
            <a:r>
              <a:rPr lang="ko-KR" altLang="en-US" dirty="0"/>
              <a:t> 유출 등 보안 우려가 지속 제기되고 있어 다음 사항 준수를 </a:t>
            </a:r>
            <a:r>
              <a:rPr lang="ko-KR" altLang="en-US" dirty="0" err="1"/>
              <a:t>요청드립니다</a:t>
            </a:r>
            <a:r>
              <a:rPr lang="en-US" altLang="ko-KR" dirty="0"/>
              <a:t>.</a:t>
            </a:r>
          </a:p>
          <a:p>
            <a:pPr marL="0" indent="0">
              <a:buNone/>
            </a:pPr>
            <a:endParaRPr lang="en-US" altLang="ko-KR" dirty="0"/>
          </a:p>
          <a:p>
            <a:pPr marL="0" indent="0">
              <a:buNone/>
            </a:pPr>
            <a:r>
              <a:rPr lang="en-US" altLang="ko-KR" dirty="0"/>
              <a:t>  </a:t>
            </a:r>
            <a:r>
              <a:rPr lang="ko-KR" altLang="en-US" dirty="0"/>
              <a:t>가</a:t>
            </a:r>
            <a:r>
              <a:rPr lang="en-US" altLang="ko-KR" dirty="0"/>
              <a:t>. </a:t>
            </a:r>
            <a:r>
              <a:rPr lang="ko-KR" altLang="en-US" dirty="0"/>
              <a:t>질의</a:t>
            </a:r>
            <a:r>
              <a:rPr lang="en-US" altLang="ko-KR" dirty="0"/>
              <a:t>(prompt)</a:t>
            </a:r>
            <a:r>
              <a:rPr lang="ko-KR" altLang="en-US" dirty="0"/>
              <a:t>에 △개인정보 △비공개 </a:t>
            </a:r>
            <a:r>
              <a:rPr lang="ko-KR" altLang="en-US" dirty="0" err="1"/>
              <a:t>업무자료</a:t>
            </a:r>
            <a:r>
              <a:rPr lang="ko-KR" altLang="en-US" dirty="0"/>
              <a:t> 등 </a:t>
            </a:r>
            <a:r>
              <a:rPr lang="ko-KR" altLang="en-US" dirty="0" err="1"/>
              <a:t>민감정보</a:t>
            </a:r>
            <a:r>
              <a:rPr lang="ko-KR" altLang="en-US" dirty="0"/>
              <a:t> </a:t>
            </a:r>
            <a:r>
              <a:rPr lang="ko-KR" altLang="en-US" dirty="0" err="1"/>
              <a:t>입력시</a:t>
            </a:r>
            <a:r>
              <a:rPr lang="ko-KR" altLang="en-US" dirty="0"/>
              <a:t> 정보가 유출될 수 있는 바</a:t>
            </a:r>
            <a:r>
              <a:rPr lang="en-US" altLang="ko-KR" dirty="0"/>
              <a:t>, </a:t>
            </a:r>
            <a:r>
              <a:rPr lang="ko-KR" altLang="en-US" dirty="0" err="1"/>
              <a:t>공개정보</a:t>
            </a:r>
            <a:r>
              <a:rPr lang="ko-KR" altLang="en-US" dirty="0"/>
              <a:t> 위주로 보안에 유의하여 사용</a:t>
            </a:r>
          </a:p>
          <a:p>
            <a:pPr marL="0" indent="0">
              <a:buNone/>
            </a:pPr>
            <a:endParaRPr lang="ko-KR" altLang="en-US" dirty="0"/>
          </a:p>
          <a:p>
            <a:pPr marL="0" indent="0">
              <a:buNone/>
            </a:pPr>
            <a:r>
              <a:rPr lang="ko-KR" altLang="en-US" dirty="0"/>
              <a:t>  나</a:t>
            </a:r>
            <a:r>
              <a:rPr lang="en-US" altLang="ko-KR" dirty="0"/>
              <a:t>. ‘GPT API’ </a:t>
            </a:r>
            <a:r>
              <a:rPr lang="ko-KR" altLang="en-US" dirty="0"/>
              <a:t>도입 등 대형 </a:t>
            </a:r>
            <a:r>
              <a:rPr lang="ko-KR" altLang="en-US" dirty="0" err="1"/>
              <a:t>언어모델</a:t>
            </a:r>
            <a:r>
              <a:rPr lang="ko-KR" altLang="en-US" dirty="0"/>
              <a:t> 기반의 인공지능 기술을 활용한 </a:t>
            </a:r>
            <a:r>
              <a:rPr lang="ko-KR" altLang="en-US" dirty="0" err="1"/>
              <a:t>정보화사업</a:t>
            </a:r>
            <a:r>
              <a:rPr lang="ko-KR" altLang="en-US" dirty="0"/>
              <a:t> </a:t>
            </a:r>
            <a:r>
              <a:rPr lang="ko-KR" altLang="en-US" dirty="0" err="1"/>
              <a:t>추진시</a:t>
            </a:r>
            <a:r>
              <a:rPr lang="ko-KR" altLang="en-US" dirty="0"/>
              <a:t> 국가정보원의 사전 </a:t>
            </a:r>
            <a:r>
              <a:rPr lang="ko-KR" altLang="en-US" dirty="0" err="1"/>
              <a:t>보안성</a:t>
            </a:r>
            <a:r>
              <a:rPr lang="ko-KR" altLang="en-US" dirty="0"/>
              <a:t> 검토 준수</a:t>
            </a:r>
          </a:p>
          <a:p>
            <a:pPr marL="0" indent="0">
              <a:buNone/>
            </a:pPr>
            <a:r>
              <a:rPr lang="ko-KR" altLang="en-US" dirty="0"/>
              <a:t>    * </a:t>
            </a:r>
            <a:r>
              <a:rPr lang="en-US" altLang="ko-KR" dirty="0"/>
              <a:t>｢</a:t>
            </a:r>
            <a:r>
              <a:rPr lang="ko-KR" altLang="en-US" dirty="0"/>
              <a:t>국가정보보안기본지침</a:t>
            </a:r>
            <a:r>
              <a:rPr lang="en-US" altLang="ko-KR" dirty="0"/>
              <a:t>｣ </a:t>
            </a:r>
            <a:r>
              <a:rPr lang="ko-KR" altLang="en-US" dirty="0"/>
              <a:t>제</a:t>
            </a:r>
            <a:r>
              <a:rPr lang="en-US" altLang="ko-KR" dirty="0"/>
              <a:t>15</a:t>
            </a:r>
            <a:r>
              <a:rPr lang="ko-KR" altLang="en-US" dirty="0"/>
              <a:t>조 제</a:t>
            </a:r>
            <a:r>
              <a:rPr lang="en-US" altLang="ko-KR" dirty="0"/>
              <a:t>1</a:t>
            </a:r>
            <a:r>
              <a:rPr lang="ko-KR" altLang="en-US" dirty="0"/>
              <a:t>항 제</a:t>
            </a:r>
            <a:r>
              <a:rPr lang="en-US" altLang="ko-KR" dirty="0"/>
              <a:t>19</a:t>
            </a:r>
            <a:r>
              <a:rPr lang="ko-KR" altLang="en-US" dirty="0"/>
              <a:t>조</a:t>
            </a:r>
            <a:r>
              <a:rPr lang="en-US" altLang="ko-KR" dirty="0"/>
              <a:t>(</a:t>
            </a:r>
            <a:r>
              <a:rPr lang="ko-KR" altLang="en-US" dirty="0"/>
              <a:t>첨단 정보통신기술 활용 </a:t>
            </a:r>
            <a:r>
              <a:rPr lang="ko-KR" altLang="en-US" dirty="0" err="1"/>
              <a:t>정보화사업</a:t>
            </a:r>
            <a:r>
              <a:rPr lang="en-US" altLang="ko-KR" dirty="0"/>
              <a:t>)</a:t>
            </a:r>
          </a:p>
          <a:p>
            <a:pPr marL="0" indent="0">
              <a:buNone/>
            </a:pPr>
            <a:endParaRPr lang="en-US" altLang="ko-KR" dirty="0"/>
          </a:p>
          <a:p>
            <a:pPr marL="0" indent="0">
              <a:buNone/>
            </a:pPr>
            <a:r>
              <a:rPr lang="en-US" altLang="ko-KR" dirty="0"/>
              <a:t>3. </a:t>
            </a:r>
            <a:r>
              <a:rPr lang="ko-KR" altLang="en-US" dirty="0"/>
              <a:t>同 사항을 </a:t>
            </a:r>
            <a:r>
              <a:rPr lang="ko-KR" altLang="en-US" dirty="0" err="1"/>
              <a:t>시ㆍ군에서는</a:t>
            </a:r>
            <a:r>
              <a:rPr lang="ko-KR" altLang="en-US" dirty="0"/>
              <a:t> </a:t>
            </a:r>
            <a:r>
              <a:rPr lang="ko-KR" altLang="en-US" dirty="0" err="1"/>
              <a:t>소속ㆍ산하기관에</a:t>
            </a:r>
            <a:r>
              <a:rPr lang="ko-KR" altLang="en-US" dirty="0"/>
              <a:t> 전파하여 주시고</a:t>
            </a:r>
            <a:r>
              <a:rPr lang="en-US" altLang="ko-KR" dirty="0"/>
              <a:t>, </a:t>
            </a:r>
            <a:r>
              <a:rPr lang="ko-KR" altLang="en-US" dirty="0"/>
              <a:t>新기술이 업무에 안전하게 활용될 수 있도록 협조하여 주시기 바랍니다</a:t>
            </a:r>
            <a:r>
              <a:rPr lang="en-US" altLang="ko-KR" dirty="0"/>
              <a:t>.  </a:t>
            </a:r>
            <a:r>
              <a:rPr lang="ko-KR" altLang="en-US" dirty="0"/>
              <a:t>끝</a:t>
            </a:r>
            <a:r>
              <a:rPr lang="en-US" altLang="ko-KR" dirty="0"/>
              <a:t>.</a:t>
            </a:r>
            <a:endParaRPr lang="ko-KR" altLang="en-US" dirty="0"/>
          </a:p>
        </p:txBody>
      </p:sp>
    </p:spTree>
    <p:extLst>
      <p:ext uri="{BB962C8B-B14F-4D97-AF65-F5344CB8AC3E}">
        <p14:creationId xmlns:p14="http://schemas.microsoft.com/office/powerpoint/2010/main" val="16079407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신문기사 분석하기</a:t>
            </a:r>
            <a:r>
              <a:rPr lang="en-US" altLang="ko-KR" dirty="0" smtClean="0"/>
              <a:t>(</a:t>
            </a:r>
            <a:r>
              <a:rPr lang="ko-KR" altLang="en-US" dirty="0" smtClean="0"/>
              <a:t>기사 내용</a:t>
            </a:r>
            <a:r>
              <a:rPr lang="en-US" altLang="ko-KR" dirty="0" smtClean="0"/>
              <a:t>)</a:t>
            </a:r>
            <a:endParaRPr lang="ko-KR" altLang="en-US" dirty="0"/>
          </a:p>
        </p:txBody>
      </p:sp>
      <p:sp>
        <p:nvSpPr>
          <p:cNvPr id="3" name="내용 개체 틀 2"/>
          <p:cNvSpPr>
            <a:spLocks noGrp="1"/>
          </p:cNvSpPr>
          <p:nvPr>
            <p:ph idx="1"/>
          </p:nvPr>
        </p:nvSpPr>
        <p:spPr/>
        <p:txBody>
          <a:bodyPr>
            <a:noAutofit/>
          </a:bodyPr>
          <a:lstStyle/>
          <a:p>
            <a:pPr marL="0" indent="0">
              <a:buNone/>
            </a:pPr>
            <a:r>
              <a:rPr lang="en-US" altLang="ko-KR" sz="1100" dirty="0"/>
              <a:t>(</a:t>
            </a:r>
            <a:r>
              <a:rPr lang="ko-KR" altLang="en-US" sz="1100" dirty="0"/>
              <a:t>세종</a:t>
            </a:r>
            <a:r>
              <a:rPr lang="en-US" altLang="ko-KR" sz="1100" dirty="0"/>
              <a:t>=</a:t>
            </a:r>
            <a:r>
              <a:rPr lang="ko-KR" altLang="en-US" sz="1100" dirty="0"/>
              <a:t>연합뉴스</a:t>
            </a:r>
            <a:r>
              <a:rPr lang="en-US" altLang="ko-KR" sz="1100" dirty="0"/>
              <a:t>) </a:t>
            </a:r>
            <a:r>
              <a:rPr lang="ko-KR" altLang="en-US" sz="1100" dirty="0" err="1"/>
              <a:t>차대운</a:t>
            </a:r>
            <a:r>
              <a:rPr lang="ko-KR" altLang="en-US" sz="1100" dirty="0"/>
              <a:t> 기자 </a:t>
            </a:r>
            <a:r>
              <a:rPr lang="en-US" altLang="ko-KR" sz="1100" dirty="0"/>
              <a:t>= </a:t>
            </a:r>
            <a:r>
              <a:rPr lang="ko-KR" altLang="en-US" sz="1100" dirty="0"/>
              <a:t>정승일 한국전력 사장은 </a:t>
            </a:r>
            <a:r>
              <a:rPr lang="en-US" altLang="ko-KR" sz="1100" dirty="0"/>
              <a:t>12</a:t>
            </a:r>
            <a:r>
              <a:rPr lang="ko-KR" altLang="en-US" sz="1100" dirty="0"/>
              <a:t>일 </a:t>
            </a:r>
            <a:r>
              <a:rPr lang="en-US" altLang="ko-KR" sz="1100" dirty="0"/>
              <a:t>25</a:t>
            </a:r>
            <a:r>
              <a:rPr lang="ko-KR" altLang="en-US" sz="1100" dirty="0"/>
              <a:t>조</a:t>
            </a:r>
            <a:r>
              <a:rPr lang="en-US" altLang="ko-KR" sz="1100" dirty="0"/>
              <a:t>7</a:t>
            </a:r>
            <a:r>
              <a:rPr lang="ko-KR" altLang="en-US" sz="1100" dirty="0"/>
              <a:t>천억원 규모의 </a:t>
            </a:r>
            <a:r>
              <a:rPr lang="ko-KR" altLang="en-US" sz="1100" dirty="0" err="1"/>
              <a:t>자구안</a:t>
            </a:r>
            <a:r>
              <a:rPr lang="ko-KR" altLang="en-US" sz="1100" dirty="0"/>
              <a:t> 발표와 함께 사의를 표명했다</a:t>
            </a:r>
            <a:r>
              <a:rPr lang="en-US" altLang="ko-KR" sz="1100" dirty="0" smtClean="0"/>
              <a:t>.</a:t>
            </a:r>
            <a:endParaRPr lang="en-US" altLang="ko-KR" sz="1100" dirty="0"/>
          </a:p>
          <a:p>
            <a:pPr marL="0" indent="0">
              <a:buNone/>
            </a:pPr>
            <a:r>
              <a:rPr lang="ko-KR" altLang="en-US" sz="1100" dirty="0"/>
              <a:t>정 사장은 이날 </a:t>
            </a:r>
            <a:r>
              <a:rPr lang="en-US" altLang="ko-KR" sz="1100" dirty="0"/>
              <a:t>'</a:t>
            </a:r>
            <a:r>
              <a:rPr lang="ko-KR" altLang="en-US" sz="1100" dirty="0"/>
              <a:t>전기 요금 정상화와 관련해 국민 여러분께 드리는 말씀</a:t>
            </a:r>
            <a:r>
              <a:rPr lang="en-US" altLang="ko-KR" sz="1100" dirty="0"/>
              <a:t>'</a:t>
            </a:r>
            <a:r>
              <a:rPr lang="ko-KR" altLang="en-US" sz="1100" dirty="0"/>
              <a:t>에서 </a:t>
            </a:r>
            <a:r>
              <a:rPr lang="en-US" altLang="ko-KR" sz="1100" dirty="0"/>
              <a:t>"</a:t>
            </a:r>
            <a:r>
              <a:rPr lang="ko-KR" altLang="en-US" sz="1100" dirty="0"/>
              <a:t>오늘 자로 한전 사장직을 내려놓고자 한다</a:t>
            </a:r>
            <a:r>
              <a:rPr lang="en-US" altLang="ko-KR" sz="1100" dirty="0"/>
              <a:t>"</a:t>
            </a:r>
            <a:r>
              <a:rPr lang="ko-KR" altLang="en-US" sz="1100" dirty="0"/>
              <a:t>고 밝혔다</a:t>
            </a:r>
            <a:r>
              <a:rPr lang="en-US" altLang="ko-KR" sz="1100" dirty="0" smtClean="0"/>
              <a:t>.</a:t>
            </a:r>
            <a:endParaRPr lang="en-US" altLang="ko-KR" sz="1100" dirty="0"/>
          </a:p>
          <a:p>
            <a:pPr marL="0" indent="0">
              <a:buNone/>
            </a:pPr>
            <a:r>
              <a:rPr lang="ko-KR" altLang="en-US" sz="1100" dirty="0"/>
              <a:t>정 사장은 </a:t>
            </a:r>
            <a:r>
              <a:rPr lang="en-US" altLang="ko-KR" sz="1100" dirty="0"/>
              <a:t>"</a:t>
            </a:r>
            <a:r>
              <a:rPr lang="ko-KR" altLang="en-US" sz="1100" dirty="0"/>
              <a:t>당분간 한전 경영진을 중심으로 비상경영체제를 운영하고</a:t>
            </a:r>
            <a:r>
              <a:rPr lang="en-US" altLang="ko-KR" sz="1100" dirty="0"/>
              <a:t>, </a:t>
            </a:r>
            <a:r>
              <a:rPr lang="ko-KR" altLang="en-US" sz="1100" dirty="0"/>
              <a:t>다가오는 여름철 </a:t>
            </a:r>
            <a:r>
              <a:rPr lang="ko-KR" altLang="en-US" sz="1100" dirty="0" err="1"/>
              <a:t>비상전력</a:t>
            </a:r>
            <a:r>
              <a:rPr lang="ko-KR" altLang="en-US" sz="1100" dirty="0"/>
              <a:t> 수급의 안정적 운영과 </a:t>
            </a:r>
            <a:r>
              <a:rPr lang="ko-KR" altLang="en-US" sz="1100" dirty="0" err="1"/>
              <a:t>작업현장</a:t>
            </a:r>
            <a:r>
              <a:rPr lang="ko-KR" altLang="en-US" sz="1100" dirty="0"/>
              <a:t> 산업재해 예방에도 만전을 기할 것</a:t>
            </a:r>
            <a:r>
              <a:rPr lang="en-US" altLang="ko-KR" sz="1100" dirty="0"/>
              <a:t>"</a:t>
            </a:r>
            <a:r>
              <a:rPr lang="ko-KR" altLang="en-US" sz="1100" dirty="0"/>
              <a:t>이라고 덧붙였다</a:t>
            </a:r>
            <a:r>
              <a:rPr lang="en-US" altLang="ko-KR" sz="1100" dirty="0" smtClean="0"/>
              <a:t>.</a:t>
            </a:r>
            <a:endParaRPr lang="en-US" altLang="ko-KR" sz="1100" dirty="0"/>
          </a:p>
          <a:p>
            <a:pPr marL="0" indent="0">
              <a:buNone/>
            </a:pPr>
            <a:r>
              <a:rPr lang="ko-KR" altLang="en-US" sz="1100" dirty="0"/>
              <a:t>정 사장은 정부에도 사퇴하겠다는 뜻을 전달했다</a:t>
            </a:r>
            <a:r>
              <a:rPr lang="en-US" altLang="ko-KR" sz="1100" dirty="0" smtClean="0"/>
              <a:t>.</a:t>
            </a:r>
            <a:endParaRPr lang="en-US" altLang="ko-KR" sz="1100" dirty="0"/>
          </a:p>
          <a:p>
            <a:pPr marL="0" indent="0">
              <a:buNone/>
            </a:pPr>
            <a:r>
              <a:rPr lang="ko-KR" altLang="en-US" sz="1100" dirty="0" err="1"/>
              <a:t>임면권자인</a:t>
            </a:r>
            <a:r>
              <a:rPr lang="ko-KR" altLang="en-US" sz="1100" dirty="0"/>
              <a:t> </a:t>
            </a:r>
            <a:r>
              <a:rPr lang="ko-KR" altLang="en-US" sz="1100" dirty="0" err="1"/>
              <a:t>윤석열</a:t>
            </a:r>
            <a:r>
              <a:rPr lang="ko-KR" altLang="en-US" sz="1100" dirty="0"/>
              <a:t> 대통령이 정 사장의 사표를 곧바로 수리할지 주목된다</a:t>
            </a:r>
            <a:r>
              <a:rPr lang="en-US" altLang="ko-KR" sz="1100" dirty="0" smtClean="0"/>
              <a:t>.</a:t>
            </a:r>
            <a:endParaRPr lang="en-US" altLang="ko-KR" sz="1100" dirty="0"/>
          </a:p>
          <a:p>
            <a:pPr marL="0" indent="0">
              <a:buNone/>
            </a:pPr>
            <a:r>
              <a:rPr lang="ko-KR" altLang="en-US" sz="1100" dirty="0"/>
              <a:t>여권은 그동안 전 정부 때 임명된 정 사장이 한전 경영난에 책임을 지고 물러날 것을 공개적으로 요구해왔다</a:t>
            </a:r>
            <a:r>
              <a:rPr lang="en-US" altLang="ko-KR" sz="1100" dirty="0"/>
              <a:t>. </a:t>
            </a:r>
            <a:r>
              <a:rPr lang="ko-KR" altLang="en-US" sz="1100" dirty="0"/>
              <a:t>정 사장은 산업통상자원부 요직을 거쳤으며</a:t>
            </a:r>
            <a:r>
              <a:rPr lang="en-US" altLang="ko-KR" sz="1100" dirty="0"/>
              <a:t>, </a:t>
            </a:r>
            <a:r>
              <a:rPr lang="ko-KR" altLang="en-US" sz="1100" dirty="0"/>
              <a:t>문재인 정부 시절 한국가스공사 사장</a:t>
            </a:r>
            <a:r>
              <a:rPr lang="en-US" altLang="ko-KR" sz="1100" dirty="0"/>
              <a:t>, </a:t>
            </a:r>
            <a:r>
              <a:rPr lang="ko-KR" altLang="en-US" sz="1100" dirty="0" err="1"/>
              <a:t>산업부</a:t>
            </a:r>
            <a:r>
              <a:rPr lang="ko-KR" altLang="en-US" sz="1100" dirty="0"/>
              <a:t> 차관을 거쳐 </a:t>
            </a:r>
            <a:r>
              <a:rPr lang="en-US" altLang="ko-KR" sz="1100" dirty="0"/>
              <a:t>2021</a:t>
            </a:r>
            <a:r>
              <a:rPr lang="ko-KR" altLang="en-US" sz="1100" dirty="0"/>
              <a:t>년 </a:t>
            </a:r>
            <a:r>
              <a:rPr lang="en-US" altLang="ko-KR" sz="1100" dirty="0"/>
              <a:t>5</a:t>
            </a:r>
            <a:r>
              <a:rPr lang="ko-KR" altLang="en-US" sz="1100" dirty="0"/>
              <a:t>월 한전 사장에 임명됐다</a:t>
            </a:r>
            <a:r>
              <a:rPr lang="en-US" altLang="ko-KR" sz="1100" dirty="0" smtClean="0"/>
              <a:t>.</a:t>
            </a:r>
            <a:endParaRPr lang="en-US" altLang="ko-KR" sz="1100" dirty="0"/>
          </a:p>
          <a:p>
            <a:pPr marL="0" indent="0">
              <a:buNone/>
            </a:pPr>
            <a:r>
              <a:rPr lang="ko-KR" altLang="en-US" sz="1100" dirty="0"/>
              <a:t>한전의 경영난에 덧붙여 한전 직원들의 태양광 사업 비리 의혹</a:t>
            </a:r>
            <a:r>
              <a:rPr lang="en-US" altLang="ko-KR" sz="1100" dirty="0"/>
              <a:t>, </a:t>
            </a:r>
            <a:r>
              <a:rPr lang="ko-KR" altLang="en-US" sz="1100" dirty="0"/>
              <a:t>한국에너지공대</a:t>
            </a:r>
            <a:r>
              <a:rPr lang="en-US" altLang="ko-KR" sz="1100" dirty="0"/>
              <a:t>(</a:t>
            </a:r>
            <a:r>
              <a:rPr lang="ko-KR" altLang="en-US" sz="1100" dirty="0" err="1"/>
              <a:t>한전공대</a:t>
            </a:r>
            <a:r>
              <a:rPr lang="en-US" altLang="ko-KR" sz="1100" dirty="0"/>
              <a:t>) </a:t>
            </a:r>
            <a:r>
              <a:rPr lang="ko-KR" altLang="en-US" sz="1100" dirty="0"/>
              <a:t>감사 은폐 의혹 등이 제기되면서 여권 내에서 정 사장의 사퇴를 요구하는 목소리는 더욱 커졌다</a:t>
            </a:r>
            <a:r>
              <a:rPr lang="en-US" altLang="ko-KR" sz="1100" dirty="0" smtClean="0"/>
              <a:t>.</a:t>
            </a:r>
            <a:endParaRPr lang="en-US" altLang="ko-KR" sz="1100" dirty="0"/>
          </a:p>
          <a:p>
            <a:pPr marL="0" indent="0">
              <a:buNone/>
            </a:pPr>
            <a:r>
              <a:rPr lang="ko-KR" altLang="en-US" sz="1100" dirty="0"/>
              <a:t>정 사장의 이번 사의 표명이 지난 </a:t>
            </a:r>
            <a:r>
              <a:rPr lang="en-US" altLang="ko-KR" sz="1100" dirty="0"/>
              <a:t>10</a:t>
            </a:r>
            <a:r>
              <a:rPr lang="ko-KR" altLang="en-US" sz="1100" dirty="0"/>
              <a:t>일 단행된 </a:t>
            </a:r>
            <a:r>
              <a:rPr lang="ko-KR" altLang="en-US" sz="1100" dirty="0" err="1"/>
              <a:t>산업부</a:t>
            </a:r>
            <a:r>
              <a:rPr lang="ko-KR" altLang="en-US" sz="1100" dirty="0"/>
              <a:t> </a:t>
            </a:r>
            <a:r>
              <a:rPr lang="en-US" altLang="ko-KR" sz="1100" dirty="0"/>
              <a:t>2</a:t>
            </a:r>
            <a:r>
              <a:rPr lang="ko-KR" altLang="en-US" sz="1100" dirty="0"/>
              <a:t>차관 교체와 맞물린 것 아니냐는 관측도 있다</a:t>
            </a:r>
            <a:r>
              <a:rPr lang="en-US" altLang="ko-KR" sz="1100" dirty="0" smtClean="0"/>
              <a:t>.</a:t>
            </a:r>
            <a:endParaRPr lang="en-US" altLang="ko-KR" sz="1100" dirty="0"/>
          </a:p>
          <a:p>
            <a:pPr marL="0" indent="0">
              <a:buNone/>
            </a:pPr>
            <a:r>
              <a:rPr lang="ko-KR" altLang="en-US" sz="1100" dirty="0"/>
              <a:t>윤 대통령은 지난 </a:t>
            </a:r>
            <a:r>
              <a:rPr lang="en-US" altLang="ko-KR" sz="1100" dirty="0"/>
              <a:t>9</a:t>
            </a:r>
            <a:r>
              <a:rPr lang="ko-KR" altLang="en-US" sz="1100" dirty="0"/>
              <a:t>일 국무회의에서 </a:t>
            </a:r>
            <a:r>
              <a:rPr lang="en-US" altLang="ko-KR" sz="1100" dirty="0"/>
              <a:t>"</a:t>
            </a:r>
            <a:r>
              <a:rPr lang="ko-KR" altLang="en-US" sz="1100" dirty="0" err="1"/>
              <a:t>탈원전</a:t>
            </a:r>
            <a:r>
              <a:rPr lang="en-US" altLang="ko-KR" sz="1100" dirty="0"/>
              <a:t>, </a:t>
            </a:r>
            <a:r>
              <a:rPr lang="ko-KR" altLang="en-US" sz="1100" dirty="0"/>
              <a:t>이념적 환경 정책에 매몰돼 새로운 국정 기조에 맞추지 않고 애매한 스탠스를 취한다면 과감하게 인사 조치를 하라</a:t>
            </a:r>
            <a:r>
              <a:rPr lang="en-US" altLang="ko-KR" sz="1100" dirty="0"/>
              <a:t>"</a:t>
            </a:r>
            <a:r>
              <a:rPr lang="ko-KR" altLang="en-US" sz="1100" dirty="0"/>
              <a:t>고 지시한 바 있다</a:t>
            </a:r>
            <a:r>
              <a:rPr lang="en-US" altLang="ko-KR" sz="1100" dirty="0" smtClean="0"/>
              <a:t>.</a:t>
            </a:r>
            <a:endParaRPr lang="en-US" altLang="ko-KR" sz="1100" dirty="0"/>
          </a:p>
          <a:p>
            <a:pPr marL="0" indent="0">
              <a:buNone/>
            </a:pPr>
            <a:r>
              <a:rPr lang="ko-KR" altLang="en-US" sz="1100" dirty="0"/>
              <a:t>정 사장은 이날 사퇴를 공식화하면서 한전 경영 정상화를 위해 전기요금 인상이 반드시 필요하다는 견해를 밝혔다</a:t>
            </a:r>
            <a:r>
              <a:rPr lang="en-US" altLang="ko-KR" sz="1100" dirty="0" smtClean="0"/>
              <a:t>.</a:t>
            </a:r>
            <a:endParaRPr lang="en-US" altLang="ko-KR" sz="1100" dirty="0"/>
          </a:p>
          <a:p>
            <a:pPr marL="0" indent="0">
              <a:buNone/>
            </a:pPr>
            <a:r>
              <a:rPr lang="ko-KR" altLang="en-US" sz="1100" dirty="0"/>
              <a:t>정 사장은 </a:t>
            </a:r>
            <a:r>
              <a:rPr lang="en-US" altLang="ko-KR" sz="1100" dirty="0"/>
              <a:t>"</a:t>
            </a:r>
            <a:r>
              <a:rPr lang="ko-KR" altLang="en-US" sz="1100" dirty="0"/>
              <a:t>전기요금 정상화는 한전이 경영 정상화로 가는 길에 중요한 디딤돌</a:t>
            </a:r>
            <a:r>
              <a:rPr lang="en-US" altLang="ko-KR" sz="1100" dirty="0"/>
              <a:t>"</a:t>
            </a:r>
            <a:r>
              <a:rPr lang="ko-KR" altLang="en-US" sz="1100" dirty="0"/>
              <a:t>이라며 </a:t>
            </a:r>
            <a:r>
              <a:rPr lang="en-US" altLang="ko-KR" sz="1100" dirty="0"/>
              <a:t>"</a:t>
            </a:r>
            <a:r>
              <a:rPr lang="ko-KR" altLang="en-US" sz="1100" dirty="0"/>
              <a:t>전력 판매 가격이 구입 가격에 현저히 미달해 요금 정상화가 지연되면 전력의 안정적 공급 차질과 금융시장 왜곡</a:t>
            </a:r>
            <a:r>
              <a:rPr lang="en-US" altLang="ko-KR" sz="1100" dirty="0"/>
              <a:t>, </a:t>
            </a:r>
            <a:r>
              <a:rPr lang="ko-KR" altLang="en-US" sz="1100" dirty="0"/>
              <a:t>에너지 산업 생태계 불안 등 경제 전반에 미칠 영향이 적지 않다</a:t>
            </a:r>
            <a:r>
              <a:rPr lang="en-US" altLang="ko-KR" sz="1100" dirty="0"/>
              <a:t>"</a:t>
            </a:r>
            <a:r>
              <a:rPr lang="ko-KR" altLang="en-US" sz="1100" dirty="0"/>
              <a:t>고 말했다</a:t>
            </a:r>
            <a:r>
              <a:rPr lang="en-US" altLang="ko-KR" sz="1100" dirty="0" smtClean="0"/>
              <a:t>.</a:t>
            </a:r>
            <a:endParaRPr lang="en-US" altLang="ko-KR" sz="1100" dirty="0"/>
          </a:p>
          <a:p>
            <a:pPr marL="0" indent="0">
              <a:buNone/>
            </a:pPr>
            <a:r>
              <a:rPr lang="ko-KR" altLang="en-US" sz="1100" dirty="0"/>
              <a:t>그러면서 </a:t>
            </a:r>
            <a:r>
              <a:rPr lang="en-US" altLang="ko-KR" sz="1100" dirty="0"/>
              <a:t>"</a:t>
            </a:r>
            <a:r>
              <a:rPr lang="ko-KR" altLang="en-US" sz="1100" dirty="0"/>
              <a:t>이를 감안해 전기요금 적기 인상이 불가피하다는 점에 대한 국민 여러분의 깊은 이해를 간곡히 부탁드린다</a:t>
            </a:r>
            <a:r>
              <a:rPr lang="en-US" altLang="ko-KR" sz="1100" dirty="0"/>
              <a:t>"</a:t>
            </a:r>
            <a:r>
              <a:rPr lang="ko-KR" altLang="en-US" sz="1100" dirty="0"/>
              <a:t>고 덧붙였다</a:t>
            </a:r>
            <a:r>
              <a:rPr lang="en-US" altLang="ko-KR" sz="1100" dirty="0" smtClean="0"/>
              <a:t>.</a:t>
            </a:r>
            <a:endParaRPr lang="en-US" altLang="ko-KR" sz="1100" dirty="0"/>
          </a:p>
          <a:p>
            <a:pPr marL="0" indent="0">
              <a:buNone/>
            </a:pPr>
            <a:r>
              <a:rPr lang="ko-KR" altLang="en-US" sz="1100" dirty="0"/>
              <a:t>정 사장의 사의 표명과 한전의 </a:t>
            </a:r>
            <a:r>
              <a:rPr lang="ko-KR" altLang="en-US" sz="1100" dirty="0" err="1"/>
              <a:t>자구안</a:t>
            </a:r>
            <a:r>
              <a:rPr lang="ko-KR" altLang="en-US" sz="1100" dirty="0"/>
              <a:t> 발표가 동시에 이뤄짐에 따라 정부</a:t>
            </a:r>
            <a:r>
              <a:rPr lang="en-US" altLang="ko-KR" sz="1100" dirty="0"/>
              <a:t>·</a:t>
            </a:r>
            <a:r>
              <a:rPr lang="ko-KR" altLang="en-US" sz="1100" dirty="0"/>
              <a:t>여당의 전기요금 인상 결정만 남겨놓게 됐다</a:t>
            </a:r>
            <a:r>
              <a:rPr lang="en-US" altLang="ko-KR" sz="1100" dirty="0"/>
              <a:t>.</a:t>
            </a:r>
            <a:endParaRPr lang="ko-KR" altLang="en-US" sz="1100" dirty="0"/>
          </a:p>
        </p:txBody>
      </p:sp>
    </p:spTree>
    <p:extLst>
      <p:ext uri="{BB962C8B-B14F-4D97-AF65-F5344CB8AC3E}">
        <p14:creationId xmlns:p14="http://schemas.microsoft.com/office/powerpoint/2010/main" val="6739990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신문기사 </a:t>
            </a:r>
            <a:r>
              <a:rPr lang="ko-KR" altLang="en-US" dirty="0" smtClean="0"/>
              <a:t>분석하기</a:t>
            </a:r>
            <a:r>
              <a:rPr lang="en-US" altLang="ko-KR" dirty="0" smtClean="0"/>
              <a:t>(</a:t>
            </a:r>
            <a:r>
              <a:rPr lang="ko-KR" altLang="en-US" dirty="0" smtClean="0"/>
              <a:t>질문 하기</a:t>
            </a:r>
            <a:r>
              <a:rPr lang="en-US" altLang="ko-KR" dirty="0" smtClean="0"/>
              <a:t>)</a:t>
            </a:r>
            <a:endParaRPr lang="ko-KR" altLang="en-US" dirty="0"/>
          </a:p>
        </p:txBody>
      </p:sp>
      <p:sp>
        <p:nvSpPr>
          <p:cNvPr id="3" name="내용 개체 틀 2"/>
          <p:cNvSpPr>
            <a:spLocks noGrp="1"/>
          </p:cNvSpPr>
          <p:nvPr>
            <p:ph idx="1"/>
          </p:nvPr>
        </p:nvSpPr>
        <p:spPr/>
        <p:txBody>
          <a:bodyPr/>
          <a:lstStyle/>
          <a:p>
            <a:pPr marL="0" indent="0">
              <a:buNone/>
            </a:pPr>
            <a:r>
              <a:rPr lang="en-US" altLang="ko-KR" dirty="0"/>
              <a:t>1) </a:t>
            </a:r>
            <a:r>
              <a:rPr lang="ko-KR" altLang="en-US" dirty="0"/>
              <a:t>위 기사는 긍정인가 부정인가</a:t>
            </a:r>
            <a:r>
              <a:rPr lang="en-US" altLang="ko-KR" dirty="0"/>
              <a:t>?</a:t>
            </a:r>
          </a:p>
          <a:p>
            <a:pPr marL="0" indent="0">
              <a:buNone/>
            </a:pPr>
            <a:r>
              <a:rPr lang="en-US" altLang="ko-KR" dirty="0"/>
              <a:t>2) 1)</a:t>
            </a:r>
            <a:r>
              <a:rPr lang="ko-KR" altLang="en-US" dirty="0"/>
              <a:t>번 질문의 이유 설명</a:t>
            </a:r>
          </a:p>
          <a:p>
            <a:pPr marL="0" indent="0">
              <a:buNone/>
            </a:pPr>
            <a:r>
              <a:rPr lang="en-US" altLang="ko-KR" dirty="0"/>
              <a:t>3) </a:t>
            </a:r>
            <a:r>
              <a:rPr lang="ko-KR" altLang="en-US" dirty="0"/>
              <a:t>기사의 주요 인물은 누구인가</a:t>
            </a:r>
            <a:r>
              <a:rPr lang="en-US" altLang="ko-KR" dirty="0"/>
              <a:t>?</a:t>
            </a:r>
          </a:p>
          <a:p>
            <a:pPr marL="0" indent="0">
              <a:buNone/>
            </a:pPr>
            <a:r>
              <a:rPr lang="en-US" altLang="ko-KR" dirty="0"/>
              <a:t>4) 3</a:t>
            </a:r>
            <a:r>
              <a:rPr lang="ko-KR" altLang="en-US" dirty="0"/>
              <a:t>번 질문의 이유 설명</a:t>
            </a:r>
          </a:p>
        </p:txBody>
      </p:sp>
    </p:spTree>
    <p:extLst>
      <p:ext uri="{BB962C8B-B14F-4D97-AF65-F5344CB8AC3E}">
        <p14:creationId xmlns:p14="http://schemas.microsoft.com/office/powerpoint/2010/main" val="42303305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기사의 내용 표로 정리하기</a:t>
            </a:r>
            <a:endParaRPr lang="ko-KR" altLang="en-US"/>
          </a:p>
        </p:txBody>
      </p:sp>
      <p:sp>
        <p:nvSpPr>
          <p:cNvPr id="3" name="내용 개체 틀 2"/>
          <p:cNvSpPr>
            <a:spLocks noGrp="1"/>
          </p:cNvSpPr>
          <p:nvPr>
            <p:ph idx="1"/>
          </p:nvPr>
        </p:nvSpPr>
        <p:spPr/>
        <p:txBody>
          <a:bodyPr>
            <a:normAutofit/>
          </a:bodyPr>
          <a:lstStyle/>
          <a:p>
            <a:pPr marL="0" indent="0">
              <a:lnSpc>
                <a:spcPct val="170000"/>
              </a:lnSpc>
              <a:buNone/>
            </a:pPr>
            <a:r>
              <a:rPr lang="ko-KR" altLang="en-US" sz="1000" dirty="0"/>
              <a:t>종합 </a:t>
            </a:r>
            <a:r>
              <a:rPr lang="ko-KR" altLang="en-US" sz="1000" dirty="0" err="1"/>
              <a:t>프롭테크</a:t>
            </a:r>
            <a:r>
              <a:rPr lang="ko-KR" altLang="en-US" sz="1000" dirty="0"/>
              <a:t> 기업 직방은 </a:t>
            </a:r>
            <a:r>
              <a:rPr lang="ko-KR" altLang="en-US" sz="1000" dirty="0" err="1"/>
              <a:t>국토교통부</a:t>
            </a:r>
            <a:r>
              <a:rPr lang="ko-KR" altLang="en-US" sz="1000" dirty="0"/>
              <a:t> </a:t>
            </a:r>
            <a:r>
              <a:rPr lang="ko-KR" altLang="en-US" sz="1000" dirty="0" err="1"/>
              <a:t>실거래</a:t>
            </a:r>
            <a:r>
              <a:rPr lang="ko-KR" altLang="en-US" sz="1000" dirty="0"/>
              <a:t> 자료 기반으로 자체 </a:t>
            </a:r>
            <a:r>
              <a:rPr lang="ko-KR" altLang="en-US" sz="1000" dirty="0" err="1"/>
              <a:t>딥러닝</a:t>
            </a:r>
            <a:r>
              <a:rPr lang="ko-KR" altLang="en-US" sz="1000" dirty="0"/>
              <a:t> 모형을 통해 아파트 매매가격지수를 산출한 결과</a:t>
            </a:r>
            <a:r>
              <a:rPr lang="en-US" altLang="ko-KR" sz="1000" dirty="0"/>
              <a:t>, </a:t>
            </a:r>
            <a:r>
              <a:rPr lang="ko-KR" altLang="en-US" sz="1000" dirty="0"/>
              <a:t>지난달 전국 아파트 매매가격지수는 전월 대비 </a:t>
            </a:r>
            <a:r>
              <a:rPr lang="en-US" altLang="ko-KR" sz="1000" dirty="0"/>
              <a:t>0.595% </a:t>
            </a:r>
            <a:r>
              <a:rPr lang="ko-KR" altLang="en-US" sz="1000" dirty="0"/>
              <a:t>하락했다고 </a:t>
            </a:r>
            <a:r>
              <a:rPr lang="en-US" altLang="ko-KR" sz="1000" dirty="0"/>
              <a:t>3</a:t>
            </a:r>
            <a:r>
              <a:rPr lang="ko-KR" altLang="en-US" sz="1000" dirty="0"/>
              <a:t>일 발표했다</a:t>
            </a:r>
            <a:r>
              <a:rPr lang="en-US" altLang="ko-KR" sz="1000" dirty="0"/>
              <a:t>. </a:t>
            </a:r>
            <a:r>
              <a:rPr lang="ko-KR" altLang="en-US" sz="1000" dirty="0"/>
              <a:t>이는 </a:t>
            </a:r>
            <a:r>
              <a:rPr lang="en-US" altLang="ko-KR" sz="1000" dirty="0"/>
              <a:t>2021</a:t>
            </a:r>
            <a:r>
              <a:rPr lang="ko-KR" altLang="en-US" sz="1000" dirty="0"/>
              <a:t>년 </a:t>
            </a:r>
            <a:r>
              <a:rPr lang="en-US" altLang="ko-KR" sz="1000" dirty="0"/>
              <a:t>12</a:t>
            </a:r>
            <a:r>
              <a:rPr lang="ko-KR" altLang="en-US" sz="1000" dirty="0"/>
              <a:t>월</a:t>
            </a:r>
            <a:r>
              <a:rPr lang="en-US" altLang="ko-KR" sz="1000" dirty="0"/>
              <a:t>(0.264%↓) </a:t>
            </a:r>
            <a:r>
              <a:rPr lang="ko-KR" altLang="en-US" sz="1000" dirty="0"/>
              <a:t>이후 가장 낮은 낙폭이다</a:t>
            </a:r>
            <a:r>
              <a:rPr lang="en-US" altLang="ko-KR" sz="1000" dirty="0" smtClean="0"/>
              <a:t>.</a:t>
            </a:r>
            <a:endParaRPr lang="en-US" altLang="ko-KR" sz="1000" dirty="0"/>
          </a:p>
          <a:p>
            <a:pPr marL="0" indent="0">
              <a:lnSpc>
                <a:spcPct val="170000"/>
              </a:lnSpc>
              <a:buNone/>
            </a:pPr>
            <a:r>
              <a:rPr lang="ko-KR" altLang="en-US" sz="1000" dirty="0"/>
              <a:t>세종시를 제외한 전역에서 전월 대비 아파트값이 하락세를 이어갔는데 낙폭은 둔화됐다</a:t>
            </a:r>
            <a:r>
              <a:rPr lang="en-US" altLang="ko-KR" sz="1000" dirty="0"/>
              <a:t>. </a:t>
            </a:r>
            <a:r>
              <a:rPr lang="ko-KR" altLang="en-US" sz="1000" dirty="0"/>
              <a:t>서울은 올해 </a:t>
            </a:r>
            <a:r>
              <a:rPr lang="en-US" altLang="ko-KR" sz="1000" dirty="0"/>
              <a:t>3</a:t>
            </a:r>
            <a:r>
              <a:rPr lang="ko-KR" altLang="en-US" sz="1000" dirty="0"/>
              <a:t>월 전월 대비 </a:t>
            </a:r>
            <a:r>
              <a:rPr lang="en-US" altLang="ko-KR" sz="1000" dirty="0"/>
              <a:t>0.990% </a:t>
            </a:r>
            <a:r>
              <a:rPr lang="ko-KR" altLang="en-US" sz="1000" dirty="0"/>
              <a:t>떨어졌는데 </a:t>
            </a:r>
            <a:r>
              <a:rPr lang="en-US" altLang="ko-KR" sz="1000" dirty="0"/>
              <a:t>4</a:t>
            </a:r>
            <a:r>
              <a:rPr lang="ko-KR" altLang="en-US" sz="1000" dirty="0"/>
              <a:t>월에는 </a:t>
            </a:r>
            <a:r>
              <a:rPr lang="en-US" altLang="ko-KR" sz="1000" dirty="0"/>
              <a:t>0.794% </a:t>
            </a:r>
            <a:r>
              <a:rPr lang="ko-KR" altLang="en-US" sz="1000" dirty="0"/>
              <a:t>떨어지며 하락폭이 축소됐다</a:t>
            </a:r>
            <a:r>
              <a:rPr lang="en-US" altLang="ko-KR" sz="1000" dirty="0" smtClean="0"/>
              <a:t>.</a:t>
            </a:r>
            <a:endParaRPr lang="en-US" altLang="ko-KR" sz="1000" dirty="0"/>
          </a:p>
          <a:p>
            <a:pPr marL="0" indent="0">
              <a:lnSpc>
                <a:spcPct val="170000"/>
              </a:lnSpc>
              <a:buNone/>
            </a:pPr>
            <a:r>
              <a:rPr lang="ko-KR" altLang="en-US" sz="1000" dirty="0"/>
              <a:t>같은 기간 인천</a:t>
            </a:r>
            <a:r>
              <a:rPr lang="en-US" altLang="ko-KR" sz="1000" dirty="0"/>
              <a:t>(0.354%↓→0.139%↓), </a:t>
            </a:r>
            <a:r>
              <a:rPr lang="ko-KR" altLang="en-US" sz="1000" dirty="0"/>
              <a:t>경기</a:t>
            </a:r>
            <a:r>
              <a:rPr lang="en-US" altLang="ko-KR" sz="1000" dirty="0"/>
              <a:t>(0.329%↓→0.066%↓)</a:t>
            </a:r>
            <a:r>
              <a:rPr lang="ko-KR" altLang="en-US" sz="1000" dirty="0"/>
              <a:t>도 하락폭이 좁혀지는 모습이었다</a:t>
            </a:r>
            <a:r>
              <a:rPr lang="en-US" altLang="ko-KR" sz="1000" dirty="0" smtClean="0"/>
              <a:t>.</a:t>
            </a:r>
            <a:endParaRPr lang="en-US" altLang="ko-KR" sz="1000" dirty="0"/>
          </a:p>
          <a:p>
            <a:pPr marL="0" indent="0">
              <a:lnSpc>
                <a:spcPct val="170000"/>
              </a:lnSpc>
              <a:buNone/>
            </a:pPr>
            <a:r>
              <a:rPr lang="ko-KR" altLang="en-US" sz="1000" dirty="0"/>
              <a:t>세종은 </a:t>
            </a:r>
            <a:r>
              <a:rPr lang="en-US" altLang="ko-KR" sz="1000" dirty="0"/>
              <a:t>0.257% </a:t>
            </a:r>
            <a:r>
              <a:rPr lang="ko-KR" altLang="en-US" sz="1000" dirty="0"/>
              <a:t>상승으로 전국에서 유일하게 </a:t>
            </a:r>
            <a:r>
              <a:rPr lang="en-US" altLang="ko-KR" sz="1000" dirty="0"/>
              <a:t>2</a:t>
            </a:r>
            <a:r>
              <a:rPr lang="ko-KR" altLang="en-US" sz="1000" dirty="0"/>
              <a:t>개월 연속 전월 대비 아파트값이 올랐다</a:t>
            </a:r>
            <a:r>
              <a:rPr lang="en-US" altLang="ko-KR" sz="1000" dirty="0" smtClean="0"/>
              <a:t>.</a:t>
            </a:r>
            <a:endParaRPr lang="en-US" altLang="ko-KR" sz="1000" dirty="0"/>
          </a:p>
          <a:p>
            <a:pPr marL="0" indent="0">
              <a:lnSpc>
                <a:spcPct val="170000"/>
              </a:lnSpc>
              <a:buNone/>
            </a:pPr>
            <a:r>
              <a:rPr lang="ko-KR" altLang="en-US" sz="1000" dirty="0" smtClean="0"/>
              <a:t>역세권 </a:t>
            </a:r>
            <a:r>
              <a:rPr lang="ko-KR" altLang="en-US" sz="1000" dirty="0"/>
              <a:t>아파트 가격은 전체 노선의 아파트 매매가격 하락세가 지속됐는데</a:t>
            </a:r>
            <a:r>
              <a:rPr lang="en-US" altLang="ko-KR" sz="1000" dirty="0"/>
              <a:t>, </a:t>
            </a:r>
            <a:r>
              <a:rPr lang="ko-KR" altLang="en-US" sz="1000" dirty="0"/>
              <a:t>올해 </a:t>
            </a:r>
            <a:r>
              <a:rPr lang="en-US" altLang="ko-KR" sz="1000" dirty="0"/>
              <a:t>4</a:t>
            </a:r>
            <a:r>
              <a:rPr lang="ko-KR" altLang="en-US" sz="1000" dirty="0"/>
              <a:t>월 수도권 일부 노선을 중심으로 상승 전환하는 움직임을 보였다</a:t>
            </a:r>
            <a:r>
              <a:rPr lang="en-US" altLang="ko-KR" sz="1000" dirty="0" smtClean="0"/>
              <a:t>.</a:t>
            </a:r>
            <a:endParaRPr lang="en-US" altLang="ko-KR" sz="1000" dirty="0"/>
          </a:p>
          <a:p>
            <a:pPr marL="0" indent="0">
              <a:lnSpc>
                <a:spcPct val="170000"/>
              </a:lnSpc>
              <a:buNone/>
            </a:pPr>
            <a:r>
              <a:rPr lang="ko-KR" altLang="en-US" sz="1000" dirty="0"/>
              <a:t>단지 경계에서 역까지 거리가 </a:t>
            </a:r>
            <a:r>
              <a:rPr lang="en-US" altLang="ko-KR" sz="1000" dirty="0"/>
              <a:t>500m </a:t>
            </a:r>
            <a:r>
              <a:rPr lang="ko-KR" altLang="en-US" sz="1000" dirty="0"/>
              <a:t>이내인 아파트 가격을 분석한 결과</a:t>
            </a:r>
            <a:r>
              <a:rPr lang="en-US" altLang="ko-KR" sz="1000" dirty="0"/>
              <a:t>, </a:t>
            </a:r>
            <a:r>
              <a:rPr lang="ko-KR" altLang="en-US" sz="1000" dirty="0"/>
              <a:t>경춘선 </a:t>
            </a:r>
            <a:r>
              <a:rPr lang="en-US" altLang="ko-KR" sz="1000" dirty="0"/>
              <a:t>0.198%, </a:t>
            </a:r>
            <a:r>
              <a:rPr lang="ko-KR" altLang="en-US" sz="1000" dirty="0"/>
              <a:t>김포골드라인 </a:t>
            </a:r>
            <a:r>
              <a:rPr lang="en-US" altLang="ko-KR" sz="1000" dirty="0"/>
              <a:t>0.186%, </a:t>
            </a:r>
            <a:r>
              <a:rPr lang="ko-KR" altLang="en-US" sz="1000" dirty="0"/>
              <a:t>서해선 </a:t>
            </a:r>
            <a:r>
              <a:rPr lang="en-US" altLang="ko-KR" sz="1000" dirty="0"/>
              <a:t>0.180%, </a:t>
            </a:r>
            <a:r>
              <a:rPr lang="ko-KR" altLang="en-US" sz="1000" dirty="0" err="1"/>
              <a:t>용인경전철</a:t>
            </a:r>
            <a:r>
              <a:rPr lang="ko-KR" altLang="en-US" sz="1000" dirty="0"/>
              <a:t> </a:t>
            </a:r>
            <a:r>
              <a:rPr lang="en-US" altLang="ko-KR" sz="1000" dirty="0"/>
              <a:t>0.149%, </a:t>
            </a:r>
            <a:r>
              <a:rPr lang="ko-KR" altLang="en-US" sz="1000" dirty="0"/>
              <a:t>의정부경전철 </a:t>
            </a:r>
            <a:r>
              <a:rPr lang="en-US" altLang="ko-KR" sz="1000" dirty="0"/>
              <a:t>0.111%, </a:t>
            </a:r>
            <a:r>
              <a:rPr lang="ko-KR" altLang="en-US" sz="1000" dirty="0"/>
              <a:t>우이신설경전철 </a:t>
            </a:r>
            <a:r>
              <a:rPr lang="en-US" altLang="ko-KR" sz="1000" dirty="0"/>
              <a:t>0.029% </a:t>
            </a:r>
            <a:r>
              <a:rPr lang="ko-KR" altLang="en-US" sz="1000" dirty="0"/>
              <a:t>수도권 인천</a:t>
            </a:r>
            <a:r>
              <a:rPr lang="en-US" altLang="ko-KR" sz="1000" dirty="0"/>
              <a:t>2</a:t>
            </a:r>
            <a:r>
              <a:rPr lang="ko-KR" altLang="en-US" sz="1000" dirty="0"/>
              <a:t>호선 </a:t>
            </a:r>
            <a:r>
              <a:rPr lang="en-US" altLang="ko-KR" sz="1000" dirty="0"/>
              <a:t>0.350% </a:t>
            </a:r>
            <a:r>
              <a:rPr lang="ko-KR" altLang="en-US" sz="1000" dirty="0"/>
              <a:t>각각 전월 대비 상승 전환했다</a:t>
            </a:r>
            <a:r>
              <a:rPr lang="en-US" altLang="ko-KR" sz="1000" dirty="0" smtClean="0"/>
              <a:t>.</a:t>
            </a:r>
            <a:endParaRPr lang="en-US" altLang="ko-KR" sz="1000" dirty="0"/>
          </a:p>
          <a:p>
            <a:pPr marL="0" indent="0">
              <a:lnSpc>
                <a:spcPct val="170000"/>
              </a:lnSpc>
              <a:buNone/>
            </a:pPr>
            <a:r>
              <a:rPr lang="ko-KR" altLang="en-US" sz="1000" dirty="0"/>
              <a:t>직방 관계자는 </a:t>
            </a:r>
            <a:r>
              <a:rPr lang="en-US" altLang="ko-KR" sz="1000" dirty="0"/>
              <a:t>"</a:t>
            </a:r>
            <a:r>
              <a:rPr lang="ko-KR" altLang="en-US" sz="1000" dirty="0"/>
              <a:t>아파트 매매가격 하락폭이 점차 줄어드는 양상</a:t>
            </a:r>
            <a:r>
              <a:rPr lang="en-US" altLang="ko-KR" sz="1000" dirty="0"/>
              <a:t>"</a:t>
            </a:r>
            <a:r>
              <a:rPr lang="ko-KR" altLang="en-US" sz="1000" dirty="0"/>
              <a:t>이라며 </a:t>
            </a:r>
            <a:r>
              <a:rPr lang="en-US" altLang="ko-KR" sz="1000" dirty="0"/>
              <a:t>"1·3 </a:t>
            </a:r>
            <a:r>
              <a:rPr lang="ko-KR" altLang="en-US" sz="1000" dirty="0"/>
              <a:t>부동산 대책</a:t>
            </a:r>
            <a:r>
              <a:rPr lang="en-US" altLang="ko-KR" sz="1000" dirty="0"/>
              <a:t>, </a:t>
            </a:r>
            <a:r>
              <a:rPr lang="ko-KR" altLang="en-US" sz="1000" dirty="0" err="1"/>
              <a:t>특례보금자리론와</a:t>
            </a:r>
            <a:r>
              <a:rPr lang="ko-KR" altLang="en-US" sz="1000" dirty="0"/>
              <a:t> 같은 대출확대 정책과 금리동결 등의 영향으로 아파트 가격 </a:t>
            </a:r>
            <a:r>
              <a:rPr lang="ko-KR" altLang="en-US" sz="1000" dirty="0" err="1"/>
              <a:t>급락세에</a:t>
            </a:r>
            <a:r>
              <a:rPr lang="ko-KR" altLang="en-US" sz="1000" dirty="0"/>
              <a:t> 제동이 걸렸다</a:t>
            </a:r>
            <a:r>
              <a:rPr lang="en-US" altLang="ko-KR" sz="1000" dirty="0"/>
              <a:t>"</a:t>
            </a:r>
            <a:r>
              <a:rPr lang="ko-KR" altLang="en-US" sz="1000" dirty="0"/>
              <a:t>고 진단했다</a:t>
            </a:r>
            <a:r>
              <a:rPr lang="en-US" altLang="ko-KR" sz="1000" dirty="0"/>
              <a:t>.</a:t>
            </a:r>
          </a:p>
          <a:p>
            <a:pPr marL="0" indent="0">
              <a:lnSpc>
                <a:spcPct val="170000"/>
              </a:lnSpc>
              <a:buNone/>
            </a:pPr>
            <a:endParaRPr lang="en-US" altLang="ko-KR" sz="1000" dirty="0"/>
          </a:p>
          <a:p>
            <a:pPr marL="0" indent="0">
              <a:lnSpc>
                <a:spcPct val="170000"/>
              </a:lnSpc>
              <a:buNone/>
            </a:pPr>
            <a:r>
              <a:rPr lang="en-US" altLang="ko-KR" sz="1000" dirty="0"/>
              <a:t>[</a:t>
            </a:r>
            <a:r>
              <a:rPr lang="ko-KR" altLang="en-US" sz="1000" dirty="0"/>
              <a:t>요청</a:t>
            </a:r>
            <a:r>
              <a:rPr lang="en-US" altLang="ko-KR" sz="1000" dirty="0"/>
              <a:t>] </a:t>
            </a:r>
            <a:r>
              <a:rPr lang="ko-KR" altLang="en-US" sz="1000" dirty="0"/>
              <a:t>위 기사 내용 중 아파트값 상승 </a:t>
            </a:r>
            <a:r>
              <a:rPr lang="ko-KR" altLang="en-US" sz="1000" dirty="0" err="1"/>
              <a:t>하락율을</a:t>
            </a:r>
            <a:r>
              <a:rPr lang="ko-KR" altLang="en-US" sz="1000" dirty="0"/>
              <a:t> 지역으로 구분하여 표로 </a:t>
            </a:r>
            <a:r>
              <a:rPr lang="ko-KR" altLang="en-US" sz="1000" dirty="0" smtClean="0"/>
              <a:t>나타내라</a:t>
            </a:r>
            <a:r>
              <a:rPr lang="en-US" altLang="ko-KR" sz="1000" dirty="0" smtClean="0"/>
              <a:t>.</a:t>
            </a:r>
            <a:endParaRPr lang="en-US" altLang="ko-KR" sz="1000" dirty="0"/>
          </a:p>
        </p:txBody>
      </p:sp>
    </p:spTree>
    <p:extLst>
      <p:ext uri="{BB962C8B-B14F-4D97-AF65-F5344CB8AC3E}">
        <p14:creationId xmlns:p14="http://schemas.microsoft.com/office/powerpoint/2010/main" val="502832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제주도 여행 관광지도</a:t>
            </a:r>
            <a:endParaRPr lang="ko-KR" altLang="en-US" dirty="0"/>
          </a:p>
        </p:txBody>
      </p:sp>
      <p:sp>
        <p:nvSpPr>
          <p:cNvPr id="3" name="내용 개체 틀 2"/>
          <p:cNvSpPr>
            <a:spLocks noGrp="1"/>
          </p:cNvSpPr>
          <p:nvPr>
            <p:ph idx="1"/>
          </p:nvPr>
        </p:nvSpPr>
        <p:spPr/>
        <p:txBody>
          <a:bodyPr>
            <a:normAutofit/>
          </a:bodyPr>
          <a:lstStyle/>
          <a:p>
            <a:pPr marL="457200" indent="-457200">
              <a:buAutoNum type="arabicPeriod"/>
            </a:pPr>
            <a:r>
              <a:rPr lang="ko-KR" altLang="en-US" sz="2000" dirty="0" smtClean="0"/>
              <a:t>김포공항에서 출발하여</a:t>
            </a:r>
            <a:r>
              <a:rPr lang="en-US" altLang="ko-KR" sz="2000" dirty="0" smtClean="0"/>
              <a:t>, </a:t>
            </a:r>
            <a:r>
              <a:rPr lang="ko-KR" altLang="en-US" sz="2000" dirty="0" smtClean="0"/>
              <a:t>제주도에 도착해서 </a:t>
            </a:r>
            <a:r>
              <a:rPr lang="en-US" altLang="ko-KR" sz="2000" dirty="0" smtClean="0"/>
              <a:t>3</a:t>
            </a:r>
            <a:r>
              <a:rPr lang="ko-KR" altLang="en-US" sz="2000" dirty="0" smtClean="0"/>
              <a:t>박 </a:t>
            </a:r>
            <a:r>
              <a:rPr lang="en-US" altLang="ko-KR" sz="2000" dirty="0" smtClean="0"/>
              <a:t>4</a:t>
            </a:r>
            <a:r>
              <a:rPr lang="ko-KR" altLang="en-US" sz="2000" dirty="0" smtClean="0"/>
              <a:t>일 간 자동차로 여행을 떠나려 한다</a:t>
            </a:r>
            <a:r>
              <a:rPr lang="en-US" altLang="ko-KR" sz="2000" dirty="0" smtClean="0"/>
              <a:t>.</a:t>
            </a:r>
          </a:p>
          <a:p>
            <a:pPr marL="457200" indent="-457200">
              <a:buAutoNum type="arabicPeriod"/>
            </a:pPr>
            <a:r>
              <a:rPr lang="ko-KR" altLang="en-US" sz="2000" dirty="0" smtClean="0"/>
              <a:t>마지막 날에는 제주국제공항에 도착해야 한다</a:t>
            </a:r>
            <a:r>
              <a:rPr lang="en-US" altLang="ko-KR" sz="2000" dirty="0" smtClean="0"/>
              <a:t>.</a:t>
            </a:r>
          </a:p>
          <a:p>
            <a:pPr marL="457200" indent="-457200">
              <a:buAutoNum type="arabicPeriod"/>
            </a:pPr>
            <a:r>
              <a:rPr lang="ko-KR" altLang="en-US" sz="2000" dirty="0" smtClean="0"/>
              <a:t>매일 </a:t>
            </a:r>
            <a:r>
              <a:rPr lang="en-US" altLang="ko-KR" sz="2000" dirty="0" smtClean="0"/>
              <a:t>4</a:t>
            </a:r>
            <a:r>
              <a:rPr lang="ko-KR" altLang="en-US" sz="2000" dirty="0" smtClean="0"/>
              <a:t>가지 이상의 관광지를 방문해야 한다</a:t>
            </a:r>
            <a:r>
              <a:rPr lang="en-US" altLang="ko-KR" sz="2000" dirty="0" smtClean="0"/>
              <a:t>.</a:t>
            </a:r>
            <a:endParaRPr lang="en-US" altLang="ko-KR" sz="2000" dirty="0"/>
          </a:p>
          <a:p>
            <a:pPr marL="457200" indent="-457200">
              <a:buAutoNum type="arabicPeriod"/>
            </a:pPr>
            <a:r>
              <a:rPr lang="ko-KR" altLang="en-US" sz="2000" dirty="0" smtClean="0"/>
              <a:t>우도</a:t>
            </a:r>
            <a:r>
              <a:rPr lang="en-US" altLang="ko-KR" sz="2000" dirty="0" smtClean="0"/>
              <a:t>, </a:t>
            </a:r>
            <a:r>
              <a:rPr lang="ko-KR" altLang="en-US" sz="2000" dirty="0" err="1" smtClean="0"/>
              <a:t>섭지코지</a:t>
            </a:r>
            <a:r>
              <a:rPr lang="en-US" altLang="ko-KR" sz="2000" dirty="0" smtClean="0"/>
              <a:t>, </a:t>
            </a:r>
            <a:r>
              <a:rPr lang="ko-KR" altLang="en-US" sz="2000" dirty="0" smtClean="0"/>
              <a:t>그리고 맛있는 해산물을 먹을 수 있어야 한다</a:t>
            </a:r>
            <a:r>
              <a:rPr lang="en-US" altLang="ko-KR" sz="2000" dirty="0" smtClean="0"/>
              <a:t>. </a:t>
            </a:r>
            <a:r>
              <a:rPr lang="ko-KR" altLang="en-US" sz="2000" dirty="0" smtClean="0"/>
              <a:t>전통시장도 들려야 한다</a:t>
            </a:r>
            <a:r>
              <a:rPr lang="en-US" altLang="ko-KR" sz="2000" dirty="0" smtClean="0"/>
              <a:t>.</a:t>
            </a:r>
          </a:p>
          <a:p>
            <a:pPr marL="0" indent="0">
              <a:buNone/>
            </a:pPr>
            <a:endParaRPr lang="en-US" altLang="ko-KR" sz="2000" dirty="0" smtClean="0"/>
          </a:p>
          <a:p>
            <a:pPr marL="0" indent="0">
              <a:buNone/>
            </a:pPr>
            <a:r>
              <a:rPr lang="ko-KR" altLang="en-US" sz="2000" dirty="0" smtClean="0"/>
              <a:t>위의 일정으로 여행 계획을 작성하고</a:t>
            </a:r>
            <a:r>
              <a:rPr lang="en-US" altLang="ko-KR" sz="2000" dirty="0" smtClean="0"/>
              <a:t>, </a:t>
            </a:r>
            <a:r>
              <a:rPr lang="ko-KR" altLang="en-US" sz="2000" dirty="0" smtClean="0"/>
              <a:t>일정의 이동경로를 지도에 나타내는 </a:t>
            </a:r>
            <a:r>
              <a:rPr lang="ko-KR" altLang="en-US" sz="2000" dirty="0" err="1" smtClean="0"/>
              <a:t>파이썬</a:t>
            </a:r>
            <a:r>
              <a:rPr lang="ko-KR" altLang="en-US" sz="2000" dirty="0" smtClean="0"/>
              <a:t> 코드를 작성해줘</a:t>
            </a:r>
            <a:r>
              <a:rPr lang="en-US" altLang="ko-KR" sz="2000" dirty="0" smtClean="0"/>
              <a:t>.</a:t>
            </a:r>
          </a:p>
          <a:p>
            <a:pPr marL="0" indent="0">
              <a:buNone/>
            </a:pPr>
            <a:endParaRPr lang="en-US" altLang="ko-KR" sz="2000" dirty="0"/>
          </a:p>
          <a:p>
            <a:pPr marL="0" indent="0">
              <a:buNone/>
            </a:pPr>
            <a:r>
              <a:rPr lang="ko-KR" altLang="en-US" sz="2000" dirty="0" smtClean="0"/>
              <a:t>추가로</a:t>
            </a:r>
            <a:r>
              <a:rPr lang="en-US" altLang="ko-KR" sz="2000" dirty="0" smtClean="0"/>
              <a:t>, 1</a:t>
            </a:r>
            <a:r>
              <a:rPr lang="ko-KR" altLang="en-US" sz="2000" dirty="0" smtClean="0"/>
              <a:t>일차 </a:t>
            </a:r>
            <a:r>
              <a:rPr lang="en-US" altLang="ko-KR" sz="2000" dirty="0" smtClean="0"/>
              <a:t>2</a:t>
            </a:r>
            <a:r>
              <a:rPr lang="ko-KR" altLang="en-US" sz="2000" dirty="0" smtClean="0"/>
              <a:t>일차 </a:t>
            </a:r>
            <a:r>
              <a:rPr lang="en-US" altLang="ko-KR" sz="2000" dirty="0" smtClean="0"/>
              <a:t>3</a:t>
            </a:r>
            <a:r>
              <a:rPr lang="ko-KR" altLang="en-US" sz="2000" dirty="0" smtClean="0"/>
              <a:t>일차 이동경로의 색을 구분해서 </a:t>
            </a:r>
            <a:r>
              <a:rPr lang="ko-KR" altLang="en-US" sz="2000" dirty="0" err="1" smtClean="0"/>
              <a:t>나타내줘</a:t>
            </a:r>
            <a:r>
              <a:rPr lang="en-US" altLang="ko-KR" sz="2000" dirty="0" smtClean="0"/>
              <a:t>.</a:t>
            </a:r>
          </a:p>
        </p:txBody>
      </p:sp>
    </p:spTree>
    <p:extLst>
      <p:ext uri="{BB962C8B-B14F-4D97-AF65-F5344CB8AC3E}">
        <p14:creationId xmlns:p14="http://schemas.microsoft.com/office/powerpoint/2010/main" val="323897896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기사에서 </a:t>
            </a:r>
            <a:r>
              <a:rPr lang="ko-KR" altLang="en-US" dirty="0" err="1" smtClean="0"/>
              <a:t>개체명</a:t>
            </a:r>
            <a:r>
              <a:rPr lang="ko-KR" altLang="en-US" dirty="0" smtClean="0"/>
              <a:t> 추출하기</a:t>
            </a:r>
            <a:endParaRPr lang="ko-KR" altLang="en-US" dirty="0"/>
          </a:p>
        </p:txBody>
      </p:sp>
      <p:sp>
        <p:nvSpPr>
          <p:cNvPr id="3" name="내용 개체 틀 2"/>
          <p:cNvSpPr>
            <a:spLocks noGrp="1"/>
          </p:cNvSpPr>
          <p:nvPr>
            <p:ph idx="1"/>
          </p:nvPr>
        </p:nvSpPr>
        <p:spPr/>
        <p:txBody>
          <a:bodyPr>
            <a:normAutofit fontScale="25000" lnSpcReduction="20000"/>
          </a:bodyPr>
          <a:lstStyle/>
          <a:p>
            <a:pPr marL="0" indent="0">
              <a:lnSpc>
                <a:spcPct val="170000"/>
              </a:lnSpc>
              <a:buNone/>
            </a:pPr>
            <a:r>
              <a:rPr lang="ko-KR" altLang="en-US" dirty="0"/>
              <a:t>다음 뉴스기사에서 </a:t>
            </a:r>
            <a:r>
              <a:rPr lang="ko-KR" altLang="en-US" dirty="0" err="1"/>
              <a:t>개체명을</a:t>
            </a:r>
            <a:r>
              <a:rPr lang="ko-KR" altLang="en-US" dirty="0"/>
              <a:t> 추출해 주세요</a:t>
            </a:r>
            <a:r>
              <a:rPr lang="en-US" altLang="ko-KR" dirty="0"/>
              <a:t>.</a:t>
            </a:r>
          </a:p>
          <a:p>
            <a:pPr marL="0" indent="0">
              <a:lnSpc>
                <a:spcPct val="170000"/>
              </a:lnSpc>
              <a:buNone/>
            </a:pPr>
            <a:r>
              <a:rPr lang="ko-KR" altLang="en-US" dirty="0"/>
              <a:t>출력 형식</a:t>
            </a:r>
            <a:r>
              <a:rPr lang="en-US" altLang="ko-KR" dirty="0"/>
              <a:t>: </a:t>
            </a:r>
            <a:r>
              <a:rPr lang="ko-KR" altLang="en-US" dirty="0"/>
              <a:t>인물</a:t>
            </a:r>
            <a:r>
              <a:rPr lang="en-US" altLang="ko-KR" dirty="0"/>
              <a:t>: &lt;</a:t>
            </a:r>
            <a:r>
              <a:rPr lang="ko-KR" altLang="en-US" dirty="0" err="1"/>
              <a:t>출력결과를</a:t>
            </a:r>
            <a:r>
              <a:rPr lang="ko-KR" altLang="en-US" dirty="0"/>
              <a:t> 콤마 </a:t>
            </a:r>
            <a:r>
              <a:rPr lang="ko-KR" altLang="en-US" dirty="0" err="1"/>
              <a:t>구분자로</a:t>
            </a:r>
            <a:r>
              <a:rPr lang="ko-KR" altLang="en-US" dirty="0"/>
              <a:t> 구분</a:t>
            </a:r>
            <a:r>
              <a:rPr lang="en-US" altLang="ko-KR" dirty="0"/>
              <a:t>&gt;</a:t>
            </a:r>
          </a:p>
          <a:p>
            <a:pPr marL="0" indent="0">
              <a:lnSpc>
                <a:spcPct val="170000"/>
              </a:lnSpc>
              <a:buNone/>
            </a:pPr>
            <a:r>
              <a:rPr lang="ko-KR" altLang="en-US" dirty="0"/>
              <a:t>조직</a:t>
            </a:r>
            <a:r>
              <a:rPr lang="en-US" altLang="ko-KR" dirty="0"/>
              <a:t>: &lt;</a:t>
            </a:r>
            <a:r>
              <a:rPr lang="ko-KR" altLang="en-US" dirty="0" err="1"/>
              <a:t>출력결과를</a:t>
            </a:r>
            <a:r>
              <a:rPr lang="ko-KR" altLang="en-US" dirty="0"/>
              <a:t> 콤마 </a:t>
            </a:r>
            <a:r>
              <a:rPr lang="ko-KR" altLang="en-US" dirty="0" err="1"/>
              <a:t>구분자로</a:t>
            </a:r>
            <a:r>
              <a:rPr lang="ko-KR" altLang="en-US" dirty="0"/>
              <a:t> 구분</a:t>
            </a:r>
            <a:r>
              <a:rPr lang="en-US" altLang="ko-KR" dirty="0"/>
              <a:t>&gt;</a:t>
            </a:r>
          </a:p>
          <a:p>
            <a:pPr marL="0" indent="0">
              <a:lnSpc>
                <a:spcPct val="170000"/>
              </a:lnSpc>
              <a:buNone/>
            </a:pPr>
            <a:r>
              <a:rPr lang="ko-KR" altLang="en-US" dirty="0"/>
              <a:t>장소</a:t>
            </a:r>
            <a:r>
              <a:rPr lang="en-US" altLang="ko-KR" dirty="0"/>
              <a:t>: &lt;</a:t>
            </a:r>
            <a:r>
              <a:rPr lang="ko-KR" altLang="en-US" dirty="0" err="1"/>
              <a:t>출력결과를</a:t>
            </a:r>
            <a:r>
              <a:rPr lang="ko-KR" altLang="en-US" dirty="0"/>
              <a:t> 콤마 </a:t>
            </a:r>
            <a:r>
              <a:rPr lang="ko-KR" altLang="en-US" dirty="0" err="1"/>
              <a:t>구분자로</a:t>
            </a:r>
            <a:r>
              <a:rPr lang="ko-KR" altLang="en-US" dirty="0"/>
              <a:t> 구분</a:t>
            </a:r>
            <a:r>
              <a:rPr lang="en-US" altLang="ko-KR" dirty="0"/>
              <a:t>&gt;</a:t>
            </a:r>
          </a:p>
          <a:p>
            <a:pPr marL="0" indent="0">
              <a:lnSpc>
                <a:spcPct val="170000"/>
              </a:lnSpc>
              <a:buNone/>
            </a:pPr>
            <a:r>
              <a:rPr lang="ko-KR" altLang="en-US" dirty="0"/>
              <a:t>날짜</a:t>
            </a:r>
            <a:r>
              <a:rPr lang="en-US" altLang="ko-KR" dirty="0"/>
              <a:t>: &lt;</a:t>
            </a:r>
            <a:r>
              <a:rPr lang="ko-KR" altLang="en-US" dirty="0" err="1"/>
              <a:t>출력결과를</a:t>
            </a:r>
            <a:r>
              <a:rPr lang="ko-KR" altLang="en-US" dirty="0"/>
              <a:t> 콤마 </a:t>
            </a:r>
            <a:r>
              <a:rPr lang="ko-KR" altLang="en-US" dirty="0" err="1"/>
              <a:t>구분자로</a:t>
            </a:r>
            <a:r>
              <a:rPr lang="ko-KR" altLang="en-US" dirty="0"/>
              <a:t> 구분</a:t>
            </a:r>
            <a:r>
              <a:rPr lang="en-US" altLang="ko-KR" dirty="0" smtClean="0"/>
              <a:t>&gt;</a:t>
            </a:r>
          </a:p>
          <a:p>
            <a:pPr marL="0" indent="0">
              <a:lnSpc>
                <a:spcPct val="170000"/>
              </a:lnSpc>
              <a:buNone/>
            </a:pPr>
            <a:endParaRPr lang="en-US" altLang="ko-KR" dirty="0"/>
          </a:p>
          <a:p>
            <a:pPr marL="0" indent="0">
              <a:lnSpc>
                <a:spcPct val="170000"/>
              </a:lnSpc>
              <a:buNone/>
            </a:pPr>
            <a:r>
              <a:rPr lang="ko-KR" altLang="en-US" dirty="0"/>
              <a:t>동남아 담당’ 北 최희철 부상 베이징 도착</a:t>
            </a:r>
            <a:r>
              <a:rPr lang="en-US" altLang="ko-KR" dirty="0"/>
              <a:t>…</a:t>
            </a:r>
            <a:r>
              <a:rPr lang="ko-KR" altLang="en-US" dirty="0" err="1"/>
              <a:t>싱가포르행</a:t>
            </a:r>
            <a:r>
              <a:rPr lang="ko-KR" altLang="en-US" dirty="0"/>
              <a:t> 주목 최 부상</a:t>
            </a:r>
            <a:r>
              <a:rPr lang="en-US" altLang="ko-KR" dirty="0"/>
              <a:t>, </a:t>
            </a:r>
            <a:r>
              <a:rPr lang="ko-KR" altLang="en-US" dirty="0"/>
              <a:t>행선지</a:t>
            </a:r>
            <a:r>
              <a:rPr lang="en-US" altLang="ko-KR" dirty="0"/>
              <a:t>·</a:t>
            </a:r>
            <a:r>
              <a:rPr lang="ko-KR" altLang="en-US" dirty="0"/>
              <a:t>방문 목적 질문에는 ‘묵묵부답</a:t>
            </a:r>
            <a:r>
              <a:rPr lang="ko-KR" altLang="en-US" dirty="0" smtClean="0"/>
              <a:t>’</a:t>
            </a:r>
            <a:endParaRPr lang="ko-KR" altLang="en-US" dirty="0"/>
          </a:p>
          <a:p>
            <a:pPr marL="0" indent="0">
              <a:lnSpc>
                <a:spcPct val="170000"/>
              </a:lnSpc>
              <a:buNone/>
            </a:pPr>
            <a:r>
              <a:rPr lang="en-US" altLang="ko-KR" dirty="0"/>
              <a:t>(</a:t>
            </a:r>
            <a:r>
              <a:rPr lang="ko-KR" altLang="en-US" dirty="0"/>
              <a:t>베이징</a:t>
            </a:r>
            <a:r>
              <a:rPr lang="en-US" altLang="ko-KR" dirty="0"/>
              <a:t>=</a:t>
            </a:r>
            <a:r>
              <a:rPr lang="ko-KR" altLang="en-US" dirty="0"/>
              <a:t>연합뉴스</a:t>
            </a:r>
            <a:r>
              <a:rPr lang="en-US" altLang="ko-KR" dirty="0"/>
              <a:t>) </a:t>
            </a:r>
            <a:r>
              <a:rPr lang="ko-KR" altLang="en-US" dirty="0" err="1"/>
              <a:t>김진방</a:t>
            </a:r>
            <a:r>
              <a:rPr lang="ko-KR" altLang="en-US" dirty="0"/>
              <a:t> 특파원 </a:t>
            </a:r>
            <a:r>
              <a:rPr lang="en-US" altLang="ko-KR" dirty="0"/>
              <a:t>= </a:t>
            </a:r>
            <a:r>
              <a:rPr lang="ko-KR" altLang="en-US" dirty="0"/>
              <a:t>북한이 북미 정상회담 무산 가능성까지 거론하며 강경한 태도를 보이는 가운데 동남아시아 외교를 담당하는 최희철 북한 외무성 부상이 </a:t>
            </a:r>
            <a:r>
              <a:rPr lang="en-US" altLang="ko-KR" dirty="0"/>
              <a:t>19</a:t>
            </a:r>
            <a:r>
              <a:rPr lang="ko-KR" altLang="en-US" dirty="0"/>
              <a:t>일 중국 베이징 </a:t>
            </a:r>
            <a:r>
              <a:rPr lang="ko-KR" altLang="en-US" dirty="0" err="1"/>
              <a:t>서우두</a:t>
            </a:r>
            <a:r>
              <a:rPr lang="en-US" altLang="ko-KR" dirty="0"/>
              <a:t>(</a:t>
            </a:r>
            <a:r>
              <a:rPr lang="ko-KR" altLang="en-US" dirty="0"/>
              <a:t>首都</a:t>
            </a:r>
            <a:r>
              <a:rPr lang="en-US" altLang="ko-KR" dirty="0"/>
              <a:t>) </a:t>
            </a:r>
            <a:r>
              <a:rPr lang="ko-KR" altLang="en-US" dirty="0"/>
              <a:t>공항에 모습을 드러냈다</a:t>
            </a:r>
            <a:r>
              <a:rPr lang="en-US" altLang="ko-KR" dirty="0" smtClean="0"/>
              <a:t>.</a:t>
            </a:r>
            <a:endParaRPr lang="en-US" altLang="ko-KR" dirty="0"/>
          </a:p>
          <a:p>
            <a:pPr marL="0" indent="0">
              <a:lnSpc>
                <a:spcPct val="170000"/>
              </a:lnSpc>
              <a:buNone/>
            </a:pPr>
            <a:r>
              <a:rPr lang="ko-KR" altLang="en-US" dirty="0"/>
              <a:t>최 부상은 이날 오전 </a:t>
            </a:r>
            <a:r>
              <a:rPr lang="ko-KR" altLang="en-US" dirty="0" err="1"/>
              <a:t>평양발</a:t>
            </a:r>
            <a:r>
              <a:rPr lang="ko-KR" altLang="en-US" dirty="0"/>
              <a:t> 고려항공 </a:t>
            </a:r>
            <a:r>
              <a:rPr lang="en-US" altLang="ko-KR" dirty="0"/>
              <a:t>JS151</a:t>
            </a:r>
            <a:r>
              <a:rPr lang="ko-KR" altLang="en-US" dirty="0"/>
              <a:t>편을 이용해 베이징 </a:t>
            </a:r>
            <a:r>
              <a:rPr lang="ko-KR" altLang="en-US" dirty="0" err="1"/>
              <a:t>서우두</a:t>
            </a:r>
            <a:r>
              <a:rPr lang="ko-KR" altLang="en-US" dirty="0"/>
              <a:t> 공항에 도착했다</a:t>
            </a:r>
            <a:r>
              <a:rPr lang="en-US" altLang="ko-KR" dirty="0" smtClean="0"/>
              <a:t>.</a:t>
            </a:r>
            <a:endParaRPr lang="en-US" altLang="ko-KR" dirty="0"/>
          </a:p>
          <a:p>
            <a:pPr marL="0" indent="0">
              <a:lnSpc>
                <a:spcPct val="170000"/>
              </a:lnSpc>
              <a:buNone/>
            </a:pPr>
            <a:r>
              <a:rPr lang="ko-KR" altLang="en-US" dirty="0"/>
              <a:t>최 부상은 최종 목적지를 묻는 취재진의 질문에 아무런 답변을 하지 않고</a:t>
            </a:r>
            <a:r>
              <a:rPr lang="en-US" altLang="ko-KR" dirty="0"/>
              <a:t>, </a:t>
            </a:r>
            <a:r>
              <a:rPr lang="ko-KR" altLang="en-US" dirty="0"/>
              <a:t>북한 대사관 관계자들과 함께 공항을 빠져나갔다</a:t>
            </a:r>
            <a:r>
              <a:rPr lang="en-US" altLang="ko-KR" dirty="0" smtClean="0"/>
              <a:t>.</a:t>
            </a:r>
            <a:endParaRPr lang="en-US" altLang="ko-KR" dirty="0"/>
          </a:p>
          <a:p>
            <a:pPr marL="0" indent="0">
              <a:lnSpc>
                <a:spcPct val="170000"/>
              </a:lnSpc>
              <a:buNone/>
            </a:pPr>
            <a:r>
              <a:rPr lang="ko-KR" altLang="en-US" dirty="0"/>
              <a:t>북미 정상회담을 </a:t>
            </a:r>
            <a:r>
              <a:rPr lang="en-US" altLang="ko-KR" dirty="0"/>
              <a:t>20</a:t>
            </a:r>
            <a:r>
              <a:rPr lang="ko-KR" altLang="en-US" dirty="0"/>
              <a:t>여 일 앞둔 상황에서 동남아 외교통인 최 부상이 정상회담 준비 등을 위해 회담 개최 예정지인 싱가포르를 방문할 가능성도 제기되고 있다</a:t>
            </a:r>
            <a:r>
              <a:rPr lang="en-US" altLang="ko-KR" dirty="0" smtClean="0"/>
              <a:t>.</a:t>
            </a:r>
            <a:endParaRPr lang="en-US" altLang="ko-KR" dirty="0"/>
          </a:p>
          <a:p>
            <a:pPr marL="0" indent="0">
              <a:lnSpc>
                <a:spcPct val="170000"/>
              </a:lnSpc>
              <a:buNone/>
            </a:pPr>
            <a:r>
              <a:rPr lang="ko-KR" altLang="en-US" dirty="0"/>
              <a:t>최 부상은 지난 </a:t>
            </a:r>
            <a:r>
              <a:rPr lang="en-US" altLang="ko-KR" dirty="0"/>
              <a:t>3</a:t>
            </a:r>
            <a:r>
              <a:rPr lang="ko-KR" altLang="en-US" dirty="0"/>
              <a:t>월에도 아세안</a:t>
            </a:r>
            <a:r>
              <a:rPr lang="en-US" altLang="ko-KR" dirty="0"/>
              <a:t>(ASEAN·</a:t>
            </a:r>
            <a:r>
              <a:rPr lang="ko-KR" altLang="en-US" dirty="0"/>
              <a:t>동남아시아국가연합</a:t>
            </a:r>
            <a:r>
              <a:rPr lang="en-US" altLang="ko-KR" dirty="0"/>
              <a:t>) </a:t>
            </a:r>
            <a:r>
              <a:rPr lang="ko-KR" altLang="en-US" dirty="0"/>
              <a:t>의장국이기도 한 싱가포르를 방문해 양국관계와 올해 </a:t>
            </a:r>
            <a:r>
              <a:rPr lang="en-US" altLang="ko-KR" dirty="0"/>
              <a:t>8</a:t>
            </a:r>
            <a:r>
              <a:rPr lang="ko-KR" altLang="en-US" dirty="0"/>
              <a:t>월 열리는 아세안지역안보포럼</a:t>
            </a:r>
            <a:r>
              <a:rPr lang="en-US" altLang="ko-KR" dirty="0"/>
              <a:t>(ARF) </a:t>
            </a:r>
            <a:r>
              <a:rPr lang="ko-KR" altLang="en-US" dirty="0"/>
              <a:t>의제 등을 논의한 바 있다</a:t>
            </a:r>
            <a:r>
              <a:rPr lang="en-US" altLang="ko-KR" dirty="0" smtClean="0"/>
              <a:t>.</a:t>
            </a:r>
            <a:endParaRPr lang="en-US" altLang="ko-KR" dirty="0"/>
          </a:p>
          <a:p>
            <a:pPr marL="0" indent="0">
              <a:lnSpc>
                <a:spcPct val="170000"/>
              </a:lnSpc>
              <a:buNone/>
            </a:pPr>
            <a:r>
              <a:rPr lang="ko-KR" altLang="en-US" dirty="0"/>
              <a:t>또 지난해 북핵 문제를 두고 북미 간 긴장관계가 형성됐을 때도 </a:t>
            </a:r>
            <a:r>
              <a:rPr lang="en-US" altLang="ko-KR" dirty="0"/>
              <a:t>ARF</a:t>
            </a:r>
            <a:r>
              <a:rPr lang="ko-KR" altLang="en-US" dirty="0"/>
              <a:t>에 참석해 아세안을 상대로 </a:t>
            </a:r>
            <a:r>
              <a:rPr lang="ko-KR" altLang="en-US" dirty="0" err="1"/>
              <a:t>여론전을</a:t>
            </a:r>
            <a:r>
              <a:rPr lang="ko-KR" altLang="en-US" dirty="0"/>
              <a:t> 펼쳤다</a:t>
            </a:r>
            <a:r>
              <a:rPr lang="en-US" altLang="ko-KR" dirty="0"/>
              <a:t>. </a:t>
            </a:r>
            <a:r>
              <a:rPr lang="ko-KR" altLang="en-US" dirty="0"/>
              <a:t>북한의 초청으로 비자이 </a:t>
            </a:r>
            <a:r>
              <a:rPr lang="ko-KR" altLang="en-US" dirty="0" err="1"/>
              <a:t>쿠마르</a:t>
            </a:r>
            <a:r>
              <a:rPr lang="ko-KR" altLang="en-US" dirty="0"/>
              <a:t> 싱 인도 외교부 국무장관이 방북했을 때도 최 부상은 싱 국무장관을 직접 영접하고</a:t>
            </a:r>
            <a:r>
              <a:rPr lang="en-US" altLang="ko-KR" dirty="0"/>
              <a:t>, </a:t>
            </a:r>
            <a:r>
              <a:rPr lang="ko-KR" altLang="en-US" dirty="0"/>
              <a:t>한반도 문제를 논의하기도 했다</a:t>
            </a:r>
            <a:r>
              <a:rPr lang="en-US" altLang="ko-KR" dirty="0" smtClean="0"/>
              <a:t>.</a:t>
            </a:r>
            <a:endParaRPr lang="en-US" altLang="ko-KR" dirty="0"/>
          </a:p>
          <a:p>
            <a:pPr marL="0" indent="0">
              <a:lnSpc>
                <a:spcPct val="170000"/>
              </a:lnSpc>
              <a:buNone/>
            </a:pPr>
            <a:r>
              <a:rPr lang="ko-KR" altLang="en-US" dirty="0"/>
              <a:t>베이징 소식통은 “최 부상이 대</a:t>
            </a:r>
            <a:r>
              <a:rPr lang="en-US" altLang="ko-KR" dirty="0"/>
              <a:t>(</a:t>
            </a:r>
            <a:r>
              <a:rPr lang="ko-KR" altLang="en-US" dirty="0"/>
              <a:t>對</a:t>
            </a:r>
            <a:r>
              <a:rPr lang="en-US" altLang="ko-KR" dirty="0"/>
              <a:t>)</a:t>
            </a:r>
            <a:r>
              <a:rPr lang="ko-KR" altLang="en-US" dirty="0"/>
              <a:t>미 외교담당이 아니기 때문에 싱가포르로 갈 가능성이 큰 것은 </a:t>
            </a:r>
            <a:r>
              <a:rPr lang="ko-KR" altLang="en-US" dirty="0" err="1"/>
              <a:t>아니다”며</a:t>
            </a:r>
            <a:r>
              <a:rPr lang="ko-KR" altLang="en-US" dirty="0"/>
              <a:t> “만약 싱가포르에 간다면 정상회담과 관련한 지원 작업 준비 등을 위한 것일 가능성이 </a:t>
            </a:r>
            <a:r>
              <a:rPr lang="ko-KR" altLang="en-US" dirty="0" err="1"/>
              <a:t>크다”고</a:t>
            </a:r>
            <a:r>
              <a:rPr lang="ko-KR" altLang="en-US" dirty="0"/>
              <a:t> 말했다</a:t>
            </a:r>
            <a:r>
              <a:rPr lang="en-US" altLang="ko-KR" dirty="0"/>
              <a:t>.</a:t>
            </a:r>
            <a:endParaRPr lang="ko-KR" altLang="en-US" dirty="0"/>
          </a:p>
        </p:txBody>
      </p:sp>
    </p:spTree>
    <p:extLst>
      <p:ext uri="{BB962C8B-B14F-4D97-AF65-F5344CB8AC3E}">
        <p14:creationId xmlns:p14="http://schemas.microsoft.com/office/powerpoint/2010/main" val="20957444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보건환경연구원 인사말 수정하기</a:t>
            </a:r>
            <a:endParaRPr lang="ko-KR" altLang="en-US"/>
          </a:p>
        </p:txBody>
      </p:sp>
      <p:sp>
        <p:nvSpPr>
          <p:cNvPr id="3" name="내용 개체 틀 2"/>
          <p:cNvSpPr>
            <a:spLocks noGrp="1"/>
          </p:cNvSpPr>
          <p:nvPr>
            <p:ph idx="1"/>
          </p:nvPr>
        </p:nvSpPr>
        <p:spPr/>
        <p:txBody>
          <a:bodyPr>
            <a:noAutofit/>
          </a:bodyPr>
          <a:lstStyle/>
          <a:p>
            <a:pPr marL="0" indent="0">
              <a:lnSpc>
                <a:spcPct val="150000"/>
              </a:lnSpc>
              <a:buNone/>
            </a:pPr>
            <a:r>
              <a:rPr lang="ko-KR" altLang="en-US" sz="1100" dirty="0"/>
              <a:t>우리 연구원은 「깨끗한 환경</a:t>
            </a:r>
            <a:r>
              <a:rPr lang="en-US" altLang="ko-KR" sz="1100" dirty="0"/>
              <a:t>, </a:t>
            </a:r>
            <a:r>
              <a:rPr lang="ko-KR" altLang="en-US" sz="1100" dirty="0"/>
              <a:t>살고 싶은 새로운 </a:t>
            </a:r>
            <a:r>
              <a:rPr lang="ko-KR" altLang="en-US" sz="1100" dirty="0" err="1"/>
              <a:t>경기도」라는</a:t>
            </a:r>
            <a:r>
              <a:rPr lang="ko-KR" altLang="en-US" sz="1100" dirty="0"/>
              <a:t> 비전 아래</a:t>
            </a:r>
            <a:r>
              <a:rPr lang="en-US" altLang="ko-KR" sz="1100" dirty="0"/>
              <a:t>, </a:t>
            </a:r>
            <a:r>
              <a:rPr lang="ko-KR" altLang="en-US" sz="1100" dirty="0"/>
              <a:t>「건강한 삶과 쾌적한 환경을 위한 선진 연구</a:t>
            </a:r>
            <a:r>
              <a:rPr lang="en-US" altLang="ko-KR" sz="1100" dirty="0"/>
              <a:t>·</a:t>
            </a:r>
            <a:r>
              <a:rPr lang="ko-KR" altLang="en-US" sz="1100" dirty="0"/>
              <a:t>검사기관 </a:t>
            </a:r>
            <a:r>
              <a:rPr lang="ko-KR" altLang="en-US" sz="1100" dirty="0" err="1"/>
              <a:t>실현」이라는</a:t>
            </a:r>
            <a:r>
              <a:rPr lang="ko-KR" altLang="en-US" sz="1100" dirty="0"/>
              <a:t> 목표를 통해 </a:t>
            </a:r>
            <a:r>
              <a:rPr lang="en-US" altLang="ko-KR" sz="1100" dirty="0"/>
              <a:t>1,390</a:t>
            </a:r>
            <a:r>
              <a:rPr lang="ko-KR" altLang="en-US" sz="1100" dirty="0"/>
              <a:t>만 경기도민이 건강하고 쾌적한 환경 속에서 생활할 수 있도록 시험검사 및 조사연구 사업을 수행하는 </a:t>
            </a:r>
            <a:r>
              <a:rPr lang="ko-KR" altLang="en-US" sz="1100" dirty="0" err="1"/>
              <a:t>종합연구기관입니다</a:t>
            </a:r>
            <a:r>
              <a:rPr lang="en-US" altLang="ko-KR" sz="1100" dirty="0" smtClean="0"/>
              <a:t>.</a:t>
            </a:r>
            <a:endParaRPr lang="en-US" altLang="ko-KR" sz="1100" dirty="0"/>
          </a:p>
          <a:p>
            <a:pPr marL="0" indent="0">
              <a:lnSpc>
                <a:spcPct val="150000"/>
              </a:lnSpc>
              <a:buNone/>
            </a:pPr>
            <a:r>
              <a:rPr lang="ko-KR" altLang="en-US" sz="1100" dirty="0"/>
              <a:t>최근 국내의 </a:t>
            </a:r>
            <a:r>
              <a:rPr lang="ko-KR" altLang="en-US" sz="1100" dirty="0" err="1"/>
              <a:t>보건・환경</a:t>
            </a:r>
            <a:r>
              <a:rPr lang="ko-KR" altLang="en-US" sz="1100" dirty="0"/>
              <a:t> 여건은 코로나</a:t>
            </a:r>
            <a:r>
              <a:rPr lang="en-US" altLang="ko-KR" sz="1100" dirty="0"/>
              <a:t>19, </a:t>
            </a:r>
            <a:r>
              <a:rPr lang="ko-KR" altLang="en-US" sz="1100" dirty="0" err="1"/>
              <a:t>메르스</a:t>
            </a:r>
            <a:r>
              <a:rPr lang="en-US" altLang="ko-KR" sz="1100" dirty="0"/>
              <a:t>, </a:t>
            </a:r>
            <a:r>
              <a:rPr lang="ko-KR" altLang="en-US" sz="1100" dirty="0" err="1"/>
              <a:t>지카바이러스</a:t>
            </a:r>
            <a:r>
              <a:rPr lang="ko-KR" altLang="en-US" sz="1100" dirty="0"/>
              <a:t> 등 </a:t>
            </a:r>
            <a:r>
              <a:rPr lang="ko-KR" altLang="en-US" sz="1100" dirty="0" err="1"/>
              <a:t>국외유입</a:t>
            </a:r>
            <a:r>
              <a:rPr lang="ko-KR" altLang="en-US" sz="1100" dirty="0"/>
              <a:t> </a:t>
            </a:r>
            <a:r>
              <a:rPr lang="ko-KR" altLang="en-US" sz="1100" dirty="0" err="1"/>
              <a:t>감염병</a:t>
            </a:r>
            <a:r>
              <a:rPr lang="ko-KR" altLang="en-US" sz="1100" dirty="0"/>
              <a:t> 증가와 일본후쿠시마 </a:t>
            </a:r>
            <a:r>
              <a:rPr lang="ko-KR" altLang="en-US" sz="1100" dirty="0" err="1"/>
              <a:t>오염수</a:t>
            </a:r>
            <a:r>
              <a:rPr lang="ko-KR" altLang="en-US" sz="1100" dirty="0"/>
              <a:t> 방류</a:t>
            </a:r>
            <a:r>
              <a:rPr lang="en-US" altLang="ko-KR" sz="1100" dirty="0"/>
              <a:t>, </a:t>
            </a:r>
            <a:r>
              <a:rPr lang="ko-KR" altLang="en-US" sz="1100" dirty="0" err="1"/>
              <a:t>라돈</a:t>
            </a:r>
            <a:r>
              <a:rPr lang="en-US" altLang="ko-KR" sz="1100" dirty="0"/>
              <a:t>, </a:t>
            </a:r>
            <a:r>
              <a:rPr lang="ko-KR" altLang="en-US" sz="1100" dirty="0"/>
              <a:t>미세플라스틱</a:t>
            </a:r>
            <a:r>
              <a:rPr lang="en-US" altLang="ko-KR" sz="1100" dirty="0"/>
              <a:t>, </a:t>
            </a:r>
            <a:r>
              <a:rPr lang="ko-KR" altLang="en-US" sz="1100" dirty="0"/>
              <a:t>미세먼지</a:t>
            </a:r>
            <a:r>
              <a:rPr lang="en-US" altLang="ko-KR" sz="1100" dirty="0"/>
              <a:t>, </a:t>
            </a:r>
            <a:r>
              <a:rPr lang="ko-KR" altLang="en-US" sz="1100" dirty="0"/>
              <a:t>가뭄</a:t>
            </a:r>
            <a:r>
              <a:rPr lang="en-US" altLang="ko-KR" sz="1100" dirty="0"/>
              <a:t>·</a:t>
            </a:r>
            <a:r>
              <a:rPr lang="ko-KR" altLang="en-US" sz="1100" dirty="0"/>
              <a:t>홍수 등 다양한 재앙으로부터 위협받고 있습니다</a:t>
            </a:r>
            <a:r>
              <a:rPr lang="en-US" altLang="ko-KR" sz="1100" dirty="0" smtClean="0"/>
              <a:t>.</a:t>
            </a:r>
            <a:endParaRPr lang="en-US" altLang="ko-KR" sz="1100" dirty="0"/>
          </a:p>
          <a:p>
            <a:pPr marL="0" indent="0">
              <a:lnSpc>
                <a:spcPct val="150000"/>
              </a:lnSpc>
              <a:buNone/>
            </a:pPr>
            <a:r>
              <a:rPr lang="ko-KR" altLang="en-US" sz="1100" dirty="0"/>
              <a:t>이에 대응하여 보건환경연구원은 현재와 미래세대 보호를 위해 실험장비 </a:t>
            </a:r>
            <a:r>
              <a:rPr lang="ko-KR" altLang="en-US" sz="1100" dirty="0" err="1"/>
              <a:t>첨단화와</a:t>
            </a:r>
            <a:r>
              <a:rPr lang="ko-KR" altLang="en-US" sz="1100" dirty="0"/>
              <a:t> 국제적인 조사</a:t>
            </a:r>
            <a:r>
              <a:rPr lang="en-US" altLang="ko-KR" sz="1100" dirty="0"/>
              <a:t>·</a:t>
            </a:r>
            <a:r>
              <a:rPr lang="ko-KR" altLang="en-US" sz="1100" dirty="0"/>
              <a:t>분석기술 인증으로 최고의 서비스 제공을 위해 노력하고 있습니다</a:t>
            </a:r>
            <a:r>
              <a:rPr lang="en-US" altLang="ko-KR" sz="1100" dirty="0" smtClean="0"/>
              <a:t>.</a:t>
            </a:r>
            <a:endParaRPr lang="en-US" altLang="ko-KR" sz="1100" dirty="0"/>
          </a:p>
          <a:p>
            <a:pPr marL="0" indent="0">
              <a:lnSpc>
                <a:spcPct val="150000"/>
              </a:lnSpc>
              <a:buNone/>
            </a:pPr>
            <a:r>
              <a:rPr lang="ko-KR" altLang="en-US" sz="1100" dirty="0"/>
              <a:t>또한</a:t>
            </a:r>
            <a:r>
              <a:rPr lang="en-US" altLang="ko-KR" sz="1100" dirty="0"/>
              <a:t>, </a:t>
            </a:r>
            <a:r>
              <a:rPr lang="ko-KR" altLang="en-US" sz="1100" dirty="0"/>
              <a:t>식품</a:t>
            </a:r>
            <a:r>
              <a:rPr lang="en-US" altLang="ko-KR" sz="1100" dirty="0"/>
              <a:t>·</a:t>
            </a:r>
            <a:r>
              <a:rPr lang="ko-KR" altLang="en-US" sz="1100" dirty="0"/>
              <a:t>의약품</a:t>
            </a:r>
            <a:r>
              <a:rPr lang="en-US" altLang="ko-KR" sz="1100" dirty="0"/>
              <a:t>, </a:t>
            </a:r>
            <a:r>
              <a:rPr lang="ko-KR" altLang="en-US" sz="1100" dirty="0" err="1"/>
              <a:t>감염병</a:t>
            </a:r>
            <a:r>
              <a:rPr lang="en-US" altLang="ko-KR" sz="1100" dirty="0"/>
              <a:t>, </a:t>
            </a:r>
            <a:r>
              <a:rPr lang="ko-KR" altLang="en-US" sz="1100" dirty="0"/>
              <a:t>대기</a:t>
            </a:r>
            <a:r>
              <a:rPr lang="en-US" altLang="ko-KR" sz="1100" dirty="0"/>
              <a:t>, </a:t>
            </a:r>
            <a:r>
              <a:rPr lang="ko-KR" altLang="en-US" sz="1100" dirty="0"/>
              <a:t>수질</a:t>
            </a:r>
            <a:r>
              <a:rPr lang="en-US" altLang="ko-KR" sz="1100" dirty="0"/>
              <a:t>, </a:t>
            </a:r>
            <a:r>
              <a:rPr lang="ko-KR" altLang="en-US" sz="1100" dirty="0"/>
              <a:t>토양</a:t>
            </a:r>
            <a:r>
              <a:rPr lang="en-US" altLang="ko-KR" sz="1100" dirty="0"/>
              <a:t>, </a:t>
            </a:r>
            <a:r>
              <a:rPr lang="ko-KR" altLang="en-US" sz="1100" dirty="0"/>
              <a:t>농수산물 등 보건</a:t>
            </a:r>
            <a:r>
              <a:rPr lang="en-US" altLang="ko-KR" sz="1100" dirty="0"/>
              <a:t>·</a:t>
            </a:r>
            <a:r>
              <a:rPr lang="ko-KR" altLang="en-US" sz="1100" dirty="0"/>
              <a:t>환경 전 분야에 걸쳐 시험분석 및 조사연구 수행을 통해 도민의 안전한 먹을거리와 쾌적한 생활환경 조성을 위해 최선을 다하겠습니다</a:t>
            </a:r>
            <a:r>
              <a:rPr lang="en-US" altLang="ko-KR" sz="1100" dirty="0" smtClean="0"/>
              <a:t>.</a:t>
            </a:r>
            <a:endParaRPr lang="en-US" altLang="ko-KR" sz="1100" dirty="0"/>
          </a:p>
          <a:p>
            <a:pPr marL="0" indent="0">
              <a:lnSpc>
                <a:spcPct val="150000"/>
              </a:lnSpc>
              <a:buNone/>
            </a:pPr>
            <a:r>
              <a:rPr lang="ko-KR" altLang="en-US" sz="1100" dirty="0"/>
              <a:t>보건환경연구원은 </a:t>
            </a:r>
            <a:r>
              <a:rPr lang="ko-KR" altLang="en-US" sz="1100" dirty="0" err="1"/>
              <a:t>경기도민을</a:t>
            </a:r>
            <a:r>
              <a:rPr lang="ko-KR" altLang="en-US" sz="1100" dirty="0"/>
              <a:t> 위해 존재하는 기관입니다</a:t>
            </a:r>
            <a:r>
              <a:rPr lang="en-US" altLang="ko-KR" sz="1100" dirty="0"/>
              <a:t>. </a:t>
            </a:r>
            <a:r>
              <a:rPr lang="ko-KR" altLang="en-US" sz="1100" dirty="0"/>
              <a:t>도민 여러분께서 보건</a:t>
            </a:r>
            <a:r>
              <a:rPr lang="en-US" altLang="ko-KR" sz="1100" dirty="0"/>
              <a:t>·</a:t>
            </a:r>
            <a:r>
              <a:rPr lang="ko-KR" altLang="en-US" sz="1100" dirty="0"/>
              <a:t>환경 문제에 대한 소중한 아이디어나 고충에 대한 다양한 의견을 주시면 적극적으로 보건환경 정책에 활용하겠습니다</a:t>
            </a:r>
            <a:r>
              <a:rPr lang="en-US" altLang="ko-KR" sz="1100" dirty="0" smtClean="0"/>
              <a:t>.</a:t>
            </a:r>
            <a:endParaRPr lang="en-US" altLang="ko-KR" sz="1100" dirty="0"/>
          </a:p>
          <a:p>
            <a:pPr marL="0" indent="0">
              <a:lnSpc>
                <a:spcPct val="150000"/>
              </a:lnSpc>
              <a:buNone/>
            </a:pPr>
            <a:r>
              <a:rPr lang="ko-KR" altLang="en-US" sz="1100" dirty="0"/>
              <a:t>항상 경기도민의 삶의 질 향상과 안전한 경기도를 만드는데 최선을 다하는 연구원이 될 것을 </a:t>
            </a:r>
            <a:r>
              <a:rPr lang="ko-KR" altLang="en-US" sz="1100" dirty="0" err="1"/>
              <a:t>약속드립니다</a:t>
            </a:r>
            <a:r>
              <a:rPr lang="en-US" altLang="ko-KR" sz="1100" dirty="0" smtClean="0"/>
              <a:t>.</a:t>
            </a:r>
            <a:endParaRPr lang="en-US" altLang="ko-KR" sz="1100" dirty="0"/>
          </a:p>
          <a:p>
            <a:pPr marL="0" indent="0">
              <a:lnSpc>
                <a:spcPct val="150000"/>
              </a:lnSpc>
              <a:buNone/>
            </a:pPr>
            <a:r>
              <a:rPr lang="ko-KR" altLang="en-US" sz="1100" dirty="0"/>
              <a:t>감사합니다</a:t>
            </a:r>
            <a:r>
              <a:rPr lang="en-US" altLang="ko-KR" sz="1100" dirty="0"/>
              <a:t>.</a:t>
            </a:r>
          </a:p>
          <a:p>
            <a:pPr marL="0" indent="0">
              <a:lnSpc>
                <a:spcPct val="150000"/>
              </a:lnSpc>
              <a:buNone/>
            </a:pPr>
            <a:endParaRPr lang="en-US" altLang="ko-KR" sz="1100" dirty="0"/>
          </a:p>
          <a:p>
            <a:pPr marL="0" indent="0">
              <a:lnSpc>
                <a:spcPct val="150000"/>
              </a:lnSpc>
              <a:buNone/>
            </a:pPr>
            <a:r>
              <a:rPr lang="ko-KR" altLang="en-US" sz="1100" dirty="0" smtClean="0"/>
              <a:t>위 글을 유머러스하게 작성해줘</a:t>
            </a:r>
            <a:r>
              <a:rPr lang="en-US" altLang="ko-KR" sz="1100" dirty="0" smtClean="0"/>
              <a:t>.</a:t>
            </a:r>
            <a:endParaRPr lang="ko-KR" altLang="en-US" sz="1100" dirty="0"/>
          </a:p>
        </p:txBody>
      </p:sp>
    </p:spTree>
    <p:extLst>
      <p:ext uri="{BB962C8B-B14F-4D97-AF65-F5344CB8AC3E}">
        <p14:creationId xmlns:p14="http://schemas.microsoft.com/office/powerpoint/2010/main" val="22179159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드라마 </a:t>
            </a:r>
            <a:r>
              <a:rPr lang="ko-KR" altLang="en-US" dirty="0" err="1" smtClean="0"/>
              <a:t>시놉시스</a:t>
            </a:r>
            <a:r>
              <a:rPr lang="ko-KR" altLang="en-US" dirty="0" smtClean="0"/>
              <a:t> 작성하기</a:t>
            </a:r>
            <a:endParaRPr lang="ko-KR" altLang="en-US" dirty="0"/>
          </a:p>
        </p:txBody>
      </p:sp>
      <p:sp>
        <p:nvSpPr>
          <p:cNvPr id="3" name="내용 개체 틀 2"/>
          <p:cNvSpPr>
            <a:spLocks noGrp="1"/>
          </p:cNvSpPr>
          <p:nvPr>
            <p:ph idx="1"/>
          </p:nvPr>
        </p:nvSpPr>
        <p:spPr/>
        <p:txBody>
          <a:bodyPr>
            <a:normAutofit fontScale="47500" lnSpcReduction="20000"/>
          </a:bodyPr>
          <a:lstStyle/>
          <a:p>
            <a:pPr marL="0" indent="0">
              <a:lnSpc>
                <a:spcPct val="170000"/>
              </a:lnSpc>
              <a:buNone/>
            </a:pPr>
            <a:r>
              <a:rPr lang="ko-KR" altLang="en-US" dirty="0"/>
              <a:t>매우 </a:t>
            </a:r>
            <a:r>
              <a:rPr lang="ko-KR" altLang="en-US" dirty="0" err="1"/>
              <a:t>총망받는</a:t>
            </a:r>
            <a:r>
              <a:rPr lang="ko-KR" altLang="en-US" dirty="0"/>
              <a:t> 드라마 작가가 되어 좀비와 드라큘라에 관한 </a:t>
            </a:r>
            <a:r>
              <a:rPr lang="ko-KR" altLang="en-US" dirty="0" err="1"/>
              <a:t>넷플릭스</a:t>
            </a:r>
            <a:r>
              <a:rPr lang="ko-KR" altLang="en-US" dirty="0"/>
              <a:t> 드라마를 만들고 싶다</a:t>
            </a:r>
            <a:r>
              <a:rPr lang="en-US" altLang="ko-KR" dirty="0"/>
              <a:t>. </a:t>
            </a:r>
            <a:r>
              <a:rPr lang="ko-KR" altLang="en-US" dirty="0"/>
              <a:t>드라마의 </a:t>
            </a:r>
            <a:r>
              <a:rPr lang="ko-KR" altLang="en-US" dirty="0" err="1"/>
              <a:t>시놉시스를</a:t>
            </a:r>
            <a:r>
              <a:rPr lang="ko-KR" altLang="en-US" dirty="0"/>
              <a:t> 작성해라</a:t>
            </a:r>
            <a:r>
              <a:rPr lang="en-US" altLang="ko-KR" dirty="0"/>
              <a:t>.</a:t>
            </a:r>
          </a:p>
          <a:p>
            <a:pPr marL="0" indent="0">
              <a:lnSpc>
                <a:spcPct val="170000"/>
              </a:lnSpc>
              <a:buNone/>
            </a:pPr>
            <a:endParaRPr lang="en-US" altLang="ko-KR" dirty="0"/>
          </a:p>
          <a:p>
            <a:pPr marL="0" indent="0">
              <a:lnSpc>
                <a:spcPct val="170000"/>
              </a:lnSpc>
              <a:buNone/>
            </a:pPr>
            <a:r>
              <a:rPr lang="en-US" altLang="ko-KR" dirty="0"/>
              <a:t>[</a:t>
            </a:r>
            <a:r>
              <a:rPr lang="ko-KR" altLang="en-US" dirty="0"/>
              <a:t>요구사항</a:t>
            </a:r>
            <a:r>
              <a:rPr lang="en-US" altLang="ko-KR" dirty="0"/>
              <a:t>]</a:t>
            </a:r>
          </a:p>
          <a:p>
            <a:pPr marL="0" indent="0">
              <a:lnSpc>
                <a:spcPct val="170000"/>
              </a:lnSpc>
              <a:buNone/>
            </a:pPr>
            <a:r>
              <a:rPr lang="ko-KR" altLang="en-US" dirty="0"/>
              <a:t>시즌</a:t>
            </a:r>
            <a:r>
              <a:rPr lang="en-US" altLang="ko-KR" dirty="0"/>
              <a:t>1</a:t>
            </a:r>
            <a:r>
              <a:rPr lang="ko-KR" altLang="en-US" dirty="0"/>
              <a:t>은 총 </a:t>
            </a:r>
            <a:r>
              <a:rPr lang="en-US" altLang="ko-KR" dirty="0"/>
              <a:t>10</a:t>
            </a:r>
            <a:r>
              <a:rPr lang="ko-KR" altLang="en-US" dirty="0"/>
              <a:t>회 분량</a:t>
            </a:r>
            <a:r>
              <a:rPr lang="en-US" altLang="ko-KR" dirty="0"/>
              <a:t>, </a:t>
            </a:r>
            <a:r>
              <a:rPr lang="ko-KR" altLang="en-US" dirty="0"/>
              <a:t>배경은 한국</a:t>
            </a:r>
            <a:r>
              <a:rPr lang="en-US" altLang="ko-KR" dirty="0"/>
              <a:t>, </a:t>
            </a:r>
            <a:r>
              <a:rPr lang="ko-KR" altLang="en-US" dirty="0"/>
              <a:t>시대는 </a:t>
            </a:r>
            <a:r>
              <a:rPr lang="en-US" altLang="ko-KR" dirty="0"/>
              <a:t>1300~1800</a:t>
            </a:r>
            <a:r>
              <a:rPr lang="ko-KR" altLang="en-US" dirty="0"/>
              <a:t>년대 조선시대를 배경으로 합니다</a:t>
            </a:r>
            <a:r>
              <a:rPr lang="en-US" altLang="ko-KR" dirty="0"/>
              <a:t>.</a:t>
            </a:r>
          </a:p>
          <a:p>
            <a:pPr marL="0" indent="0">
              <a:lnSpc>
                <a:spcPct val="170000"/>
              </a:lnSpc>
              <a:buNone/>
            </a:pPr>
            <a:r>
              <a:rPr lang="ko-KR" altLang="en-US" dirty="0"/>
              <a:t>좀비는 낮에도 움직일 수 있고 드라큘라는 밤에만 움직일 수 있습니다</a:t>
            </a:r>
            <a:r>
              <a:rPr lang="en-US" altLang="ko-KR" dirty="0"/>
              <a:t>.</a:t>
            </a:r>
          </a:p>
          <a:p>
            <a:pPr marL="0" indent="0">
              <a:lnSpc>
                <a:spcPct val="170000"/>
              </a:lnSpc>
              <a:buNone/>
            </a:pPr>
            <a:r>
              <a:rPr lang="ko-KR" altLang="en-US" dirty="0"/>
              <a:t>에피소드 </a:t>
            </a:r>
            <a:r>
              <a:rPr lang="en-US" altLang="ko-KR" dirty="0"/>
              <a:t>7</a:t>
            </a:r>
            <a:r>
              <a:rPr lang="ko-KR" altLang="en-US" dirty="0"/>
              <a:t>에서는 좀비와 드라큘라의 </a:t>
            </a:r>
            <a:r>
              <a:rPr lang="ko-KR" altLang="en-US" dirty="0" err="1"/>
              <a:t>혼종이</a:t>
            </a:r>
            <a:r>
              <a:rPr lang="ko-KR" altLang="en-US" dirty="0"/>
              <a:t> 탄생하여</a:t>
            </a:r>
            <a:r>
              <a:rPr lang="en-US" altLang="ko-KR" dirty="0"/>
              <a:t>, </a:t>
            </a:r>
            <a:r>
              <a:rPr lang="ko-KR" altLang="en-US" dirty="0"/>
              <a:t>낮과 밤 모두 움직일 수 있습니다</a:t>
            </a:r>
            <a:r>
              <a:rPr lang="en-US" altLang="ko-KR" dirty="0"/>
              <a:t>.</a:t>
            </a:r>
          </a:p>
          <a:p>
            <a:pPr marL="0" indent="0">
              <a:lnSpc>
                <a:spcPct val="170000"/>
              </a:lnSpc>
              <a:buNone/>
            </a:pPr>
            <a:r>
              <a:rPr lang="ko-KR" altLang="en-US" dirty="0"/>
              <a:t>공포가 절정에 달한 에피소드 </a:t>
            </a:r>
            <a:r>
              <a:rPr lang="en-US" altLang="ko-KR" dirty="0"/>
              <a:t>10</a:t>
            </a:r>
            <a:r>
              <a:rPr lang="ko-KR" altLang="en-US" dirty="0"/>
              <a:t>에서 인간은 후퇴하고</a:t>
            </a:r>
            <a:r>
              <a:rPr lang="en-US" altLang="ko-KR" dirty="0"/>
              <a:t>, </a:t>
            </a:r>
            <a:r>
              <a:rPr lang="ko-KR" altLang="en-US" dirty="0"/>
              <a:t>끔찍한 좀비 드라큘라 잡종에 맞설 방법을 찾는 내용으로 시즌 </a:t>
            </a:r>
            <a:r>
              <a:rPr lang="en-US" altLang="ko-KR" dirty="0"/>
              <a:t>2</a:t>
            </a:r>
            <a:r>
              <a:rPr lang="ko-KR" altLang="en-US" dirty="0"/>
              <a:t>를 기대할 수 있게 시즌 </a:t>
            </a:r>
            <a:r>
              <a:rPr lang="en-US" altLang="ko-KR" dirty="0"/>
              <a:t>1</a:t>
            </a:r>
            <a:r>
              <a:rPr lang="ko-KR" altLang="en-US" dirty="0"/>
              <a:t>을 마무리해줘</a:t>
            </a:r>
            <a:r>
              <a:rPr lang="en-US" altLang="ko-KR" dirty="0"/>
              <a:t>.</a:t>
            </a:r>
          </a:p>
          <a:p>
            <a:pPr marL="0" indent="0">
              <a:lnSpc>
                <a:spcPct val="170000"/>
              </a:lnSpc>
              <a:buNone/>
            </a:pPr>
            <a:r>
              <a:rPr lang="ko-KR" altLang="en-US" dirty="0"/>
              <a:t>위의 </a:t>
            </a:r>
            <a:r>
              <a:rPr lang="ko-KR" altLang="en-US" dirty="0" err="1"/>
              <a:t>시놉시스의</a:t>
            </a:r>
            <a:r>
              <a:rPr lang="ko-KR" altLang="en-US" dirty="0"/>
              <a:t> 주요 내용을 에피소드 </a:t>
            </a:r>
            <a:r>
              <a:rPr lang="en-US" altLang="ko-KR" dirty="0"/>
              <a:t>1</a:t>
            </a:r>
            <a:r>
              <a:rPr lang="ko-KR" altLang="en-US" dirty="0"/>
              <a:t>부터 </a:t>
            </a:r>
            <a:r>
              <a:rPr lang="en-US" altLang="ko-KR" dirty="0"/>
              <a:t>10</a:t>
            </a:r>
            <a:r>
              <a:rPr lang="ko-KR" altLang="en-US" dirty="0"/>
              <a:t>까지 에피소드당 </a:t>
            </a:r>
            <a:r>
              <a:rPr lang="en-US" altLang="ko-KR" dirty="0"/>
              <a:t>500</a:t>
            </a:r>
            <a:r>
              <a:rPr lang="ko-KR" altLang="en-US" dirty="0"/>
              <a:t>단어 내외로 작성해라</a:t>
            </a:r>
            <a:r>
              <a:rPr lang="en-US" altLang="ko-KR" dirty="0"/>
              <a:t>.</a:t>
            </a:r>
            <a:endParaRPr lang="ko-KR" altLang="en-US" dirty="0"/>
          </a:p>
        </p:txBody>
      </p:sp>
    </p:spTree>
    <p:extLst>
      <p:ext uri="{BB962C8B-B14F-4D97-AF65-F5344CB8AC3E}">
        <p14:creationId xmlns:p14="http://schemas.microsoft.com/office/powerpoint/2010/main" val="302311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공고문 수정하기</a:t>
            </a:r>
            <a:endParaRPr lang="ko-KR" altLang="en-US"/>
          </a:p>
        </p:txBody>
      </p:sp>
      <p:sp>
        <p:nvSpPr>
          <p:cNvPr id="3" name="내용 개체 틀 2"/>
          <p:cNvSpPr>
            <a:spLocks noGrp="1"/>
          </p:cNvSpPr>
          <p:nvPr>
            <p:ph idx="1"/>
          </p:nvPr>
        </p:nvSpPr>
        <p:spPr/>
        <p:txBody>
          <a:bodyPr>
            <a:normAutofit fontScale="25000" lnSpcReduction="20000"/>
          </a:bodyPr>
          <a:lstStyle/>
          <a:p>
            <a:pPr marL="0" indent="0">
              <a:buNone/>
            </a:pPr>
            <a:r>
              <a:rPr lang="ko-KR" altLang="en-US" dirty="0"/>
              <a:t>▢ </a:t>
            </a:r>
            <a:r>
              <a:rPr lang="en-US" altLang="ko-KR" dirty="0"/>
              <a:t>2023</a:t>
            </a:r>
            <a:r>
              <a:rPr lang="ko-KR" altLang="en-US" dirty="0"/>
              <a:t>년 대학생 현장실습</a:t>
            </a:r>
            <a:r>
              <a:rPr lang="en-US" altLang="ko-KR" dirty="0"/>
              <a:t>(1</a:t>
            </a:r>
            <a:r>
              <a:rPr lang="ko-KR" altLang="en-US" dirty="0"/>
              <a:t>기</a:t>
            </a:r>
            <a:r>
              <a:rPr lang="en-US" altLang="ko-KR" dirty="0"/>
              <a:t>) </a:t>
            </a:r>
            <a:r>
              <a:rPr lang="ko-KR" altLang="en-US" dirty="0"/>
              <a:t>개요</a:t>
            </a:r>
          </a:p>
          <a:p>
            <a:pPr marL="0" indent="0">
              <a:buNone/>
            </a:pPr>
            <a:r>
              <a:rPr lang="ko-KR" altLang="en-US" dirty="0"/>
              <a:t>❍ 주 관 </a:t>
            </a:r>
            <a:r>
              <a:rPr lang="en-US" altLang="ko-KR" dirty="0"/>
              <a:t>: </a:t>
            </a:r>
            <a:r>
              <a:rPr lang="ko-KR" altLang="en-US" dirty="0"/>
              <a:t>경기도보건환경연구원</a:t>
            </a:r>
          </a:p>
          <a:p>
            <a:pPr marL="0" indent="0">
              <a:buNone/>
            </a:pPr>
            <a:r>
              <a:rPr lang="ko-KR" altLang="en-US" dirty="0"/>
              <a:t>❍ 실습기간 </a:t>
            </a:r>
            <a:r>
              <a:rPr lang="en-US" altLang="ko-KR" dirty="0"/>
              <a:t>: 2023. 7. 3.(</a:t>
            </a:r>
            <a:r>
              <a:rPr lang="ko-KR" altLang="en-US" dirty="0"/>
              <a:t>월</a:t>
            </a:r>
            <a:r>
              <a:rPr lang="en-US" altLang="ko-KR" dirty="0"/>
              <a:t>) ~ 7. 14.(</a:t>
            </a:r>
            <a:r>
              <a:rPr lang="ko-KR" altLang="en-US" dirty="0"/>
              <a:t>금</a:t>
            </a:r>
            <a:r>
              <a:rPr lang="en-US" altLang="ko-KR" dirty="0"/>
              <a:t>), </a:t>
            </a:r>
            <a:r>
              <a:rPr lang="ko-KR" altLang="en-US" dirty="0"/>
              <a:t>총 </a:t>
            </a:r>
            <a:r>
              <a:rPr lang="en-US" altLang="ko-KR" dirty="0"/>
              <a:t>10</a:t>
            </a:r>
            <a:r>
              <a:rPr lang="ko-KR" altLang="en-US" dirty="0"/>
              <a:t>일</a:t>
            </a:r>
            <a:r>
              <a:rPr lang="en-US" altLang="ko-KR" dirty="0"/>
              <a:t>, 9:00~18:00</a:t>
            </a:r>
          </a:p>
          <a:p>
            <a:pPr marL="0" indent="0">
              <a:buNone/>
            </a:pPr>
            <a:r>
              <a:rPr lang="en-US" altLang="ko-KR" dirty="0"/>
              <a:t>❍ </a:t>
            </a:r>
            <a:r>
              <a:rPr lang="ko-KR" altLang="en-US" dirty="0" err="1"/>
              <a:t>실습장소</a:t>
            </a:r>
            <a:r>
              <a:rPr lang="ko-KR" altLang="en-US" dirty="0"/>
              <a:t> </a:t>
            </a:r>
            <a:r>
              <a:rPr lang="en-US" altLang="ko-KR" dirty="0"/>
              <a:t>: </a:t>
            </a:r>
            <a:r>
              <a:rPr lang="ko-KR" altLang="en-US" dirty="0"/>
              <a:t>경기도보건환경연구원</a:t>
            </a:r>
            <a:r>
              <a:rPr lang="en-US" altLang="ko-KR" dirty="0"/>
              <a:t>(</a:t>
            </a:r>
            <a:r>
              <a:rPr lang="ko-KR" altLang="en-US" dirty="0"/>
              <a:t>본원</a:t>
            </a:r>
            <a:r>
              <a:rPr lang="en-US" altLang="ko-KR" dirty="0"/>
              <a:t>) </a:t>
            </a:r>
            <a:r>
              <a:rPr lang="ko-KR" altLang="en-US" dirty="0"/>
              <a:t>경기도 수원시 칠보로</a:t>
            </a:r>
            <a:r>
              <a:rPr lang="en-US" altLang="ko-KR" dirty="0"/>
              <a:t>1</a:t>
            </a:r>
            <a:r>
              <a:rPr lang="ko-KR" altLang="en-US" dirty="0" err="1"/>
              <a:t>번길</a:t>
            </a:r>
            <a:r>
              <a:rPr lang="ko-KR" altLang="en-US" dirty="0"/>
              <a:t> </a:t>
            </a:r>
            <a:r>
              <a:rPr lang="en-US" altLang="ko-KR" dirty="0"/>
              <a:t>62</a:t>
            </a:r>
          </a:p>
          <a:p>
            <a:pPr marL="0" indent="0">
              <a:buNone/>
            </a:pPr>
            <a:r>
              <a:rPr lang="en-US" altLang="ko-KR" dirty="0"/>
              <a:t>❍ </a:t>
            </a:r>
            <a:r>
              <a:rPr lang="ko-KR" altLang="en-US" dirty="0"/>
              <a:t>교육과정 </a:t>
            </a:r>
            <a:r>
              <a:rPr lang="en-US" altLang="ko-KR" dirty="0"/>
              <a:t>: </a:t>
            </a:r>
            <a:r>
              <a:rPr lang="ko-KR" altLang="en-US" dirty="0" err="1"/>
              <a:t>공통교육</a:t>
            </a:r>
            <a:r>
              <a:rPr lang="en-US" altLang="ko-KR" dirty="0"/>
              <a:t>(3</a:t>
            </a:r>
            <a:r>
              <a:rPr lang="ko-KR" altLang="en-US" dirty="0"/>
              <a:t>일</a:t>
            </a:r>
            <a:r>
              <a:rPr lang="en-US" altLang="ko-KR" dirty="0"/>
              <a:t>) </a:t>
            </a:r>
            <a:r>
              <a:rPr lang="ko-KR" altLang="en-US" dirty="0"/>
              <a:t>및 현장실습</a:t>
            </a:r>
            <a:r>
              <a:rPr lang="en-US" altLang="ko-KR" dirty="0"/>
              <a:t>(7</a:t>
            </a:r>
            <a:r>
              <a:rPr lang="ko-KR" altLang="en-US" dirty="0"/>
              <a:t>일</a:t>
            </a:r>
            <a:r>
              <a:rPr lang="en-US" altLang="ko-KR" dirty="0"/>
              <a:t>/</a:t>
            </a:r>
            <a:r>
              <a:rPr lang="ko-KR" altLang="en-US" dirty="0"/>
              <a:t>외부 기업 견학 </a:t>
            </a:r>
            <a:r>
              <a:rPr lang="en-US" altLang="ko-KR" dirty="0"/>
              <a:t>1</a:t>
            </a:r>
            <a:r>
              <a:rPr lang="ko-KR" altLang="en-US" dirty="0"/>
              <a:t>일 포함</a:t>
            </a:r>
            <a:r>
              <a:rPr lang="en-US" altLang="ko-KR" dirty="0"/>
              <a:t>)</a:t>
            </a:r>
          </a:p>
          <a:p>
            <a:pPr marL="0" indent="0">
              <a:buNone/>
            </a:pPr>
            <a:r>
              <a:rPr lang="en-US" altLang="ko-KR" dirty="0"/>
              <a:t>※ </a:t>
            </a:r>
            <a:r>
              <a:rPr lang="ko-KR" altLang="en-US" dirty="0"/>
              <a:t>교육부 고시 「대학생 현장실습학기제 운영 규정</a:t>
            </a:r>
            <a:r>
              <a:rPr lang="en-US" altLang="ko-KR" dirty="0"/>
              <a:t>(</a:t>
            </a:r>
            <a:r>
              <a:rPr lang="ko-KR" altLang="en-US" dirty="0"/>
              <a:t>표준현장실습학기제 </a:t>
            </a:r>
            <a:r>
              <a:rPr lang="ko-KR" altLang="en-US" dirty="0" err="1"/>
              <a:t>비학점과정</a:t>
            </a:r>
            <a:r>
              <a:rPr lang="en-US" altLang="ko-KR" dirty="0"/>
              <a:t>)</a:t>
            </a:r>
            <a:r>
              <a:rPr lang="ko-KR" altLang="en-US" dirty="0"/>
              <a:t>」 준용</a:t>
            </a:r>
          </a:p>
          <a:p>
            <a:pPr marL="0" indent="0">
              <a:buNone/>
            </a:pPr>
            <a:r>
              <a:rPr lang="ko-KR" altLang="en-US" dirty="0"/>
              <a:t>❍ </a:t>
            </a:r>
            <a:r>
              <a:rPr lang="ko-KR" altLang="en-US" dirty="0" err="1"/>
              <a:t>실습수당</a:t>
            </a:r>
            <a:r>
              <a:rPr lang="ko-KR" altLang="en-US" dirty="0"/>
              <a:t> </a:t>
            </a:r>
            <a:r>
              <a:rPr lang="en-US" altLang="ko-KR" dirty="0"/>
              <a:t>: </a:t>
            </a:r>
            <a:r>
              <a:rPr lang="ko-KR" altLang="en-US" dirty="0"/>
              <a:t>약 </a:t>
            </a:r>
            <a:r>
              <a:rPr lang="en-US" altLang="ko-KR" dirty="0"/>
              <a:t>69</a:t>
            </a:r>
            <a:r>
              <a:rPr lang="ko-KR" altLang="en-US" dirty="0"/>
              <a:t>만원 지급</a:t>
            </a:r>
            <a:r>
              <a:rPr lang="en-US" altLang="ko-KR" dirty="0"/>
              <a:t>(</a:t>
            </a:r>
            <a:r>
              <a:rPr lang="ko-KR" altLang="en-US" dirty="0" err="1"/>
              <a:t>세전</a:t>
            </a:r>
            <a:r>
              <a:rPr lang="ko-KR" altLang="en-US" dirty="0"/>
              <a:t> </a:t>
            </a:r>
            <a:r>
              <a:rPr lang="en-US" altLang="ko-KR" dirty="0"/>
              <a:t>/ </a:t>
            </a:r>
            <a:r>
              <a:rPr lang="ko-KR" altLang="en-US" dirty="0"/>
              <a:t>결석 없이 수료 시 금액</a:t>
            </a:r>
            <a:r>
              <a:rPr lang="en-US" altLang="ko-KR" dirty="0"/>
              <a:t>)</a:t>
            </a:r>
          </a:p>
          <a:p>
            <a:pPr marL="0" indent="0">
              <a:buNone/>
            </a:pPr>
            <a:r>
              <a:rPr lang="en-US" altLang="ko-KR" dirty="0"/>
              <a:t>▢ </a:t>
            </a:r>
            <a:r>
              <a:rPr lang="ko-KR" altLang="en-US" dirty="0"/>
              <a:t>신청 및 선정자 발표</a:t>
            </a:r>
          </a:p>
          <a:p>
            <a:pPr marL="0" indent="0">
              <a:buNone/>
            </a:pPr>
            <a:r>
              <a:rPr lang="ko-KR" altLang="en-US" dirty="0"/>
              <a:t> ❍ 모집대상 </a:t>
            </a:r>
            <a:r>
              <a:rPr lang="en-US" altLang="ko-KR" dirty="0"/>
              <a:t>: </a:t>
            </a:r>
            <a:r>
              <a:rPr lang="ko-KR" altLang="en-US" dirty="0"/>
              <a:t>공고일 기준 경기도에 주소를 두고 있는</a:t>
            </a:r>
          </a:p>
          <a:p>
            <a:pPr marL="0" indent="0">
              <a:buNone/>
            </a:pPr>
            <a:r>
              <a:rPr lang="ko-KR" altLang="en-US" dirty="0"/>
              <a:t> 보건</a:t>
            </a:r>
            <a:r>
              <a:rPr lang="en-US" altLang="ko-KR" dirty="0"/>
              <a:t>·</a:t>
            </a:r>
            <a:r>
              <a:rPr lang="ko-KR" altLang="en-US" dirty="0"/>
              <a:t>환경 관련 전공 대학 </a:t>
            </a:r>
            <a:r>
              <a:rPr lang="en-US" altLang="ko-KR" dirty="0"/>
              <a:t>4</a:t>
            </a:r>
            <a:r>
              <a:rPr lang="ko-KR" altLang="en-US" dirty="0"/>
              <a:t>학기 이상 수료자</a:t>
            </a:r>
            <a:r>
              <a:rPr lang="en-US" altLang="ko-KR" dirty="0"/>
              <a:t>(</a:t>
            </a:r>
            <a:r>
              <a:rPr lang="ko-KR" altLang="en-US" dirty="0"/>
              <a:t>휴학생 포함</a:t>
            </a:r>
            <a:r>
              <a:rPr lang="en-US" altLang="ko-KR" dirty="0"/>
              <a:t>) 50</a:t>
            </a:r>
            <a:r>
              <a:rPr lang="ko-KR" altLang="en-US" dirty="0"/>
              <a:t>명</a:t>
            </a:r>
          </a:p>
          <a:p>
            <a:pPr marL="0" indent="0">
              <a:buNone/>
            </a:pPr>
            <a:r>
              <a:rPr lang="en-US" altLang="ko-KR" dirty="0"/>
              <a:t>※ </a:t>
            </a:r>
            <a:r>
              <a:rPr lang="ko-KR" altLang="en-US" dirty="0"/>
              <a:t>보건</a:t>
            </a:r>
            <a:r>
              <a:rPr lang="en-US" altLang="ko-KR" dirty="0"/>
              <a:t>·</a:t>
            </a:r>
            <a:r>
              <a:rPr lang="ko-KR" altLang="en-US" dirty="0"/>
              <a:t>환경 관련 전공 </a:t>
            </a:r>
            <a:r>
              <a:rPr lang="en-US" altLang="ko-KR" dirty="0"/>
              <a:t>: </a:t>
            </a:r>
            <a:r>
              <a:rPr lang="ko-KR" altLang="en-US" dirty="0"/>
              <a:t>보건학</a:t>
            </a:r>
            <a:r>
              <a:rPr lang="en-US" altLang="ko-KR" dirty="0"/>
              <a:t>, </a:t>
            </a:r>
            <a:r>
              <a:rPr lang="ko-KR" altLang="en-US" dirty="0"/>
              <a:t>환경</a:t>
            </a:r>
            <a:r>
              <a:rPr lang="en-US" altLang="ko-KR" dirty="0"/>
              <a:t>(</a:t>
            </a:r>
            <a:r>
              <a:rPr lang="ko-KR" altLang="en-US" dirty="0"/>
              <a:t>공</a:t>
            </a:r>
            <a:r>
              <a:rPr lang="en-US" altLang="ko-KR" dirty="0"/>
              <a:t>)</a:t>
            </a:r>
            <a:r>
              <a:rPr lang="ko-KR" altLang="en-US" dirty="0"/>
              <a:t>학</a:t>
            </a:r>
            <a:r>
              <a:rPr lang="en-US" altLang="ko-KR" dirty="0"/>
              <a:t>, (</a:t>
            </a:r>
            <a:r>
              <a:rPr lang="ko-KR" altLang="en-US" dirty="0"/>
              <a:t>미</a:t>
            </a:r>
            <a:r>
              <a:rPr lang="en-US" altLang="ko-KR" dirty="0"/>
              <a:t>)</a:t>
            </a:r>
            <a:r>
              <a:rPr lang="ko-KR" altLang="en-US" dirty="0"/>
              <a:t>생물학</a:t>
            </a:r>
            <a:r>
              <a:rPr lang="en-US" altLang="ko-KR" dirty="0"/>
              <a:t>, </a:t>
            </a:r>
            <a:r>
              <a:rPr lang="ko-KR" altLang="en-US" dirty="0"/>
              <a:t>생태학</a:t>
            </a:r>
            <a:r>
              <a:rPr lang="en-US" altLang="ko-KR" dirty="0"/>
              <a:t>, </a:t>
            </a:r>
            <a:r>
              <a:rPr lang="ko-KR" altLang="en-US" dirty="0"/>
              <a:t>생명공학</a:t>
            </a:r>
            <a:r>
              <a:rPr lang="en-US" altLang="ko-KR" dirty="0"/>
              <a:t>, </a:t>
            </a:r>
            <a:r>
              <a:rPr lang="ko-KR" altLang="en-US" dirty="0"/>
              <a:t>분자생물학</a:t>
            </a:r>
            <a:r>
              <a:rPr lang="en-US" altLang="ko-KR" dirty="0"/>
              <a:t>,</a:t>
            </a:r>
          </a:p>
          <a:p>
            <a:pPr marL="0" indent="0">
              <a:buNone/>
            </a:pPr>
            <a:r>
              <a:rPr lang="ko-KR" altLang="en-US" dirty="0"/>
              <a:t>식품공학</a:t>
            </a:r>
            <a:r>
              <a:rPr lang="en-US" altLang="ko-KR" dirty="0"/>
              <a:t>, </a:t>
            </a:r>
            <a:r>
              <a:rPr lang="ko-KR" altLang="en-US" dirty="0"/>
              <a:t>식품영양학</a:t>
            </a:r>
            <a:r>
              <a:rPr lang="en-US" altLang="ko-KR" dirty="0"/>
              <a:t>, </a:t>
            </a:r>
            <a:r>
              <a:rPr lang="ko-KR" altLang="en-US" dirty="0"/>
              <a:t>약학</a:t>
            </a:r>
            <a:r>
              <a:rPr lang="en-US" altLang="ko-KR" dirty="0"/>
              <a:t>, </a:t>
            </a:r>
            <a:r>
              <a:rPr lang="ko-KR" altLang="en-US" dirty="0"/>
              <a:t>수의학</a:t>
            </a:r>
            <a:r>
              <a:rPr lang="en-US" altLang="ko-KR" dirty="0"/>
              <a:t>, </a:t>
            </a:r>
            <a:r>
              <a:rPr lang="ko-KR" altLang="en-US" dirty="0"/>
              <a:t>기상학</a:t>
            </a:r>
            <a:r>
              <a:rPr lang="en-US" altLang="ko-KR" dirty="0"/>
              <a:t>, </a:t>
            </a:r>
            <a:r>
              <a:rPr lang="ko-KR" altLang="en-US" dirty="0"/>
              <a:t>지구과학</a:t>
            </a:r>
            <a:r>
              <a:rPr lang="en-US" altLang="ko-KR" dirty="0"/>
              <a:t>, </a:t>
            </a:r>
            <a:r>
              <a:rPr lang="ko-KR" altLang="en-US" dirty="0"/>
              <a:t>지질학</a:t>
            </a:r>
            <a:r>
              <a:rPr lang="en-US" altLang="ko-KR" dirty="0"/>
              <a:t>, </a:t>
            </a:r>
            <a:r>
              <a:rPr lang="ko-KR" altLang="en-US" dirty="0"/>
              <a:t>해양학 등 </a:t>
            </a:r>
            <a:r>
              <a:rPr lang="ko-KR" altLang="en-US" dirty="0" err="1"/>
              <a:t>동일계통</a:t>
            </a:r>
            <a:r>
              <a:rPr lang="ko-KR" altLang="en-US" dirty="0"/>
              <a:t> 전 분야</a:t>
            </a:r>
          </a:p>
          <a:p>
            <a:pPr marL="0" indent="0">
              <a:buNone/>
            </a:pPr>
            <a:r>
              <a:rPr lang="ko-KR" altLang="en-US" dirty="0"/>
              <a:t> ❍ 신청기간 </a:t>
            </a:r>
            <a:r>
              <a:rPr lang="en-US" altLang="ko-KR" dirty="0"/>
              <a:t>: 2023. 6. 5.(</a:t>
            </a:r>
            <a:r>
              <a:rPr lang="ko-KR" altLang="en-US" dirty="0"/>
              <a:t>월</a:t>
            </a:r>
            <a:r>
              <a:rPr lang="en-US" altLang="ko-KR" dirty="0"/>
              <a:t>), 9:00 ~ 6. 16.(</a:t>
            </a:r>
            <a:r>
              <a:rPr lang="ko-KR" altLang="en-US" dirty="0"/>
              <a:t>금</a:t>
            </a:r>
            <a:r>
              <a:rPr lang="en-US" altLang="ko-KR" dirty="0"/>
              <a:t>), 17:00 </a:t>
            </a:r>
            <a:r>
              <a:rPr lang="ko-KR" altLang="en-US" dirty="0"/>
              <a:t>까지</a:t>
            </a:r>
          </a:p>
          <a:p>
            <a:pPr marL="0" indent="0">
              <a:buNone/>
            </a:pPr>
            <a:r>
              <a:rPr lang="ko-KR" altLang="en-US" dirty="0"/>
              <a:t>❍ 신청방법 </a:t>
            </a:r>
            <a:r>
              <a:rPr lang="en-US" altLang="ko-KR" dirty="0"/>
              <a:t>: </a:t>
            </a:r>
            <a:r>
              <a:rPr lang="ko-KR" altLang="en-US" dirty="0"/>
              <a:t>신청 사이트 내 작성 항목 기술 및 관련 서류 제출</a:t>
            </a:r>
          </a:p>
          <a:p>
            <a:pPr marL="0" indent="0">
              <a:buNone/>
            </a:pPr>
            <a:r>
              <a:rPr lang="en-US" altLang="ko-KR" dirty="0"/>
              <a:t>※ </a:t>
            </a:r>
            <a:r>
              <a:rPr lang="ko-KR" altLang="en-US" dirty="0"/>
              <a:t>신청 홈페이지 주소 </a:t>
            </a:r>
            <a:r>
              <a:rPr lang="en-US" altLang="ko-KR" dirty="0"/>
              <a:t>: https://apply.jobaba.net/ ‘</a:t>
            </a:r>
            <a:r>
              <a:rPr lang="ko-KR" altLang="en-US" dirty="0"/>
              <a:t>경기도일자리재단 통합접수시스템’ ❍ </a:t>
            </a:r>
            <a:r>
              <a:rPr lang="ko-KR" altLang="en-US" dirty="0" err="1"/>
              <a:t>선발분야</a:t>
            </a:r>
            <a:r>
              <a:rPr lang="ko-KR" altLang="en-US" dirty="0"/>
              <a:t> </a:t>
            </a:r>
            <a:r>
              <a:rPr lang="en-US" altLang="ko-KR" dirty="0"/>
              <a:t>: 3</a:t>
            </a:r>
            <a:r>
              <a:rPr lang="ko-KR" altLang="en-US" dirty="0"/>
              <a:t>개 분야 모집인원 내 선착순 선발</a:t>
            </a:r>
            <a:r>
              <a:rPr lang="en-US" altLang="ko-KR" dirty="0"/>
              <a:t>(</a:t>
            </a:r>
            <a:r>
              <a:rPr lang="ko-KR" altLang="en-US" dirty="0"/>
              <a:t>분야별 관련 전공 자율 지원</a:t>
            </a:r>
            <a:r>
              <a:rPr lang="en-US" altLang="ko-KR" dirty="0"/>
              <a:t>)</a:t>
            </a:r>
          </a:p>
          <a:p>
            <a:pPr marL="0" indent="0">
              <a:buNone/>
            </a:pPr>
            <a:r>
              <a:rPr lang="en-US" altLang="ko-KR" dirty="0"/>
              <a:t> 1.</a:t>
            </a:r>
            <a:r>
              <a:rPr lang="ko-KR" altLang="en-US" dirty="0"/>
              <a:t>식품</a:t>
            </a:r>
            <a:r>
              <a:rPr lang="en-US" altLang="ko-KR" dirty="0"/>
              <a:t>·</a:t>
            </a:r>
            <a:r>
              <a:rPr lang="ko-KR" altLang="en-US" dirty="0"/>
              <a:t>의약품</a:t>
            </a:r>
            <a:r>
              <a:rPr lang="en-US" altLang="ko-KR" dirty="0"/>
              <a:t>(17</a:t>
            </a:r>
            <a:r>
              <a:rPr lang="ko-KR" altLang="en-US" dirty="0"/>
              <a:t>명</a:t>
            </a:r>
            <a:r>
              <a:rPr lang="en-US" altLang="ko-KR" dirty="0"/>
              <a:t>) / 2.</a:t>
            </a:r>
            <a:r>
              <a:rPr lang="ko-KR" altLang="en-US" dirty="0"/>
              <a:t>미생물</a:t>
            </a:r>
            <a:r>
              <a:rPr lang="en-US" altLang="ko-KR" dirty="0"/>
              <a:t>·</a:t>
            </a:r>
            <a:r>
              <a:rPr lang="ko-KR" altLang="en-US" dirty="0"/>
              <a:t>분자생물학</a:t>
            </a:r>
            <a:r>
              <a:rPr lang="en-US" altLang="ko-KR" dirty="0"/>
              <a:t>(8</a:t>
            </a:r>
            <a:r>
              <a:rPr lang="ko-KR" altLang="en-US" dirty="0"/>
              <a:t>명</a:t>
            </a:r>
            <a:r>
              <a:rPr lang="en-US" altLang="ko-KR" dirty="0"/>
              <a:t>) / 3.</a:t>
            </a:r>
            <a:r>
              <a:rPr lang="ko-KR" altLang="en-US" dirty="0"/>
              <a:t>환경</a:t>
            </a:r>
            <a:r>
              <a:rPr lang="en-US" altLang="ko-KR" dirty="0"/>
              <a:t>(25</a:t>
            </a:r>
            <a:r>
              <a:rPr lang="ko-KR" altLang="en-US" dirty="0"/>
              <a:t>명</a:t>
            </a:r>
            <a:r>
              <a:rPr lang="en-US" altLang="ko-KR" dirty="0"/>
              <a:t>)</a:t>
            </a:r>
          </a:p>
          <a:p>
            <a:pPr marL="0" indent="0">
              <a:buNone/>
            </a:pPr>
            <a:r>
              <a:rPr lang="en-US" altLang="ko-KR" dirty="0"/>
              <a:t>※ </a:t>
            </a:r>
            <a:r>
              <a:rPr lang="ko-KR" altLang="en-US" dirty="0"/>
              <a:t>모집인원의 </a:t>
            </a:r>
            <a:r>
              <a:rPr lang="en-US" altLang="ko-KR" dirty="0"/>
              <a:t>10% </a:t>
            </a:r>
            <a:r>
              <a:rPr lang="ko-KR" altLang="en-US" dirty="0"/>
              <a:t>추가 예비 선발</a:t>
            </a:r>
            <a:r>
              <a:rPr lang="en-US" altLang="ko-KR" dirty="0"/>
              <a:t>(</a:t>
            </a:r>
            <a:r>
              <a:rPr lang="ko-KR" altLang="en-US" dirty="0"/>
              <a:t>식품</a:t>
            </a:r>
            <a:r>
              <a:rPr lang="en-US" altLang="ko-KR" dirty="0"/>
              <a:t>·</a:t>
            </a:r>
            <a:r>
              <a:rPr lang="ko-KR" altLang="en-US" dirty="0"/>
              <a:t>의약품 </a:t>
            </a:r>
            <a:r>
              <a:rPr lang="en-US" altLang="ko-KR" dirty="0"/>
              <a:t>2</a:t>
            </a:r>
            <a:r>
              <a:rPr lang="ko-KR" altLang="en-US" dirty="0"/>
              <a:t>명 </a:t>
            </a:r>
            <a:r>
              <a:rPr lang="en-US" altLang="ko-KR" dirty="0"/>
              <a:t>/ </a:t>
            </a:r>
            <a:r>
              <a:rPr lang="ko-KR" altLang="en-US" dirty="0"/>
              <a:t>미생물</a:t>
            </a:r>
            <a:r>
              <a:rPr lang="en-US" altLang="ko-KR" dirty="0"/>
              <a:t>·</a:t>
            </a:r>
            <a:r>
              <a:rPr lang="ko-KR" altLang="en-US" dirty="0"/>
              <a:t>분자생물학 </a:t>
            </a:r>
            <a:r>
              <a:rPr lang="en-US" altLang="ko-KR" dirty="0"/>
              <a:t>1</a:t>
            </a:r>
            <a:r>
              <a:rPr lang="ko-KR" altLang="en-US" dirty="0"/>
              <a:t>명 </a:t>
            </a:r>
            <a:r>
              <a:rPr lang="en-US" altLang="ko-KR" dirty="0"/>
              <a:t>/ </a:t>
            </a:r>
            <a:r>
              <a:rPr lang="ko-KR" altLang="en-US" dirty="0"/>
              <a:t>환경 </a:t>
            </a:r>
            <a:r>
              <a:rPr lang="en-US" altLang="ko-KR" dirty="0"/>
              <a:t>3</a:t>
            </a:r>
            <a:r>
              <a:rPr lang="ko-KR" altLang="en-US" dirty="0"/>
              <a:t>명</a:t>
            </a:r>
            <a:r>
              <a:rPr lang="en-US" altLang="ko-KR" dirty="0"/>
              <a:t>)</a:t>
            </a:r>
          </a:p>
          <a:p>
            <a:pPr marL="0" indent="0">
              <a:buNone/>
            </a:pPr>
            <a:r>
              <a:rPr lang="en-US" altLang="ko-KR" dirty="0"/>
              <a:t>❍ </a:t>
            </a:r>
            <a:r>
              <a:rPr lang="ko-KR" altLang="en-US" dirty="0"/>
              <a:t>제출서류 </a:t>
            </a:r>
            <a:r>
              <a:rPr lang="en-US" altLang="ko-KR" dirty="0"/>
              <a:t>: 1. </a:t>
            </a:r>
            <a:r>
              <a:rPr lang="ko-KR" altLang="en-US" dirty="0"/>
              <a:t>재학</a:t>
            </a:r>
            <a:r>
              <a:rPr lang="en-US" altLang="ko-KR" dirty="0"/>
              <a:t>(</a:t>
            </a:r>
            <a:r>
              <a:rPr lang="ko-KR" altLang="en-US" dirty="0"/>
              <a:t>휴학</a:t>
            </a:r>
            <a:r>
              <a:rPr lang="en-US" altLang="ko-KR" dirty="0"/>
              <a:t>)</a:t>
            </a:r>
            <a:r>
              <a:rPr lang="ko-KR" altLang="en-US" dirty="0"/>
              <a:t>증명서</a:t>
            </a:r>
            <a:r>
              <a:rPr lang="en-US" altLang="ko-KR" dirty="0"/>
              <a:t>(</a:t>
            </a:r>
            <a:r>
              <a:rPr lang="ko-KR" altLang="en-US" dirty="0"/>
              <a:t>전공 및 </a:t>
            </a:r>
            <a:r>
              <a:rPr lang="en-US" altLang="ko-KR" dirty="0"/>
              <a:t>4</a:t>
            </a:r>
            <a:r>
              <a:rPr lang="ko-KR" altLang="en-US" dirty="0"/>
              <a:t>학기 이상 수료 확인용</a:t>
            </a:r>
            <a:r>
              <a:rPr lang="en-US" altLang="ko-KR" dirty="0"/>
              <a:t>)</a:t>
            </a:r>
          </a:p>
          <a:p>
            <a:pPr marL="0" indent="0">
              <a:buNone/>
            </a:pPr>
            <a:r>
              <a:rPr lang="en-US" altLang="ko-KR" dirty="0"/>
              <a:t> 2. </a:t>
            </a:r>
            <a:r>
              <a:rPr lang="ko-KR" altLang="en-US" dirty="0"/>
              <a:t>개인정보이용동의서</a:t>
            </a:r>
            <a:r>
              <a:rPr lang="en-US" altLang="ko-KR" dirty="0"/>
              <a:t>(</a:t>
            </a:r>
            <a:r>
              <a:rPr lang="ko-KR" altLang="en-US" dirty="0"/>
              <a:t>자필서명 포함</a:t>
            </a:r>
            <a:r>
              <a:rPr lang="en-US" altLang="ko-KR" dirty="0"/>
              <a:t>)</a:t>
            </a:r>
          </a:p>
          <a:p>
            <a:pPr marL="0" indent="0">
              <a:buNone/>
            </a:pPr>
            <a:r>
              <a:rPr lang="en-US" altLang="ko-KR" dirty="0"/>
              <a:t> 3. </a:t>
            </a:r>
            <a:r>
              <a:rPr lang="ko-KR" altLang="en-US" dirty="0"/>
              <a:t>실습 개시일 주민등록초본 지참 </a:t>
            </a:r>
            <a:r>
              <a:rPr lang="en-US" altLang="ko-KR" dirty="0"/>
              <a:t>– </a:t>
            </a:r>
            <a:r>
              <a:rPr lang="ko-KR" altLang="en-US" dirty="0"/>
              <a:t>확인 후 즉시 반환</a:t>
            </a:r>
          </a:p>
          <a:p>
            <a:pPr marL="0" indent="0">
              <a:buNone/>
            </a:pPr>
            <a:r>
              <a:rPr lang="ko-KR" altLang="en-US" dirty="0"/>
              <a:t> </a:t>
            </a:r>
            <a:r>
              <a:rPr lang="en-US" altLang="ko-KR" dirty="0"/>
              <a:t>(</a:t>
            </a:r>
            <a:r>
              <a:rPr lang="ko-KR" altLang="en-US" dirty="0"/>
              <a:t>경기도 거주 확인용</a:t>
            </a:r>
            <a:r>
              <a:rPr lang="en-US" altLang="ko-KR" dirty="0"/>
              <a:t>, </a:t>
            </a:r>
            <a:r>
              <a:rPr lang="ko-KR" altLang="en-US" dirty="0"/>
              <a:t>신청일 기준</a:t>
            </a:r>
            <a:r>
              <a:rPr lang="en-US" altLang="ko-KR" dirty="0"/>
              <a:t>)_</a:t>
            </a:r>
            <a:r>
              <a:rPr lang="ko-KR" altLang="en-US" dirty="0" err="1"/>
              <a:t>접수사이트</a:t>
            </a:r>
            <a:r>
              <a:rPr lang="ko-KR" altLang="en-US" dirty="0"/>
              <a:t> 연계 검증 시 미확인</a:t>
            </a:r>
          </a:p>
          <a:p>
            <a:pPr marL="0" indent="0">
              <a:buNone/>
            </a:pPr>
            <a:r>
              <a:rPr lang="en-US" altLang="ko-KR" dirty="0"/>
              <a:t>※ </a:t>
            </a:r>
            <a:r>
              <a:rPr lang="ko-KR" altLang="en-US" dirty="0"/>
              <a:t>제출서류 일체는 스캔하여 제출하며</a:t>
            </a:r>
            <a:r>
              <a:rPr lang="en-US" altLang="ko-KR" dirty="0"/>
              <a:t>, </a:t>
            </a:r>
            <a:r>
              <a:rPr lang="ko-KR" altLang="en-US" dirty="0"/>
              <a:t>서류 및 </a:t>
            </a:r>
            <a:r>
              <a:rPr lang="ko-KR" altLang="en-US" dirty="0" err="1"/>
              <a:t>작성항목</a:t>
            </a:r>
            <a:r>
              <a:rPr lang="ko-KR" altLang="en-US" dirty="0"/>
              <a:t> 미비 시 서류전형 탈락</a:t>
            </a:r>
          </a:p>
          <a:p>
            <a:pPr marL="0" indent="0">
              <a:buNone/>
            </a:pPr>
            <a:r>
              <a:rPr lang="ko-KR" altLang="en-US" dirty="0"/>
              <a:t>❍ </a:t>
            </a:r>
            <a:r>
              <a:rPr lang="ko-KR" altLang="en-US" dirty="0" err="1"/>
              <a:t>선정발표</a:t>
            </a:r>
            <a:r>
              <a:rPr lang="ko-KR" altLang="en-US" dirty="0"/>
              <a:t> </a:t>
            </a:r>
            <a:r>
              <a:rPr lang="en-US" altLang="ko-KR" dirty="0"/>
              <a:t>: 2023. 6. 20.(</a:t>
            </a:r>
            <a:r>
              <a:rPr lang="ko-KR" altLang="en-US" dirty="0"/>
              <a:t>화</a:t>
            </a:r>
            <a:r>
              <a:rPr lang="en-US" altLang="ko-KR" dirty="0"/>
              <a:t>) 14:00 </a:t>
            </a:r>
            <a:r>
              <a:rPr lang="ko-KR" altLang="en-US" dirty="0" err="1"/>
              <a:t>경연구원</a:t>
            </a:r>
            <a:r>
              <a:rPr lang="ko-KR" altLang="en-US" dirty="0"/>
              <a:t> 홈페이지 게시 및 개별공지</a:t>
            </a:r>
          </a:p>
          <a:p>
            <a:pPr marL="0" indent="0">
              <a:buNone/>
            </a:pPr>
            <a:r>
              <a:rPr lang="ko-KR" altLang="en-US" dirty="0"/>
              <a:t> </a:t>
            </a:r>
            <a:r>
              <a:rPr lang="en-US" altLang="ko-KR" dirty="0"/>
              <a:t>- </a:t>
            </a:r>
            <a:r>
              <a:rPr lang="ko-KR" altLang="en-US" dirty="0"/>
              <a:t>선정자 중 실습을 포기하거나 서류미비 시 예비자 추가 개별 통보</a:t>
            </a:r>
          </a:p>
          <a:p>
            <a:pPr marL="0" indent="0">
              <a:buNone/>
            </a:pPr>
            <a:r>
              <a:rPr lang="ko-KR" altLang="en-US" dirty="0"/>
              <a:t>▢ 기타</a:t>
            </a:r>
          </a:p>
          <a:p>
            <a:pPr marL="0" indent="0">
              <a:buNone/>
            </a:pPr>
            <a:r>
              <a:rPr lang="ko-KR" altLang="en-US" dirty="0"/>
              <a:t>❍ 식비</a:t>
            </a:r>
            <a:r>
              <a:rPr lang="en-US" altLang="ko-KR" dirty="0"/>
              <a:t>, </a:t>
            </a:r>
            <a:r>
              <a:rPr lang="ko-KR" altLang="en-US" dirty="0"/>
              <a:t>교통비는 추가 제공하지 않으며</a:t>
            </a:r>
            <a:r>
              <a:rPr lang="en-US" altLang="ko-KR" dirty="0"/>
              <a:t>, </a:t>
            </a:r>
            <a:r>
              <a:rPr lang="ko-KR" altLang="en-US" dirty="0"/>
              <a:t>교육 이수 후 ‘경기도보건환경</a:t>
            </a:r>
          </a:p>
          <a:p>
            <a:pPr marL="0" indent="0">
              <a:buNone/>
            </a:pPr>
            <a:r>
              <a:rPr lang="ko-KR" altLang="en-US" dirty="0"/>
              <a:t>연구원장’ 명의의 수료증 발급 </a:t>
            </a:r>
            <a:r>
              <a:rPr lang="en-US" altLang="ko-KR" dirty="0"/>
              <a:t>※ 2</a:t>
            </a:r>
            <a:r>
              <a:rPr lang="ko-KR" altLang="en-US" dirty="0"/>
              <a:t>일 이상 결석 시 수료 불가</a:t>
            </a:r>
          </a:p>
          <a:p>
            <a:pPr marL="0" indent="0">
              <a:buNone/>
            </a:pPr>
            <a:r>
              <a:rPr lang="ko-KR" altLang="en-US" dirty="0"/>
              <a:t>참고자료 </a:t>
            </a:r>
            <a:r>
              <a:rPr lang="en-US" altLang="ko-KR" dirty="0"/>
              <a:t>1. </a:t>
            </a:r>
            <a:r>
              <a:rPr lang="ko-KR" altLang="en-US" dirty="0"/>
              <a:t>현장실습 전체 운영 일정 요약</a:t>
            </a:r>
          </a:p>
          <a:p>
            <a:pPr marL="0" indent="0">
              <a:buNone/>
            </a:pPr>
            <a:r>
              <a:rPr lang="ko-KR" altLang="en-US" dirty="0"/>
              <a:t> </a:t>
            </a:r>
            <a:r>
              <a:rPr lang="en-US" altLang="ko-KR" dirty="0"/>
              <a:t>2. </a:t>
            </a:r>
            <a:r>
              <a:rPr lang="ko-KR" altLang="en-US" dirty="0"/>
              <a:t>부서별 </a:t>
            </a:r>
            <a:r>
              <a:rPr lang="ko-KR" altLang="en-US" dirty="0" err="1"/>
              <a:t>업무실습</a:t>
            </a:r>
            <a:r>
              <a:rPr lang="ko-KR" altLang="en-US" dirty="0"/>
              <a:t> 내용</a:t>
            </a:r>
            <a:r>
              <a:rPr lang="en-US" altLang="ko-KR" dirty="0"/>
              <a:t>. </a:t>
            </a:r>
            <a:r>
              <a:rPr lang="ko-KR" altLang="en-US" dirty="0"/>
              <a:t>끝</a:t>
            </a:r>
          </a:p>
          <a:p>
            <a:pPr marL="0" indent="0">
              <a:buNone/>
            </a:pPr>
            <a:endParaRPr lang="ko-KR" altLang="en-US" dirty="0"/>
          </a:p>
          <a:p>
            <a:pPr marL="0" indent="0">
              <a:buNone/>
            </a:pPr>
            <a:r>
              <a:rPr lang="en-US" altLang="ko-KR" dirty="0"/>
              <a:t>&gt; </a:t>
            </a:r>
            <a:r>
              <a:rPr lang="ko-KR" altLang="en-US" dirty="0"/>
              <a:t>보도자료를 작성해줘</a:t>
            </a:r>
            <a:r>
              <a:rPr lang="en-US" altLang="ko-KR" dirty="0"/>
              <a:t>.</a:t>
            </a:r>
          </a:p>
          <a:p>
            <a:pPr marL="0" indent="0">
              <a:buNone/>
            </a:pPr>
            <a:r>
              <a:rPr lang="en-US" altLang="ko-KR" dirty="0"/>
              <a:t>&gt; </a:t>
            </a:r>
            <a:r>
              <a:rPr lang="ko-KR" altLang="en-US" dirty="0"/>
              <a:t>위 기사에 제목</a:t>
            </a:r>
            <a:r>
              <a:rPr lang="en-US" altLang="ko-KR" dirty="0"/>
              <a:t>, </a:t>
            </a:r>
            <a:r>
              <a:rPr lang="ko-KR" altLang="en-US" dirty="0"/>
              <a:t>부제목을 추가하고</a:t>
            </a:r>
            <a:r>
              <a:rPr lang="en-US" altLang="ko-KR" dirty="0"/>
              <a:t>, </a:t>
            </a:r>
            <a:r>
              <a:rPr lang="ko-KR" altLang="en-US" dirty="0"/>
              <a:t>유머러스하게 작성하여 참가자로 하여금 글을 읽고 친밀감을 느껴 지원을 많이 할 수 있도록 수정해줘</a:t>
            </a:r>
            <a:r>
              <a:rPr lang="en-US" altLang="ko-KR" dirty="0"/>
              <a:t>.</a:t>
            </a:r>
            <a:endParaRPr lang="ko-KR" altLang="en-US" dirty="0"/>
          </a:p>
        </p:txBody>
      </p:sp>
    </p:spTree>
    <p:extLst>
      <p:ext uri="{BB962C8B-B14F-4D97-AF65-F5344CB8AC3E}">
        <p14:creationId xmlns:p14="http://schemas.microsoft.com/office/powerpoint/2010/main" val="1982261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전국 관광지도 만들기</a:t>
            </a:r>
            <a:endParaRPr lang="ko-KR" altLang="en-US" dirty="0"/>
          </a:p>
        </p:txBody>
      </p:sp>
      <p:sp>
        <p:nvSpPr>
          <p:cNvPr id="3" name="내용 개체 틀 2"/>
          <p:cNvSpPr>
            <a:spLocks noGrp="1"/>
          </p:cNvSpPr>
          <p:nvPr>
            <p:ph idx="1"/>
          </p:nvPr>
        </p:nvSpPr>
        <p:spPr/>
        <p:txBody>
          <a:bodyPr>
            <a:normAutofit/>
          </a:bodyPr>
          <a:lstStyle/>
          <a:p>
            <a:pPr marL="0" indent="0">
              <a:buNone/>
            </a:pPr>
            <a:r>
              <a:rPr lang="ko-KR" altLang="en-US" dirty="0" smtClean="0"/>
              <a:t>아래의 요구사항을 고려하여 </a:t>
            </a:r>
            <a:r>
              <a:rPr lang="ko-KR" altLang="en-US" dirty="0" err="1" smtClean="0"/>
              <a:t>파이썬</a:t>
            </a:r>
            <a:r>
              <a:rPr lang="ko-KR" altLang="en-US" dirty="0" smtClean="0"/>
              <a:t> 코드를 작성해줘</a:t>
            </a:r>
            <a:r>
              <a:rPr lang="en-US" altLang="ko-KR" dirty="0" smtClean="0"/>
              <a:t>.</a:t>
            </a:r>
          </a:p>
          <a:p>
            <a:pPr marL="0" indent="0">
              <a:buNone/>
            </a:pPr>
            <a:endParaRPr lang="en-US" altLang="ko-KR" dirty="0"/>
          </a:p>
          <a:p>
            <a:pPr marL="514350" indent="-514350">
              <a:buAutoNum type="arabicPeriod"/>
            </a:pPr>
            <a:r>
              <a:rPr lang="ko-KR" altLang="en-US" dirty="0" smtClean="0"/>
              <a:t>관광지 위도</a:t>
            </a:r>
            <a:r>
              <a:rPr lang="en-US" altLang="ko-KR" dirty="0" smtClean="0"/>
              <a:t>, </a:t>
            </a:r>
            <a:r>
              <a:rPr lang="ko-KR" altLang="en-US" dirty="0" smtClean="0"/>
              <a:t>경도 정보가 저장된 </a:t>
            </a:r>
            <a:r>
              <a:rPr lang="ko-KR" altLang="en-US" dirty="0" err="1" smtClean="0"/>
              <a:t>엑셀파일의</a:t>
            </a:r>
            <a:r>
              <a:rPr lang="ko-KR" altLang="en-US" dirty="0" smtClean="0"/>
              <a:t> 이름은 </a:t>
            </a:r>
            <a:r>
              <a:rPr lang="en-US" altLang="ko-KR" dirty="0" smtClean="0"/>
              <a:t>Map_data.xlsx</a:t>
            </a:r>
            <a:r>
              <a:rPr lang="ko-KR" altLang="en-US" dirty="0" smtClean="0"/>
              <a:t>이다</a:t>
            </a:r>
            <a:r>
              <a:rPr lang="en-US" altLang="ko-KR" dirty="0" smtClean="0"/>
              <a:t>.</a:t>
            </a:r>
          </a:p>
          <a:p>
            <a:pPr marL="514350" indent="-514350">
              <a:buAutoNum type="arabicPeriod"/>
            </a:pPr>
            <a:r>
              <a:rPr lang="en-US" altLang="ko-KR" dirty="0" smtClean="0"/>
              <a:t>Sheet1</a:t>
            </a:r>
            <a:r>
              <a:rPr lang="ko-KR" altLang="en-US" dirty="0" smtClean="0"/>
              <a:t>에 관광 정보가 있으며</a:t>
            </a:r>
            <a:r>
              <a:rPr lang="en-US" altLang="ko-KR" dirty="0" smtClean="0"/>
              <a:t>, </a:t>
            </a:r>
            <a:r>
              <a:rPr lang="ko-KR" altLang="en-US" dirty="0" err="1" smtClean="0"/>
              <a:t>변수명은</a:t>
            </a:r>
            <a:r>
              <a:rPr lang="ko-KR" altLang="en-US" dirty="0" smtClean="0"/>
              <a:t> 관광지</a:t>
            </a:r>
            <a:r>
              <a:rPr lang="en-US" altLang="ko-KR" dirty="0" smtClean="0"/>
              <a:t>, </a:t>
            </a:r>
            <a:r>
              <a:rPr lang="ko-KR" altLang="en-US" dirty="0" smtClean="0"/>
              <a:t>위도</a:t>
            </a:r>
            <a:r>
              <a:rPr lang="en-US" altLang="ko-KR" dirty="0" smtClean="0"/>
              <a:t>, </a:t>
            </a:r>
            <a:r>
              <a:rPr lang="ko-KR" altLang="en-US" dirty="0" smtClean="0"/>
              <a:t>경도로 </a:t>
            </a:r>
            <a:r>
              <a:rPr lang="en-US" altLang="ko-KR" dirty="0" smtClean="0"/>
              <a:t>A1:C1</a:t>
            </a:r>
            <a:r>
              <a:rPr lang="ko-KR" altLang="en-US" dirty="0" smtClean="0"/>
              <a:t>에 있다</a:t>
            </a:r>
            <a:r>
              <a:rPr lang="en-US" altLang="ko-KR" dirty="0" smtClean="0"/>
              <a:t>.</a:t>
            </a:r>
          </a:p>
          <a:p>
            <a:pPr marL="514350" indent="-514350">
              <a:buAutoNum type="arabicPeriod"/>
            </a:pPr>
            <a:r>
              <a:rPr lang="en-US" altLang="ko-KR" dirty="0" smtClean="0"/>
              <a:t>Folium </a:t>
            </a:r>
            <a:r>
              <a:rPr lang="ko-KR" altLang="en-US" dirty="0" smtClean="0"/>
              <a:t>라이브러리를 사용해야 한다</a:t>
            </a:r>
            <a:r>
              <a:rPr lang="en-US" altLang="ko-KR" dirty="0" smtClean="0"/>
              <a:t>.</a:t>
            </a:r>
          </a:p>
          <a:p>
            <a:pPr marL="514350" indent="-514350">
              <a:buAutoNum type="arabicPeriod"/>
            </a:pPr>
            <a:r>
              <a:rPr lang="ko-KR" altLang="en-US" dirty="0" err="1" smtClean="0"/>
              <a:t>관광지명이</a:t>
            </a:r>
            <a:r>
              <a:rPr lang="ko-KR" altLang="en-US" dirty="0" smtClean="0"/>
              <a:t> 표시되어야 한다</a:t>
            </a:r>
            <a:r>
              <a:rPr lang="en-US" altLang="ko-KR" dirty="0"/>
              <a:t>.</a:t>
            </a:r>
            <a:endParaRPr lang="en-US" altLang="ko-KR" dirty="0" smtClean="0"/>
          </a:p>
        </p:txBody>
      </p:sp>
    </p:spTree>
    <p:extLst>
      <p:ext uri="{BB962C8B-B14F-4D97-AF65-F5344CB8AC3E}">
        <p14:creationId xmlns:p14="http://schemas.microsoft.com/office/powerpoint/2010/main" val="34382452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임의의 회원정보 만들기</a:t>
            </a:r>
            <a:r>
              <a:rPr lang="en-US" altLang="ko-KR" dirty="0" smtClean="0"/>
              <a:t>(</a:t>
            </a:r>
            <a:r>
              <a:rPr lang="ko-KR" altLang="en-US" dirty="0" smtClean="0"/>
              <a:t>기본</a:t>
            </a:r>
            <a:r>
              <a:rPr lang="en-US" altLang="ko-KR" dirty="0" smtClean="0"/>
              <a:t>)</a:t>
            </a:r>
            <a:endParaRPr lang="ko-KR" altLang="en-US" dirty="0"/>
          </a:p>
        </p:txBody>
      </p:sp>
      <p:sp>
        <p:nvSpPr>
          <p:cNvPr id="3" name="내용 개체 틀 2"/>
          <p:cNvSpPr>
            <a:spLocks noGrp="1"/>
          </p:cNvSpPr>
          <p:nvPr>
            <p:ph idx="1"/>
          </p:nvPr>
        </p:nvSpPr>
        <p:spPr/>
        <p:txBody>
          <a:bodyPr>
            <a:normAutofit/>
          </a:bodyPr>
          <a:lstStyle/>
          <a:p>
            <a:pPr marL="0" indent="0">
              <a:lnSpc>
                <a:spcPct val="200000"/>
              </a:lnSpc>
              <a:buNone/>
            </a:pPr>
            <a:r>
              <a:rPr lang="ko-KR" altLang="en-US" sz="2400" dirty="0" smtClean="0"/>
              <a:t>임의의 한글이름 </a:t>
            </a:r>
            <a:r>
              <a:rPr lang="en-US" altLang="ko-KR" sz="2400" dirty="0" smtClean="0"/>
              <a:t>100</a:t>
            </a:r>
            <a:r>
              <a:rPr lang="ko-KR" altLang="en-US" sz="2400" dirty="0" smtClean="0"/>
              <a:t>개를 만들고 </a:t>
            </a:r>
            <a:r>
              <a:rPr lang="en-US" altLang="ko-KR" sz="2400" dirty="0" smtClean="0"/>
              <a:t>[</a:t>
            </a:r>
            <a:r>
              <a:rPr lang="ko-KR" altLang="en-US" sz="2400" dirty="0" smtClean="0"/>
              <a:t>회원정보</a:t>
            </a:r>
            <a:r>
              <a:rPr lang="en-US" altLang="ko-KR" sz="2400" dirty="0" smtClean="0"/>
              <a:t>]</a:t>
            </a:r>
            <a:r>
              <a:rPr lang="ko-KR" altLang="en-US" sz="2400" dirty="0" smtClean="0"/>
              <a:t>라는 폴더 안에 임의의</a:t>
            </a:r>
            <a:r>
              <a:rPr lang="en-US" altLang="ko-KR" sz="2400" dirty="0" smtClean="0"/>
              <a:t>_</a:t>
            </a:r>
            <a:r>
              <a:rPr lang="ko-KR" altLang="en-US" sz="2400" dirty="0" smtClean="0"/>
              <a:t>한글이름</a:t>
            </a:r>
            <a:r>
              <a:rPr lang="en-US" altLang="ko-KR" sz="2400" dirty="0" smtClean="0"/>
              <a:t>_1.txt, </a:t>
            </a:r>
            <a:r>
              <a:rPr lang="ko-KR" altLang="en-US" sz="2400" dirty="0" smtClean="0"/>
              <a:t>임의의</a:t>
            </a:r>
            <a:r>
              <a:rPr lang="en-US" altLang="ko-KR" sz="2400" dirty="0" smtClean="0"/>
              <a:t>_</a:t>
            </a:r>
            <a:r>
              <a:rPr lang="ko-KR" altLang="en-US" sz="2400" dirty="0" smtClean="0"/>
              <a:t>한글이름</a:t>
            </a:r>
            <a:r>
              <a:rPr lang="en-US" altLang="ko-KR" sz="2400" dirty="0" smtClean="0"/>
              <a:t>_2.txt, </a:t>
            </a:r>
            <a:r>
              <a:rPr lang="ko-KR" altLang="en-US" sz="2400" dirty="0" smtClean="0"/>
              <a:t>임의의</a:t>
            </a:r>
            <a:r>
              <a:rPr lang="en-US" altLang="ko-KR" sz="2400" dirty="0" smtClean="0"/>
              <a:t>_</a:t>
            </a:r>
            <a:r>
              <a:rPr lang="ko-KR" altLang="en-US" sz="2400" dirty="0" smtClean="0"/>
              <a:t>한글이름</a:t>
            </a:r>
            <a:r>
              <a:rPr lang="en-US" altLang="ko-KR" sz="2400" dirty="0" smtClean="0"/>
              <a:t>_3.txt,</a:t>
            </a:r>
            <a:r>
              <a:rPr lang="ko-KR" altLang="en-US" sz="2400" dirty="0"/>
              <a:t> </a:t>
            </a:r>
            <a:r>
              <a:rPr lang="ko-KR" altLang="en-US" sz="2400" dirty="0" smtClean="0"/>
              <a:t>형태로 </a:t>
            </a:r>
            <a:r>
              <a:rPr lang="en-US" altLang="ko-KR" sz="2400" dirty="0" smtClean="0"/>
              <a:t>100</a:t>
            </a:r>
            <a:r>
              <a:rPr lang="ko-KR" altLang="en-US" sz="2400" dirty="0" smtClean="0"/>
              <a:t>개의</a:t>
            </a:r>
            <a:r>
              <a:rPr lang="en-US" altLang="ko-KR" sz="2400" dirty="0"/>
              <a:t> </a:t>
            </a:r>
            <a:r>
              <a:rPr lang="en-US" altLang="ko-KR" sz="2400" dirty="0" smtClean="0"/>
              <a:t>txt </a:t>
            </a:r>
            <a:r>
              <a:rPr lang="ko-KR" altLang="en-US" sz="2400" dirty="0" smtClean="0"/>
              <a:t>파일을 만들고 </a:t>
            </a:r>
            <a:r>
              <a:rPr lang="en-US" altLang="ko-KR" sz="2400" dirty="0" smtClean="0"/>
              <a:t>txt</a:t>
            </a:r>
            <a:r>
              <a:rPr lang="ko-KR" altLang="en-US" sz="2400" dirty="0" err="1" smtClean="0"/>
              <a:t>파일안에</a:t>
            </a:r>
            <a:r>
              <a:rPr lang="ko-KR" altLang="en-US" sz="2400" dirty="0" smtClean="0"/>
              <a:t> </a:t>
            </a:r>
            <a:r>
              <a:rPr lang="en-US" altLang="ko-KR" sz="2400" dirty="0" smtClean="0"/>
              <a:t>[</a:t>
            </a:r>
            <a:r>
              <a:rPr lang="ko-KR" altLang="en-US" sz="2400" dirty="0" smtClean="0"/>
              <a:t>이름</a:t>
            </a:r>
            <a:r>
              <a:rPr lang="en-US" altLang="ko-KR" sz="2400" dirty="0" smtClean="0"/>
              <a:t>, </a:t>
            </a:r>
            <a:r>
              <a:rPr lang="ko-KR" altLang="en-US" sz="2400" dirty="0" smtClean="0"/>
              <a:t>나이</a:t>
            </a:r>
            <a:r>
              <a:rPr lang="en-US" altLang="ko-KR" sz="2400" dirty="0" smtClean="0"/>
              <a:t>, </a:t>
            </a:r>
            <a:r>
              <a:rPr lang="ko-KR" altLang="en-US" sz="2400" dirty="0" smtClean="0"/>
              <a:t>성별</a:t>
            </a:r>
            <a:r>
              <a:rPr lang="en-US" altLang="ko-KR" sz="2400" dirty="0" smtClean="0"/>
              <a:t>, </a:t>
            </a:r>
            <a:r>
              <a:rPr lang="ko-KR" altLang="en-US" sz="2400" dirty="0" err="1" smtClean="0"/>
              <a:t>이메일주소</a:t>
            </a:r>
            <a:r>
              <a:rPr lang="en-US" altLang="ko-KR" sz="2400" dirty="0" smtClean="0"/>
              <a:t>]</a:t>
            </a:r>
            <a:r>
              <a:rPr lang="ko-KR" altLang="en-US" sz="2400" dirty="0" smtClean="0"/>
              <a:t>를</a:t>
            </a:r>
            <a:r>
              <a:rPr lang="en-US" altLang="ko-KR" sz="2400" dirty="0"/>
              <a:t> </a:t>
            </a:r>
            <a:r>
              <a:rPr lang="ko-KR" altLang="en-US" sz="2400" dirty="0" err="1" smtClean="0"/>
              <a:t>담도록하는</a:t>
            </a:r>
            <a:r>
              <a:rPr lang="ko-KR" altLang="en-US" sz="2400" dirty="0" smtClean="0"/>
              <a:t> </a:t>
            </a:r>
            <a:r>
              <a:rPr lang="ko-KR" altLang="en-US" sz="2400" dirty="0" err="1" smtClean="0"/>
              <a:t>파이썬</a:t>
            </a:r>
            <a:r>
              <a:rPr lang="ko-KR" altLang="en-US" sz="2400" dirty="0" smtClean="0"/>
              <a:t> 코드를 작성해줘</a:t>
            </a:r>
            <a:r>
              <a:rPr lang="en-US" altLang="ko-KR" sz="2400" dirty="0" smtClean="0"/>
              <a:t>.</a:t>
            </a:r>
            <a:endParaRPr lang="en-US" altLang="ko-KR" sz="2400" dirty="0"/>
          </a:p>
        </p:txBody>
      </p:sp>
    </p:spTree>
    <p:extLst>
      <p:ext uri="{BB962C8B-B14F-4D97-AF65-F5344CB8AC3E}">
        <p14:creationId xmlns:p14="http://schemas.microsoft.com/office/powerpoint/2010/main" val="22516061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임의의 회원정보 만들기</a:t>
            </a:r>
            <a:r>
              <a:rPr lang="en-US" altLang="ko-KR" dirty="0" smtClean="0"/>
              <a:t>(</a:t>
            </a:r>
            <a:r>
              <a:rPr lang="ko-KR" altLang="en-US" dirty="0" smtClean="0"/>
              <a:t>확장</a:t>
            </a:r>
            <a:r>
              <a:rPr lang="en-US" altLang="ko-KR" dirty="0" smtClean="0"/>
              <a:t>-1)</a:t>
            </a:r>
            <a:endParaRPr lang="ko-KR" altLang="en-US" dirty="0"/>
          </a:p>
        </p:txBody>
      </p:sp>
      <p:sp>
        <p:nvSpPr>
          <p:cNvPr id="3" name="내용 개체 틀 2"/>
          <p:cNvSpPr>
            <a:spLocks noGrp="1"/>
          </p:cNvSpPr>
          <p:nvPr>
            <p:ph idx="1"/>
          </p:nvPr>
        </p:nvSpPr>
        <p:spPr/>
        <p:txBody>
          <a:bodyPr>
            <a:noAutofit/>
          </a:bodyPr>
          <a:lstStyle/>
          <a:p>
            <a:pPr marL="0" indent="0">
              <a:lnSpc>
                <a:spcPct val="150000"/>
              </a:lnSpc>
              <a:buNone/>
            </a:pPr>
            <a:r>
              <a:rPr lang="en-US" altLang="ko-KR" sz="1200" dirty="0" smtClean="0"/>
              <a:t>Python </a:t>
            </a:r>
            <a:r>
              <a:rPr lang="ko-KR" altLang="en-US" sz="1200" dirty="0" smtClean="0"/>
              <a:t>코드를 작성해주세요</a:t>
            </a:r>
            <a:r>
              <a:rPr lang="en-US" altLang="ko-KR" sz="1200" dirty="0" smtClean="0"/>
              <a:t>. </a:t>
            </a:r>
            <a:r>
              <a:rPr lang="ko-KR" altLang="en-US" sz="1200" dirty="0" smtClean="0"/>
              <a:t>다음 기능들이 구체적으로 포함되어야 합니다</a:t>
            </a:r>
            <a:r>
              <a:rPr lang="en-US" altLang="ko-KR" sz="1200" dirty="0" smtClean="0"/>
              <a:t>:</a:t>
            </a:r>
          </a:p>
          <a:p>
            <a:pPr marL="0" indent="0">
              <a:lnSpc>
                <a:spcPct val="150000"/>
              </a:lnSpc>
              <a:buNone/>
            </a:pPr>
            <a:r>
              <a:rPr lang="en-US" altLang="ko-KR" sz="1200" dirty="0" smtClean="0"/>
              <a:t>1. </a:t>
            </a:r>
            <a:r>
              <a:rPr lang="ko-KR" altLang="en-US" sz="1200" dirty="0" smtClean="0"/>
              <a:t>세 글자 한글 이름 </a:t>
            </a:r>
            <a:r>
              <a:rPr lang="en-US" altLang="ko-KR" sz="1200" dirty="0" smtClean="0"/>
              <a:t>100</a:t>
            </a:r>
            <a:r>
              <a:rPr lang="ko-KR" altLang="en-US" sz="1200" dirty="0" smtClean="0"/>
              <a:t>개를 무작위로 생성하는 함수를 작성합니다</a:t>
            </a:r>
            <a:r>
              <a:rPr lang="en-US" altLang="ko-KR" sz="1200" dirty="0" smtClean="0"/>
              <a:t>. </a:t>
            </a:r>
            <a:r>
              <a:rPr lang="ko-KR" altLang="en-US" sz="1200" dirty="0" smtClean="0"/>
              <a:t>예를 들어</a:t>
            </a:r>
            <a:r>
              <a:rPr lang="en-US" altLang="ko-KR" sz="1200" dirty="0" smtClean="0"/>
              <a:t>, </a:t>
            </a:r>
            <a:r>
              <a:rPr lang="ko-KR" altLang="en-US" sz="1200" dirty="0" smtClean="0"/>
              <a:t>성씨는 </a:t>
            </a:r>
            <a:r>
              <a:rPr lang="en-US" altLang="ko-KR" sz="1200" dirty="0" smtClean="0"/>
              <a:t>'</a:t>
            </a:r>
            <a:r>
              <a:rPr lang="ko-KR" altLang="en-US" sz="1200" dirty="0" smtClean="0"/>
              <a:t>김</a:t>
            </a:r>
            <a:r>
              <a:rPr lang="en-US" altLang="ko-KR" sz="1200" dirty="0" smtClean="0"/>
              <a:t>', '</a:t>
            </a:r>
            <a:r>
              <a:rPr lang="ko-KR" altLang="en-US" sz="1200" dirty="0" smtClean="0"/>
              <a:t>이</a:t>
            </a:r>
            <a:r>
              <a:rPr lang="en-US" altLang="ko-KR" sz="1200" dirty="0" smtClean="0"/>
              <a:t>', '</a:t>
            </a:r>
            <a:r>
              <a:rPr lang="ko-KR" altLang="en-US" sz="1200" dirty="0" smtClean="0"/>
              <a:t>박</a:t>
            </a:r>
            <a:r>
              <a:rPr lang="en-US" altLang="ko-KR" sz="1200" dirty="0" smtClean="0"/>
              <a:t>' '</a:t>
            </a:r>
            <a:r>
              <a:rPr lang="ko-KR" altLang="en-US" sz="1200" dirty="0" smtClean="0"/>
              <a:t>조</a:t>
            </a:r>
            <a:r>
              <a:rPr lang="en-US" altLang="ko-KR" sz="1200" dirty="0" smtClean="0"/>
              <a:t>' '</a:t>
            </a:r>
            <a:r>
              <a:rPr lang="ko-KR" altLang="en-US" sz="1200" dirty="0" smtClean="0"/>
              <a:t>한</a:t>
            </a:r>
            <a:r>
              <a:rPr lang="en-US" altLang="ko-KR" sz="1200" dirty="0" smtClean="0"/>
              <a:t>' </a:t>
            </a:r>
            <a:r>
              <a:rPr lang="ko-KR" altLang="en-US" sz="1200" dirty="0" smtClean="0"/>
              <a:t>등이고</a:t>
            </a:r>
            <a:r>
              <a:rPr lang="en-US" altLang="ko-KR" sz="1200" dirty="0" smtClean="0"/>
              <a:t>, </a:t>
            </a:r>
            <a:r>
              <a:rPr lang="ko-KR" altLang="en-US" sz="1200" dirty="0" smtClean="0"/>
              <a:t>이름은 </a:t>
            </a:r>
            <a:r>
              <a:rPr lang="en-US" altLang="ko-KR" sz="1200" dirty="0" smtClean="0"/>
              <a:t>'</a:t>
            </a:r>
            <a:r>
              <a:rPr lang="ko-KR" altLang="en-US" sz="1200" dirty="0" smtClean="0"/>
              <a:t>영</a:t>
            </a:r>
            <a:r>
              <a:rPr lang="en-US" altLang="ko-KR" sz="1200" dirty="0" smtClean="0"/>
              <a:t>', '</a:t>
            </a:r>
            <a:r>
              <a:rPr lang="ko-KR" altLang="en-US" sz="1200" dirty="0" smtClean="0"/>
              <a:t>찬</a:t>
            </a:r>
            <a:r>
              <a:rPr lang="en-US" altLang="ko-KR" sz="1200" dirty="0" smtClean="0"/>
              <a:t>', '</a:t>
            </a:r>
            <a:r>
              <a:rPr lang="ko-KR" altLang="en-US" sz="1200" dirty="0" smtClean="0"/>
              <a:t>진</a:t>
            </a:r>
            <a:r>
              <a:rPr lang="en-US" altLang="ko-KR" sz="1200" dirty="0" smtClean="0"/>
              <a:t>' '</a:t>
            </a:r>
            <a:r>
              <a:rPr lang="ko-KR" altLang="en-US" sz="1200" dirty="0" smtClean="0"/>
              <a:t>오</a:t>
            </a:r>
            <a:r>
              <a:rPr lang="en-US" altLang="ko-KR" sz="1200" dirty="0" smtClean="0"/>
              <a:t>' '</a:t>
            </a:r>
            <a:r>
              <a:rPr lang="ko-KR" altLang="en-US" sz="1200" dirty="0" smtClean="0"/>
              <a:t>하</a:t>
            </a:r>
            <a:r>
              <a:rPr lang="en-US" altLang="ko-KR" sz="1200" dirty="0" smtClean="0"/>
              <a:t>' '</a:t>
            </a:r>
            <a:r>
              <a:rPr lang="ko-KR" altLang="en-US" sz="1200" dirty="0" smtClean="0"/>
              <a:t>영</a:t>
            </a:r>
            <a:r>
              <a:rPr lang="en-US" altLang="ko-KR" sz="1200" dirty="0" smtClean="0"/>
              <a:t>' </a:t>
            </a:r>
            <a:r>
              <a:rPr lang="ko-KR" altLang="en-US" sz="1200" dirty="0" smtClean="0"/>
              <a:t>등으로 구성됩니다</a:t>
            </a:r>
            <a:r>
              <a:rPr lang="en-US" altLang="ko-KR" sz="1200" dirty="0" smtClean="0"/>
              <a:t>.</a:t>
            </a:r>
          </a:p>
          <a:p>
            <a:pPr marL="0" indent="0">
              <a:lnSpc>
                <a:spcPct val="150000"/>
              </a:lnSpc>
              <a:buNone/>
            </a:pPr>
            <a:r>
              <a:rPr lang="en-US" altLang="ko-KR" sz="1200" dirty="0" smtClean="0"/>
              <a:t>2. </a:t>
            </a:r>
            <a:r>
              <a:rPr lang="ko-KR" altLang="en-US" sz="1200" dirty="0" smtClean="0"/>
              <a:t>디렉토리를 확인하고 </a:t>
            </a:r>
            <a:r>
              <a:rPr lang="en-US" altLang="ko-KR" sz="1200" dirty="0" smtClean="0"/>
              <a:t>'</a:t>
            </a:r>
            <a:r>
              <a:rPr lang="ko-KR" altLang="en-US" sz="1200" dirty="0" smtClean="0"/>
              <a:t>회원정보</a:t>
            </a:r>
            <a:r>
              <a:rPr lang="en-US" altLang="ko-KR" sz="1200" dirty="0" smtClean="0"/>
              <a:t>'</a:t>
            </a:r>
            <a:r>
              <a:rPr lang="ko-KR" altLang="en-US" sz="1200" dirty="0" smtClean="0"/>
              <a:t>라는 이름의 폴더를 생성하는 함수를 작성합니다</a:t>
            </a:r>
            <a:r>
              <a:rPr lang="en-US" altLang="ko-KR" sz="1200" dirty="0" smtClean="0"/>
              <a:t>. </a:t>
            </a:r>
            <a:r>
              <a:rPr lang="ko-KR" altLang="en-US" sz="1200" dirty="0" smtClean="0"/>
              <a:t>폴더가 이미 존재한다면 해당 폴더를 사용합니다</a:t>
            </a:r>
            <a:r>
              <a:rPr lang="en-US" altLang="ko-KR" sz="1200" dirty="0" smtClean="0"/>
              <a:t>.</a:t>
            </a:r>
          </a:p>
          <a:p>
            <a:pPr marL="0" indent="0">
              <a:lnSpc>
                <a:spcPct val="150000"/>
              </a:lnSpc>
              <a:buNone/>
            </a:pPr>
            <a:r>
              <a:rPr lang="en-US" altLang="ko-KR" sz="1200" dirty="0" smtClean="0"/>
              <a:t>3. </a:t>
            </a:r>
            <a:r>
              <a:rPr lang="ko-KR" altLang="en-US" sz="1200" dirty="0" smtClean="0"/>
              <a:t>각 </a:t>
            </a:r>
            <a:r>
              <a:rPr lang="ko-KR" altLang="en-US" sz="1200" dirty="0" err="1" smtClean="0"/>
              <a:t>이름별로</a:t>
            </a:r>
            <a:r>
              <a:rPr lang="ko-KR" altLang="en-US" sz="1200" dirty="0" smtClean="0"/>
              <a:t> </a:t>
            </a:r>
            <a:r>
              <a:rPr lang="en-US" altLang="ko-KR" sz="1200" dirty="0" smtClean="0"/>
              <a:t>'</a:t>
            </a:r>
            <a:r>
              <a:rPr lang="ko-KR" altLang="en-US" sz="1200" dirty="0" smtClean="0"/>
              <a:t>회원정보</a:t>
            </a:r>
            <a:r>
              <a:rPr lang="en-US" altLang="ko-KR" sz="1200" dirty="0" smtClean="0"/>
              <a:t>' </a:t>
            </a:r>
            <a:r>
              <a:rPr lang="ko-KR" altLang="en-US" sz="1200" dirty="0" smtClean="0"/>
              <a:t>폴더에 세 개의 </a:t>
            </a:r>
            <a:r>
              <a:rPr lang="en-US" altLang="ko-KR" sz="1200" dirty="0" smtClean="0"/>
              <a:t>txt </a:t>
            </a:r>
            <a:r>
              <a:rPr lang="ko-KR" altLang="en-US" sz="1200" dirty="0" smtClean="0"/>
              <a:t>파일을 생성하는 함수를 작성합니다</a:t>
            </a:r>
            <a:r>
              <a:rPr lang="en-US" altLang="ko-KR" sz="1200" dirty="0" smtClean="0"/>
              <a:t>. </a:t>
            </a:r>
            <a:r>
              <a:rPr lang="ko-KR" altLang="en-US" sz="1200" dirty="0" smtClean="0"/>
              <a:t>파일 이름은 </a:t>
            </a:r>
            <a:r>
              <a:rPr lang="en-US" altLang="ko-KR" sz="1200" dirty="0" smtClean="0"/>
              <a:t>'</a:t>
            </a:r>
            <a:r>
              <a:rPr lang="ko-KR" altLang="en-US" sz="1200" dirty="0" smtClean="0"/>
              <a:t>한글이름</a:t>
            </a:r>
            <a:r>
              <a:rPr lang="en-US" altLang="ko-KR" sz="1200" dirty="0" smtClean="0"/>
              <a:t>_1.txt', '</a:t>
            </a:r>
            <a:r>
              <a:rPr lang="ko-KR" altLang="en-US" sz="1200" dirty="0" smtClean="0"/>
              <a:t>한글이름</a:t>
            </a:r>
            <a:r>
              <a:rPr lang="en-US" altLang="ko-KR" sz="1200" dirty="0" smtClean="0"/>
              <a:t>_2.txt', '</a:t>
            </a:r>
            <a:r>
              <a:rPr lang="ko-KR" altLang="en-US" sz="1200" dirty="0" smtClean="0"/>
              <a:t>한글이름</a:t>
            </a:r>
            <a:r>
              <a:rPr lang="en-US" altLang="ko-KR" sz="1200" dirty="0" smtClean="0"/>
              <a:t>_3.txt' </a:t>
            </a:r>
            <a:r>
              <a:rPr lang="ko-KR" altLang="en-US" sz="1200" dirty="0" smtClean="0"/>
              <a:t>형태로 지정하며</a:t>
            </a:r>
            <a:r>
              <a:rPr lang="en-US" altLang="ko-KR" sz="1200" dirty="0" smtClean="0"/>
              <a:t>, </a:t>
            </a:r>
            <a:r>
              <a:rPr lang="ko-KR" altLang="en-US" sz="1200" dirty="0" smtClean="0"/>
              <a:t>기존에 동일한 이름의 파일이 존재하지 않아야 합니다</a:t>
            </a:r>
            <a:r>
              <a:rPr lang="en-US" altLang="ko-KR" sz="1200" dirty="0" smtClean="0"/>
              <a:t>.</a:t>
            </a:r>
          </a:p>
          <a:p>
            <a:pPr marL="0" indent="0">
              <a:lnSpc>
                <a:spcPct val="150000"/>
              </a:lnSpc>
              <a:buNone/>
            </a:pPr>
            <a:r>
              <a:rPr lang="en-US" altLang="ko-KR" sz="1200" dirty="0" smtClean="0"/>
              <a:t>4. </a:t>
            </a:r>
            <a:r>
              <a:rPr lang="ko-KR" altLang="en-US" sz="1200" dirty="0" smtClean="0"/>
              <a:t>임의의 나이를 생성하는 함수를 작성합니다</a:t>
            </a:r>
            <a:r>
              <a:rPr lang="en-US" altLang="ko-KR" sz="1200" dirty="0" smtClean="0"/>
              <a:t>. </a:t>
            </a:r>
            <a:r>
              <a:rPr lang="ko-KR" altLang="en-US" sz="1200" dirty="0" smtClean="0"/>
              <a:t>무작위로 </a:t>
            </a:r>
            <a:r>
              <a:rPr lang="en-US" altLang="ko-KR" sz="1200" dirty="0" smtClean="0"/>
              <a:t>18-70 </a:t>
            </a:r>
            <a:r>
              <a:rPr lang="ko-KR" altLang="en-US" sz="1200" dirty="0" smtClean="0"/>
              <a:t>사이의 값을 생성합니다</a:t>
            </a:r>
            <a:r>
              <a:rPr lang="en-US" altLang="ko-KR" sz="1200" dirty="0" smtClean="0"/>
              <a:t>.</a:t>
            </a:r>
          </a:p>
          <a:p>
            <a:pPr marL="0" indent="0">
              <a:lnSpc>
                <a:spcPct val="150000"/>
              </a:lnSpc>
              <a:buNone/>
            </a:pPr>
            <a:r>
              <a:rPr lang="en-US" altLang="ko-KR" sz="1200" dirty="0" smtClean="0"/>
              <a:t>5. </a:t>
            </a:r>
            <a:r>
              <a:rPr lang="ko-KR" altLang="en-US" sz="1200" dirty="0" smtClean="0"/>
              <a:t>임의의 성별을 생성하는 함수를 작성합니다</a:t>
            </a:r>
            <a:r>
              <a:rPr lang="en-US" altLang="ko-KR" sz="1200" dirty="0" smtClean="0"/>
              <a:t>. '</a:t>
            </a:r>
            <a:r>
              <a:rPr lang="ko-KR" altLang="en-US" sz="1200" dirty="0" smtClean="0"/>
              <a:t>남</a:t>
            </a:r>
            <a:r>
              <a:rPr lang="en-US" altLang="ko-KR" sz="1200" dirty="0" smtClean="0"/>
              <a:t>'</a:t>
            </a:r>
            <a:r>
              <a:rPr lang="ko-KR" altLang="en-US" sz="1200" dirty="0" smtClean="0"/>
              <a:t>과 </a:t>
            </a:r>
            <a:r>
              <a:rPr lang="en-US" altLang="ko-KR" sz="1200" dirty="0" smtClean="0"/>
              <a:t>'</a:t>
            </a:r>
            <a:r>
              <a:rPr lang="ko-KR" altLang="en-US" sz="1200" dirty="0" smtClean="0"/>
              <a:t>여</a:t>
            </a:r>
            <a:r>
              <a:rPr lang="en-US" altLang="ko-KR" sz="1200" dirty="0" smtClean="0"/>
              <a:t>' </a:t>
            </a:r>
            <a:r>
              <a:rPr lang="ko-KR" altLang="en-US" sz="1200" dirty="0" smtClean="0"/>
              <a:t>중 하나를 무작위로 선택합니다</a:t>
            </a:r>
            <a:r>
              <a:rPr lang="en-US" altLang="ko-KR" sz="1200" dirty="0" smtClean="0"/>
              <a:t>.</a:t>
            </a:r>
          </a:p>
          <a:p>
            <a:pPr marL="0" indent="0">
              <a:lnSpc>
                <a:spcPct val="150000"/>
              </a:lnSpc>
              <a:buNone/>
            </a:pPr>
            <a:r>
              <a:rPr lang="en-US" altLang="ko-KR" sz="1200" dirty="0" smtClean="0"/>
              <a:t>6. </a:t>
            </a:r>
            <a:r>
              <a:rPr lang="ko-KR" altLang="en-US" sz="1200" dirty="0" smtClean="0"/>
              <a:t>임의의 이메일 주소를 생성하는 함수를 작성합니다</a:t>
            </a:r>
            <a:r>
              <a:rPr lang="en-US" altLang="ko-KR" sz="1200" dirty="0" smtClean="0"/>
              <a:t>. </a:t>
            </a:r>
            <a:r>
              <a:rPr lang="ko-KR" altLang="en-US" sz="1200" dirty="0" smtClean="0"/>
              <a:t>성명과 구글</a:t>
            </a:r>
            <a:r>
              <a:rPr lang="en-US" altLang="ko-KR" sz="1200" dirty="0" smtClean="0"/>
              <a:t>, </a:t>
            </a:r>
            <a:r>
              <a:rPr lang="ko-KR" altLang="en-US" sz="1200" dirty="0" smtClean="0"/>
              <a:t>네이버</a:t>
            </a:r>
            <a:r>
              <a:rPr lang="en-US" altLang="ko-KR" sz="1200" dirty="0" smtClean="0"/>
              <a:t>, </a:t>
            </a:r>
            <a:r>
              <a:rPr lang="ko-KR" altLang="en-US" sz="1200" dirty="0" smtClean="0"/>
              <a:t>야후</a:t>
            </a:r>
            <a:r>
              <a:rPr lang="en-US" altLang="ko-KR" sz="1200" dirty="0" smtClean="0"/>
              <a:t>, </a:t>
            </a:r>
            <a:r>
              <a:rPr lang="ko-KR" altLang="en-US" sz="1200" dirty="0" smtClean="0"/>
              <a:t>다음</a:t>
            </a:r>
            <a:r>
              <a:rPr lang="en-US" altLang="ko-KR" sz="1200" dirty="0" smtClean="0"/>
              <a:t>, </a:t>
            </a:r>
            <a:r>
              <a:rPr lang="ko-KR" altLang="en-US" sz="1200" dirty="0" smtClean="0"/>
              <a:t>카카오 도메인 중 하나를 사용하여 이메일 주소를 생성합니다</a:t>
            </a:r>
            <a:r>
              <a:rPr lang="en-US" altLang="ko-KR" sz="1200" dirty="0" smtClean="0"/>
              <a:t>.</a:t>
            </a:r>
          </a:p>
          <a:p>
            <a:pPr marL="0" indent="0">
              <a:lnSpc>
                <a:spcPct val="150000"/>
              </a:lnSpc>
              <a:buNone/>
            </a:pPr>
            <a:r>
              <a:rPr lang="en-US" altLang="ko-KR" sz="1200" dirty="0" smtClean="0"/>
              <a:t>7. </a:t>
            </a:r>
            <a:r>
              <a:rPr lang="ko-KR" altLang="en-US" sz="1200" dirty="0" smtClean="0"/>
              <a:t>각 </a:t>
            </a:r>
            <a:r>
              <a:rPr lang="en-US" altLang="ko-KR" sz="1200" dirty="0" smtClean="0"/>
              <a:t>txt </a:t>
            </a:r>
            <a:r>
              <a:rPr lang="ko-KR" altLang="en-US" sz="1200" dirty="0" smtClean="0"/>
              <a:t>파일에 이름</a:t>
            </a:r>
            <a:r>
              <a:rPr lang="en-US" altLang="ko-KR" sz="1200" dirty="0" smtClean="0"/>
              <a:t>, </a:t>
            </a:r>
            <a:r>
              <a:rPr lang="ko-KR" altLang="en-US" sz="1200" dirty="0" smtClean="0"/>
              <a:t>생성된 나이</a:t>
            </a:r>
            <a:r>
              <a:rPr lang="en-US" altLang="ko-KR" sz="1200" dirty="0" smtClean="0"/>
              <a:t>, </a:t>
            </a:r>
            <a:r>
              <a:rPr lang="ko-KR" altLang="en-US" sz="1200" dirty="0" smtClean="0"/>
              <a:t>생성된 성별</a:t>
            </a:r>
            <a:r>
              <a:rPr lang="en-US" altLang="ko-KR" sz="1200" dirty="0" smtClean="0"/>
              <a:t>, </a:t>
            </a:r>
            <a:r>
              <a:rPr lang="ko-KR" altLang="en-US" sz="1200" dirty="0" smtClean="0"/>
              <a:t>생성된 이메일 주소 정보를 쓰는 함수를 작성합니다</a:t>
            </a:r>
            <a:r>
              <a:rPr lang="en-US" altLang="ko-KR" sz="1200" dirty="0" smtClean="0"/>
              <a:t>.</a:t>
            </a:r>
          </a:p>
          <a:p>
            <a:pPr marL="0" indent="0">
              <a:lnSpc>
                <a:spcPct val="150000"/>
              </a:lnSpc>
              <a:buNone/>
            </a:pPr>
            <a:r>
              <a:rPr lang="en-US" altLang="ko-KR" sz="1200" dirty="0" smtClean="0"/>
              <a:t>8. </a:t>
            </a:r>
            <a:r>
              <a:rPr lang="ko-KR" altLang="en-US" sz="1200" dirty="0" smtClean="0"/>
              <a:t>생성한 함수들을 사용하여 이름 </a:t>
            </a:r>
            <a:r>
              <a:rPr lang="en-US" altLang="ko-KR" sz="1200" dirty="0" smtClean="0"/>
              <a:t>100</a:t>
            </a:r>
            <a:r>
              <a:rPr lang="ko-KR" altLang="en-US" sz="1200" dirty="0" smtClean="0"/>
              <a:t>개에 대해 모든 </a:t>
            </a:r>
            <a:r>
              <a:rPr lang="en-US" altLang="ko-KR" sz="1200" dirty="0" smtClean="0"/>
              <a:t>txt </a:t>
            </a:r>
            <a:r>
              <a:rPr lang="ko-KR" altLang="en-US" sz="1200" dirty="0" smtClean="0"/>
              <a:t>파일을 생성합니다</a:t>
            </a:r>
            <a:r>
              <a:rPr lang="en-US" altLang="ko-KR" sz="1200" dirty="0" smtClean="0"/>
              <a:t>.</a:t>
            </a:r>
          </a:p>
          <a:p>
            <a:pPr marL="0" indent="0">
              <a:lnSpc>
                <a:spcPct val="150000"/>
              </a:lnSpc>
              <a:buNone/>
            </a:pPr>
            <a:r>
              <a:rPr lang="en-US" altLang="ko-KR" sz="1200" dirty="0" smtClean="0"/>
              <a:t>9. </a:t>
            </a:r>
            <a:r>
              <a:rPr lang="ko-KR" altLang="en-US" sz="1200" dirty="0" smtClean="0"/>
              <a:t>파일 생성 프로세스가 완료되면 </a:t>
            </a:r>
            <a:r>
              <a:rPr lang="en-US" altLang="ko-KR" sz="1200" dirty="0" smtClean="0"/>
              <a:t>'100</a:t>
            </a:r>
            <a:r>
              <a:rPr lang="ko-KR" altLang="en-US" sz="1200" dirty="0" smtClean="0"/>
              <a:t>개의 회원 정보를 담은 텍스트 파일 생성이 완료되었습니다</a:t>
            </a:r>
            <a:r>
              <a:rPr lang="en-US" altLang="ko-KR" sz="1200" dirty="0" smtClean="0"/>
              <a:t>.'</a:t>
            </a:r>
            <a:r>
              <a:rPr lang="ko-KR" altLang="en-US" sz="1200" dirty="0" smtClean="0"/>
              <a:t>라는 메시지를 출력하는 코드를 작성합니다</a:t>
            </a:r>
            <a:r>
              <a:rPr lang="en-US" altLang="ko-KR" sz="1200" dirty="0" smtClean="0"/>
              <a:t>.</a:t>
            </a:r>
            <a:endParaRPr lang="ko-KR" altLang="en-US" sz="1200" dirty="0"/>
          </a:p>
        </p:txBody>
      </p:sp>
    </p:spTree>
    <p:extLst>
      <p:ext uri="{BB962C8B-B14F-4D97-AF65-F5344CB8AC3E}">
        <p14:creationId xmlns:p14="http://schemas.microsoft.com/office/powerpoint/2010/main" val="2330032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임의의 회원정보 만들기</a:t>
            </a:r>
            <a:r>
              <a:rPr lang="en-US" altLang="ko-KR" dirty="0" smtClean="0"/>
              <a:t>(</a:t>
            </a:r>
            <a:r>
              <a:rPr lang="ko-KR" altLang="en-US" dirty="0" smtClean="0"/>
              <a:t>확장</a:t>
            </a:r>
            <a:r>
              <a:rPr lang="en-US" altLang="ko-KR" dirty="0" smtClean="0"/>
              <a:t>-2)</a:t>
            </a:r>
            <a:endParaRPr lang="ko-KR" altLang="en-US" dirty="0"/>
          </a:p>
        </p:txBody>
      </p:sp>
      <p:sp>
        <p:nvSpPr>
          <p:cNvPr id="3" name="내용 개체 틀 2"/>
          <p:cNvSpPr>
            <a:spLocks noGrp="1"/>
          </p:cNvSpPr>
          <p:nvPr>
            <p:ph idx="1"/>
          </p:nvPr>
        </p:nvSpPr>
        <p:spPr/>
        <p:txBody>
          <a:bodyPr>
            <a:noAutofit/>
          </a:bodyPr>
          <a:lstStyle/>
          <a:p>
            <a:pPr marL="0" indent="0">
              <a:lnSpc>
                <a:spcPts val="1800"/>
              </a:lnSpc>
              <a:buNone/>
            </a:pPr>
            <a:r>
              <a:rPr lang="en-US" altLang="ko-KR" sz="1200" dirty="0" smtClean="0"/>
              <a:t>Python</a:t>
            </a:r>
            <a:r>
              <a:rPr lang="ko-KR" altLang="en-US" sz="1200" dirty="0" smtClean="0"/>
              <a:t>을 사용해 다음과 같은 기능을 포함하는 코드를 작성해주세요</a:t>
            </a:r>
            <a:r>
              <a:rPr lang="en-US" altLang="ko-KR" sz="1200" dirty="0" smtClean="0"/>
              <a:t>:</a:t>
            </a:r>
          </a:p>
          <a:p>
            <a:pPr marL="0" indent="0">
              <a:lnSpc>
                <a:spcPts val="1800"/>
              </a:lnSpc>
              <a:buNone/>
            </a:pPr>
            <a:r>
              <a:rPr lang="en-US" altLang="ko-KR" sz="1200" dirty="0" smtClean="0"/>
              <a:t>1. </a:t>
            </a:r>
            <a:r>
              <a:rPr lang="ko-KR" altLang="en-US" sz="1200" dirty="0" smtClean="0"/>
              <a:t>주어진 성씨 리스트</a:t>
            </a:r>
            <a:r>
              <a:rPr lang="en-US" altLang="ko-KR" sz="1200" dirty="0" smtClean="0"/>
              <a:t>('</a:t>
            </a:r>
            <a:r>
              <a:rPr lang="ko-KR" altLang="en-US" sz="1200" dirty="0" smtClean="0"/>
              <a:t>김</a:t>
            </a:r>
            <a:r>
              <a:rPr lang="en-US" altLang="ko-KR" sz="1200" dirty="0" smtClean="0"/>
              <a:t>', '</a:t>
            </a:r>
            <a:r>
              <a:rPr lang="ko-KR" altLang="en-US" sz="1200" dirty="0" smtClean="0"/>
              <a:t>이</a:t>
            </a:r>
            <a:r>
              <a:rPr lang="en-US" altLang="ko-KR" sz="1200" dirty="0" smtClean="0"/>
              <a:t>', '</a:t>
            </a:r>
            <a:r>
              <a:rPr lang="ko-KR" altLang="en-US" sz="1200" dirty="0" smtClean="0"/>
              <a:t>박</a:t>
            </a:r>
            <a:r>
              <a:rPr lang="en-US" altLang="ko-KR" sz="1200" dirty="0" smtClean="0"/>
              <a:t>', '</a:t>
            </a:r>
            <a:r>
              <a:rPr lang="ko-KR" altLang="en-US" sz="1200" dirty="0" smtClean="0"/>
              <a:t>조</a:t>
            </a:r>
            <a:r>
              <a:rPr lang="en-US" altLang="ko-KR" sz="1200" dirty="0" smtClean="0"/>
              <a:t>', '</a:t>
            </a:r>
            <a:r>
              <a:rPr lang="ko-KR" altLang="en-US" sz="1200" dirty="0" smtClean="0"/>
              <a:t>한</a:t>
            </a:r>
            <a:r>
              <a:rPr lang="en-US" altLang="ko-KR" sz="1200" dirty="0" smtClean="0"/>
              <a:t>‘, '</a:t>
            </a:r>
            <a:r>
              <a:rPr lang="ko-KR" altLang="en-US" sz="1200" dirty="0" smtClean="0"/>
              <a:t>오</a:t>
            </a:r>
            <a:r>
              <a:rPr lang="en-US" altLang="ko-KR" sz="1200" dirty="0" smtClean="0"/>
              <a:t>‘, ＇</a:t>
            </a:r>
            <a:r>
              <a:rPr lang="ko-KR" altLang="en-US" sz="1200" dirty="0" smtClean="0"/>
              <a:t>신</a:t>
            </a:r>
            <a:r>
              <a:rPr lang="en-US" altLang="ko-KR" sz="1200" dirty="0" smtClean="0"/>
              <a:t>＇ </a:t>
            </a:r>
            <a:r>
              <a:rPr lang="ko-KR" altLang="en-US" sz="1200" dirty="0" smtClean="0"/>
              <a:t>등</a:t>
            </a:r>
            <a:r>
              <a:rPr lang="en-US" altLang="ko-KR" sz="1200" dirty="0" smtClean="0"/>
              <a:t>)</a:t>
            </a:r>
            <a:r>
              <a:rPr lang="ko-KR" altLang="en-US" sz="1200" dirty="0" smtClean="0"/>
              <a:t>와 이름 리스트</a:t>
            </a:r>
            <a:r>
              <a:rPr lang="en-US" altLang="ko-KR" sz="1200" dirty="0" smtClean="0"/>
              <a:t>(＇</a:t>
            </a:r>
            <a:r>
              <a:rPr lang="ko-KR" altLang="en-US" sz="1200" dirty="0" smtClean="0"/>
              <a:t>영</a:t>
            </a:r>
            <a:r>
              <a:rPr lang="en-US" altLang="ko-KR" sz="1200" dirty="0" smtClean="0"/>
              <a:t>＇, ＇</a:t>
            </a:r>
            <a:r>
              <a:rPr lang="ko-KR" altLang="en-US" sz="1200" dirty="0" smtClean="0"/>
              <a:t>찬</a:t>
            </a:r>
            <a:r>
              <a:rPr lang="en-US" altLang="ko-KR" sz="1200" dirty="0" smtClean="0"/>
              <a:t>＇, ＇</a:t>
            </a:r>
            <a:r>
              <a:rPr lang="ko-KR" altLang="en-US" sz="1200" dirty="0" smtClean="0"/>
              <a:t>진</a:t>
            </a:r>
            <a:r>
              <a:rPr lang="en-US" altLang="ko-KR" sz="1200" dirty="0" smtClean="0"/>
              <a:t>＇, ＇</a:t>
            </a:r>
            <a:r>
              <a:rPr lang="ko-KR" altLang="en-US" sz="1200" dirty="0" smtClean="0"/>
              <a:t>오</a:t>
            </a:r>
            <a:r>
              <a:rPr lang="en-US" altLang="ko-KR" sz="1200" dirty="0" smtClean="0"/>
              <a:t>＇, ＇</a:t>
            </a:r>
            <a:r>
              <a:rPr lang="ko-KR" altLang="en-US" sz="1200" dirty="0" smtClean="0"/>
              <a:t>하</a:t>
            </a:r>
            <a:r>
              <a:rPr lang="en-US" altLang="ko-KR" sz="1200" dirty="0" smtClean="0"/>
              <a:t>＇, ＇</a:t>
            </a:r>
            <a:r>
              <a:rPr lang="ko-KR" altLang="en-US" sz="1200" dirty="0" smtClean="0"/>
              <a:t>영</a:t>
            </a:r>
            <a:r>
              <a:rPr lang="en-US" altLang="ko-KR" sz="1200" dirty="0" smtClean="0"/>
              <a:t>＇ </a:t>
            </a:r>
            <a:r>
              <a:rPr lang="ko-KR" altLang="en-US" sz="1200" dirty="0" smtClean="0"/>
              <a:t>등</a:t>
            </a:r>
            <a:r>
              <a:rPr lang="en-US" altLang="ko-KR" sz="1200" dirty="0" smtClean="0"/>
              <a:t>)</a:t>
            </a:r>
            <a:r>
              <a:rPr lang="ko-KR" altLang="en-US" sz="1200" dirty="0" smtClean="0"/>
              <a:t>를 이용하여 세 글자로 이루어진 한글 이름을 무작위로 </a:t>
            </a:r>
            <a:r>
              <a:rPr lang="en-US" altLang="ko-KR" sz="1200" dirty="0" smtClean="0"/>
              <a:t>100</a:t>
            </a:r>
            <a:r>
              <a:rPr lang="ko-KR" altLang="en-US" sz="1200" dirty="0" smtClean="0"/>
              <a:t>개 생성하는 함수를 만드세요</a:t>
            </a:r>
            <a:r>
              <a:rPr lang="en-US" altLang="ko-KR" sz="1200" dirty="0" smtClean="0"/>
              <a:t>.</a:t>
            </a:r>
          </a:p>
          <a:p>
            <a:pPr marL="0" indent="0">
              <a:lnSpc>
                <a:spcPts val="1800"/>
              </a:lnSpc>
              <a:buNone/>
            </a:pPr>
            <a:r>
              <a:rPr lang="en-US" altLang="ko-KR" sz="1200" dirty="0" smtClean="0"/>
              <a:t>2. </a:t>
            </a:r>
            <a:r>
              <a:rPr lang="ko-KR" altLang="en-US" sz="1200" dirty="0" smtClean="0"/>
              <a:t>현재 작업 디렉토리를 확인하고</a:t>
            </a:r>
            <a:r>
              <a:rPr lang="en-US" altLang="ko-KR" sz="1200" dirty="0" smtClean="0"/>
              <a:t>, ＇</a:t>
            </a:r>
            <a:r>
              <a:rPr lang="ko-KR" altLang="en-US" sz="1200" dirty="0" smtClean="0"/>
              <a:t>회원정보</a:t>
            </a:r>
            <a:r>
              <a:rPr lang="en-US" altLang="ko-KR" sz="1200" dirty="0" smtClean="0"/>
              <a:t>＇</a:t>
            </a:r>
            <a:r>
              <a:rPr lang="ko-KR" altLang="en-US" sz="1200" dirty="0" smtClean="0"/>
              <a:t>라는 이름의 폴더를 생성하는 함수를 작성하세요</a:t>
            </a:r>
            <a:r>
              <a:rPr lang="en-US" altLang="ko-KR" sz="1200" dirty="0" smtClean="0"/>
              <a:t>. </a:t>
            </a:r>
            <a:r>
              <a:rPr lang="ko-KR" altLang="en-US" sz="1200" dirty="0" smtClean="0"/>
              <a:t>만약 해당 이름의 폴더가 이미 존재한다면</a:t>
            </a:r>
            <a:r>
              <a:rPr lang="en-US" altLang="ko-KR" sz="1200" dirty="0" smtClean="0"/>
              <a:t>, </a:t>
            </a:r>
            <a:r>
              <a:rPr lang="ko-KR" altLang="en-US" sz="1200" dirty="0" smtClean="0"/>
              <a:t>새로 생성하지 않고 기존의 폴더를 사용해야 합니다</a:t>
            </a:r>
            <a:r>
              <a:rPr lang="en-US" altLang="ko-KR" sz="1200" dirty="0" smtClean="0"/>
              <a:t>.</a:t>
            </a:r>
          </a:p>
          <a:p>
            <a:pPr marL="0" indent="0">
              <a:lnSpc>
                <a:spcPts val="1800"/>
              </a:lnSpc>
              <a:buNone/>
            </a:pPr>
            <a:r>
              <a:rPr lang="en-US" altLang="ko-KR" sz="1200" dirty="0" smtClean="0"/>
              <a:t>3. </a:t>
            </a:r>
            <a:r>
              <a:rPr lang="ko-KR" altLang="en-US" sz="1200" dirty="0" smtClean="0"/>
              <a:t>각 생성된 </a:t>
            </a:r>
            <a:r>
              <a:rPr lang="ko-KR" altLang="en-US" sz="1200" dirty="0" err="1" smtClean="0"/>
              <a:t>이름별로</a:t>
            </a:r>
            <a:r>
              <a:rPr lang="ko-KR" altLang="en-US" sz="1200" dirty="0" smtClean="0"/>
              <a:t> </a:t>
            </a:r>
            <a:r>
              <a:rPr lang="en-US" altLang="ko-KR" sz="1200" dirty="0" smtClean="0"/>
              <a:t>＇</a:t>
            </a:r>
            <a:r>
              <a:rPr lang="ko-KR" altLang="en-US" sz="1200" dirty="0" smtClean="0"/>
              <a:t>회원정보</a:t>
            </a:r>
            <a:r>
              <a:rPr lang="en-US" altLang="ko-KR" sz="1200" dirty="0" smtClean="0"/>
              <a:t>＇ </a:t>
            </a:r>
            <a:r>
              <a:rPr lang="ko-KR" altLang="en-US" sz="1200" dirty="0" smtClean="0"/>
              <a:t>폴더 내에 세 개의 </a:t>
            </a:r>
            <a:r>
              <a:rPr lang="en-US" altLang="ko-KR" sz="1200" dirty="0" smtClean="0"/>
              <a:t>txt </a:t>
            </a:r>
            <a:r>
              <a:rPr lang="ko-KR" altLang="en-US" sz="1200" dirty="0" smtClean="0"/>
              <a:t>파일을 생성하는 함수를 만드세요</a:t>
            </a:r>
            <a:r>
              <a:rPr lang="en-US" altLang="ko-KR" sz="1200" dirty="0" smtClean="0"/>
              <a:t>. </a:t>
            </a:r>
            <a:r>
              <a:rPr lang="ko-KR" altLang="en-US" sz="1200" dirty="0" smtClean="0"/>
              <a:t>각 파일의 이름은 </a:t>
            </a:r>
            <a:r>
              <a:rPr lang="en-US" altLang="ko-KR" sz="1200" dirty="0" smtClean="0"/>
              <a:t>＇</a:t>
            </a:r>
            <a:r>
              <a:rPr lang="ko-KR" altLang="en-US" sz="1200" dirty="0" smtClean="0"/>
              <a:t>한글이름</a:t>
            </a:r>
            <a:r>
              <a:rPr lang="en-US" altLang="ko-KR" sz="1200" dirty="0" smtClean="0"/>
              <a:t>_1.txt＇, ＇</a:t>
            </a:r>
            <a:r>
              <a:rPr lang="ko-KR" altLang="en-US" sz="1200" dirty="0" smtClean="0"/>
              <a:t>한글이름</a:t>
            </a:r>
            <a:r>
              <a:rPr lang="en-US" altLang="ko-KR" sz="1200" dirty="0" smtClean="0"/>
              <a:t>_2.txt＇, ＇</a:t>
            </a:r>
            <a:r>
              <a:rPr lang="ko-KR" altLang="en-US" sz="1200" dirty="0" smtClean="0"/>
              <a:t>한글이름</a:t>
            </a:r>
            <a:r>
              <a:rPr lang="en-US" altLang="ko-KR" sz="1200" dirty="0" smtClean="0"/>
              <a:t>_3.txt＇ </a:t>
            </a:r>
            <a:r>
              <a:rPr lang="ko-KR" altLang="en-US" sz="1200" dirty="0" smtClean="0"/>
              <a:t>형식으로 지정하며</a:t>
            </a:r>
            <a:r>
              <a:rPr lang="en-US" altLang="ko-KR" sz="1200" dirty="0" smtClean="0"/>
              <a:t>, </a:t>
            </a:r>
            <a:r>
              <a:rPr lang="ko-KR" altLang="en-US" sz="1200" dirty="0" smtClean="0"/>
              <a:t>동일한 이름의 파일이 이미 존재하지 않는다는 가정 하에 작성해야 합니다</a:t>
            </a:r>
            <a:r>
              <a:rPr lang="en-US" altLang="ko-KR" sz="1200" dirty="0" smtClean="0"/>
              <a:t>.</a:t>
            </a:r>
          </a:p>
          <a:p>
            <a:pPr marL="0" indent="0">
              <a:lnSpc>
                <a:spcPts val="1800"/>
              </a:lnSpc>
              <a:buNone/>
            </a:pPr>
            <a:r>
              <a:rPr lang="en-US" altLang="ko-KR" sz="1200" dirty="0" smtClean="0"/>
              <a:t>4. </a:t>
            </a:r>
            <a:r>
              <a:rPr lang="ko-KR" altLang="en-US" sz="1200" dirty="0" smtClean="0"/>
              <a:t>임의의 나이를 생성하는 함수를 만드세요</a:t>
            </a:r>
            <a:r>
              <a:rPr lang="en-US" altLang="ko-KR" sz="1200" dirty="0" smtClean="0"/>
              <a:t>. </a:t>
            </a:r>
            <a:r>
              <a:rPr lang="ko-KR" altLang="en-US" sz="1200" dirty="0" smtClean="0"/>
              <a:t>이 함수는 </a:t>
            </a:r>
            <a:r>
              <a:rPr lang="en-US" altLang="ko-KR" sz="1200" dirty="0" smtClean="0"/>
              <a:t>18</a:t>
            </a:r>
            <a:r>
              <a:rPr lang="ko-KR" altLang="en-US" sz="1200" dirty="0" smtClean="0"/>
              <a:t>부터 </a:t>
            </a:r>
            <a:r>
              <a:rPr lang="en-US" altLang="ko-KR" sz="1200" dirty="0" smtClean="0"/>
              <a:t>70 </a:t>
            </a:r>
            <a:r>
              <a:rPr lang="ko-KR" altLang="en-US" sz="1200" dirty="0" smtClean="0"/>
              <a:t>사이의 정수를 무작위로 반환해야 합니다</a:t>
            </a:r>
            <a:r>
              <a:rPr lang="en-US" altLang="ko-KR" sz="1200" dirty="0" smtClean="0"/>
              <a:t>.</a:t>
            </a:r>
          </a:p>
          <a:p>
            <a:pPr marL="0" indent="0">
              <a:lnSpc>
                <a:spcPts val="1800"/>
              </a:lnSpc>
              <a:buNone/>
            </a:pPr>
            <a:r>
              <a:rPr lang="en-US" altLang="ko-KR" sz="1200" dirty="0" smtClean="0"/>
              <a:t>5. </a:t>
            </a:r>
            <a:r>
              <a:rPr lang="ko-KR" altLang="en-US" sz="1200" dirty="0" smtClean="0"/>
              <a:t>임의의 성별을 생성하는 함수를 만드세요</a:t>
            </a:r>
            <a:r>
              <a:rPr lang="en-US" altLang="ko-KR" sz="1200" dirty="0" smtClean="0"/>
              <a:t>. ＇</a:t>
            </a:r>
            <a:r>
              <a:rPr lang="ko-KR" altLang="en-US" sz="1200" dirty="0" smtClean="0"/>
              <a:t>남</a:t>
            </a:r>
            <a:r>
              <a:rPr lang="en-US" altLang="ko-KR" sz="1200" dirty="0" smtClean="0"/>
              <a:t>＇, ＇</a:t>
            </a:r>
            <a:r>
              <a:rPr lang="ko-KR" altLang="en-US" sz="1200" dirty="0" smtClean="0"/>
              <a:t>여</a:t>
            </a:r>
            <a:r>
              <a:rPr lang="en-US" altLang="ko-KR" sz="1200" dirty="0" smtClean="0"/>
              <a:t>＇ </a:t>
            </a:r>
            <a:r>
              <a:rPr lang="ko-KR" altLang="en-US" sz="1200" dirty="0" smtClean="0"/>
              <a:t>중에서 무작위로 선택하여 반환해야 합니다</a:t>
            </a:r>
            <a:r>
              <a:rPr lang="en-US" altLang="ko-KR" sz="1200" dirty="0" smtClean="0"/>
              <a:t>.</a:t>
            </a:r>
          </a:p>
          <a:p>
            <a:pPr marL="0" indent="0">
              <a:lnSpc>
                <a:spcPts val="1800"/>
              </a:lnSpc>
              <a:buNone/>
            </a:pPr>
            <a:r>
              <a:rPr lang="en-US" altLang="ko-KR" sz="1200" dirty="0" smtClean="0"/>
              <a:t>6. </a:t>
            </a:r>
            <a:r>
              <a:rPr lang="ko-KR" altLang="en-US" sz="1200" dirty="0" smtClean="0"/>
              <a:t>임의의 이메일 주소를 생성하는 함수를 작성하세요</a:t>
            </a:r>
            <a:r>
              <a:rPr lang="en-US" altLang="ko-KR" sz="1200" dirty="0" smtClean="0"/>
              <a:t>. </a:t>
            </a:r>
            <a:r>
              <a:rPr lang="ko-KR" altLang="en-US" sz="1200" dirty="0" smtClean="0"/>
              <a:t>이 함수는 생성된 한글 이름과 </a:t>
            </a:r>
            <a:r>
              <a:rPr lang="en-US" altLang="ko-KR" sz="1200" dirty="0" smtClean="0"/>
              <a:t>＇@＇ </a:t>
            </a:r>
            <a:r>
              <a:rPr lang="ko-KR" altLang="en-US" sz="1200" dirty="0" smtClean="0"/>
              <a:t>기호</a:t>
            </a:r>
            <a:r>
              <a:rPr lang="en-US" altLang="ko-KR" sz="1200" dirty="0" smtClean="0"/>
              <a:t>, </a:t>
            </a:r>
            <a:r>
              <a:rPr lang="ko-KR" altLang="en-US" sz="1200" dirty="0" smtClean="0"/>
              <a:t>그리고 주어진 도메인 리스트</a:t>
            </a:r>
            <a:r>
              <a:rPr lang="en-US" altLang="ko-KR" sz="1200" dirty="0" smtClean="0"/>
              <a:t>(＇google.com＇, ＇naver.com＇, ＇yahoo.com＇, ＇daum.net＇, ＇kakao.com＇) </a:t>
            </a:r>
            <a:r>
              <a:rPr lang="ko-KR" altLang="en-US" sz="1200" dirty="0" smtClean="0"/>
              <a:t>중 하나를 이용하여 이메일 주소를 생성해야 합니다</a:t>
            </a:r>
            <a:r>
              <a:rPr lang="en-US" altLang="ko-KR" sz="1200" dirty="0" smtClean="0"/>
              <a:t>.</a:t>
            </a:r>
          </a:p>
          <a:p>
            <a:pPr marL="0" indent="0">
              <a:lnSpc>
                <a:spcPts val="1800"/>
              </a:lnSpc>
              <a:buNone/>
            </a:pPr>
            <a:r>
              <a:rPr lang="en-US" altLang="ko-KR" sz="1200" dirty="0" smtClean="0"/>
              <a:t>7. </a:t>
            </a:r>
            <a:r>
              <a:rPr lang="ko-KR" altLang="en-US" sz="1200" dirty="0" smtClean="0"/>
              <a:t>각 </a:t>
            </a:r>
            <a:r>
              <a:rPr lang="en-US" altLang="ko-KR" sz="1200" dirty="0" smtClean="0"/>
              <a:t>txt </a:t>
            </a:r>
            <a:r>
              <a:rPr lang="ko-KR" altLang="en-US" sz="1200" dirty="0" smtClean="0"/>
              <a:t>파일에 생성된 이름</a:t>
            </a:r>
            <a:r>
              <a:rPr lang="en-US" altLang="ko-KR" sz="1200" dirty="0" smtClean="0"/>
              <a:t>, </a:t>
            </a:r>
            <a:r>
              <a:rPr lang="ko-KR" altLang="en-US" sz="1200" dirty="0" smtClean="0"/>
              <a:t>나이</a:t>
            </a:r>
            <a:r>
              <a:rPr lang="en-US" altLang="ko-KR" sz="1200" dirty="0" smtClean="0"/>
              <a:t>, </a:t>
            </a:r>
            <a:r>
              <a:rPr lang="ko-KR" altLang="en-US" sz="1200" dirty="0" smtClean="0"/>
              <a:t>성별</a:t>
            </a:r>
            <a:r>
              <a:rPr lang="en-US" altLang="ko-KR" sz="1200" dirty="0" smtClean="0"/>
              <a:t>, </a:t>
            </a:r>
            <a:r>
              <a:rPr lang="ko-KR" altLang="en-US" sz="1200" dirty="0" smtClean="0"/>
              <a:t>이메일 주소 정보를 쓰는 함수를 만드세요</a:t>
            </a:r>
            <a:r>
              <a:rPr lang="en-US" altLang="ko-KR" sz="1200" dirty="0" smtClean="0"/>
              <a:t>.</a:t>
            </a:r>
          </a:p>
          <a:p>
            <a:pPr marL="0" indent="0">
              <a:lnSpc>
                <a:spcPts val="1800"/>
              </a:lnSpc>
              <a:buNone/>
            </a:pPr>
            <a:r>
              <a:rPr lang="en-US" altLang="ko-KR" sz="1200" dirty="0" smtClean="0"/>
              <a:t>8. </a:t>
            </a:r>
            <a:r>
              <a:rPr lang="ko-KR" altLang="en-US" sz="1200" dirty="0" smtClean="0"/>
              <a:t>위에서 생성한 모든 함수를 이용하여</a:t>
            </a:r>
            <a:r>
              <a:rPr lang="en-US" altLang="ko-KR" sz="1200" dirty="0" smtClean="0"/>
              <a:t>, 100</a:t>
            </a:r>
            <a:r>
              <a:rPr lang="ko-KR" altLang="en-US" sz="1200" dirty="0" smtClean="0"/>
              <a:t>개의 이름에 대한 </a:t>
            </a:r>
            <a:r>
              <a:rPr lang="en-US" altLang="ko-KR" sz="1200" dirty="0" smtClean="0"/>
              <a:t>txt </a:t>
            </a:r>
            <a:r>
              <a:rPr lang="ko-KR" altLang="en-US" sz="1200" dirty="0" smtClean="0"/>
              <a:t>파일을 </a:t>
            </a:r>
            <a:r>
              <a:rPr lang="en-US" altLang="ko-KR" sz="1200" dirty="0" smtClean="0"/>
              <a:t>＇</a:t>
            </a:r>
            <a:r>
              <a:rPr lang="ko-KR" altLang="en-US" sz="1200" dirty="0" smtClean="0"/>
              <a:t>회원정보</a:t>
            </a:r>
            <a:r>
              <a:rPr lang="en-US" altLang="ko-KR" sz="1200" dirty="0" smtClean="0"/>
              <a:t>＇ </a:t>
            </a:r>
            <a:r>
              <a:rPr lang="ko-KR" altLang="en-US" sz="1200" dirty="0" smtClean="0"/>
              <a:t>폴더 내에 생성하는 코드를 작성하세요</a:t>
            </a:r>
            <a:r>
              <a:rPr lang="en-US" altLang="ko-KR" sz="1200" dirty="0" smtClean="0"/>
              <a:t>.</a:t>
            </a:r>
          </a:p>
          <a:p>
            <a:pPr marL="0" indent="0">
              <a:lnSpc>
                <a:spcPts val="1800"/>
              </a:lnSpc>
              <a:buNone/>
            </a:pPr>
            <a:r>
              <a:rPr lang="en-US" altLang="ko-KR" sz="1200" dirty="0" smtClean="0"/>
              <a:t>9. </a:t>
            </a:r>
            <a:r>
              <a:rPr lang="ko-KR" altLang="en-US" sz="1200" dirty="0" smtClean="0"/>
              <a:t>모든 파일 생성이 완료된 후</a:t>
            </a:r>
            <a:r>
              <a:rPr lang="en-US" altLang="ko-KR" sz="1200" dirty="0" smtClean="0"/>
              <a:t>, ＇100</a:t>
            </a:r>
            <a:r>
              <a:rPr lang="ko-KR" altLang="en-US" sz="1200" dirty="0" smtClean="0"/>
              <a:t>개의 회원 정보를 담은 텍스트 파일 생성이 완료되었습니다</a:t>
            </a:r>
            <a:r>
              <a:rPr lang="en-US" altLang="ko-KR" sz="1200" dirty="0" smtClean="0"/>
              <a:t>.＇</a:t>
            </a:r>
            <a:r>
              <a:rPr lang="ko-KR" altLang="en-US" sz="1200" dirty="0" smtClean="0"/>
              <a:t>라는 메시지를 출력하는 코드를 추가하세요</a:t>
            </a:r>
            <a:r>
              <a:rPr lang="en-US" altLang="ko-KR" sz="1200" dirty="0" smtClean="0"/>
              <a:t>.</a:t>
            </a:r>
            <a:endParaRPr lang="ko-KR" altLang="en-US" sz="1200" dirty="0"/>
          </a:p>
        </p:txBody>
      </p:sp>
    </p:spTree>
    <p:extLst>
      <p:ext uri="{BB962C8B-B14F-4D97-AF65-F5344CB8AC3E}">
        <p14:creationId xmlns:p14="http://schemas.microsoft.com/office/powerpoint/2010/main" val="1247789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6953</Words>
  <Application>Microsoft Office PowerPoint</Application>
  <PresentationFormat>와이드스크린</PresentationFormat>
  <Paragraphs>404</Paragraphs>
  <Slides>53</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53</vt:i4>
      </vt:variant>
    </vt:vector>
  </HeadingPairs>
  <TitlesOfParts>
    <vt:vector size="56" baseType="lpstr">
      <vt:lpstr>맑은 고딕</vt:lpstr>
      <vt:lpstr>Arial</vt:lpstr>
      <vt:lpstr>Office 테마</vt:lpstr>
      <vt:lpstr>이메일 작성하기</vt:lpstr>
      <vt:lpstr>이메일 작성 프롬프트</vt:lpstr>
      <vt:lpstr>Python</vt:lpstr>
      <vt:lpstr>Python 활용하기</vt:lpstr>
      <vt:lpstr>제주도 여행 관광지도</vt:lpstr>
      <vt:lpstr>전국 관광지도 만들기</vt:lpstr>
      <vt:lpstr>임의의 회원정보 만들기(기본)</vt:lpstr>
      <vt:lpstr>임의의 회원정보 만들기(확장-1)</vt:lpstr>
      <vt:lpstr>임의의 회원정보 만들기(확장-2)</vt:lpstr>
      <vt:lpstr>txt파일을 엑셀 파일로 결합하기</vt:lpstr>
      <vt:lpstr>txt 파일을 엑셀 파일로 결합하기(확장-1)</vt:lpstr>
      <vt:lpstr>txt 파일을 엑셀 파일로 결합하기(확장-2)</vt:lpstr>
      <vt:lpstr>남녀 성별 분리하기</vt:lpstr>
      <vt:lpstr>남녀 성별 분리하기(확장)</vt:lpstr>
      <vt:lpstr>엑셀파일 결합하기</vt:lpstr>
      <vt:lpstr>엑셀파일 결합하기</vt:lpstr>
      <vt:lpstr>엑셀파일 결합하기(확장)</vt:lpstr>
      <vt:lpstr>통합된 엑셀파일 분리하기</vt:lpstr>
      <vt:lpstr>통합된 엑셀파일 분리하기 1</vt:lpstr>
      <vt:lpstr>통합된 엑셀파일 분리하기 2</vt:lpstr>
      <vt:lpstr>동일한 양식의 word파일 생성하기. 수료증 만들기(회원정보 파일 활용)</vt:lpstr>
      <vt:lpstr>Google colab, PDF를 JPG 이미지로 만들기</vt:lpstr>
      <vt:lpstr>Google colab, PDF를 JPG 이미지로 만들기(확장-1)</vt:lpstr>
      <vt:lpstr>엑셀 VBA</vt:lpstr>
      <vt:lpstr>숫자를 로마 숫자로 변환하기</vt:lpstr>
      <vt:lpstr>숫자를 로마 숫자로 변환하기(확장-1)</vt:lpstr>
      <vt:lpstr>숫자를 로마 숫자로 변환하기(확장-2)</vt:lpstr>
      <vt:lpstr>사진 사이즈 변경하기</vt:lpstr>
      <vt:lpstr>사진 사이즈 변경하기(확장-1)</vt:lpstr>
      <vt:lpstr>몇 호선이지 찾는 문제</vt:lpstr>
      <vt:lpstr>몇 호선이지 찾는 문제</vt:lpstr>
      <vt:lpstr>몇 호선이지 찾는 문제(확장-1)</vt:lpstr>
      <vt:lpstr>몇 호선이지 찾는 문제(확장-2)</vt:lpstr>
      <vt:lpstr>엑셀 날짜별로 시트 구분하여 생성하기</vt:lpstr>
      <vt:lpstr>엑셀 날짜별로 시트 구분하여 생성하기(확장-1)</vt:lpstr>
      <vt:lpstr>엑셀 날짜별로 시트 구분하여 생성하기(확장-2)</vt:lpstr>
      <vt:lpstr>엑셀 날짜별로 시트 구분하여 생성하기(확장-3)</vt:lpstr>
      <vt:lpstr>수능문제 풀기 (바드랑 비교하기)</vt:lpstr>
      <vt:lpstr>수능 국어 문제 풀기(정답: 2번)</vt:lpstr>
      <vt:lpstr>수능 국어 문제 풀기(정답: 2번)</vt:lpstr>
      <vt:lpstr>수능 영어: 답 5번</vt:lpstr>
      <vt:lpstr>수능 영어: 답 1번</vt:lpstr>
      <vt:lpstr>수능 영어: 답 4번</vt:lpstr>
      <vt:lpstr>수능 영어: 답  d번</vt:lpstr>
      <vt:lpstr>긍정 부정 판단하기</vt:lpstr>
      <vt:lpstr>공문 분석하기</vt:lpstr>
      <vt:lpstr>신문기사 분석하기(기사 내용)</vt:lpstr>
      <vt:lpstr>신문기사 분석하기(질문 하기)</vt:lpstr>
      <vt:lpstr>기사의 내용 표로 정리하기</vt:lpstr>
      <vt:lpstr>기사에서 개체명 추출하기</vt:lpstr>
      <vt:lpstr>보건환경연구원 인사말 수정하기</vt:lpstr>
      <vt:lpstr>드라마 시놉시스 작성하기</vt:lpstr>
      <vt:lpstr>공고문 수정하기</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ChatGPT 프롬프트</dc:title>
  <dc:creator>user</dc:creator>
  <cp:lastModifiedBy>user</cp:lastModifiedBy>
  <cp:revision>11</cp:revision>
  <dcterms:created xsi:type="dcterms:W3CDTF">2023-05-22T00:37:44Z</dcterms:created>
  <dcterms:modified xsi:type="dcterms:W3CDTF">2023-05-22T01:43:19Z</dcterms:modified>
</cp:coreProperties>
</file>