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263"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7" r:id="rId50"/>
    <p:sldId id="308" r:id="rId51"/>
    <p:sldId id="309" r:id="rId5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p>
        </p:txBody>
      </p:sp>
      <p:sp>
        <p:nvSpPr>
          <p:cNvPr id="3" name="내용 개체 틀 2"/>
          <p:cNvSpPr>
            <a:spLocks noGrp="1"/>
          </p:cNvSpPr>
          <p:nvPr>
            <p:ph idx="1"/>
          </p:nvPr>
        </p:nvSpPr>
        <p:spPr/>
        <p:txBody>
          <a:bodyPr/>
          <a:lstStyle/>
          <a:p>
            <a:pPr marL="0" indent="0">
              <a:buNone/>
            </a:pPr>
            <a:r>
              <a:rPr lang="en-US" altLang="ko-KR" dirty="0"/>
              <a:t>[</a:t>
            </a:r>
            <a:r>
              <a:rPr lang="ko-KR" altLang="en-US" dirty="0"/>
              <a:t>회원정보</a:t>
            </a:r>
            <a:r>
              <a:rPr lang="en-US" altLang="ko-KR" dirty="0"/>
              <a:t>] </a:t>
            </a:r>
            <a:r>
              <a:rPr lang="ko-KR" altLang="en-US" dirty="0"/>
              <a:t>폴더 안에 있는 </a:t>
            </a:r>
            <a:r>
              <a:rPr lang="en-US" altLang="ko-KR" dirty="0"/>
              <a:t>100</a:t>
            </a:r>
            <a:r>
              <a:rPr lang="ko-KR" altLang="en-US" dirty="0"/>
              <a:t>개의 </a:t>
            </a:r>
            <a:r>
              <a:rPr lang="en-US" altLang="ko-KR" dirty="0"/>
              <a:t>txt</a:t>
            </a:r>
            <a:r>
              <a:rPr lang="ko-KR" altLang="en-US" dirty="0"/>
              <a:t>파일을 하나의 엑셀 파일로 합치는 </a:t>
            </a:r>
            <a:r>
              <a:rPr lang="ko-KR" altLang="en-US" dirty="0" err="1"/>
              <a:t>파이썬</a:t>
            </a:r>
            <a:r>
              <a:rPr lang="ko-KR" altLang="en-US" dirty="0"/>
              <a:t> 코드를 작성해줘</a:t>
            </a:r>
            <a:r>
              <a:rPr lang="en-US" altLang="ko-KR" dirty="0"/>
              <a:t>. </a:t>
            </a:r>
            <a:r>
              <a:rPr lang="ko-KR" altLang="en-US" dirty="0"/>
              <a:t>아래는 안에 있는 텍스트 파일의 예시야</a:t>
            </a:r>
            <a:r>
              <a:rPr lang="en-US" altLang="ko-KR" dirty="0"/>
              <a:t>.</a:t>
            </a:r>
          </a:p>
          <a:p>
            <a:pPr marL="0" indent="0">
              <a:buNone/>
            </a:pPr>
            <a:r>
              <a:rPr lang="ko-KR" altLang="en-US" dirty="0"/>
              <a:t>이름</a:t>
            </a:r>
            <a:r>
              <a:rPr lang="en-US" altLang="ko-KR" dirty="0"/>
              <a:t>:</a:t>
            </a:r>
          </a:p>
          <a:p>
            <a:pPr marL="0" indent="0">
              <a:buNone/>
            </a:pPr>
            <a:r>
              <a:rPr lang="ko-KR" altLang="en-US" dirty="0"/>
              <a:t>나이</a:t>
            </a:r>
            <a:r>
              <a:rPr lang="en-US" altLang="ko-KR" dirty="0"/>
              <a:t>:</a:t>
            </a:r>
          </a:p>
          <a:p>
            <a:pPr marL="0" indent="0">
              <a:buNone/>
            </a:pPr>
            <a:r>
              <a:rPr lang="ko-KR" altLang="en-US" dirty="0"/>
              <a:t>성별</a:t>
            </a:r>
            <a:r>
              <a:rPr lang="en-US" altLang="ko-KR" dirty="0"/>
              <a:t>:</a:t>
            </a:r>
          </a:p>
          <a:p>
            <a:pPr marL="0" indent="0">
              <a:buNone/>
            </a:pPr>
            <a:r>
              <a:rPr lang="ko-KR" altLang="en-US" dirty="0"/>
              <a:t>이메일</a:t>
            </a:r>
            <a:r>
              <a:rPr lang="en-US" altLang="ko-KR" dirty="0"/>
              <a:t>:</a:t>
            </a:r>
            <a:endParaRPr lang="ko-KR" altLang="en-US" dirty="0"/>
          </a:p>
        </p:txBody>
      </p:sp>
    </p:spTree>
    <p:extLst>
      <p:ext uri="{BB962C8B-B14F-4D97-AF65-F5344CB8AC3E}">
        <p14:creationId xmlns:p14="http://schemas.microsoft.com/office/powerpoint/2010/main" val="3403567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2000" b="1" dirty="0"/>
              <a:t>Python </a:t>
            </a:r>
            <a:r>
              <a:rPr lang="ko-KR" altLang="en-US" sz="2000" b="1" dirty="0"/>
              <a:t>코드를 작성해주세요</a:t>
            </a:r>
            <a:r>
              <a:rPr lang="en-US" altLang="ko-KR" sz="2000" b="1" dirty="0"/>
              <a:t>. </a:t>
            </a:r>
            <a:r>
              <a:rPr lang="ko-KR" altLang="en-US" sz="2000" b="1" dirty="0"/>
              <a:t>다음 기능이 포함되어야 합니다</a:t>
            </a:r>
            <a:r>
              <a:rPr lang="en-US" altLang="ko-KR" sz="2000" b="1" dirty="0"/>
              <a:t>: </a:t>
            </a:r>
          </a:p>
          <a:p>
            <a:pPr marL="0" indent="0">
              <a:lnSpc>
                <a:spcPct val="150000"/>
              </a:lnSpc>
              <a:buNone/>
            </a:pPr>
            <a:r>
              <a:rPr lang="en-US" altLang="ko-KR" sz="2000" dirty="0"/>
              <a:t>1. '</a:t>
            </a:r>
            <a:r>
              <a:rPr lang="ko-KR" altLang="en-US" sz="2000" dirty="0"/>
              <a:t>회원정보</a:t>
            </a:r>
            <a:r>
              <a:rPr lang="en-US" altLang="ko-KR" sz="2000" dirty="0"/>
              <a:t>' </a:t>
            </a:r>
            <a:r>
              <a:rPr lang="ko-KR" altLang="en-US" sz="2000" dirty="0"/>
              <a:t>폴더에 있는 모든 </a:t>
            </a:r>
            <a:r>
              <a:rPr lang="en-US" altLang="ko-KR" sz="2000" dirty="0"/>
              <a:t>txt </a:t>
            </a:r>
            <a:r>
              <a:rPr lang="ko-KR" altLang="en-US" sz="2000" dirty="0"/>
              <a:t>파일을 읽습니다</a:t>
            </a:r>
            <a:r>
              <a:rPr lang="en-US" altLang="ko-KR" sz="2000" dirty="0"/>
              <a:t>.</a:t>
            </a:r>
          </a:p>
          <a:p>
            <a:pPr marL="0" indent="0">
              <a:lnSpc>
                <a:spcPct val="150000"/>
              </a:lnSpc>
              <a:buNone/>
            </a:pPr>
            <a:r>
              <a:rPr lang="en-US" altLang="ko-KR" sz="2000" dirty="0"/>
              <a:t>2. </a:t>
            </a:r>
            <a:r>
              <a:rPr lang="ko-KR" altLang="en-US" sz="2000" dirty="0"/>
              <a:t>각 파일에서 이름</a:t>
            </a:r>
            <a:r>
              <a:rPr lang="en-US" altLang="ko-KR" sz="2000" dirty="0"/>
              <a:t>, </a:t>
            </a:r>
            <a:r>
              <a:rPr lang="ko-KR" altLang="en-US" sz="2000" dirty="0"/>
              <a:t>나이</a:t>
            </a:r>
            <a:r>
              <a:rPr lang="en-US" altLang="ko-KR" sz="2000" dirty="0"/>
              <a:t>, </a:t>
            </a:r>
            <a:r>
              <a:rPr lang="ko-KR" altLang="en-US" sz="2000" dirty="0"/>
              <a:t>성별</a:t>
            </a:r>
            <a:r>
              <a:rPr lang="en-US" altLang="ko-KR" sz="2000" dirty="0"/>
              <a:t>, </a:t>
            </a:r>
            <a:r>
              <a:rPr lang="ko-KR" altLang="en-US" sz="2000" dirty="0"/>
              <a:t>이메일 주소 정보를 추출합니다</a:t>
            </a:r>
            <a:r>
              <a:rPr lang="en-US" altLang="ko-KR" sz="2000" dirty="0"/>
              <a:t>.</a:t>
            </a:r>
          </a:p>
          <a:p>
            <a:pPr marL="0" indent="0">
              <a:lnSpc>
                <a:spcPct val="150000"/>
              </a:lnSpc>
              <a:buNone/>
            </a:pPr>
            <a:r>
              <a:rPr lang="en-US" altLang="ko-KR" sz="2000" dirty="0"/>
              <a:t>3. </a:t>
            </a:r>
            <a:r>
              <a:rPr lang="ko-KR" altLang="en-US" sz="2000" dirty="0"/>
              <a:t>추출한 정보를 데이터프레임으로 만들고</a:t>
            </a:r>
            <a:r>
              <a:rPr lang="en-US" altLang="ko-KR" sz="2000" dirty="0"/>
              <a:t>, </a:t>
            </a:r>
            <a:r>
              <a:rPr lang="ko-KR" altLang="en-US" sz="2000" dirty="0"/>
              <a:t>열은 </a:t>
            </a:r>
            <a:r>
              <a:rPr lang="en-US" altLang="ko-KR" sz="2000" dirty="0"/>
              <a:t>'</a:t>
            </a:r>
            <a:r>
              <a:rPr lang="ko-KR" altLang="en-US" sz="2000" dirty="0"/>
              <a:t>이름</a:t>
            </a:r>
            <a:r>
              <a:rPr lang="en-US" altLang="ko-KR" sz="2000" dirty="0"/>
              <a:t>', '</a:t>
            </a:r>
            <a:r>
              <a:rPr lang="ko-KR" altLang="en-US" sz="2000" dirty="0"/>
              <a:t>나이</a:t>
            </a:r>
            <a:r>
              <a:rPr lang="en-US" altLang="ko-KR" sz="2000" dirty="0"/>
              <a:t>', '</a:t>
            </a:r>
            <a:r>
              <a:rPr lang="ko-KR" altLang="en-US" sz="2000" dirty="0"/>
              <a:t>성별</a:t>
            </a:r>
            <a:r>
              <a:rPr lang="en-US" altLang="ko-KR" sz="2000" dirty="0"/>
              <a:t>', '</a:t>
            </a:r>
            <a:r>
              <a:rPr lang="ko-KR" altLang="en-US" sz="2000" dirty="0"/>
              <a:t>이메일 주소</a:t>
            </a:r>
            <a:r>
              <a:rPr lang="en-US" altLang="ko-KR" sz="2000" dirty="0"/>
              <a:t>' </a:t>
            </a:r>
            <a:r>
              <a:rPr lang="ko-KR" altLang="en-US" sz="2000" dirty="0"/>
              <a:t>순서대로 생성합니다</a:t>
            </a:r>
            <a:r>
              <a:rPr lang="en-US" altLang="ko-KR" sz="2000" dirty="0"/>
              <a:t>.</a:t>
            </a:r>
          </a:p>
          <a:p>
            <a:pPr marL="0" indent="0">
              <a:lnSpc>
                <a:spcPct val="150000"/>
              </a:lnSpc>
              <a:buNone/>
            </a:pPr>
            <a:r>
              <a:rPr lang="en-US" altLang="ko-KR" sz="2000" dirty="0"/>
              <a:t>4. </a:t>
            </a:r>
            <a:r>
              <a:rPr lang="ko-KR" altLang="en-US" sz="2000" dirty="0"/>
              <a:t>데이터프레임을 하나의 엑셀 파일로 저장합니다</a:t>
            </a:r>
            <a:r>
              <a:rPr lang="en-US" altLang="ko-KR" sz="2000" dirty="0"/>
              <a:t>. </a:t>
            </a:r>
            <a:r>
              <a:rPr lang="ko-KR" altLang="en-US" sz="2000" dirty="0"/>
              <a:t>저장된 파일의 이름은 </a:t>
            </a:r>
            <a:r>
              <a:rPr lang="en-US" altLang="ko-KR" sz="2000" dirty="0"/>
              <a:t>'</a:t>
            </a:r>
            <a:r>
              <a:rPr lang="ko-KR" altLang="en-US" sz="2000" dirty="0"/>
              <a:t>회원정보</a:t>
            </a:r>
            <a:r>
              <a:rPr lang="en-US" altLang="ko-KR" sz="2000" dirty="0"/>
              <a:t>_</a:t>
            </a:r>
            <a:r>
              <a:rPr lang="ko-KR" altLang="en-US" sz="2000" dirty="0"/>
              <a:t>결합</a:t>
            </a:r>
            <a:r>
              <a:rPr lang="en-US" altLang="ko-KR" sz="2000" dirty="0"/>
              <a:t>.</a:t>
            </a:r>
            <a:r>
              <a:rPr lang="en-US" altLang="ko-KR" sz="2000" dirty="0" err="1"/>
              <a:t>xlsx</a:t>
            </a:r>
            <a:r>
              <a:rPr lang="en-US" altLang="ko-KR" sz="2000" dirty="0"/>
              <a:t>'</a:t>
            </a:r>
            <a:r>
              <a:rPr lang="ko-KR" altLang="en-US" sz="2000" dirty="0"/>
              <a:t>입니다</a:t>
            </a:r>
            <a:r>
              <a:rPr lang="en-US" altLang="ko-KR" sz="2000" dirty="0"/>
              <a:t>.</a:t>
            </a:r>
          </a:p>
          <a:p>
            <a:pPr marL="0" indent="0">
              <a:lnSpc>
                <a:spcPct val="150000"/>
              </a:lnSpc>
              <a:buNone/>
            </a:pPr>
            <a:r>
              <a:rPr lang="en-US" altLang="ko-KR" sz="2000" dirty="0"/>
              <a:t>5. </a:t>
            </a:r>
            <a:r>
              <a:rPr lang="ko-KR" altLang="en-US" sz="2000" dirty="0"/>
              <a:t>파일 결합이 완료되면 </a:t>
            </a:r>
            <a:r>
              <a:rPr lang="en-US" altLang="ko-KR" sz="2000" dirty="0"/>
              <a:t>'</a:t>
            </a:r>
            <a:r>
              <a:rPr lang="ko-KR" altLang="en-US" sz="2000" dirty="0"/>
              <a:t>모든 </a:t>
            </a:r>
            <a:r>
              <a:rPr lang="en-US" altLang="ko-KR" sz="2000" dirty="0"/>
              <a:t>txt </a:t>
            </a:r>
            <a:r>
              <a:rPr lang="ko-KR" altLang="en-US" sz="2000" dirty="0"/>
              <a:t>파일을 엑셀 파일로 결합 완료</a:t>
            </a:r>
            <a:r>
              <a:rPr lang="en-US" altLang="ko-KR" sz="2000" dirty="0"/>
              <a:t>!' </a:t>
            </a:r>
            <a:r>
              <a:rPr lang="ko-KR" altLang="en-US" sz="2000" dirty="0"/>
              <a:t>메시지를 출력합니다</a:t>
            </a:r>
            <a:r>
              <a:rPr lang="en-US" altLang="ko-KR" sz="2000" dirty="0"/>
              <a:t>.</a:t>
            </a:r>
            <a:endParaRPr lang="ko-KR" altLang="en-US" sz="2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남자인 사람들은 </a:t>
            </a:r>
            <a:r>
              <a:rPr lang="ko-KR" altLang="en-US" dirty="0" err="1"/>
              <a:t>남자탭에</a:t>
            </a:r>
            <a:r>
              <a:rPr lang="en-US" altLang="ko-KR" dirty="0"/>
              <a:t>, </a:t>
            </a:r>
            <a:r>
              <a:rPr lang="ko-KR" altLang="en-US" dirty="0"/>
              <a:t>여자인 사람들은 </a:t>
            </a:r>
            <a:r>
              <a:rPr lang="ko-KR" altLang="en-US" dirty="0" err="1"/>
              <a:t>여자탭으로</a:t>
            </a:r>
            <a:r>
              <a:rPr lang="ko-KR" altLang="en-US" dirty="0"/>
              <a:t> 저장해줘</a:t>
            </a:r>
            <a:r>
              <a:rPr lang="en-US" altLang="ko-KR" dirty="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err="1"/>
              <a:t>파이썬</a:t>
            </a:r>
            <a:r>
              <a:rPr lang="ko-KR" altLang="en-US" dirty="0"/>
              <a:t>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a:t>
            </a:r>
            <a:r>
              <a:rPr lang="ko-KR" altLang="en-US" dirty="0" err="1"/>
              <a:t>시트명은</a:t>
            </a:r>
            <a:r>
              <a:rPr lang="ko-KR" altLang="en-US" dirty="0"/>
              <a:t>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a:t>
            </a:r>
            <a:r>
              <a:rPr lang="ko-KR" altLang="en-US" sz="2000" dirty="0" err="1"/>
              <a:t>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a:t>
            </a:r>
            <a:r>
              <a:rPr lang="ko-KR" altLang="en-US" dirty="0" err="1"/>
              <a:t>파이썬</a:t>
            </a:r>
            <a:r>
              <a:rPr lang="ko-KR" altLang="en-US" dirty="0"/>
              <a:t>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a:t>
            </a:r>
            <a:r>
              <a:rPr lang="en-US" altLang="ko-KR" dirty="0" err="1"/>
              <a:t>tkinter</a:t>
            </a:r>
            <a:r>
              <a:rPr lang="en-US" altLang="ko-KR" dirty="0"/>
              <a:t>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err="1"/>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a:t>
            </a:r>
            <a:r>
              <a:rPr lang="ko-KR" altLang="en-US" sz="1200" dirty="0" err="1"/>
              <a:t>임포트하는</a:t>
            </a:r>
            <a:r>
              <a:rPr lang="ko-KR" altLang="en-US" sz="1200" dirty="0"/>
              <a:t> 코드를 작성합니다</a:t>
            </a:r>
            <a:r>
              <a:rPr lang="en-US" altLang="ko-KR" sz="1200" dirty="0"/>
              <a:t>. </a:t>
            </a:r>
            <a:r>
              <a:rPr lang="ko-KR" altLang="en-US" sz="1200" dirty="0"/>
              <a:t>이 때 필요한 라이브러리는 </a:t>
            </a:r>
            <a:r>
              <a:rPr lang="en-US" altLang="ko-KR" sz="1200" dirty="0"/>
              <a:t>'</a:t>
            </a:r>
            <a:r>
              <a:rPr lang="en-US" altLang="ko-KR" sz="1200" dirty="0" err="1"/>
              <a:t>os</a:t>
            </a:r>
            <a:r>
              <a:rPr lang="en-US" altLang="ko-KR" sz="1200" dirty="0"/>
              <a:t>', '</a:t>
            </a:r>
            <a:r>
              <a:rPr lang="en-US" altLang="ko-KR" sz="1200" dirty="0" err="1"/>
              <a:t>tkinter</a:t>
            </a:r>
            <a:r>
              <a:rPr lang="en-US" altLang="ko-KR" sz="1200" dirty="0"/>
              <a:t>', '</a:t>
            </a:r>
            <a:r>
              <a:rPr lang="en-US" altLang="ko-KR" sz="1200" dirty="0" err="1"/>
              <a:t>filedialog</a:t>
            </a:r>
            <a:r>
              <a:rPr lang="en-US" altLang="ko-KR" sz="1200" dirty="0"/>
              <a:t>', 'Document' (from '</a:t>
            </a:r>
            <a:r>
              <a:rPr lang="en-US" altLang="ko-KR" sz="1200" dirty="0" err="1"/>
              <a:t>docx</a:t>
            </a:r>
            <a:r>
              <a:rPr lang="en-US" altLang="ko-KR" sz="1200" dirty="0"/>
              <a:t>'), '</a:t>
            </a:r>
            <a:r>
              <a:rPr lang="en-US" altLang="ko-KR" sz="1200" dirty="0" err="1"/>
              <a:t>openpyxl</a:t>
            </a:r>
            <a:r>
              <a:rPr lang="en-US" altLang="ko-KR" sz="1200" dirty="0"/>
              <a:t>'</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err="1"/>
              <a:t>tkinter</a:t>
            </a:r>
            <a:r>
              <a:rPr lang="ko-KR" altLang="en-US" sz="1200" dirty="0"/>
              <a:t>의 </a:t>
            </a:r>
            <a:r>
              <a:rPr lang="en-US" altLang="ko-KR" sz="1200" dirty="0" err="1"/>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a:t>ChatGPT</a:t>
            </a:r>
            <a:r>
              <a:rPr lang="en-US" altLang="ko-KR" b="1" dirty="0"/>
              <a: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err="1"/>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err="1"/>
              <a:t>먹는물검사팀에서</a:t>
            </a:r>
            <a:r>
              <a:rPr lang="ko-KR" altLang="en-US" sz="1000" dirty="0"/>
              <a:t>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err="1"/>
              <a:t>알파고</a:t>
            </a:r>
            <a:r>
              <a:rPr lang="ko-KR" altLang="en-US" sz="1000" dirty="0"/>
              <a:t>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err="1"/>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a:t>
            </a:r>
            <a:r>
              <a:rPr lang="ko-KR" altLang="en-US" sz="1000" dirty="0" err="1"/>
              <a:t>시놉시스</a:t>
            </a:r>
            <a:r>
              <a:rPr lang="ko-KR" altLang="en-US" sz="1000" dirty="0"/>
              <a:t>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err="1"/>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err="1"/>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a:t>
            </a:r>
            <a:r>
              <a:rPr lang="ko-KR" altLang="en-US" sz="1000" dirty="0" err="1"/>
              <a:t>팀별로</a:t>
            </a:r>
            <a:r>
              <a:rPr lang="ko-KR" altLang="en-US" sz="1000" dirty="0"/>
              <a:t>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err="1"/>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a:t>
            </a:r>
            <a:r>
              <a:rPr lang="ko-KR" altLang="en-US" sz="1000" dirty="0" err="1"/>
              <a:t>인사이트를</a:t>
            </a:r>
            <a:r>
              <a:rPr lang="ko-KR" altLang="en-US" sz="1000" dirty="0"/>
              <a:t> </a:t>
            </a:r>
            <a:r>
              <a:rPr lang="ko-KR" altLang="en-US" sz="1000" dirty="0" err="1"/>
              <a:t>얻어가실</a:t>
            </a:r>
            <a:r>
              <a:rPr lang="ko-KR" altLang="en-US" sz="1000" dirty="0"/>
              <a:t>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a:t>
            </a:r>
            <a:r>
              <a:rPr lang="en-US" altLang="ko-KR" b="1" dirty="0" err="1"/>
              <a:t>colab</a:t>
            </a:r>
            <a:r>
              <a:rPr lang="en-US" altLang="ko-KR" b="1" dirty="0"/>
              <a:t>,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err="1"/>
              <a:t>pdf_files</a:t>
            </a:r>
            <a:r>
              <a:rPr lang="en-US" altLang="ko-KR" dirty="0"/>
              <a:t>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err="1"/>
              <a:t>Pdf_files</a:t>
            </a:r>
            <a:r>
              <a:rPr lang="en-US" altLang="ko-KR" dirty="0"/>
              <a:t> </a:t>
            </a:r>
            <a:r>
              <a:rPr lang="ko-KR" altLang="en-US" dirty="0"/>
              <a:t>폴더에 </a:t>
            </a:r>
            <a:r>
              <a:rPr lang="en-US" altLang="ko-KR" dirty="0"/>
              <a:t>pdf</a:t>
            </a:r>
            <a:r>
              <a:rPr lang="ko-KR" altLang="en-US" dirty="0"/>
              <a:t>파일 </a:t>
            </a:r>
            <a:r>
              <a:rPr lang="ko-KR" altLang="en-US" dirty="0" err="1"/>
              <a:t>추가해둘</a:t>
            </a:r>
            <a:r>
              <a:rPr lang="ko-KR" altLang="en-US" dirty="0"/>
              <a:t>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a:t>
            </a:r>
            <a:r>
              <a:rPr lang="en-US" altLang="ko-KR" b="1" dirty="0" err="1"/>
              <a:t>colab</a:t>
            </a:r>
            <a:r>
              <a:rPr lang="en-US" altLang="ko-KR" b="1" dirty="0"/>
              <a:t>,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a:t>
            </a:r>
            <a:r>
              <a:rPr lang="en-US" altLang="ko-KR" sz="1200" dirty="0" err="1"/>
              <a:t>poppler-utils</a:t>
            </a:r>
            <a:r>
              <a:rPr lang="en-US" altLang="ko-KR" sz="1200" dirty="0"/>
              <a:t>',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a:t>
            </a:r>
            <a:r>
              <a:rPr lang="en-US" altLang="ko-KR" sz="1200" dirty="0" err="1"/>
              <a:t>os</a:t>
            </a:r>
            <a:r>
              <a:rPr lang="en-US" altLang="ko-KR" sz="1200" dirty="0"/>
              <a:t>'</a:t>
            </a:r>
            <a:r>
              <a:rPr lang="ko-KR" altLang="en-US" sz="1200" dirty="0"/>
              <a:t>와 </a:t>
            </a:r>
            <a:r>
              <a:rPr lang="en-US" altLang="ko-KR" sz="1200" dirty="0"/>
              <a:t>'pdf2image' </a:t>
            </a:r>
            <a:r>
              <a:rPr lang="ko-KR" altLang="en-US" sz="1200" dirty="0"/>
              <a:t>라이브러리를 </a:t>
            </a:r>
            <a:r>
              <a:rPr lang="ko-KR" altLang="en-US" sz="1200" dirty="0" err="1"/>
              <a:t>임포트하는</a:t>
            </a:r>
            <a:r>
              <a:rPr lang="ko-KR" altLang="en-US" sz="1200" dirty="0"/>
              <a:t>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err="1"/>
              <a:t>pdf_files</a:t>
            </a:r>
            <a:r>
              <a:rPr lang="en-US" altLang="ko-KR" sz="1200" dirty="0"/>
              <a:t>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a:t>
            </a:r>
            <a:r>
              <a:rPr lang="en-US" altLang="ko-KR" sz="1200" dirty="0" err="1"/>
              <a:t>convert_from_path</a:t>
            </a:r>
            <a:r>
              <a:rPr lang="en-US" altLang="ko-KR" sz="1200" dirty="0"/>
              <a:t>'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a:t>
            </a:r>
            <a:r>
              <a:rPr lang="ko-KR" altLang="en-US" dirty="0" err="1"/>
              <a:t>로마숫자로</a:t>
            </a:r>
            <a:r>
              <a:rPr lang="ko-KR" altLang="en-US" dirty="0"/>
              <a:t> 변환하여</a:t>
            </a:r>
            <a:r>
              <a:rPr lang="en-US" altLang="ko-KR" dirty="0"/>
              <a:t>, B2:B17</a:t>
            </a:r>
            <a:r>
              <a:rPr lang="ko-KR" altLang="en-US" dirty="0"/>
              <a:t>에 출력하고 싶다</a:t>
            </a:r>
            <a:r>
              <a:rPr lang="en-US" altLang="ko-KR" dirty="0"/>
              <a:t>. </a:t>
            </a:r>
            <a:r>
              <a:rPr lang="ko-KR" altLang="en-US" dirty="0" err="1"/>
              <a:t>엑셀코드를</a:t>
            </a:r>
            <a:r>
              <a:rPr lang="ko-KR" altLang="en-US" dirty="0"/>
              <a:t>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a:t>
            </a:r>
            <a:r>
              <a:rPr lang="ko-KR" altLang="en-US" dirty="0" err="1"/>
              <a:t>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a:t>
            </a:r>
            <a:r>
              <a:rPr lang="en-US" altLang="ko-KR" sz="1400" dirty="0" err="1"/>
              <a:t>UsedRange</a:t>
            </a:r>
            <a:r>
              <a:rPr lang="en-US" altLang="ko-KR" sz="1400" dirty="0"/>
              <a:t>＇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a:t>
            </a:r>
            <a:r>
              <a:rPr lang="ko-KR" altLang="en-US" sz="1400" dirty="0" err="1"/>
              <a:t>작은지</a:t>
            </a:r>
            <a:r>
              <a:rPr lang="ko-KR" altLang="en-US" sz="1400" dirty="0"/>
              <a:t>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a:t>
            </a:r>
            <a:r>
              <a:rPr lang="en-US" altLang="ko-KR" sz="1400" dirty="0" err="1"/>
              <a:t>WorksheetFunction.roman</a:t>
            </a:r>
            <a:r>
              <a:rPr lang="en-US" altLang="ko-KR" sz="1400" dirty="0"/>
              <a:t>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err="1"/>
              <a:t>vba</a:t>
            </a:r>
            <a:r>
              <a:rPr lang="en-US" altLang="ko-KR" dirty="0"/>
              <a:t>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err="1"/>
              <a:t>봉화산</a:t>
            </a:r>
            <a:r>
              <a:rPr lang="ko-KR" altLang="en-US" dirty="0"/>
              <a:t> </a:t>
            </a:r>
            <a:r>
              <a:rPr lang="en-US" altLang="ko-KR" dirty="0"/>
              <a:t>| </a:t>
            </a:r>
            <a:r>
              <a:rPr lang="ko-KR" altLang="en-US" dirty="0"/>
              <a:t>장암   </a:t>
            </a:r>
            <a:r>
              <a:rPr lang="en-US" altLang="ko-KR" dirty="0"/>
              <a:t>|</a:t>
            </a:r>
          </a:p>
          <a:p>
            <a:pPr marL="0" indent="0">
              <a:buNone/>
            </a:pPr>
            <a:r>
              <a:rPr lang="en-US" altLang="ko-KR" dirty="0"/>
              <a:t>| 2  | </a:t>
            </a:r>
            <a:r>
              <a:rPr lang="ko-KR" altLang="en-US" dirty="0" err="1"/>
              <a:t>동인천</a:t>
            </a:r>
            <a:r>
              <a:rPr lang="ko-KR" altLang="en-US" dirty="0"/>
              <a:t> </a:t>
            </a:r>
            <a:r>
              <a:rPr lang="en-US" altLang="ko-KR" dirty="0"/>
              <a:t>| </a:t>
            </a:r>
            <a:r>
              <a:rPr lang="ko-KR" altLang="en-US" dirty="0" err="1"/>
              <a:t>건대입구</a:t>
            </a:r>
            <a:r>
              <a:rPr lang="ko-KR" altLang="en-US" dirty="0"/>
              <a:t>  </a:t>
            </a:r>
            <a:r>
              <a:rPr lang="en-US" altLang="ko-KR" dirty="0"/>
              <a:t>| </a:t>
            </a:r>
            <a:r>
              <a:rPr lang="ko-KR" altLang="en-US" dirty="0"/>
              <a:t>일원    </a:t>
            </a:r>
            <a:r>
              <a:rPr lang="en-US" altLang="ko-KR" dirty="0"/>
              <a:t>| </a:t>
            </a:r>
            <a:r>
              <a:rPr lang="ko-KR" altLang="en-US" dirty="0" err="1"/>
              <a:t>정왕</a:t>
            </a:r>
            <a:r>
              <a:rPr lang="ko-KR" altLang="en-US" dirty="0"/>
              <a:t>   </a:t>
            </a:r>
            <a:r>
              <a:rPr lang="en-US" altLang="ko-KR" dirty="0"/>
              <a:t>| </a:t>
            </a:r>
            <a:r>
              <a:rPr lang="ko-KR" altLang="en-US" dirty="0"/>
              <a:t>개화산  </a:t>
            </a:r>
            <a:r>
              <a:rPr lang="en-US" altLang="ko-KR" dirty="0"/>
              <a:t>| </a:t>
            </a:r>
            <a:r>
              <a:rPr lang="ko-KR" altLang="en-US" dirty="0" err="1"/>
              <a:t>화랑대</a:t>
            </a:r>
            <a:r>
              <a:rPr lang="ko-KR" altLang="en-US" dirty="0"/>
              <a:t>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err="1"/>
              <a:t>신길온천</a:t>
            </a:r>
            <a:r>
              <a:rPr lang="ko-KR" altLang="en-US" dirty="0"/>
              <a:t>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err="1"/>
              <a:t>학여울</a:t>
            </a:r>
            <a:r>
              <a:rPr lang="ko-KR" altLang="en-US" dirty="0"/>
              <a:t>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err="1"/>
              <a:t>석계</a:t>
            </a:r>
            <a:r>
              <a:rPr lang="ko-KR" altLang="en-US" dirty="0"/>
              <a:t>  </a:t>
            </a:r>
            <a:r>
              <a:rPr lang="en-US" altLang="ko-KR" dirty="0"/>
              <a:t>| </a:t>
            </a:r>
            <a:r>
              <a:rPr lang="ko-KR" altLang="en-US" dirty="0" err="1"/>
              <a:t>수락산</a:t>
            </a:r>
            <a:r>
              <a:rPr lang="ko-KR" altLang="en-US" dirty="0"/>
              <a:t>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err="1"/>
              <a:t>돌곶이</a:t>
            </a:r>
            <a:r>
              <a:rPr lang="ko-KR" altLang="en-US" dirty="0"/>
              <a:t>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err="1"/>
              <a:t>매봉</a:t>
            </a:r>
            <a:r>
              <a:rPr lang="ko-KR" altLang="en-US" dirty="0"/>
              <a:t>    </a:t>
            </a:r>
            <a:r>
              <a:rPr lang="en-US" altLang="ko-KR" dirty="0"/>
              <a:t>| </a:t>
            </a:r>
            <a:r>
              <a:rPr lang="ko-KR" altLang="en-US" dirty="0"/>
              <a:t>중앙   </a:t>
            </a:r>
            <a:r>
              <a:rPr lang="en-US" altLang="ko-KR" dirty="0"/>
              <a:t>| </a:t>
            </a:r>
            <a:r>
              <a:rPr lang="ko-KR" altLang="en-US" dirty="0" err="1"/>
              <a:t>우장산</a:t>
            </a:r>
            <a:r>
              <a:rPr lang="ko-KR" altLang="en-US" dirty="0"/>
              <a:t>  </a:t>
            </a:r>
            <a:r>
              <a:rPr lang="en-US" altLang="ko-KR" dirty="0"/>
              <a:t>| </a:t>
            </a:r>
            <a:r>
              <a:rPr lang="ko-KR" altLang="en-US" dirty="0" err="1"/>
              <a:t>월곡</a:t>
            </a:r>
            <a:r>
              <a:rPr lang="ko-KR" altLang="en-US" dirty="0"/>
              <a:t>  </a:t>
            </a:r>
            <a:r>
              <a:rPr lang="en-US" altLang="ko-KR" dirty="0"/>
              <a:t>| </a:t>
            </a:r>
            <a:r>
              <a:rPr lang="ko-KR" altLang="en-US" dirty="0"/>
              <a:t>중계   </a:t>
            </a:r>
            <a:r>
              <a:rPr lang="en-US" altLang="ko-KR" dirty="0"/>
              <a:t>|</a:t>
            </a:r>
          </a:p>
          <a:p>
            <a:pPr marL="0" indent="0">
              <a:buNone/>
            </a:pPr>
            <a:r>
              <a:rPr lang="en-US" altLang="ko-KR" dirty="0"/>
              <a:t>| 8  | </a:t>
            </a:r>
            <a:r>
              <a:rPr lang="ko-KR" altLang="en-US" dirty="0" err="1"/>
              <a:t>동암</a:t>
            </a:r>
            <a:r>
              <a:rPr lang="ko-KR" altLang="en-US" dirty="0"/>
              <a:t>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err="1"/>
              <a:t>한대앞</a:t>
            </a:r>
            <a:r>
              <a:rPr lang="ko-KR" altLang="en-US" dirty="0"/>
              <a:t>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err="1"/>
              <a:t>태릉입구</a:t>
            </a:r>
            <a:r>
              <a:rPr lang="ko-KR" altLang="en-US" dirty="0"/>
              <a:t>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err="1"/>
              <a:t>한대앞</a:t>
            </a:r>
            <a:r>
              <a:rPr lang="en-US" altLang="ko-KR" sz="2400" dirty="0"/>
              <a:t>"</a:t>
            </a:r>
            <a:r>
              <a:rPr lang="ko-KR" altLang="en-US" sz="2400" dirty="0"/>
              <a:t>을 입력하면 </a:t>
            </a:r>
            <a:r>
              <a:rPr lang="en-US" altLang="ko-KR" sz="2400" dirty="0"/>
              <a:t>"</a:t>
            </a:r>
            <a:r>
              <a:rPr lang="ko-KR" altLang="en-US" sz="2400" dirty="0" err="1"/>
              <a:t>한대앞</a:t>
            </a:r>
            <a:r>
              <a:rPr lang="ko-KR" altLang="en-US" sz="2400" dirty="0"/>
              <a:t>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a:t>
            </a:r>
            <a:r>
              <a:rPr lang="en-US" altLang="ko-KR" dirty="0" err="1"/>
              <a:t>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a:t>
            </a:r>
            <a:r>
              <a:rPr lang="en-US" altLang="ko-KR" dirty="0" err="1"/>
              <a:t>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err="1"/>
              <a:t>한대앞</a:t>
            </a:r>
            <a:r>
              <a:rPr lang="en-US" altLang="ko-KR" dirty="0"/>
              <a:t>"</a:t>
            </a:r>
            <a:r>
              <a:rPr lang="ko-KR" altLang="en-US" dirty="0"/>
              <a:t>을 입력하면 </a:t>
            </a:r>
            <a:r>
              <a:rPr lang="en-US" altLang="ko-KR" dirty="0"/>
              <a:t>"</a:t>
            </a:r>
            <a:r>
              <a:rPr lang="ko-KR" altLang="en-US" dirty="0" err="1"/>
              <a:t>한대앞</a:t>
            </a:r>
            <a:r>
              <a:rPr lang="ko-KR" altLang="en-US" dirty="0"/>
              <a:t>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a:t>
            </a:r>
            <a:r>
              <a:rPr lang="ko-KR" altLang="en-US" dirty="0" err="1"/>
              <a:t>날짜별로</a:t>
            </a:r>
            <a:r>
              <a:rPr lang="ko-KR" altLang="en-US" dirty="0"/>
              <a:t>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err="1"/>
              <a:t>행정지원팀</a:t>
            </a:r>
            <a:r>
              <a:rPr lang="ko-KR" altLang="en-US" dirty="0"/>
              <a:t>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err="1"/>
              <a:t>행정지원팀</a:t>
            </a:r>
            <a:r>
              <a:rPr lang="ko-KR" altLang="en-US" dirty="0"/>
              <a:t>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err="1"/>
              <a:t>식품분석팀</a:t>
            </a:r>
            <a:r>
              <a:rPr lang="ko-KR" altLang="en-US" dirty="0"/>
              <a:t>  </a:t>
            </a:r>
            <a:r>
              <a:rPr lang="en-US" altLang="ko-KR" dirty="0"/>
              <a:t>| </a:t>
            </a:r>
            <a:r>
              <a:rPr lang="ko-KR" altLang="en-US" dirty="0" err="1"/>
              <a:t>오상헌</a:t>
            </a:r>
            <a:r>
              <a:rPr lang="ko-KR" altLang="en-US" dirty="0"/>
              <a:t> </a:t>
            </a:r>
            <a:r>
              <a:rPr lang="en-US" altLang="ko-KR" dirty="0"/>
              <a:t>|</a:t>
            </a:r>
          </a:p>
          <a:p>
            <a:pPr marL="0" indent="0">
              <a:buNone/>
            </a:pPr>
            <a:r>
              <a:rPr lang="en-US" altLang="ko-KR" dirty="0"/>
              <a:t>| 24</a:t>
            </a:r>
            <a:r>
              <a:rPr lang="ko-KR" altLang="en-US" dirty="0"/>
              <a:t>일 </a:t>
            </a:r>
            <a:r>
              <a:rPr lang="en-US" altLang="ko-KR" dirty="0"/>
              <a:t>| </a:t>
            </a:r>
            <a:r>
              <a:rPr lang="ko-KR" altLang="en-US" dirty="0" err="1"/>
              <a:t>식품분석팀</a:t>
            </a:r>
            <a:r>
              <a:rPr lang="ko-KR" altLang="en-US" dirty="0"/>
              <a:t>  </a:t>
            </a:r>
            <a:r>
              <a:rPr lang="en-US" altLang="ko-KR" dirty="0"/>
              <a:t>| </a:t>
            </a:r>
            <a:r>
              <a:rPr lang="ko-KR" altLang="en-US" dirty="0" err="1"/>
              <a:t>하진옥</a:t>
            </a:r>
            <a:r>
              <a:rPr lang="ko-KR" altLang="en-US" dirty="0"/>
              <a:t> </a:t>
            </a:r>
            <a:r>
              <a:rPr lang="en-US" altLang="ko-KR" dirty="0"/>
              <a:t>|</a:t>
            </a:r>
          </a:p>
          <a:p>
            <a:pPr marL="0" indent="0">
              <a:buNone/>
            </a:pPr>
            <a:r>
              <a:rPr lang="en-US" altLang="ko-KR" dirty="0"/>
              <a:t>| 25</a:t>
            </a:r>
            <a:r>
              <a:rPr lang="ko-KR" altLang="en-US" dirty="0"/>
              <a:t>일 </a:t>
            </a:r>
            <a:r>
              <a:rPr lang="en-US" altLang="ko-KR" dirty="0"/>
              <a:t>| </a:t>
            </a:r>
            <a:r>
              <a:rPr lang="ko-KR" altLang="en-US" dirty="0" err="1"/>
              <a:t>식품분석팀</a:t>
            </a:r>
            <a:r>
              <a:rPr lang="ko-KR" altLang="en-US" dirty="0"/>
              <a:t>  </a:t>
            </a:r>
            <a:r>
              <a:rPr lang="en-US" altLang="ko-KR" dirty="0"/>
              <a:t>| </a:t>
            </a:r>
            <a:r>
              <a:rPr lang="ko-KR" altLang="en-US" dirty="0" err="1"/>
              <a:t>박신희</a:t>
            </a:r>
            <a:r>
              <a:rPr lang="ko-KR" altLang="en-US" dirty="0"/>
              <a:t> </a:t>
            </a:r>
            <a:r>
              <a:rPr lang="en-US" altLang="ko-KR" dirty="0"/>
              <a:t>|</a:t>
            </a:r>
          </a:p>
          <a:p>
            <a:pPr marL="0" indent="0">
              <a:buNone/>
            </a:pPr>
            <a:r>
              <a:rPr lang="en-US" altLang="ko-KR" dirty="0"/>
              <a:t>| 25</a:t>
            </a:r>
            <a:r>
              <a:rPr lang="ko-KR" altLang="en-US" dirty="0"/>
              <a:t>일 </a:t>
            </a:r>
            <a:r>
              <a:rPr lang="en-US" altLang="ko-KR" dirty="0"/>
              <a:t>| </a:t>
            </a:r>
            <a:r>
              <a:rPr lang="ko-KR" altLang="en-US" dirty="0" err="1"/>
              <a:t>식품분석팀</a:t>
            </a:r>
            <a:r>
              <a:rPr lang="ko-KR" altLang="en-US" dirty="0"/>
              <a:t>  </a:t>
            </a:r>
            <a:r>
              <a:rPr lang="en-US" altLang="ko-KR" dirty="0"/>
              <a:t>| </a:t>
            </a:r>
            <a:r>
              <a:rPr lang="ko-KR" altLang="en-US" dirty="0" err="1"/>
              <a:t>손명진</a:t>
            </a:r>
            <a:r>
              <a:rPr lang="ko-KR" altLang="en-US" dirty="0"/>
              <a:t>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err="1"/>
              <a:t>권연옥</a:t>
            </a:r>
            <a:r>
              <a:rPr lang="ko-KR" altLang="en-US" dirty="0"/>
              <a:t>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err="1"/>
              <a:t>토양분석팀</a:t>
            </a:r>
            <a:r>
              <a:rPr lang="ko-KR" altLang="en-US" dirty="0"/>
              <a:t>  </a:t>
            </a:r>
            <a:r>
              <a:rPr lang="en-US" altLang="ko-KR" dirty="0"/>
              <a:t>| </a:t>
            </a:r>
            <a:r>
              <a:rPr lang="ko-KR" altLang="en-US" dirty="0" err="1"/>
              <a:t>임윤정</a:t>
            </a:r>
            <a:r>
              <a:rPr lang="ko-KR" altLang="en-US" dirty="0"/>
              <a:t> </a:t>
            </a:r>
            <a:r>
              <a:rPr lang="en-US" altLang="ko-KR" dirty="0"/>
              <a:t>|</a:t>
            </a:r>
          </a:p>
          <a:p>
            <a:pPr marL="0" indent="0">
              <a:buNone/>
            </a:pPr>
            <a:r>
              <a:rPr lang="en-US" altLang="ko-KR" dirty="0"/>
              <a:t>| 24</a:t>
            </a:r>
            <a:r>
              <a:rPr lang="ko-KR" altLang="en-US" dirty="0"/>
              <a:t>일 </a:t>
            </a:r>
            <a:r>
              <a:rPr lang="en-US" altLang="ko-KR" dirty="0"/>
              <a:t>| </a:t>
            </a:r>
            <a:r>
              <a:rPr lang="ko-KR" altLang="en-US" dirty="0" err="1"/>
              <a:t>토양분석팀</a:t>
            </a:r>
            <a:r>
              <a:rPr lang="ko-KR" altLang="en-US" dirty="0"/>
              <a:t>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err="1"/>
              <a:t>토양분석팀</a:t>
            </a:r>
            <a:r>
              <a:rPr lang="ko-KR" altLang="en-US" dirty="0"/>
              <a:t>  </a:t>
            </a:r>
            <a:r>
              <a:rPr lang="en-US" altLang="ko-KR" dirty="0"/>
              <a:t>| </a:t>
            </a:r>
            <a:r>
              <a:rPr lang="ko-KR" altLang="en-US" dirty="0" err="1"/>
              <a:t>김진길</a:t>
            </a:r>
            <a:r>
              <a:rPr lang="ko-KR" altLang="en-US" dirty="0"/>
              <a:t> </a:t>
            </a:r>
            <a:r>
              <a:rPr lang="en-US" altLang="ko-KR" dirty="0"/>
              <a:t>|</a:t>
            </a:r>
          </a:p>
          <a:p>
            <a:pPr marL="0" indent="0">
              <a:buNone/>
            </a:pPr>
            <a:r>
              <a:rPr lang="en-US" altLang="ko-KR" dirty="0"/>
              <a:t>| 25</a:t>
            </a:r>
            <a:r>
              <a:rPr lang="ko-KR" altLang="en-US" dirty="0"/>
              <a:t>일 </a:t>
            </a:r>
            <a:r>
              <a:rPr lang="en-US" altLang="ko-KR" dirty="0"/>
              <a:t>| </a:t>
            </a:r>
            <a:r>
              <a:rPr lang="ko-KR" altLang="en-US" dirty="0" err="1"/>
              <a:t>토양분석팀</a:t>
            </a:r>
            <a:r>
              <a:rPr lang="ko-KR" altLang="en-US" dirty="0"/>
              <a:t>  </a:t>
            </a:r>
            <a:r>
              <a:rPr lang="en-US" altLang="ko-KR" dirty="0"/>
              <a:t>| </a:t>
            </a:r>
            <a:r>
              <a:rPr lang="ko-KR" altLang="en-US" dirty="0" err="1"/>
              <a:t>윤주연</a:t>
            </a:r>
            <a:r>
              <a:rPr lang="ko-KR" altLang="en-US" dirty="0"/>
              <a:t> </a:t>
            </a:r>
            <a:r>
              <a:rPr lang="en-US" altLang="ko-KR" dirty="0"/>
              <a:t>|</a:t>
            </a:r>
          </a:p>
          <a:p>
            <a:pPr marL="0" indent="0">
              <a:buNone/>
            </a:pPr>
            <a:r>
              <a:rPr lang="en-US" altLang="ko-KR" dirty="0"/>
              <a:t>| 24</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err="1"/>
              <a:t>정종필</a:t>
            </a:r>
            <a:r>
              <a:rPr lang="ko-KR" altLang="en-US" dirty="0"/>
              <a:t> </a:t>
            </a:r>
            <a:r>
              <a:rPr lang="en-US" altLang="ko-KR" dirty="0"/>
              <a:t>|</a:t>
            </a:r>
          </a:p>
          <a:p>
            <a:pPr marL="0" indent="0">
              <a:buNone/>
            </a:pPr>
            <a:r>
              <a:rPr lang="en-US" altLang="ko-KR" dirty="0"/>
              <a:t>| 24</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err="1"/>
              <a:t>윤수현</a:t>
            </a:r>
            <a:r>
              <a:rPr lang="ko-KR" altLang="en-US" dirty="0"/>
              <a:t> </a:t>
            </a:r>
            <a:r>
              <a:rPr lang="en-US" altLang="ko-KR" dirty="0"/>
              <a:t>|</a:t>
            </a:r>
          </a:p>
          <a:p>
            <a:pPr marL="0" indent="0">
              <a:buNone/>
            </a:pPr>
            <a:r>
              <a:rPr lang="en-US" altLang="ko-KR" dirty="0"/>
              <a:t>| 25</a:t>
            </a:r>
            <a:r>
              <a:rPr lang="ko-KR" altLang="en-US" dirty="0"/>
              <a:t>일 </a:t>
            </a:r>
            <a:r>
              <a:rPr lang="en-US" altLang="ko-KR" dirty="0"/>
              <a:t>| </a:t>
            </a:r>
            <a:r>
              <a:rPr lang="ko-KR" altLang="en-US" dirty="0" err="1"/>
              <a:t>수질환경팀</a:t>
            </a:r>
            <a:r>
              <a:rPr lang="ko-KR" altLang="en-US" dirty="0"/>
              <a:t>  </a:t>
            </a:r>
            <a:r>
              <a:rPr lang="en-US" altLang="ko-KR" dirty="0"/>
              <a:t>| </a:t>
            </a:r>
            <a:r>
              <a:rPr lang="ko-KR" altLang="en-US" dirty="0" err="1"/>
              <a:t>백다원</a:t>
            </a:r>
            <a:r>
              <a:rPr lang="ko-KR" altLang="en-US" dirty="0"/>
              <a:t>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a:t>
            </a:r>
            <a:r>
              <a:rPr lang="ko-KR" altLang="en-US" b="1" dirty="0" err="1"/>
              <a:t>날짜별로</a:t>
            </a:r>
            <a:r>
              <a:rPr lang="ko-KR" altLang="en-US" b="1" dirty="0"/>
              <a:t>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a:t>
            </a:r>
            <a:r>
              <a:rPr lang="ko-KR" altLang="en-US" b="1" dirty="0" err="1"/>
              <a:t>날짜별로</a:t>
            </a:r>
            <a:r>
              <a:rPr lang="ko-KR" altLang="en-US" b="1" dirty="0"/>
              <a:t>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a:t>
            </a:r>
            <a:r>
              <a:rPr lang="ko-KR" altLang="en-US" b="1" dirty="0" err="1"/>
              <a:t>날짜별로</a:t>
            </a:r>
            <a:r>
              <a:rPr lang="ko-KR" altLang="en-US" b="1" dirty="0"/>
              <a:t>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수능문제</a:t>
            </a:r>
            <a:r>
              <a:rPr lang="ko-KR" altLang="en-US" dirty="0"/>
              <a:t> 풀기</a:t>
            </a:r>
            <a:br>
              <a:rPr lang="en-US" altLang="ko-KR" dirty="0"/>
            </a:br>
            <a:r>
              <a:rPr lang="en-US" altLang="ko-KR" dirty="0"/>
              <a:t>(</a:t>
            </a:r>
            <a:r>
              <a:rPr lang="ko-KR" altLang="en-US" dirty="0" err="1"/>
              <a:t>바드랑</a:t>
            </a:r>
            <a:r>
              <a:rPr lang="ko-KR" altLang="en-US" dirty="0"/>
              <a:t>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a:t>
            </a:r>
            <a:r>
              <a:rPr lang="ko-KR" altLang="en-US" dirty="0" err="1"/>
              <a:t>교수가되어</a:t>
            </a:r>
            <a:r>
              <a:rPr lang="ko-KR" altLang="en-US" dirty="0"/>
              <a:t>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a:t>
            </a:r>
            <a:r>
              <a:rPr lang="ko-KR" altLang="en-US" sz="1050" dirty="0" err="1"/>
              <a:t>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a:t>
            </a:r>
            <a:r>
              <a:rPr lang="ko-KR" altLang="en-US" sz="1050" dirty="0" err="1"/>
              <a:t>트리핀</a:t>
            </a:r>
            <a:r>
              <a:rPr lang="ko-KR" altLang="en-US" sz="1050" dirty="0"/>
              <a:t> 교수는 </a:t>
            </a:r>
            <a:r>
              <a:rPr lang="ko-KR" altLang="en-US" sz="1050" dirty="0" err="1"/>
              <a:t>브레턴우</a:t>
            </a:r>
            <a:r>
              <a:rPr lang="ko-KR" altLang="en-US" sz="1050" dirty="0"/>
              <a:t> </a:t>
            </a:r>
            <a:r>
              <a:rPr lang="ko-KR" altLang="en-US" sz="1050" dirty="0" err="1"/>
              <a:t>즈</a:t>
            </a:r>
            <a:r>
              <a:rPr lang="ko-KR" altLang="en-US" sz="1050" dirty="0"/>
              <a:t> 체제에서의 기축 통화인 달러화의 구조적 모순을 </a:t>
            </a:r>
            <a:r>
              <a:rPr lang="ko-KR" altLang="en-US" sz="1050" dirty="0" err="1"/>
              <a:t>지적했</a:t>
            </a:r>
            <a:r>
              <a:rPr lang="ko-KR" altLang="en-US" sz="1050" dirty="0"/>
              <a:t> 다 한 </a:t>
            </a:r>
            <a:r>
              <a:rPr lang="en-US" altLang="ko-KR" sz="1050" dirty="0"/>
              <a:t>. </a:t>
            </a:r>
            <a:r>
              <a:rPr lang="ko-KR" altLang="en-US" sz="1050" dirty="0"/>
              <a:t>국가의 재화와 서비스의 수출입 간 차이인 경상 수지 는 수입이 수출을 초과하면 적자이고 수</a:t>
            </a:r>
            <a:r>
              <a:rPr lang="en-US" altLang="ko-KR" sz="1050" dirty="0"/>
              <a:t>, </a:t>
            </a:r>
            <a:r>
              <a:rPr lang="ko-KR" altLang="en-US" sz="1050" dirty="0" err="1"/>
              <a:t>출이</a:t>
            </a:r>
            <a:r>
              <a:rPr lang="ko-KR" altLang="en-US" sz="1050" dirty="0"/>
              <a:t> 수입을 초과하 면 흑자이다 그는 미 </a:t>
            </a:r>
            <a:r>
              <a:rPr lang="en-US" altLang="ko-KR" sz="1050" dirty="0"/>
              <a:t>. “ </a:t>
            </a:r>
            <a:r>
              <a:rPr lang="ko-KR" altLang="en-US" sz="1050" dirty="0"/>
              <a:t>국이 경상 수지 적자를 허용하지 않아 국제 유동성 공급이 중단되면 세계 경제는 크게 위축될 것 이” 라면서도 반면 적자 상 “ 태가 지속돼 달러화가 과잉 공급되면 준비 자산으로서의 신뢰도가 저하되고 고정 환율 제도도 붕 </a:t>
            </a:r>
            <a:r>
              <a:rPr lang="ko-KR" altLang="en-US" sz="1050" dirty="0" err="1"/>
              <a:t>괴될</a:t>
            </a:r>
            <a:r>
              <a:rPr lang="ko-KR" altLang="en-US" sz="1050" dirty="0"/>
              <a:t> 것 이라고 말했다 ” </a:t>
            </a:r>
            <a:r>
              <a:rPr lang="en-US" altLang="ko-KR" sz="1050" dirty="0"/>
              <a:t>. </a:t>
            </a:r>
            <a:r>
              <a:rPr lang="ko-KR" altLang="en-US" sz="1050" dirty="0"/>
              <a:t>이러한 </a:t>
            </a:r>
            <a:r>
              <a:rPr lang="ko-KR" altLang="en-US" sz="1050" dirty="0" err="1"/>
              <a:t>트리핀</a:t>
            </a:r>
            <a:r>
              <a:rPr lang="ko-KR" altLang="en-US" sz="1050" dirty="0"/>
              <a:t> 딜레마는 국제 유동성 확보와 달러화의 신 </a:t>
            </a:r>
            <a:r>
              <a:rPr lang="ko-KR" altLang="en-US" sz="1050" dirty="0" err="1"/>
              <a:t>뢰도</a:t>
            </a:r>
            <a:r>
              <a:rPr lang="ko-KR" altLang="en-US" sz="1050" dirty="0"/>
              <a:t> 간의 문제이다</a:t>
            </a:r>
            <a:r>
              <a:rPr lang="en-US" altLang="ko-KR" sz="1050" dirty="0"/>
              <a:t>. </a:t>
            </a:r>
            <a:r>
              <a:rPr lang="ko-KR" altLang="en-US" sz="1050" dirty="0"/>
              <a:t>국제 유동성이란 국제적으로 보편적인 </a:t>
            </a:r>
            <a:r>
              <a:rPr lang="ko-KR" altLang="en-US" sz="1050" dirty="0" err="1"/>
              <a:t>통용력을</a:t>
            </a:r>
            <a:r>
              <a:rPr lang="ko-KR" altLang="en-US" sz="1050" dirty="0"/>
              <a:t> 갖는 지불 수단을 말하는데</a:t>
            </a:r>
            <a:r>
              <a:rPr lang="en-US" altLang="ko-KR" sz="1050" dirty="0"/>
              <a:t>, </a:t>
            </a:r>
            <a:r>
              <a:rPr lang="ko-KR" altLang="en-US" sz="1050" dirty="0"/>
              <a:t>㉠금 본위 체제에서는 금이 국제 유동성의 역할을 했으며 각 </a:t>
            </a:r>
            <a:r>
              <a:rPr lang="en-US" altLang="ko-KR" sz="1050" dirty="0"/>
              <a:t>, </a:t>
            </a:r>
            <a:r>
              <a:rPr lang="ko-KR" altLang="en-US" sz="1050" dirty="0"/>
              <a:t>국가의 통화 가치는 정해진 양의 금의 가치에 고정되었다 이에 </a:t>
            </a:r>
            <a:r>
              <a:rPr lang="en-US" altLang="ko-KR" sz="1050" dirty="0"/>
              <a:t>. </a:t>
            </a:r>
            <a:r>
              <a:rPr lang="ko-KR" altLang="en-US" sz="1050" dirty="0"/>
              <a:t>따라 국가 간 통 화의 교환 비율인 환율은 자동적으로 결정되었다 이</a:t>
            </a:r>
            <a:r>
              <a:rPr lang="en-US" altLang="ko-KR" sz="1050" dirty="0"/>
              <a:t>. </a:t>
            </a:r>
            <a:r>
              <a:rPr lang="ko-KR" altLang="en-US" sz="1050" dirty="0"/>
              <a:t>후 ㉡</a:t>
            </a:r>
            <a:r>
              <a:rPr lang="ko-KR" altLang="en-US" sz="1050" dirty="0" err="1"/>
              <a:t>브</a:t>
            </a:r>
            <a:r>
              <a:rPr lang="ko-KR" altLang="en-US" sz="1050" dirty="0"/>
              <a:t> </a:t>
            </a:r>
            <a:r>
              <a:rPr lang="ko-KR" altLang="en-US" sz="1050" dirty="0" err="1"/>
              <a:t>레턴우즈</a:t>
            </a:r>
            <a:r>
              <a:rPr lang="ko-KR" altLang="en-US" sz="1050" dirty="0"/>
              <a:t> 체제에서는 국제 유동성으로 달러화가 추가되어 ‘금 환 </a:t>
            </a:r>
            <a:r>
              <a:rPr lang="ko-KR" altLang="en-US" sz="1050" dirty="0" err="1"/>
              <a:t>본위제</a:t>
            </a:r>
            <a:r>
              <a:rPr lang="ko-KR" altLang="en-US" sz="1050" dirty="0"/>
              <a:t> 가 ’ 되었다</a:t>
            </a:r>
            <a:r>
              <a:rPr lang="en-US" altLang="ko-KR" sz="1050" dirty="0"/>
              <a:t>. 1944</a:t>
            </a:r>
            <a:r>
              <a:rPr lang="ko-KR" altLang="en-US" sz="1050" dirty="0"/>
              <a:t>년에 성립된 이 체제는 미국의 중 </a:t>
            </a:r>
            <a:r>
              <a:rPr lang="ko-KR" altLang="en-US" sz="1050" dirty="0" err="1"/>
              <a:t>앙은행에</a:t>
            </a:r>
            <a:r>
              <a:rPr lang="ko-KR" altLang="en-US" sz="1050" dirty="0"/>
              <a:t> ‘ ’ 금 태환 조항 에 따라 금 </a:t>
            </a:r>
            <a:r>
              <a:rPr lang="en-US" altLang="ko-KR" sz="1050" dirty="0"/>
              <a:t>1 3 </a:t>
            </a:r>
            <a:r>
              <a:rPr lang="ko-KR" altLang="en-US" sz="1050" dirty="0"/>
              <a:t>온스와 </a:t>
            </a:r>
            <a:r>
              <a:rPr lang="en-US" altLang="ko-KR" sz="1050" dirty="0"/>
              <a:t>5</a:t>
            </a:r>
            <a:r>
              <a:rPr lang="ko-KR" altLang="en-US" sz="1050" dirty="0"/>
              <a:t>달러를 언제 나 </a:t>
            </a:r>
            <a:r>
              <a:rPr lang="ko-KR" altLang="en-US" sz="1050" dirty="0" err="1"/>
              <a:t>맞교환해</a:t>
            </a:r>
            <a:r>
              <a:rPr lang="ko-KR" altLang="en-US" sz="1050" dirty="0"/>
              <a:t> 주어야 한다는 의무를 지게 했다 다른 </a:t>
            </a:r>
            <a:r>
              <a:rPr lang="en-US" altLang="ko-KR" sz="1050" dirty="0"/>
              <a:t>. </a:t>
            </a:r>
            <a:r>
              <a:rPr lang="ko-KR" altLang="en-US" sz="1050" dirty="0"/>
              <a:t>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a:t>
            </a:r>
            <a:r>
              <a:rPr lang="ko-KR" altLang="en-US" sz="1050" dirty="0" err="1"/>
              <a:t>변동만을</a:t>
            </a:r>
            <a:r>
              <a:rPr lang="ko-KR" altLang="en-US" sz="1050" dirty="0"/>
              <a:t> 허 </a:t>
            </a:r>
            <a:r>
              <a:rPr lang="en-US" altLang="ko-KR" sz="1050" dirty="0"/>
              <a:t>±1% </a:t>
            </a:r>
            <a:r>
              <a:rPr lang="ko-KR" altLang="en-US" sz="1050" dirty="0"/>
              <a:t>용했다 이에 </a:t>
            </a:r>
            <a:r>
              <a:rPr lang="en-US" altLang="ko-KR" sz="1050" dirty="0"/>
              <a:t>. </a:t>
            </a:r>
            <a:r>
              <a:rPr lang="ko-KR" altLang="en-US" sz="1050" dirty="0"/>
              <a:t>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a:t>
            </a:r>
            <a:r>
              <a:rPr lang="ko-KR" altLang="en-US" sz="1050" dirty="0" err="1"/>
              <a:t>준비량이</a:t>
            </a:r>
            <a:r>
              <a:rPr lang="ko-KR" altLang="en-US" sz="1050" dirty="0"/>
              <a:t> 급감했다 이</a:t>
            </a:r>
            <a:r>
              <a:rPr lang="en-US" altLang="ko-KR" sz="1050" dirty="0"/>
              <a:t>. </a:t>
            </a:r>
            <a:r>
              <a:rPr lang="ko-KR" altLang="en-US" sz="1050" dirty="0"/>
              <a:t>에 따라 미국은 달러화의 금 태환 의무를 더 이상 감당할 수 없는 상황에 도달했다 이를 해결할 수 있는 방법은 </a:t>
            </a:r>
            <a:r>
              <a:rPr lang="en-US" altLang="ko-KR" sz="1050" dirty="0"/>
              <a:t>. </a:t>
            </a:r>
            <a:r>
              <a:rPr lang="ko-KR" altLang="en-US" sz="1050" dirty="0"/>
              <a:t>달러화의 가치를 내리는 평가 절하 또는 </a:t>
            </a:r>
            <a:r>
              <a:rPr lang="en-US" altLang="ko-KR" sz="1050" dirty="0"/>
              <a:t>, </a:t>
            </a:r>
            <a:r>
              <a:rPr lang="ko-KR" altLang="en-US" sz="1050" dirty="0"/>
              <a:t>달러화에 대한 </a:t>
            </a:r>
            <a:r>
              <a:rPr lang="ko-KR" altLang="en-US" sz="1050" dirty="0" err="1"/>
              <a:t>여타국</a:t>
            </a:r>
            <a:r>
              <a:rPr lang="ko-KR" altLang="en-US" sz="1050" dirty="0"/>
              <a:t> 통화의 환율을 하락시켜 그 가치를 올리는 평가 절상이었다 하지만 </a:t>
            </a:r>
            <a:r>
              <a:rPr lang="en-US" altLang="ko-KR" sz="1050" dirty="0"/>
              <a:t>. </a:t>
            </a:r>
            <a:r>
              <a:rPr lang="ko-KR" altLang="en-US" sz="1050" dirty="0" err="1"/>
              <a:t>브레턴우즈</a:t>
            </a:r>
            <a:r>
              <a:rPr lang="ko-KR" altLang="en-US" sz="1050" dirty="0"/>
              <a:t> 체제하에서 달러화의 평가 절하는 규정상 불가능 했고 당시 대 </a:t>
            </a:r>
            <a:r>
              <a:rPr lang="en-US" altLang="ko-KR" sz="1050" dirty="0"/>
              <a:t>, , </a:t>
            </a:r>
            <a:r>
              <a:rPr lang="ko-KR" altLang="en-US" sz="1050" dirty="0"/>
              <a:t>규모 대미 무역 흑자 상태였던 독일 일본 등 주요국들은 평가 절상에 나서려고 하지 않았다 이 상황이 유 </a:t>
            </a:r>
            <a:r>
              <a:rPr lang="en-US" altLang="ko-KR" sz="1050" dirty="0"/>
              <a:t>. </a:t>
            </a:r>
            <a:r>
              <a:rPr lang="ko-KR" altLang="en-US" sz="1050" dirty="0" err="1"/>
              <a:t>지되기</a:t>
            </a:r>
            <a:r>
              <a:rPr lang="ko-KR" altLang="en-US" sz="1050" dirty="0"/>
              <a:t> 어려울 것이라는 전망으로 독일의 마르크화와 일본의 엔화에 대한 투기적 수요가 증가했고 결</a:t>
            </a:r>
            <a:r>
              <a:rPr lang="en-US" altLang="ko-KR" sz="1050" dirty="0"/>
              <a:t>, </a:t>
            </a:r>
            <a:r>
              <a:rPr lang="ko-KR" altLang="en-US" sz="1050" dirty="0"/>
              <a:t>국 환율의 변동 압력 은 더욱 커질 수밖에 없었다 이러한 상황에서 각 </a:t>
            </a:r>
            <a:r>
              <a:rPr lang="en-US" altLang="ko-KR" sz="1050" dirty="0"/>
              <a:t>. </a:t>
            </a:r>
            <a:r>
              <a:rPr lang="ko-KR" altLang="en-US" sz="1050" dirty="0"/>
              <a:t>국은 보유한 달러화를 대규모로 금으로 바꾸기를 원했다 미 </a:t>
            </a:r>
            <a:r>
              <a:rPr lang="en-US" altLang="ko-KR" sz="1050" dirty="0"/>
              <a:t>. </a:t>
            </a:r>
            <a:r>
              <a:rPr lang="ko-KR" altLang="en-US" sz="1050" dirty="0"/>
              <a:t>국은 결국 </a:t>
            </a:r>
            <a:r>
              <a:rPr lang="en-US" altLang="ko-KR" sz="1050" dirty="0"/>
              <a:t>1971</a:t>
            </a:r>
            <a:r>
              <a:rPr lang="ko-KR" altLang="en-US" sz="1050" dirty="0"/>
              <a:t>년 달러화의 금 태환 정지를 선언한 닉슨 쇼크를 단행 했고</a:t>
            </a:r>
            <a:r>
              <a:rPr lang="en-US" altLang="ko-KR" sz="1050" dirty="0"/>
              <a:t>, . </a:t>
            </a:r>
            <a:r>
              <a:rPr lang="ko-KR" altLang="en-US" sz="1050" dirty="0" err="1"/>
              <a:t>브레턴우즈</a:t>
            </a:r>
            <a:r>
              <a:rPr lang="ko-KR" altLang="en-US" sz="1050" dirty="0"/>
              <a:t> 체제는 붕괴되었다 그러나 붕괴 이후에도 달러화의 기축 통화 역할은 계속되 </a:t>
            </a:r>
            <a:r>
              <a:rPr lang="ko-KR" altLang="en-US" sz="1050" dirty="0" err="1"/>
              <a:t>었다</a:t>
            </a:r>
            <a:r>
              <a:rPr lang="ko-KR" altLang="en-US" sz="1050" dirty="0"/>
              <a:t> 그 이유로 </a:t>
            </a:r>
            <a:r>
              <a:rPr lang="en-US" altLang="ko-KR" sz="1050" dirty="0"/>
              <a:t>. .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 </a:t>
            </a:r>
            <a:r>
              <a:rPr lang="en-US" altLang="ko-KR" sz="1050" dirty="0"/>
              <a:t>. </a:t>
            </a:r>
            <a:r>
              <a:rPr lang="ko-KR" altLang="en-US" sz="1050" dirty="0"/>
              <a:t>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a:t>
            </a:r>
            <a:r>
              <a:rPr lang="ko-KR" altLang="en-US" sz="2400" dirty="0" err="1"/>
              <a:t>몇번인가</a:t>
            </a:r>
            <a:r>
              <a:rPr lang="en-US" altLang="ko-KR" sz="2400" dirty="0"/>
              <a:t>?</a:t>
            </a:r>
          </a:p>
          <a:p>
            <a:pPr marL="0" indent="0">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err="1"/>
              <a:t>브레턴우즈</a:t>
            </a:r>
            <a:r>
              <a:rPr lang="ko-KR" altLang="en-US" sz="2400" dirty="0"/>
              <a:t>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err="1"/>
              <a:t>브레턴우즈</a:t>
            </a:r>
            <a:r>
              <a:rPr lang="ko-KR" altLang="en-US" sz="2400" dirty="0"/>
              <a:t>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err="1"/>
              <a:t>브레턴우즈</a:t>
            </a:r>
            <a:r>
              <a:rPr lang="ko-KR" altLang="en-US" sz="2400" dirty="0"/>
              <a:t>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err="1"/>
              <a:t>브레턴우즈</a:t>
            </a:r>
            <a:r>
              <a:rPr lang="ko-KR" altLang="en-US" sz="2400" dirty="0"/>
              <a:t>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a:t>
            </a:r>
            <a:r>
              <a:rPr lang="en-US" altLang="ko-KR" sz="1100" dirty="0" err="1"/>
              <a:t>Cansinghill</a:t>
            </a:r>
            <a:r>
              <a:rPr lang="en-US" altLang="ko-KR" sz="1100" dirty="0"/>
              <a:t> Apartments, located right next to the newly opened </a:t>
            </a:r>
            <a:r>
              <a:rPr lang="en-US" altLang="ko-KR" sz="1100" dirty="0" err="1"/>
              <a:t>Vuenna</a:t>
            </a:r>
            <a:r>
              <a:rPr lang="en-US" altLang="ko-KR" sz="1100" dirty="0"/>
              <a:t>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a:t>
            </a:r>
            <a:r>
              <a:rPr lang="en-US" altLang="ko-KR" sz="1100" dirty="0" err="1"/>
              <a:t>Vuenna</a:t>
            </a:r>
            <a:r>
              <a:rPr lang="en-US" altLang="ko-KR" sz="1100" dirty="0"/>
              <a:t>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lnSpcReduction="10000"/>
          </a:bodyPr>
          <a:lstStyle/>
          <a:p>
            <a:pPr algn="l"/>
            <a:r>
              <a:rPr lang="ko-KR" altLang="en-US" dirty="0"/>
              <a:t>여행지도 만들기</a:t>
            </a:r>
            <a:endParaRPr lang="en-US" altLang="ko-KR" dirty="0"/>
          </a:p>
          <a:p>
            <a:pPr algn="l"/>
            <a:r>
              <a:rPr lang="en-US" altLang="ko-KR" dirty="0"/>
              <a:t>Txt</a:t>
            </a:r>
            <a:r>
              <a:rPr lang="ko-KR" altLang="en-US" dirty="0"/>
              <a:t> 파일 만들고</a:t>
            </a:r>
            <a:r>
              <a:rPr lang="en-US" altLang="ko-KR" dirty="0"/>
              <a:t>, </a:t>
            </a:r>
            <a:r>
              <a:rPr lang="ko-KR" altLang="en-US" dirty="0"/>
              <a:t>엑셀로 결합하기</a:t>
            </a:r>
            <a:endParaRPr lang="en-US" altLang="ko-KR" dirty="0"/>
          </a:p>
          <a:p>
            <a:pPr algn="l"/>
            <a:r>
              <a:rPr lang="ko-KR" altLang="en-US" dirty="0"/>
              <a:t>엑셀파일 결합</a:t>
            </a:r>
            <a:r>
              <a:rPr lang="en-US" altLang="ko-KR" dirty="0"/>
              <a:t>, </a:t>
            </a:r>
            <a:r>
              <a:rPr lang="ko-KR" altLang="en-US" dirty="0"/>
              <a:t>분리하기</a:t>
            </a:r>
            <a:endParaRPr lang="en-US" altLang="ko-KR" dirty="0"/>
          </a:p>
          <a:p>
            <a:pPr algn="l"/>
            <a:r>
              <a:rPr lang="en-US" altLang="ko-KR" dirty="0"/>
              <a:t>PDF image</a:t>
            </a:r>
            <a:r>
              <a:rPr lang="ko-KR" altLang="en-US" dirty="0"/>
              <a:t>파일로 변환하기</a:t>
            </a:r>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62500" lnSpcReduction="20000"/>
          </a:bodyPr>
          <a:lstStyle/>
          <a:p>
            <a:pPr marL="0" indent="0">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buNone/>
            </a:pPr>
            <a:endParaRPr lang="en-US" altLang="ko-KR" dirty="0"/>
          </a:p>
          <a:p>
            <a:pPr marL="0" indent="0">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buNone/>
            </a:pPr>
            <a:endParaRPr lang="en-US" altLang="ko-KR" dirty="0"/>
          </a:p>
          <a:p>
            <a:pPr marL="0" indent="0">
              <a:buNone/>
            </a:pPr>
            <a:r>
              <a:rPr lang="en-US" altLang="ko-KR" dirty="0"/>
              <a:t>① excited → disappointed</a:t>
            </a:r>
          </a:p>
          <a:p>
            <a:pPr marL="0" indent="0">
              <a:buNone/>
            </a:pPr>
            <a:r>
              <a:rPr lang="en-US" altLang="ko-KR" dirty="0"/>
              <a:t>② indifferent → thrilled</a:t>
            </a:r>
          </a:p>
          <a:p>
            <a:pPr marL="0" indent="0">
              <a:buNone/>
            </a:pPr>
            <a:r>
              <a:rPr lang="en-US" altLang="ko-KR" dirty="0"/>
              <a:t>③ amazed → horrified</a:t>
            </a:r>
          </a:p>
          <a:p>
            <a:pPr marL="0" indent="0">
              <a:buNone/>
            </a:pPr>
            <a:r>
              <a:rPr lang="en-US" altLang="ko-KR" dirty="0"/>
              <a:t>④ surprised → relieved</a:t>
            </a:r>
          </a:p>
          <a:p>
            <a:pPr marL="0" indent="0">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4</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a:t>.</a:t>
            </a:r>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err="1"/>
              <a:t>왜케</a:t>
            </a:r>
            <a:r>
              <a:rPr lang="ko-KR" altLang="en-US" dirty="0"/>
              <a:t> 평점이 </a:t>
            </a:r>
            <a:r>
              <a:rPr lang="ko-KR" altLang="en-US" dirty="0" err="1"/>
              <a:t>낮은건데</a:t>
            </a:r>
            <a:r>
              <a:rPr lang="en-US" altLang="ko-KR" dirty="0"/>
              <a:t>? </a:t>
            </a:r>
            <a:r>
              <a:rPr lang="ko-KR" altLang="en-US" dirty="0"/>
              <a:t>꽤 볼만한데</a:t>
            </a:r>
            <a:r>
              <a:rPr lang="en-US" altLang="ko-KR" dirty="0"/>
              <a:t>.. </a:t>
            </a:r>
            <a:r>
              <a:rPr lang="ko-KR" altLang="en-US" dirty="0" err="1"/>
              <a:t>헐리우드식</a:t>
            </a:r>
            <a:r>
              <a:rPr lang="ko-KR" altLang="en-US" dirty="0"/>
              <a:t>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err="1"/>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공문 분석하기</a:t>
            </a:r>
            <a:endParaRPr lang="ko-KR" altLang="en-US" dirty="0"/>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a:t>
            </a:r>
            <a:r>
              <a:rPr lang="ko-KR" altLang="en-US" dirty="0" err="1"/>
              <a:t>챗</a:t>
            </a:r>
            <a:r>
              <a:rPr lang="en-US" altLang="ko-KR" dirty="0"/>
              <a:t>GPT’ </a:t>
            </a:r>
            <a:r>
              <a:rPr lang="ko-KR" altLang="en-US" dirty="0"/>
              <a:t>등 대형 </a:t>
            </a:r>
            <a:r>
              <a:rPr lang="ko-KR" altLang="en-US" dirty="0" err="1"/>
              <a:t>언어모델</a:t>
            </a:r>
            <a:r>
              <a:rPr lang="en-US" altLang="ko-KR" dirty="0"/>
              <a:t>(LLM) </a:t>
            </a:r>
            <a:r>
              <a:rPr lang="ko-KR" altLang="en-US" dirty="0"/>
              <a:t>기반 인공지능 기술의 업무 활용 소요가 증가하고 있으나</a:t>
            </a:r>
            <a:r>
              <a:rPr lang="en-US" altLang="ko-KR" dirty="0"/>
              <a:t>, </a:t>
            </a:r>
            <a:r>
              <a:rPr lang="ko-KR" altLang="en-US" dirty="0"/>
              <a:t>정보 </a:t>
            </a:r>
            <a:r>
              <a:rPr lang="ko-KR" altLang="en-US" dirty="0" err="1"/>
              <a:t>수집ㆍ데이터</a:t>
            </a:r>
            <a:r>
              <a:rPr lang="ko-KR" altLang="en-US" dirty="0"/>
              <a:t> 유출 등 보안 우려가 지속 제기되고 있어 다음 사항 준수를 </a:t>
            </a:r>
            <a:r>
              <a:rPr lang="ko-KR" altLang="en-US" dirty="0" err="1"/>
              <a:t>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a:t>
            </a:r>
            <a:r>
              <a:rPr lang="ko-KR" altLang="en-US" dirty="0" err="1"/>
              <a:t>업무자료</a:t>
            </a:r>
            <a:r>
              <a:rPr lang="ko-KR" altLang="en-US" dirty="0"/>
              <a:t> 등 </a:t>
            </a:r>
            <a:r>
              <a:rPr lang="ko-KR" altLang="en-US" dirty="0" err="1"/>
              <a:t>민감정보</a:t>
            </a:r>
            <a:r>
              <a:rPr lang="ko-KR" altLang="en-US" dirty="0"/>
              <a:t> </a:t>
            </a:r>
            <a:r>
              <a:rPr lang="ko-KR" altLang="en-US" dirty="0" err="1"/>
              <a:t>입력시</a:t>
            </a:r>
            <a:r>
              <a:rPr lang="ko-KR" altLang="en-US" dirty="0"/>
              <a:t> 정보가 유출될 수 있는 바</a:t>
            </a:r>
            <a:r>
              <a:rPr lang="en-US" altLang="ko-KR" dirty="0"/>
              <a:t>, </a:t>
            </a:r>
            <a:r>
              <a:rPr lang="ko-KR" altLang="en-US" dirty="0" err="1"/>
              <a:t>공개정보</a:t>
            </a:r>
            <a:r>
              <a:rPr lang="ko-KR" altLang="en-US" dirty="0"/>
              <a:t> 위주로 보안에 유의하여 사용</a:t>
            </a:r>
          </a:p>
          <a:p>
            <a:pPr marL="0" indent="0">
              <a:lnSpc>
                <a:spcPct val="170000"/>
              </a:lnSpc>
              <a:buNone/>
            </a:pPr>
            <a:r>
              <a:rPr lang="ko-KR" altLang="en-US" dirty="0"/>
              <a:t>  나</a:t>
            </a:r>
            <a:r>
              <a:rPr lang="en-US" altLang="ko-KR" dirty="0"/>
              <a:t>. ‘GPT API’ </a:t>
            </a:r>
            <a:r>
              <a:rPr lang="ko-KR" altLang="en-US" dirty="0"/>
              <a:t>도입 등 대형 </a:t>
            </a:r>
            <a:r>
              <a:rPr lang="ko-KR" altLang="en-US" dirty="0" err="1"/>
              <a:t>언어모델</a:t>
            </a:r>
            <a:r>
              <a:rPr lang="ko-KR" altLang="en-US" dirty="0"/>
              <a:t> 기반의 인공지능 기술을 활용한 </a:t>
            </a:r>
            <a:r>
              <a:rPr lang="ko-KR" altLang="en-US" dirty="0" err="1"/>
              <a:t>정보화사업</a:t>
            </a:r>
            <a:r>
              <a:rPr lang="ko-KR" altLang="en-US" dirty="0"/>
              <a:t> </a:t>
            </a:r>
            <a:r>
              <a:rPr lang="ko-KR" altLang="en-US" dirty="0" err="1"/>
              <a:t>추진시</a:t>
            </a:r>
            <a:r>
              <a:rPr lang="ko-KR" altLang="en-US" dirty="0"/>
              <a:t> 국가정보원의 사전 </a:t>
            </a:r>
            <a:r>
              <a:rPr lang="ko-KR" altLang="en-US" dirty="0" err="1"/>
              <a:t>보안성</a:t>
            </a:r>
            <a:r>
              <a:rPr lang="ko-KR" altLang="en-US" dirty="0"/>
              <a:t>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a:t>
            </a:r>
            <a:r>
              <a:rPr lang="ko-KR" altLang="en-US" dirty="0" err="1"/>
              <a:t>정보화사업</a:t>
            </a:r>
            <a:r>
              <a:rPr lang="en-US" altLang="ko-KR" dirty="0"/>
              <a:t>)</a:t>
            </a:r>
          </a:p>
          <a:p>
            <a:pPr marL="0" indent="0">
              <a:lnSpc>
                <a:spcPct val="170000"/>
              </a:lnSpc>
              <a:buNone/>
            </a:pPr>
            <a:r>
              <a:rPr lang="en-US" altLang="ko-KR" dirty="0"/>
              <a:t>3. </a:t>
            </a:r>
            <a:r>
              <a:rPr lang="ko-KR" altLang="en-US" dirty="0"/>
              <a:t>同 사항을 </a:t>
            </a:r>
            <a:r>
              <a:rPr lang="ko-KR" altLang="en-US" dirty="0" err="1"/>
              <a:t>시ㆍ군에서는</a:t>
            </a:r>
            <a:r>
              <a:rPr lang="ko-KR" altLang="en-US" dirty="0"/>
              <a:t> </a:t>
            </a:r>
            <a:r>
              <a:rPr lang="ko-KR" altLang="en-US" dirty="0" err="1"/>
              <a:t>소속ㆍ산하기관에</a:t>
            </a:r>
            <a:r>
              <a:rPr lang="ko-KR" altLang="en-US" dirty="0"/>
              <a:t>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err="1"/>
              <a:t>차대운</a:t>
            </a:r>
            <a:r>
              <a:rPr lang="ko-KR" altLang="en-US" sz="1100" dirty="0"/>
              <a:t>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a:t>
            </a:r>
            <a:r>
              <a:rPr lang="ko-KR" altLang="en-US" sz="1100" dirty="0" err="1"/>
              <a:t>자구안</a:t>
            </a:r>
            <a:r>
              <a:rPr lang="ko-KR" altLang="en-US" sz="1100" dirty="0"/>
              <a:t>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a:t>
            </a:r>
            <a:r>
              <a:rPr lang="ko-KR" altLang="en-US" sz="1100" dirty="0" err="1"/>
              <a:t>비상전력</a:t>
            </a:r>
            <a:r>
              <a:rPr lang="ko-KR" altLang="en-US" sz="1100" dirty="0"/>
              <a:t> 수급의 안정적 운영과 </a:t>
            </a:r>
            <a:r>
              <a:rPr lang="ko-KR" altLang="en-US" sz="1100" dirty="0" err="1"/>
              <a:t>작업현장</a:t>
            </a:r>
            <a:r>
              <a:rPr lang="ko-KR" altLang="en-US" sz="1100" dirty="0"/>
              <a:t>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err="1"/>
              <a:t>임면권자인</a:t>
            </a:r>
            <a:r>
              <a:rPr lang="ko-KR" altLang="en-US" sz="1100" dirty="0"/>
              <a:t> </a:t>
            </a:r>
            <a:r>
              <a:rPr lang="ko-KR" altLang="en-US" sz="1100" dirty="0" err="1"/>
              <a:t>윤석열</a:t>
            </a:r>
            <a:r>
              <a:rPr lang="ko-KR" altLang="en-US" sz="1100" dirty="0"/>
              <a:t>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err="1"/>
              <a:t>산업부</a:t>
            </a:r>
            <a:r>
              <a:rPr lang="ko-KR" altLang="en-US" sz="1100" dirty="0"/>
              <a:t>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err="1"/>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a:t>
            </a:r>
            <a:r>
              <a:rPr lang="ko-KR" altLang="en-US" sz="1100" dirty="0" err="1"/>
              <a:t>산업부</a:t>
            </a:r>
            <a:r>
              <a:rPr lang="ko-KR" altLang="en-US" sz="1100" dirty="0"/>
              <a:t>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err="1"/>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a:t>
            </a:r>
            <a:r>
              <a:rPr lang="ko-KR" altLang="en-US" sz="1100" dirty="0" err="1"/>
              <a:t>자구안</a:t>
            </a:r>
            <a:r>
              <a:rPr lang="ko-KR" altLang="en-US" sz="1100" dirty="0"/>
              <a:t>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a:t>
            </a:r>
            <a:r>
              <a:rPr lang="ko-KR" altLang="en-US" sz="1000" dirty="0" err="1"/>
              <a:t>프롭테크</a:t>
            </a:r>
            <a:r>
              <a:rPr lang="ko-KR" altLang="en-US" sz="1000" dirty="0"/>
              <a:t> 기업 직방은 </a:t>
            </a:r>
            <a:r>
              <a:rPr lang="ko-KR" altLang="en-US" sz="1000" dirty="0" err="1"/>
              <a:t>국토교통부</a:t>
            </a:r>
            <a:r>
              <a:rPr lang="ko-KR" altLang="en-US" sz="1000" dirty="0"/>
              <a:t> </a:t>
            </a:r>
            <a:r>
              <a:rPr lang="ko-KR" altLang="en-US" sz="1000" dirty="0" err="1"/>
              <a:t>실거래</a:t>
            </a:r>
            <a:r>
              <a:rPr lang="ko-KR" altLang="en-US" sz="1000" dirty="0"/>
              <a:t> 자료 기반으로 자체 </a:t>
            </a:r>
            <a:r>
              <a:rPr lang="ko-KR" altLang="en-US" sz="1000" dirty="0" err="1"/>
              <a:t>딥러닝</a:t>
            </a:r>
            <a:r>
              <a:rPr lang="ko-KR" altLang="en-US" sz="1000" dirty="0"/>
              <a:t>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err="1"/>
              <a:t>용인경전철</a:t>
            </a:r>
            <a:r>
              <a:rPr lang="ko-KR" altLang="en-US" sz="1000" dirty="0"/>
              <a:t>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err="1"/>
              <a:t>특례보금자리론와</a:t>
            </a:r>
            <a:r>
              <a:rPr lang="ko-KR" altLang="en-US" sz="1000" dirty="0"/>
              <a:t> 같은 대출확대 정책과 금리동결 등의 영향으로 아파트 가격 </a:t>
            </a:r>
            <a:r>
              <a:rPr lang="ko-KR" altLang="en-US" sz="1000" dirty="0" err="1"/>
              <a:t>급락세에</a:t>
            </a:r>
            <a:r>
              <a:rPr lang="ko-KR" altLang="en-US" sz="1000" dirty="0"/>
              <a:t>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a:t>
            </a:r>
            <a:r>
              <a:rPr lang="ko-KR" altLang="en-US" sz="1000" dirty="0" err="1"/>
              <a:t>하락율을</a:t>
            </a:r>
            <a:r>
              <a:rPr lang="ko-KR" altLang="en-US" sz="1000" dirty="0"/>
              <a:t>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기사에서 </a:t>
            </a:r>
            <a:r>
              <a:rPr lang="ko-KR" altLang="en-US" dirty="0" err="1"/>
              <a:t>개체명</a:t>
            </a:r>
            <a:r>
              <a:rPr lang="ko-KR" altLang="en-US" dirty="0"/>
              <a:t>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a:t>
            </a:r>
            <a:r>
              <a:rPr lang="ko-KR" altLang="en-US" dirty="0" err="1"/>
              <a:t>개체명을</a:t>
            </a:r>
            <a:r>
              <a:rPr lang="ko-KR" altLang="en-US" dirty="0"/>
              <a:t>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조직</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장소</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날짜</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err="1"/>
              <a:t>싱가포르행</a:t>
            </a:r>
            <a:r>
              <a:rPr lang="ko-KR" altLang="en-US" dirty="0"/>
              <a:t>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err="1"/>
              <a:t>김진방</a:t>
            </a:r>
            <a:r>
              <a:rPr lang="ko-KR" altLang="en-US" dirty="0"/>
              <a:t>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a:t>
            </a:r>
            <a:r>
              <a:rPr lang="ko-KR" altLang="en-US" dirty="0" err="1"/>
              <a:t>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a:t>
            </a:r>
            <a:r>
              <a:rPr lang="ko-KR" altLang="en-US" dirty="0" err="1"/>
              <a:t>평양발</a:t>
            </a:r>
            <a:r>
              <a:rPr lang="ko-KR" altLang="en-US" dirty="0"/>
              <a:t> 고려항공 </a:t>
            </a:r>
            <a:r>
              <a:rPr lang="en-US" altLang="ko-KR" dirty="0"/>
              <a:t>JS151</a:t>
            </a:r>
            <a:r>
              <a:rPr lang="ko-KR" altLang="en-US" dirty="0"/>
              <a:t>편을 이용해 베이징 </a:t>
            </a:r>
            <a:r>
              <a:rPr lang="ko-KR" altLang="en-US" dirty="0" err="1"/>
              <a:t>서우두</a:t>
            </a:r>
            <a:r>
              <a:rPr lang="ko-KR" altLang="en-US" dirty="0"/>
              <a:t>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a:t>
            </a:r>
            <a:r>
              <a:rPr lang="ko-KR" altLang="en-US" dirty="0" err="1"/>
              <a:t>여론전을</a:t>
            </a:r>
            <a:r>
              <a:rPr lang="ko-KR" altLang="en-US" dirty="0"/>
              <a:t> 펼쳤다</a:t>
            </a:r>
            <a:r>
              <a:rPr lang="en-US" altLang="ko-KR" dirty="0"/>
              <a:t>. </a:t>
            </a:r>
            <a:r>
              <a:rPr lang="ko-KR" altLang="en-US" dirty="0"/>
              <a:t>북한의 초청으로 비자이 </a:t>
            </a:r>
            <a:r>
              <a:rPr lang="ko-KR" altLang="en-US" dirty="0" err="1"/>
              <a:t>쿠마르</a:t>
            </a:r>
            <a:r>
              <a:rPr lang="ko-KR" altLang="en-US" dirty="0"/>
              <a:t>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a:t>
            </a:r>
            <a:r>
              <a:rPr lang="ko-KR" altLang="en-US" dirty="0" err="1"/>
              <a:t>아니다”며</a:t>
            </a:r>
            <a:r>
              <a:rPr lang="ko-KR" altLang="en-US" dirty="0"/>
              <a:t> “만약 싱가포르에 간다면 정상회담과 관련한 지원 작업 준비 등을 위한 것일 가능성이 </a:t>
            </a:r>
            <a:r>
              <a:rPr lang="ko-KR" altLang="en-US" dirty="0" err="1"/>
              <a:t>크다”고</a:t>
            </a:r>
            <a:r>
              <a:rPr lang="ko-KR" altLang="en-US" dirty="0"/>
              <a:t>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a:t>
            </a:r>
            <a:r>
              <a:rPr lang="ko-KR" altLang="en-US" sz="1100" dirty="0" err="1"/>
              <a:t>경기도」라는</a:t>
            </a:r>
            <a:r>
              <a:rPr lang="ko-KR" altLang="en-US" sz="1100" dirty="0"/>
              <a:t>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a:t>
            </a:r>
            <a:r>
              <a:rPr lang="ko-KR" altLang="en-US" sz="1100" dirty="0" err="1"/>
              <a:t>실현」이라는</a:t>
            </a:r>
            <a:r>
              <a:rPr lang="ko-KR" altLang="en-US" sz="1100" dirty="0"/>
              <a:t> 목표를 통해 </a:t>
            </a:r>
            <a:r>
              <a:rPr lang="en-US" altLang="ko-KR" sz="1100" dirty="0"/>
              <a:t>1,390</a:t>
            </a:r>
            <a:r>
              <a:rPr lang="ko-KR" altLang="en-US" sz="1100" dirty="0"/>
              <a:t>만 경기도민이 건강하고 쾌적한 환경 속에서 생활할 수 있도록 시험검사 및 조사연구 사업을 수행하는 </a:t>
            </a:r>
            <a:r>
              <a:rPr lang="ko-KR" altLang="en-US" sz="1100" dirty="0" err="1"/>
              <a:t>종합연구기관입니다</a:t>
            </a:r>
            <a:r>
              <a:rPr lang="en-US" altLang="ko-KR" sz="1100" dirty="0"/>
              <a:t>.</a:t>
            </a:r>
          </a:p>
          <a:p>
            <a:pPr marL="0" indent="0">
              <a:lnSpc>
                <a:spcPct val="150000"/>
              </a:lnSpc>
              <a:buNone/>
            </a:pPr>
            <a:r>
              <a:rPr lang="ko-KR" altLang="en-US" sz="1100" dirty="0"/>
              <a:t>최근 국내의 </a:t>
            </a:r>
            <a:r>
              <a:rPr lang="ko-KR" altLang="en-US" sz="1100" dirty="0" err="1"/>
              <a:t>보건・환경</a:t>
            </a:r>
            <a:r>
              <a:rPr lang="ko-KR" altLang="en-US" sz="1100" dirty="0"/>
              <a:t> 여건은 코로나</a:t>
            </a:r>
            <a:r>
              <a:rPr lang="en-US" altLang="ko-KR" sz="1100" dirty="0"/>
              <a:t>19, </a:t>
            </a:r>
            <a:r>
              <a:rPr lang="ko-KR" altLang="en-US" sz="1100" dirty="0" err="1"/>
              <a:t>메르스</a:t>
            </a:r>
            <a:r>
              <a:rPr lang="en-US" altLang="ko-KR" sz="1100" dirty="0"/>
              <a:t>, </a:t>
            </a:r>
            <a:r>
              <a:rPr lang="ko-KR" altLang="en-US" sz="1100" dirty="0" err="1"/>
              <a:t>지카바이러스</a:t>
            </a:r>
            <a:r>
              <a:rPr lang="ko-KR" altLang="en-US" sz="1100" dirty="0"/>
              <a:t> 등 </a:t>
            </a:r>
            <a:r>
              <a:rPr lang="ko-KR" altLang="en-US" sz="1100" dirty="0" err="1"/>
              <a:t>국외유입</a:t>
            </a:r>
            <a:r>
              <a:rPr lang="ko-KR" altLang="en-US" sz="1100" dirty="0"/>
              <a:t> </a:t>
            </a:r>
            <a:r>
              <a:rPr lang="ko-KR" altLang="en-US" sz="1100" dirty="0" err="1"/>
              <a:t>감염병</a:t>
            </a:r>
            <a:r>
              <a:rPr lang="ko-KR" altLang="en-US" sz="1100" dirty="0"/>
              <a:t> 증가와 일본후쿠시마 </a:t>
            </a:r>
            <a:r>
              <a:rPr lang="ko-KR" altLang="en-US" sz="1100" dirty="0" err="1"/>
              <a:t>오염수</a:t>
            </a:r>
            <a:r>
              <a:rPr lang="ko-KR" altLang="en-US" sz="1100" dirty="0"/>
              <a:t> 방류</a:t>
            </a:r>
            <a:r>
              <a:rPr lang="en-US" altLang="ko-KR" sz="1100" dirty="0"/>
              <a:t>, </a:t>
            </a:r>
            <a:r>
              <a:rPr lang="ko-KR" altLang="en-US" sz="1100" dirty="0" err="1"/>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a:t>
            </a:r>
            <a:r>
              <a:rPr lang="ko-KR" altLang="en-US" sz="1100" dirty="0" err="1"/>
              <a:t>첨단화와</a:t>
            </a:r>
            <a:r>
              <a:rPr lang="ko-KR" altLang="en-US" sz="1100" dirty="0"/>
              <a:t>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err="1"/>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a:t>
            </a:r>
            <a:r>
              <a:rPr lang="ko-KR" altLang="en-US" sz="1100" dirty="0" err="1"/>
              <a:t>경기도민을</a:t>
            </a:r>
            <a:r>
              <a:rPr lang="ko-KR" altLang="en-US" sz="1100" dirty="0"/>
              <a:t>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a:t>
            </a:r>
            <a:r>
              <a:rPr lang="ko-KR" altLang="en-US" sz="1100" dirty="0" err="1"/>
              <a:t>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제주도 여행 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여행계획 전문가가 되어 아래의 조건을 고려해서</a:t>
            </a:r>
            <a:r>
              <a:rPr lang="en-US" altLang="ko-KR" sz="2000" b="1" dirty="0"/>
              <a:t>, </a:t>
            </a:r>
            <a:r>
              <a:rPr lang="ko-KR" altLang="en-US" sz="2000" b="1" dirty="0"/>
              <a:t>제주도 여행 계획을 작성해줘</a:t>
            </a:r>
            <a:r>
              <a:rPr lang="en-US" altLang="ko-KR" sz="2000" b="1" dirty="0"/>
              <a:t>.</a:t>
            </a:r>
          </a:p>
          <a:p>
            <a:pPr marL="0" indent="0">
              <a:buNone/>
            </a:pPr>
            <a:endParaRPr lang="en-US" altLang="ko-KR" sz="2000" dirty="0"/>
          </a:p>
          <a:p>
            <a:pPr marL="457200" indent="-457200">
              <a:buAutoNum type="arabicPeriod"/>
            </a:pPr>
            <a:r>
              <a:rPr lang="ko-KR" altLang="en-US" sz="2000" dirty="0"/>
              <a:t>김포공항에서 출발하여</a:t>
            </a:r>
            <a:r>
              <a:rPr lang="en-US" altLang="ko-KR" sz="2000" dirty="0"/>
              <a:t>, </a:t>
            </a:r>
            <a:r>
              <a:rPr lang="ko-KR" altLang="en-US" sz="2000" dirty="0"/>
              <a:t>제주도에 도착해서 </a:t>
            </a:r>
            <a:r>
              <a:rPr lang="en-US" altLang="ko-KR" sz="2000" dirty="0"/>
              <a:t>3</a:t>
            </a:r>
            <a:r>
              <a:rPr lang="ko-KR" altLang="en-US" sz="2000" dirty="0"/>
              <a:t>박 </a:t>
            </a:r>
            <a:r>
              <a:rPr lang="en-US" altLang="ko-KR" sz="2000" dirty="0"/>
              <a:t>4</a:t>
            </a:r>
            <a:r>
              <a:rPr lang="ko-KR" altLang="en-US" sz="2000" dirty="0"/>
              <a:t>일 간 자동차로 여행을 떠나려 한다</a:t>
            </a:r>
            <a:r>
              <a:rPr lang="en-US" altLang="ko-KR" sz="2000" dirty="0"/>
              <a:t>.</a:t>
            </a:r>
          </a:p>
          <a:p>
            <a:pPr marL="457200" indent="-457200">
              <a:buAutoNum type="arabicPeriod"/>
            </a:pPr>
            <a:r>
              <a:rPr lang="ko-KR" altLang="en-US" sz="2000" dirty="0"/>
              <a:t>마지막 날에는 제주국제공항에 도착해야 한다</a:t>
            </a:r>
            <a:r>
              <a:rPr lang="en-US" altLang="ko-KR" sz="2000" dirty="0"/>
              <a:t>.</a:t>
            </a:r>
          </a:p>
          <a:p>
            <a:pPr marL="457200" indent="-457200">
              <a:buAutoNum type="arabicPeriod"/>
            </a:pPr>
            <a:r>
              <a:rPr lang="ko-KR" altLang="en-US" sz="2000" dirty="0"/>
              <a:t>매일 </a:t>
            </a:r>
            <a:r>
              <a:rPr lang="en-US" altLang="ko-KR" sz="2000" dirty="0"/>
              <a:t>5</a:t>
            </a:r>
            <a:r>
              <a:rPr lang="ko-KR" altLang="en-US" sz="2000" dirty="0"/>
              <a:t>가지 이상의 관광지를 방문해야 한다</a:t>
            </a:r>
            <a:r>
              <a:rPr lang="en-US" altLang="ko-KR" sz="2000" dirty="0"/>
              <a:t>.</a:t>
            </a:r>
          </a:p>
          <a:p>
            <a:pPr marL="457200" indent="-457200">
              <a:buAutoNum type="arabicPeriod"/>
            </a:pPr>
            <a:r>
              <a:rPr lang="ko-KR" altLang="en-US" sz="2000" dirty="0"/>
              <a:t>관광지 정보는 주소도 함께 제시되어야 한다</a:t>
            </a:r>
            <a:r>
              <a:rPr lang="en-US" altLang="ko-KR" sz="2000" dirty="0"/>
              <a:t>.</a:t>
            </a:r>
          </a:p>
          <a:p>
            <a:pPr marL="457200" indent="-457200">
              <a:buAutoNum type="arabicPeriod"/>
            </a:pP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a:t>
            </a:r>
            <a:r>
              <a:rPr lang="ko-KR" altLang="en-US" dirty="0" err="1"/>
              <a:t>시놉시스</a:t>
            </a:r>
            <a:r>
              <a:rPr lang="ko-KR" altLang="en-US" dirty="0"/>
              <a:t>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a:t>
            </a:r>
            <a:r>
              <a:rPr lang="ko-KR" altLang="en-US" dirty="0" err="1"/>
              <a:t>총망받는</a:t>
            </a:r>
            <a:r>
              <a:rPr lang="ko-KR" altLang="en-US" dirty="0"/>
              <a:t> 드라마 작가가 되어 좀비와 드라큘라에 관한 </a:t>
            </a:r>
            <a:r>
              <a:rPr lang="ko-KR" altLang="en-US" dirty="0" err="1"/>
              <a:t>넷플릭스</a:t>
            </a:r>
            <a:r>
              <a:rPr lang="ko-KR" altLang="en-US" dirty="0"/>
              <a:t> 드라마를 만들고 싶다</a:t>
            </a:r>
            <a:r>
              <a:rPr lang="en-US" altLang="ko-KR" dirty="0"/>
              <a:t>. </a:t>
            </a:r>
            <a:r>
              <a:rPr lang="ko-KR" altLang="en-US" dirty="0"/>
              <a:t>드라마의 </a:t>
            </a:r>
            <a:r>
              <a:rPr lang="ko-KR" altLang="en-US" dirty="0" err="1"/>
              <a:t>시놉시스를</a:t>
            </a:r>
            <a:r>
              <a:rPr lang="ko-KR" altLang="en-US" dirty="0"/>
              <a:t>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a:t>
            </a:r>
            <a:r>
              <a:rPr lang="ko-KR" altLang="en-US" dirty="0" err="1"/>
              <a:t>혼종이</a:t>
            </a:r>
            <a:r>
              <a:rPr lang="ko-KR" altLang="en-US" dirty="0"/>
              <a:t>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a:t>
            </a:r>
            <a:r>
              <a:rPr lang="ko-KR" altLang="en-US" dirty="0" err="1"/>
              <a:t>시놉시스의</a:t>
            </a:r>
            <a:r>
              <a:rPr lang="ko-KR" altLang="en-US" dirty="0"/>
              <a:t>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err="1"/>
              <a:t>실습장소</a:t>
            </a:r>
            <a:r>
              <a:rPr lang="ko-KR" altLang="en-US" dirty="0"/>
              <a:t>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err="1"/>
              <a:t>번길</a:t>
            </a:r>
            <a:r>
              <a:rPr lang="ko-KR" altLang="en-US" dirty="0"/>
              <a:t> </a:t>
            </a:r>
            <a:r>
              <a:rPr lang="en-US" altLang="ko-KR" dirty="0"/>
              <a:t>62</a:t>
            </a:r>
          </a:p>
          <a:p>
            <a:pPr marL="0" indent="0">
              <a:buNone/>
            </a:pPr>
            <a:r>
              <a:rPr lang="en-US" altLang="ko-KR" dirty="0"/>
              <a:t>❍ </a:t>
            </a:r>
            <a:r>
              <a:rPr lang="ko-KR" altLang="en-US" dirty="0"/>
              <a:t>교육과정 </a:t>
            </a:r>
            <a:r>
              <a:rPr lang="en-US" altLang="ko-KR" dirty="0"/>
              <a:t>: </a:t>
            </a:r>
            <a:r>
              <a:rPr lang="ko-KR" altLang="en-US" dirty="0" err="1"/>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a:t>
            </a:r>
            <a:r>
              <a:rPr lang="ko-KR" altLang="en-US" dirty="0" err="1"/>
              <a:t>비학점과정</a:t>
            </a:r>
            <a:r>
              <a:rPr lang="en-US" altLang="ko-KR" dirty="0"/>
              <a:t>)</a:t>
            </a:r>
            <a:r>
              <a:rPr lang="ko-KR" altLang="en-US" dirty="0"/>
              <a:t>」 준용</a:t>
            </a:r>
          </a:p>
          <a:p>
            <a:pPr marL="0" indent="0">
              <a:buNone/>
            </a:pPr>
            <a:r>
              <a:rPr lang="ko-KR" altLang="en-US" dirty="0"/>
              <a:t>❍ </a:t>
            </a:r>
            <a:r>
              <a:rPr lang="ko-KR" altLang="en-US" dirty="0" err="1"/>
              <a:t>실습수당</a:t>
            </a:r>
            <a:r>
              <a:rPr lang="ko-KR" altLang="en-US" dirty="0"/>
              <a:t>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err="1"/>
              <a:t>세전</a:t>
            </a:r>
            <a:r>
              <a:rPr lang="ko-KR" altLang="en-US" dirty="0"/>
              <a:t>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a:t>
            </a:r>
            <a:r>
              <a:rPr lang="ko-KR" altLang="en-US" dirty="0" err="1"/>
              <a:t>동일계통</a:t>
            </a:r>
            <a:r>
              <a:rPr lang="ko-KR" altLang="en-US" dirty="0"/>
              <a:t>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a:t>
            </a:r>
            <a:r>
              <a:rPr lang="ko-KR" altLang="en-US" dirty="0" err="1"/>
              <a:t>선발분야</a:t>
            </a:r>
            <a:r>
              <a:rPr lang="ko-KR" altLang="en-US" dirty="0"/>
              <a:t>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err="1"/>
              <a:t>접수사이트</a:t>
            </a:r>
            <a:r>
              <a:rPr lang="ko-KR" altLang="en-US" dirty="0"/>
              <a:t>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a:t>
            </a:r>
            <a:r>
              <a:rPr lang="ko-KR" altLang="en-US" dirty="0" err="1"/>
              <a:t>작성항목</a:t>
            </a:r>
            <a:r>
              <a:rPr lang="ko-KR" altLang="en-US" dirty="0"/>
              <a:t> 미비 시 서류전형 탈락</a:t>
            </a:r>
          </a:p>
          <a:p>
            <a:pPr marL="0" indent="0">
              <a:buNone/>
            </a:pPr>
            <a:r>
              <a:rPr lang="ko-KR" altLang="en-US" dirty="0"/>
              <a:t>❍ </a:t>
            </a:r>
            <a:r>
              <a:rPr lang="ko-KR" altLang="en-US" dirty="0" err="1"/>
              <a:t>선정발표</a:t>
            </a:r>
            <a:r>
              <a:rPr lang="ko-KR" altLang="en-US" dirty="0"/>
              <a:t> </a:t>
            </a:r>
            <a:r>
              <a:rPr lang="en-US" altLang="ko-KR" dirty="0"/>
              <a:t>: 2023. 6. 20.(</a:t>
            </a:r>
            <a:r>
              <a:rPr lang="ko-KR" altLang="en-US" dirty="0"/>
              <a:t>화</a:t>
            </a:r>
            <a:r>
              <a:rPr lang="en-US" altLang="ko-KR" dirty="0"/>
              <a:t>) 14:00 </a:t>
            </a:r>
            <a:r>
              <a:rPr lang="ko-KR" altLang="en-US" dirty="0" err="1"/>
              <a:t>경연구원</a:t>
            </a:r>
            <a:r>
              <a:rPr lang="ko-KR" altLang="en-US" dirty="0"/>
              <a:t>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a:t>
            </a:r>
            <a:r>
              <a:rPr lang="ko-KR" altLang="en-US" dirty="0" err="1"/>
              <a:t>업무실습</a:t>
            </a:r>
            <a:r>
              <a:rPr lang="ko-KR" altLang="en-US" dirty="0"/>
              <a:t>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제주도 여행 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a:t>
            </a:r>
            <a:r>
              <a:rPr lang="ko-KR" altLang="en-US" sz="2000" b="1" dirty="0" err="1"/>
              <a:t>파이썬코드를</a:t>
            </a:r>
            <a:r>
              <a:rPr lang="ko-KR" altLang="en-US" sz="2000" b="1" dirty="0"/>
              <a:t>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 일 별 색을 구분해야 한다</a:t>
            </a:r>
            <a:r>
              <a:rPr lang="en-US" altLang="ko-KR" sz="2000" dirty="0"/>
              <a:t>.</a:t>
            </a:r>
          </a:p>
          <a:p>
            <a:pPr marL="457200" indent="-457200">
              <a:buAutoNum type="arabicPeriod"/>
            </a:pPr>
            <a:r>
              <a:rPr lang="ko-KR" altLang="en-US" sz="2000" dirty="0" err="1"/>
              <a:t>마커에</a:t>
            </a:r>
            <a:r>
              <a:rPr lang="ko-KR" altLang="en-US" sz="2000" dirty="0"/>
              <a:t> 해당 관광지의 이름을 나타내야 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a:bodyPr>
          <a:lstStyle/>
          <a:p>
            <a:pPr marL="0" indent="0">
              <a:buNone/>
            </a:pPr>
            <a:r>
              <a:rPr lang="ko-KR" altLang="en-US" b="1" dirty="0"/>
              <a:t>아래의 요구사항을 고려하여 </a:t>
            </a:r>
            <a:r>
              <a:rPr lang="ko-KR" altLang="en-US" b="1" dirty="0" err="1"/>
              <a:t>파이썬</a:t>
            </a:r>
            <a:r>
              <a:rPr lang="ko-KR" altLang="en-US" b="1" dirty="0"/>
              <a:t> 코드를 작성해줘</a:t>
            </a:r>
            <a:r>
              <a:rPr lang="en-US" altLang="ko-KR" b="1" dirty="0"/>
              <a:t>.</a:t>
            </a:r>
          </a:p>
          <a:p>
            <a:pPr marL="0" indent="0">
              <a:buNone/>
            </a:pPr>
            <a:endParaRPr lang="en-US" altLang="ko-KR" dirty="0"/>
          </a:p>
          <a:p>
            <a:pPr marL="514350" indent="-514350">
              <a:buAutoNum type="arabicPeriod"/>
            </a:pPr>
            <a:r>
              <a:rPr lang="ko-KR" altLang="en-US" dirty="0"/>
              <a:t>관광지 위도</a:t>
            </a:r>
            <a:r>
              <a:rPr lang="en-US" altLang="ko-KR" dirty="0"/>
              <a:t>, </a:t>
            </a:r>
            <a:r>
              <a:rPr lang="ko-KR" altLang="en-US" dirty="0"/>
              <a:t>경도 정보가 저장된 </a:t>
            </a:r>
            <a:r>
              <a:rPr lang="ko-KR" altLang="en-US" dirty="0" err="1"/>
              <a:t>엑셀파일의</a:t>
            </a:r>
            <a:r>
              <a:rPr lang="ko-KR" altLang="en-US" dirty="0"/>
              <a:t> 이름은 </a:t>
            </a:r>
            <a:r>
              <a:rPr lang="en-US" altLang="ko-KR" dirty="0"/>
              <a:t>Map_data.xlsx</a:t>
            </a:r>
            <a:r>
              <a:rPr lang="ko-KR" altLang="en-US" dirty="0"/>
              <a:t>이다</a:t>
            </a:r>
            <a:r>
              <a:rPr lang="en-US" altLang="ko-KR" dirty="0"/>
              <a:t>.</a:t>
            </a:r>
          </a:p>
          <a:p>
            <a:pPr marL="514350" indent="-514350">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buAutoNum type="arabicPeriod"/>
            </a:pPr>
            <a:r>
              <a:rPr lang="en-US" altLang="ko-KR" dirty="0"/>
              <a:t>Folium </a:t>
            </a:r>
            <a:r>
              <a:rPr lang="ko-KR" altLang="en-US" dirty="0"/>
              <a:t>라이브러리를 사용해야 한다</a:t>
            </a:r>
            <a:r>
              <a:rPr lang="en-US" altLang="ko-KR" dirty="0"/>
              <a:t>.</a:t>
            </a:r>
          </a:p>
          <a:p>
            <a:pPr marL="514350" indent="-514350">
              <a:buAutoNum type="arabicPeriod"/>
            </a:pPr>
            <a:r>
              <a:rPr lang="ko-KR" altLang="en-US" dirty="0" err="1"/>
              <a:t>관광지명이</a:t>
            </a:r>
            <a:r>
              <a:rPr lang="ko-KR" altLang="en-US" dirty="0"/>
              <a:t> 표시되어야 한다</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err="1"/>
              <a:t>파일안에</a:t>
            </a:r>
            <a:r>
              <a:rPr lang="ko-KR" altLang="en-US" sz="2400" dirty="0"/>
              <a:t>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err="1"/>
              <a:t>이메일주소</a:t>
            </a:r>
            <a:r>
              <a:rPr lang="en-US" altLang="ko-KR" sz="2400" dirty="0"/>
              <a:t>]</a:t>
            </a:r>
            <a:r>
              <a:rPr lang="ko-KR" altLang="en-US" sz="2400" dirty="0"/>
              <a:t>를</a:t>
            </a:r>
            <a:r>
              <a:rPr lang="en-US" altLang="ko-KR" sz="2400" dirty="0"/>
              <a:t> </a:t>
            </a:r>
            <a:r>
              <a:rPr lang="ko-KR" altLang="en-US" sz="2400" dirty="0" err="1"/>
              <a:t>담도록하는</a:t>
            </a:r>
            <a:r>
              <a:rPr lang="ko-KR" altLang="en-US" sz="2400" dirty="0"/>
              <a:t> </a:t>
            </a:r>
            <a:r>
              <a:rPr lang="ko-KR" altLang="en-US" sz="2400" dirty="0" err="1"/>
              <a:t>파이썬</a:t>
            </a:r>
            <a:r>
              <a:rPr lang="ko-KR" altLang="en-US" sz="2400" dirty="0"/>
              <a:t>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a:t>
            </a:r>
            <a:r>
              <a:rPr lang="ko-KR" altLang="en-US" sz="1200" dirty="0" err="1"/>
              <a:t>이름별로</a:t>
            </a:r>
            <a:r>
              <a:rPr lang="ko-KR" altLang="en-US" sz="1200" dirty="0"/>
              <a:t>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6317</Words>
  <Application>Microsoft Office PowerPoint</Application>
  <PresentationFormat>와이드스크린</PresentationFormat>
  <Paragraphs>389</Paragraphs>
  <Slides>51</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51</vt:i4>
      </vt:variant>
    </vt:vector>
  </HeadingPairs>
  <TitlesOfParts>
    <vt:vector size="54" baseType="lpstr">
      <vt:lpstr>맑은 고딕</vt:lpstr>
      <vt:lpstr>Arial</vt:lpstr>
      <vt:lpstr>Office 테마</vt:lpstr>
      <vt:lpstr>이메일 작성하기</vt:lpstr>
      <vt:lpstr>ChatGPT 발표 참석 메일</vt:lpstr>
      <vt:lpstr>이메일 작성 프롬프트</vt:lpstr>
      <vt:lpstr>Python</vt:lpstr>
      <vt:lpstr>제주도 여행 관광지도</vt:lpstr>
      <vt:lpstr>제주도 여행 관광지도</vt:lpstr>
      <vt:lpstr>전국 관광지도 만들기</vt:lpstr>
      <vt:lpstr>임의의 회원정보 만들기(기본)</vt:lpstr>
      <vt:lpstr>임의의 회원정보 만들기(확장)</vt:lpstr>
      <vt:lpstr>txt 파일을 엑셀 파일로 결합하기</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4번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hoof Jo.</cp:lastModifiedBy>
  <cp:revision>25</cp:revision>
  <dcterms:created xsi:type="dcterms:W3CDTF">2023-05-22T00:37:44Z</dcterms:created>
  <dcterms:modified xsi:type="dcterms:W3CDTF">2023-05-22T08:00:18Z</dcterms:modified>
</cp:coreProperties>
</file>