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2399288" cy="43200638"/>
  <p:notesSz cx="7102475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511" userDrawn="1">
          <p15:clr>
            <a:srgbClr val="A4A3A4"/>
          </p15:clr>
        </p15:guide>
        <p15:guide id="2" pos="10205" userDrawn="1">
          <p15:clr>
            <a:srgbClr val="A4A3A4"/>
          </p15:clr>
        </p15:guide>
        <p15:guide id="3" pos="9773" userDrawn="1">
          <p15:clr>
            <a:srgbClr val="A4A3A4"/>
          </p15:clr>
        </p15:guide>
        <p15:guide id="4" pos="10637" userDrawn="1">
          <p15:clr>
            <a:srgbClr val="A4A3A4"/>
          </p15:clr>
        </p15:guide>
        <p15:guide id="5" pos="269" userDrawn="1">
          <p15:clr>
            <a:srgbClr val="A4A3A4"/>
          </p15:clr>
        </p15:guide>
        <p15:guide id="6" pos="20141" userDrawn="1">
          <p15:clr>
            <a:srgbClr val="A4A3A4"/>
          </p15:clr>
        </p15:guide>
        <p15:guide id="7" orient="horz" pos="271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6464"/>
    <a:srgbClr val="09408A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howGuides="1">
      <p:cViewPr>
        <p:scale>
          <a:sx n="30" d="100"/>
          <a:sy n="30" d="100"/>
        </p:scale>
        <p:origin x="1716" y="-180"/>
      </p:cViewPr>
      <p:guideLst>
        <p:guide orient="horz" pos="13511"/>
        <p:guide pos="10205"/>
        <p:guide pos="9773"/>
        <p:guide pos="10637"/>
        <p:guide pos="269"/>
        <p:guide pos="20141"/>
        <p:guide orient="horz" pos="271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9947" y="7070108"/>
            <a:ext cx="27539395" cy="15040222"/>
          </a:xfrm>
        </p:spPr>
        <p:txBody>
          <a:bodyPr anchor="b"/>
          <a:lstStyle>
            <a:lvl1pPr algn="ctr">
              <a:defRPr sz="2125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9911" y="22690338"/>
            <a:ext cx="24299466" cy="10430151"/>
          </a:xfrm>
        </p:spPr>
        <p:txBody>
          <a:bodyPr/>
          <a:lstStyle>
            <a:lvl1pPr marL="0" indent="0" algn="ctr">
              <a:buNone/>
              <a:defRPr sz="8504"/>
            </a:lvl1pPr>
            <a:lvl2pPr marL="1619951" indent="0" algn="ctr">
              <a:buNone/>
              <a:defRPr sz="7086"/>
            </a:lvl2pPr>
            <a:lvl3pPr marL="3239902" indent="0" algn="ctr">
              <a:buNone/>
              <a:defRPr sz="6378"/>
            </a:lvl3pPr>
            <a:lvl4pPr marL="4859853" indent="0" algn="ctr">
              <a:buNone/>
              <a:defRPr sz="5669"/>
            </a:lvl4pPr>
            <a:lvl5pPr marL="6479804" indent="0" algn="ctr">
              <a:buNone/>
              <a:defRPr sz="5669"/>
            </a:lvl5pPr>
            <a:lvl6pPr marL="8099755" indent="0" algn="ctr">
              <a:buNone/>
              <a:defRPr sz="5669"/>
            </a:lvl6pPr>
            <a:lvl7pPr marL="9719706" indent="0" algn="ctr">
              <a:buNone/>
              <a:defRPr sz="5669"/>
            </a:lvl7pPr>
            <a:lvl8pPr marL="11339657" indent="0" algn="ctr">
              <a:buNone/>
              <a:defRPr sz="5669"/>
            </a:lvl8pPr>
            <a:lvl9pPr marL="12959608" indent="0" algn="ctr">
              <a:buNone/>
              <a:defRPr sz="5669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29707-DF63-4389-BB8E-250B90477273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6BEEB-8844-4B71-9DBE-B3C3370F46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8146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29707-DF63-4389-BB8E-250B90477273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6BEEB-8844-4B71-9DBE-B3C3370F46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957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85742" y="2300034"/>
            <a:ext cx="6986096" cy="366105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7453" y="2300034"/>
            <a:ext cx="20553298" cy="366105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29707-DF63-4389-BB8E-250B90477273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6BEEB-8844-4B71-9DBE-B3C3370F46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6409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29707-DF63-4389-BB8E-250B90477273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6BEEB-8844-4B71-9DBE-B3C3370F46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096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578" y="10770172"/>
            <a:ext cx="27944386" cy="17970262"/>
          </a:xfrm>
        </p:spPr>
        <p:txBody>
          <a:bodyPr anchor="b"/>
          <a:lstStyle>
            <a:lvl1pPr>
              <a:defRPr sz="2125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0578" y="28910440"/>
            <a:ext cx="27944386" cy="9450136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/>
                </a:solidFill>
              </a:defRPr>
            </a:lvl1pPr>
            <a:lvl2pPr marL="1619951" indent="0">
              <a:buNone/>
              <a:defRPr sz="7086">
                <a:solidFill>
                  <a:schemeClr val="tx1">
                    <a:tint val="75000"/>
                  </a:schemeClr>
                </a:solidFill>
              </a:defRPr>
            </a:lvl2pPr>
            <a:lvl3pPr marL="3239902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59853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79804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0997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19706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3965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59608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29707-DF63-4389-BB8E-250B90477273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6BEEB-8844-4B71-9DBE-B3C3370F46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682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7451" y="11500170"/>
            <a:ext cx="13769697" cy="2741040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02140" y="11500170"/>
            <a:ext cx="13769697" cy="2741040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29707-DF63-4389-BB8E-250B90477273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6BEEB-8844-4B71-9DBE-B3C3370F46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278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300044"/>
            <a:ext cx="27944386" cy="835012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675" y="10590160"/>
            <a:ext cx="13706415" cy="5190073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675" y="15780233"/>
            <a:ext cx="13706415" cy="2321034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02142" y="10590160"/>
            <a:ext cx="13773917" cy="5190073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02142" y="15780233"/>
            <a:ext cx="13773917" cy="2321034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29707-DF63-4389-BB8E-250B90477273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6BEEB-8844-4B71-9DBE-B3C3370F46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48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29707-DF63-4389-BB8E-250B90477273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6BEEB-8844-4B71-9DBE-B3C3370F46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753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29707-DF63-4389-BB8E-250B90477273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6BEEB-8844-4B71-9DBE-B3C3370F46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8932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3917" y="6220102"/>
            <a:ext cx="16402140" cy="30700453"/>
          </a:xfrm>
        </p:spPr>
        <p:txBody>
          <a:bodyPr/>
          <a:lstStyle>
            <a:lvl1pPr>
              <a:defRPr sz="11338"/>
            </a:lvl1pPr>
            <a:lvl2pPr>
              <a:defRPr sz="9921"/>
            </a:lvl2pPr>
            <a:lvl3pPr>
              <a:defRPr sz="8504"/>
            </a:lvl3pPr>
            <a:lvl4pPr>
              <a:defRPr sz="7086"/>
            </a:lvl4pPr>
            <a:lvl5pPr>
              <a:defRPr sz="7086"/>
            </a:lvl5pPr>
            <a:lvl6pPr>
              <a:defRPr sz="7086"/>
            </a:lvl6pPr>
            <a:lvl7pPr>
              <a:defRPr sz="7086"/>
            </a:lvl7pPr>
            <a:lvl8pPr>
              <a:defRPr sz="7086"/>
            </a:lvl8pPr>
            <a:lvl9pPr>
              <a:defRPr sz="7086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2960191"/>
            <a:ext cx="10449614" cy="24010358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29707-DF63-4389-BB8E-250B90477273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6BEEB-8844-4B71-9DBE-B3C3370F46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615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73917" y="6220102"/>
            <a:ext cx="16402140" cy="30700453"/>
          </a:xfrm>
        </p:spPr>
        <p:txBody>
          <a:bodyPr anchor="t"/>
          <a:lstStyle>
            <a:lvl1pPr marL="0" indent="0">
              <a:buNone/>
              <a:defRPr sz="11338"/>
            </a:lvl1pPr>
            <a:lvl2pPr marL="1619951" indent="0">
              <a:buNone/>
              <a:defRPr sz="9921"/>
            </a:lvl2pPr>
            <a:lvl3pPr marL="3239902" indent="0">
              <a:buNone/>
              <a:defRPr sz="8504"/>
            </a:lvl3pPr>
            <a:lvl4pPr marL="4859853" indent="0">
              <a:buNone/>
              <a:defRPr sz="7086"/>
            </a:lvl4pPr>
            <a:lvl5pPr marL="6479804" indent="0">
              <a:buNone/>
              <a:defRPr sz="7086"/>
            </a:lvl5pPr>
            <a:lvl6pPr marL="8099755" indent="0">
              <a:buNone/>
              <a:defRPr sz="7086"/>
            </a:lvl6pPr>
            <a:lvl7pPr marL="9719706" indent="0">
              <a:buNone/>
              <a:defRPr sz="7086"/>
            </a:lvl7pPr>
            <a:lvl8pPr marL="11339657" indent="0">
              <a:buNone/>
              <a:defRPr sz="7086"/>
            </a:lvl8pPr>
            <a:lvl9pPr marL="12959608" indent="0">
              <a:buNone/>
              <a:defRPr sz="7086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2960191"/>
            <a:ext cx="10449614" cy="24010358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29707-DF63-4389-BB8E-250B90477273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6BEEB-8844-4B71-9DBE-B3C3370F46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482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7451" y="2300044"/>
            <a:ext cx="27944386" cy="8350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451" y="11500170"/>
            <a:ext cx="27944386" cy="27410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29707-DF63-4389-BB8E-250B90477273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6BEEB-8844-4B71-9DBE-B3C3370F46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421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239902" rtl="0" eaLnBrk="1" latinLnBrk="1" hangingPunct="1">
        <a:lnSpc>
          <a:spcPct val="90000"/>
        </a:lnSpc>
        <a:spcBef>
          <a:spcPct val="0"/>
        </a:spcBef>
        <a:buNone/>
        <a:defRPr sz="155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9976" indent="-809976" algn="l" defTabSz="3239902" rtl="0" eaLnBrk="1" latinLnBrk="1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1" kern="1200">
          <a:solidFill>
            <a:schemeClr val="tx1"/>
          </a:solidFill>
          <a:latin typeface="+mn-lt"/>
          <a:ea typeface="+mn-ea"/>
          <a:cs typeface="+mn-cs"/>
        </a:defRPr>
      </a:lvl1pPr>
      <a:lvl2pPr marL="2429927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49878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6" kern="1200">
          <a:solidFill>
            <a:schemeClr val="tx1"/>
          </a:solidFill>
          <a:latin typeface="+mn-lt"/>
          <a:ea typeface="+mn-ea"/>
          <a:cs typeface="+mn-cs"/>
        </a:defRPr>
      </a:lvl3pPr>
      <a:lvl4pPr marL="5669829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89780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09731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29682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49633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69584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19951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39902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59853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79804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099755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19706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39657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59608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9">
            <a:extLst>
              <a:ext uri="{FF2B5EF4-FFF2-40B4-BE49-F238E27FC236}">
                <a16:creationId xmlns:a16="http://schemas.microsoft.com/office/drawing/2014/main" id="{F8B83AB2-6E31-A52E-A9BE-A505BD30FC40}"/>
              </a:ext>
            </a:extLst>
          </p:cNvPr>
          <p:cNvSpPr txBox="1"/>
          <p:nvPr/>
        </p:nvSpPr>
        <p:spPr>
          <a:xfrm>
            <a:off x="0" y="-2381"/>
            <a:ext cx="26387361" cy="183511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000" b="1" dirty="0">
                <a:solidFill>
                  <a:srgbClr val="09408A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함초롬돋움" panose="020B0604000101010101" pitchFamily="50" charset="-127"/>
              </a:rPr>
              <a:t>유사 </a:t>
            </a:r>
            <a:r>
              <a:rPr lang="ko-KR" altLang="en-US" sz="9000" b="1" dirty="0" err="1">
                <a:solidFill>
                  <a:srgbClr val="09408A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함초롬돋움" panose="020B0604000101010101" pitchFamily="50" charset="-127"/>
              </a:rPr>
              <a:t>먹는샘물</a:t>
            </a:r>
            <a:r>
              <a:rPr lang="en-US" altLang="ko-KR" sz="9000" b="1" dirty="0">
                <a:solidFill>
                  <a:srgbClr val="09408A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함초롬돋움" panose="020B0604000101010101" pitchFamily="50" charset="-127"/>
              </a:rPr>
              <a:t>(</a:t>
            </a:r>
            <a:r>
              <a:rPr lang="ko-KR" altLang="en-US" sz="9000" b="1" dirty="0">
                <a:solidFill>
                  <a:srgbClr val="09408A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함초롬돋움" panose="020B0604000101010101" pitchFamily="50" charset="-127"/>
              </a:rPr>
              <a:t>혼합음료</a:t>
            </a:r>
            <a:r>
              <a:rPr lang="en-US" altLang="ko-KR" sz="9000" b="1" dirty="0">
                <a:solidFill>
                  <a:srgbClr val="09408A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함초롬돋움" panose="020B0604000101010101" pitchFamily="50" charset="-127"/>
              </a:rPr>
              <a:t>) </a:t>
            </a:r>
            <a:r>
              <a:rPr lang="ko-KR" altLang="en-US" sz="9000" b="1" dirty="0">
                <a:solidFill>
                  <a:srgbClr val="09408A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함초롬돋움" panose="020B0604000101010101" pitchFamily="50" charset="-127"/>
              </a:rPr>
              <a:t>수질 안정성 및 미네랄 함량 조사</a:t>
            </a:r>
            <a:endParaRPr lang="en-US" sz="9000" b="1" dirty="0">
              <a:solidFill>
                <a:srgbClr val="09408A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  <a:cs typeface="함초롬돋움" panose="020B0604000101010101" pitchFamily="50" charset="-127"/>
            </a:endParaRPr>
          </a:p>
        </p:txBody>
      </p:sp>
      <p:sp>
        <p:nvSpPr>
          <p:cNvPr id="3" name="TextBox 9">
            <a:extLst>
              <a:ext uri="{FF2B5EF4-FFF2-40B4-BE49-F238E27FC236}">
                <a16:creationId xmlns:a16="http://schemas.microsoft.com/office/drawing/2014/main" id="{B6CD5555-902D-3890-0C59-BF5CDC8C1A0C}"/>
              </a:ext>
            </a:extLst>
          </p:cNvPr>
          <p:cNvSpPr txBox="1"/>
          <p:nvPr/>
        </p:nvSpPr>
        <p:spPr>
          <a:xfrm>
            <a:off x="1831513" y="2104479"/>
            <a:ext cx="18600919" cy="11010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5400" dirty="0" err="1" smtClean="0">
                <a:solidFill>
                  <a:srgbClr val="64646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함초롬돋움" panose="020B0604000101010101" pitchFamily="50" charset="-127"/>
              </a:rPr>
              <a:t>조의호</a:t>
            </a:r>
            <a:r>
              <a:rPr lang="en-US" altLang="ko-KR" sz="5400" dirty="0" smtClean="0">
                <a:solidFill>
                  <a:srgbClr val="64646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함초롬돋움" panose="020B0604000101010101" pitchFamily="50" charset="-127"/>
              </a:rPr>
              <a:t>, </a:t>
            </a:r>
            <a:r>
              <a:rPr lang="ko-KR" altLang="en-US" sz="5400" dirty="0" err="1" smtClean="0">
                <a:solidFill>
                  <a:srgbClr val="64646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함초롬돋움" panose="020B0604000101010101" pitchFamily="50" charset="-127"/>
              </a:rPr>
              <a:t>신형순</a:t>
            </a:r>
            <a:r>
              <a:rPr lang="en-US" altLang="ko-KR" sz="5400" dirty="0" smtClean="0">
                <a:solidFill>
                  <a:srgbClr val="64646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함초롬돋움" panose="020B0604000101010101" pitchFamily="50" charset="-127"/>
              </a:rPr>
              <a:t>, </a:t>
            </a:r>
            <a:r>
              <a:rPr lang="ko-KR" altLang="en-US" sz="5400" dirty="0" smtClean="0">
                <a:solidFill>
                  <a:srgbClr val="64646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함초롬돋움" panose="020B0604000101010101" pitchFamily="50" charset="-127"/>
              </a:rPr>
              <a:t>이상수</a:t>
            </a:r>
            <a:r>
              <a:rPr lang="en-US" altLang="ko-KR" sz="5400" dirty="0" smtClean="0">
                <a:solidFill>
                  <a:srgbClr val="64646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함초롬돋움" panose="020B0604000101010101" pitchFamily="50" charset="-127"/>
              </a:rPr>
              <a:t>, </a:t>
            </a:r>
            <a:r>
              <a:rPr lang="ko-KR" altLang="en-US" sz="5400" dirty="0" smtClean="0">
                <a:solidFill>
                  <a:srgbClr val="64646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함초롬돋움" panose="020B0604000101010101" pitchFamily="50" charset="-127"/>
              </a:rPr>
              <a:t>박기범</a:t>
            </a:r>
            <a:r>
              <a:rPr lang="en-US" altLang="ko-KR" sz="5400" dirty="0" smtClean="0">
                <a:solidFill>
                  <a:srgbClr val="64646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함초롬돋움" panose="020B0604000101010101" pitchFamily="50" charset="-127"/>
              </a:rPr>
              <a:t>, </a:t>
            </a:r>
            <a:r>
              <a:rPr lang="ko-KR" altLang="en-US" sz="5400" dirty="0" err="1" smtClean="0">
                <a:solidFill>
                  <a:srgbClr val="64646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함초롬돋움" panose="020B0604000101010101" pitchFamily="50" charset="-127"/>
              </a:rPr>
              <a:t>윤서영</a:t>
            </a:r>
            <a:r>
              <a:rPr lang="en-US" altLang="ko-KR" sz="5400" dirty="0" smtClean="0">
                <a:solidFill>
                  <a:srgbClr val="64646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함초롬돋움" panose="020B0604000101010101" pitchFamily="50" charset="-127"/>
              </a:rPr>
              <a:t>, </a:t>
            </a:r>
            <a:r>
              <a:rPr lang="ko-KR" altLang="en-US" sz="5400" dirty="0" smtClean="0">
                <a:solidFill>
                  <a:srgbClr val="64646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함초롬돋움" panose="020B0604000101010101" pitchFamily="50" charset="-127"/>
              </a:rPr>
              <a:t>오은주</a:t>
            </a:r>
            <a:r>
              <a:rPr lang="en-US" altLang="ko-KR" sz="5400" dirty="0" smtClean="0">
                <a:solidFill>
                  <a:srgbClr val="64646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함초롬돋움" panose="020B0604000101010101" pitchFamily="50" charset="-127"/>
              </a:rPr>
              <a:t>, </a:t>
            </a:r>
            <a:r>
              <a:rPr lang="ko-KR" altLang="en-US" sz="5400" dirty="0" smtClean="0">
                <a:solidFill>
                  <a:srgbClr val="64646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함초롬돋움" panose="020B0604000101010101" pitchFamily="50" charset="-127"/>
              </a:rPr>
              <a:t>정은희</a:t>
            </a:r>
            <a:r>
              <a:rPr lang="en-US" altLang="ko-KR" sz="5400" dirty="0" smtClean="0">
                <a:solidFill>
                  <a:srgbClr val="64646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함초롬돋움" panose="020B0604000101010101" pitchFamily="50" charset="-127"/>
              </a:rPr>
              <a:t>, </a:t>
            </a:r>
            <a:r>
              <a:rPr lang="ko-KR" altLang="en-US" sz="5400" dirty="0" err="1" smtClean="0">
                <a:solidFill>
                  <a:srgbClr val="646464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함초롬돋움" panose="020B0604000101010101" pitchFamily="50" charset="-127"/>
              </a:rPr>
              <a:t>권보연</a:t>
            </a:r>
            <a:endParaRPr lang="en-US" altLang="ko-KR" sz="5400" dirty="0" smtClean="0">
              <a:solidFill>
                <a:srgbClr val="646464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cs typeface="함초롬돋움" panose="020B0604000101010101" pitchFamily="50" charset="-127"/>
            </a:endParaRPr>
          </a:p>
        </p:txBody>
      </p:sp>
      <p:graphicFrame>
        <p:nvGraphicFramePr>
          <p:cNvPr id="20" name="Table 3">
            <a:extLst>
              <a:ext uri="{FF2B5EF4-FFF2-40B4-BE49-F238E27FC236}">
                <a16:creationId xmlns:a16="http://schemas.microsoft.com/office/drawing/2014/main" id="{192CE2F0-0371-3B6B-63E7-857F40933C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3515836"/>
              </p:ext>
            </p:extLst>
          </p:nvPr>
        </p:nvGraphicFramePr>
        <p:xfrm>
          <a:off x="448293" y="9941719"/>
          <a:ext cx="7903137" cy="7008487"/>
        </p:xfrm>
        <a:graphic>
          <a:graphicData uri="http://schemas.openxmlformats.org/drawingml/2006/table">
            <a:tbl>
              <a:tblPr/>
              <a:tblGrid>
                <a:gridCol w="1963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695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695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5769"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ko-KR" altLang="en-US" sz="2400" b="1" dirty="0">
                          <a:solidFill>
                            <a:srgbClr val="09408A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구분</a:t>
                      </a:r>
                      <a:endParaRPr lang="en-US" sz="2400" b="1" dirty="0">
                        <a:solidFill>
                          <a:srgbClr val="09408A"/>
                        </a:solidFill>
                        <a:latin typeface="경기천년제목 Bold" panose="02020803020101020101" pitchFamily="18" charset="-127"/>
                        <a:ea typeface="경기천년제목 Bold" panose="0202080302010102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ko-KR" altLang="en-US" sz="2400" b="1" dirty="0" err="1">
                          <a:solidFill>
                            <a:srgbClr val="09408A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먹는샘물</a:t>
                      </a:r>
                      <a:endParaRPr lang="en-US" sz="2400" b="1" dirty="0">
                        <a:solidFill>
                          <a:srgbClr val="09408A"/>
                        </a:solidFill>
                        <a:latin typeface="경기천년제목 Bold" panose="02020803020101020101" pitchFamily="18" charset="-127"/>
                        <a:ea typeface="경기천년제목 Bold" panose="0202080302010102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ko-KR" altLang="en-US" sz="2400" b="1" dirty="0" err="1">
                          <a:solidFill>
                            <a:srgbClr val="09408A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혼합음료</a:t>
                      </a:r>
                      <a:endParaRPr lang="en-US" sz="2400" b="1" dirty="0">
                        <a:solidFill>
                          <a:srgbClr val="09408A"/>
                        </a:solidFill>
                        <a:latin typeface="경기천년제목 Bold" panose="02020803020101020101" pitchFamily="18" charset="-127"/>
                        <a:ea typeface="경기천년제목 Bold" panose="0202080302010102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5769"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ko-KR" altLang="en-US" sz="2000" b="1" dirty="0">
                          <a:solidFill>
                            <a:srgbClr val="0AA4B5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관리 주체</a:t>
                      </a:r>
                      <a:endParaRPr lang="en-US" sz="2000" b="1" dirty="0">
                        <a:solidFill>
                          <a:srgbClr val="0AA4B5"/>
                        </a:solidFill>
                        <a:latin typeface="경기천년제목 Bold" panose="02020803020101020101" pitchFamily="18" charset="-127"/>
                        <a:ea typeface="경기천년제목 Bold" panose="0202080302010102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ko-KR" altLang="en-US" sz="1800" b="1" dirty="0">
                          <a:solidFill>
                            <a:srgbClr val="646464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환경부</a:t>
                      </a:r>
                      <a:endParaRPr lang="en-US" sz="1800" b="1" dirty="0">
                        <a:solidFill>
                          <a:srgbClr val="646464"/>
                        </a:solidFill>
                        <a:latin typeface="경기천년제목 Bold" panose="02020803020101020101" pitchFamily="18" charset="-127"/>
                        <a:ea typeface="경기천년제목 Bold" panose="0202080302010102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ko-KR" altLang="en-US" sz="1800" b="1" dirty="0">
                          <a:solidFill>
                            <a:srgbClr val="646464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식품의약품안전처</a:t>
                      </a:r>
                      <a:endParaRPr lang="en-US" sz="1800" b="1" dirty="0">
                        <a:solidFill>
                          <a:srgbClr val="646464"/>
                        </a:solidFill>
                        <a:latin typeface="경기천년제목 Bold" panose="02020803020101020101" pitchFamily="18" charset="-127"/>
                        <a:ea typeface="경기천년제목 Bold" panose="0202080302010102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5769"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ko-KR" altLang="en-US" sz="2000" b="1" dirty="0">
                          <a:solidFill>
                            <a:srgbClr val="0AA4B5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관할 법령</a:t>
                      </a:r>
                      <a:endParaRPr lang="en-US" sz="2000" b="1" dirty="0">
                        <a:solidFill>
                          <a:srgbClr val="0AA4B5"/>
                        </a:solidFill>
                        <a:latin typeface="경기천년제목 Bold" panose="02020803020101020101" pitchFamily="18" charset="-127"/>
                        <a:ea typeface="경기천년제목 Bold" panose="0202080302010102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ko-KR" altLang="en-US" sz="1800" b="1" dirty="0" err="1">
                          <a:solidFill>
                            <a:srgbClr val="646464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먹는물관리법</a:t>
                      </a:r>
                      <a:endParaRPr lang="en-US" sz="1800" b="1" dirty="0">
                        <a:solidFill>
                          <a:srgbClr val="646464"/>
                        </a:solidFill>
                        <a:latin typeface="경기천년제목 Bold" panose="02020803020101020101" pitchFamily="18" charset="-127"/>
                        <a:ea typeface="경기천년제목 Bold" panose="0202080302010102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ko-KR" altLang="en-US" sz="1800" b="1" dirty="0">
                          <a:solidFill>
                            <a:srgbClr val="646464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식품위생법</a:t>
                      </a:r>
                      <a:endParaRPr lang="en-US" sz="1800" b="1" dirty="0">
                        <a:solidFill>
                          <a:srgbClr val="646464"/>
                        </a:solidFill>
                        <a:latin typeface="경기천년제목 Bold" panose="02020803020101020101" pitchFamily="18" charset="-127"/>
                        <a:ea typeface="경기천년제목 Bold" panose="0202080302010102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5769"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ko-KR" altLang="en-US" sz="2000" b="1" dirty="0">
                          <a:solidFill>
                            <a:srgbClr val="0AA4B5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원료</a:t>
                      </a:r>
                      <a:endParaRPr lang="en-US" sz="2000" b="1" dirty="0">
                        <a:solidFill>
                          <a:srgbClr val="0AA4B5"/>
                        </a:solidFill>
                        <a:latin typeface="경기천년제목 Bold" panose="02020803020101020101" pitchFamily="18" charset="-127"/>
                        <a:ea typeface="경기천년제목 Bold" panose="0202080302010102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ko-KR" altLang="en-US" sz="1800" b="1" dirty="0">
                          <a:solidFill>
                            <a:srgbClr val="646464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지하수</a:t>
                      </a:r>
                      <a:endParaRPr lang="en-US" sz="1800" b="1" dirty="0">
                        <a:solidFill>
                          <a:srgbClr val="646464"/>
                        </a:solidFill>
                        <a:latin typeface="경기천년제목 Bold" panose="02020803020101020101" pitchFamily="18" charset="-127"/>
                        <a:ea typeface="경기천년제목 Bold" panose="0202080302010102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ko-KR" altLang="en-US" sz="1800" b="1" dirty="0">
                          <a:solidFill>
                            <a:srgbClr val="646464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물 </a:t>
                      </a:r>
                      <a:r>
                        <a:rPr lang="en-US" altLang="ko-KR" sz="1800" b="1" dirty="0">
                          <a:solidFill>
                            <a:srgbClr val="646464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+ </a:t>
                      </a:r>
                      <a:r>
                        <a:rPr lang="ko-KR" altLang="en-US" sz="1800" b="1" dirty="0">
                          <a:solidFill>
                            <a:srgbClr val="646464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첨가물 혼입</a:t>
                      </a:r>
                      <a:endParaRPr lang="en-US" sz="1800" b="1" dirty="0">
                        <a:solidFill>
                          <a:srgbClr val="646464"/>
                        </a:solidFill>
                        <a:latin typeface="경기천년제목 Bold" panose="02020803020101020101" pitchFamily="18" charset="-127"/>
                        <a:ea typeface="경기천년제목 Bold" panose="0202080302010102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2567963"/>
                  </a:ext>
                </a:extLst>
              </a:tr>
              <a:tr h="976664">
                <a:tc rowSpan="2"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ko-KR" altLang="en-US" sz="2000" b="1" dirty="0">
                          <a:solidFill>
                            <a:srgbClr val="0AA4B5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영업 조건</a:t>
                      </a:r>
                      <a:endParaRPr lang="en-US" sz="2000" b="1" dirty="0">
                        <a:solidFill>
                          <a:srgbClr val="0AA4B5"/>
                        </a:solidFill>
                        <a:latin typeface="경기천년제목 Bold" panose="02020803020101020101" pitchFamily="18" charset="-127"/>
                        <a:ea typeface="경기천년제목 Bold" panose="0202080302010102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ko-KR" altLang="en-US" sz="1800" b="1" dirty="0">
                          <a:solidFill>
                            <a:srgbClr val="C00000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환경영향조사</a:t>
                      </a:r>
                      <a:endParaRPr lang="en-US" altLang="ko-KR" sz="1800" b="1" dirty="0">
                        <a:solidFill>
                          <a:srgbClr val="C00000"/>
                        </a:solidFill>
                        <a:latin typeface="경기천년제목 Bold" panose="02020803020101020101" pitchFamily="18" charset="-127"/>
                        <a:ea typeface="경기천년제목 Bold" panose="02020803020101020101" pitchFamily="18" charset="-127"/>
                        <a:cs typeface="함초롬돋움" panose="020B0604000101010101" pitchFamily="50" charset="-127"/>
                      </a:endParaRPr>
                    </a:p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ko-KR" altLang="en-US" sz="1800" b="1" dirty="0">
                          <a:solidFill>
                            <a:srgbClr val="C00000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샘물 개발 허가</a:t>
                      </a:r>
                      <a:endParaRPr lang="en-US" altLang="ko-KR" sz="1800" b="1" dirty="0">
                        <a:solidFill>
                          <a:srgbClr val="C00000"/>
                        </a:solidFill>
                        <a:latin typeface="경기천년제목 Bold" panose="02020803020101020101" pitchFamily="18" charset="-127"/>
                        <a:ea typeface="경기천년제목 Bold" panose="0202080302010102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ko-KR" altLang="en-US" sz="1800" b="1" dirty="0" err="1">
                          <a:solidFill>
                            <a:srgbClr val="C00000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기타음료</a:t>
                      </a:r>
                      <a:r>
                        <a:rPr lang="ko-KR" altLang="en-US" sz="1800" b="1" dirty="0">
                          <a:solidFill>
                            <a:srgbClr val="C00000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 규격</a:t>
                      </a:r>
                      <a:endParaRPr lang="en-US" altLang="ko-KR" sz="1800" b="1" dirty="0">
                        <a:solidFill>
                          <a:srgbClr val="C00000"/>
                        </a:solidFill>
                        <a:latin typeface="경기천년제목 Bold" panose="02020803020101020101" pitchFamily="18" charset="-127"/>
                        <a:ea typeface="경기천년제목 Bold" panose="02020803020101020101" pitchFamily="18" charset="-127"/>
                        <a:cs typeface="함초롬돋움" panose="020B0604000101010101" pitchFamily="50" charset="-127"/>
                      </a:endParaRPr>
                    </a:p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ko-KR" altLang="en-US" sz="1800" b="1" dirty="0">
                          <a:solidFill>
                            <a:srgbClr val="C00000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기준 합격</a:t>
                      </a:r>
                      <a:endParaRPr lang="en-US" sz="1800" b="1" dirty="0">
                        <a:solidFill>
                          <a:srgbClr val="C00000"/>
                        </a:solidFill>
                        <a:latin typeface="경기천년제목 Bold" panose="02020803020101020101" pitchFamily="18" charset="-127"/>
                        <a:ea typeface="경기천년제목 Bold" panose="0202080302010102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7278">
                <a:tc vMerge="1"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endParaRPr lang="en-US" sz="2400" b="1" dirty="0">
                        <a:solidFill>
                          <a:srgbClr val="0AA4B5"/>
                        </a:solidFill>
                        <a:latin typeface="경기천년제목 Bold" panose="02020803020101020101" pitchFamily="18" charset="-127"/>
                        <a:ea typeface="경기천년제목 Bold" panose="0202080302010102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ko-KR" altLang="en-US" sz="1800" b="1" dirty="0">
                          <a:solidFill>
                            <a:srgbClr val="C00000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제조업 허가</a:t>
                      </a:r>
                      <a:r>
                        <a:rPr lang="ko-KR" altLang="en-US" sz="1800" b="1" baseline="0" dirty="0">
                          <a:solidFill>
                            <a:srgbClr val="C00000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 후 영업</a:t>
                      </a:r>
                      <a:endParaRPr lang="en-US" sz="1800" b="1" dirty="0">
                        <a:solidFill>
                          <a:srgbClr val="C00000"/>
                        </a:solidFill>
                        <a:latin typeface="경기천년제목 Bold" panose="02020803020101020101" pitchFamily="18" charset="-127"/>
                        <a:ea typeface="경기천년제목 Bold" panose="0202080302010102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ko-KR" altLang="en-US" sz="1800" b="1">
                          <a:solidFill>
                            <a:srgbClr val="C00000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식품 영업 등록 </a:t>
                      </a:r>
                      <a:r>
                        <a:rPr lang="ko-KR" altLang="en-US" sz="1800" b="1" dirty="0">
                          <a:solidFill>
                            <a:srgbClr val="C00000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신청 </a:t>
                      </a:r>
                      <a:r>
                        <a:rPr lang="ko-KR" altLang="en-US" sz="1800" b="1" baseline="0" dirty="0">
                          <a:solidFill>
                            <a:srgbClr val="C00000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후 영업</a:t>
                      </a:r>
                      <a:endParaRPr lang="en-US" altLang="ko-KR" sz="1800" b="1" dirty="0">
                        <a:solidFill>
                          <a:srgbClr val="C00000"/>
                        </a:solidFill>
                        <a:latin typeface="경기천년제목 Bold" panose="02020803020101020101" pitchFamily="18" charset="-127"/>
                        <a:ea typeface="경기천년제목 Bold" panose="0202080302010102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6120624"/>
                  </a:ext>
                </a:extLst>
              </a:tr>
              <a:tr h="1428525"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ko-KR" altLang="en-US" sz="2000" b="1" dirty="0">
                          <a:solidFill>
                            <a:srgbClr val="0AA4B5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관리 항목</a:t>
                      </a:r>
                      <a:endParaRPr lang="en-US" sz="2000" b="1" dirty="0">
                        <a:solidFill>
                          <a:srgbClr val="0AA4B5"/>
                        </a:solidFill>
                        <a:latin typeface="경기천년제목 Bold" panose="02020803020101020101" pitchFamily="18" charset="-127"/>
                        <a:ea typeface="경기천년제목 Bold" panose="0202080302010102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2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dirty="0" err="1">
                          <a:solidFill>
                            <a:srgbClr val="C00000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자가검사</a:t>
                      </a:r>
                      <a:r>
                        <a:rPr lang="en-US" altLang="ko-KR" sz="1800" b="1" dirty="0">
                          <a:solidFill>
                            <a:srgbClr val="C00000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: </a:t>
                      </a:r>
                      <a:r>
                        <a:rPr lang="ko-KR" altLang="en-US" sz="1800" b="1" dirty="0">
                          <a:solidFill>
                            <a:srgbClr val="C00000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매일</a:t>
                      </a:r>
                      <a:r>
                        <a:rPr lang="en-US" altLang="ko-KR" sz="1800" b="1" dirty="0">
                          <a:solidFill>
                            <a:srgbClr val="C00000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/</a:t>
                      </a:r>
                      <a:r>
                        <a:rPr lang="ko-KR" altLang="en-US" sz="1800" b="1" dirty="0">
                          <a:solidFill>
                            <a:srgbClr val="C00000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매주</a:t>
                      </a:r>
                      <a:r>
                        <a:rPr lang="en-US" altLang="ko-KR" sz="1800" b="1" dirty="0">
                          <a:solidFill>
                            <a:srgbClr val="C00000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/</a:t>
                      </a:r>
                      <a:r>
                        <a:rPr lang="ko-KR" altLang="en-US" sz="1800" b="1" dirty="0">
                          <a:solidFill>
                            <a:srgbClr val="C00000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매월</a:t>
                      </a:r>
                      <a:endParaRPr lang="en-US" altLang="ko-KR" sz="1800" b="1" dirty="0">
                        <a:solidFill>
                          <a:srgbClr val="C00000"/>
                        </a:solidFill>
                        <a:latin typeface="경기천년제목 Bold" panose="02020803020101020101" pitchFamily="18" charset="-127"/>
                        <a:ea typeface="경기천년제목 Bold" panose="02020803020101020101" pitchFamily="18" charset="-127"/>
                        <a:cs typeface="함초롬돋움" panose="020B0604000101010101" pitchFamily="50" charset="-127"/>
                      </a:endParaRPr>
                    </a:p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ko-KR" altLang="en-US" sz="1800" b="1" dirty="0">
                          <a:solidFill>
                            <a:srgbClr val="C00000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원수</a:t>
                      </a:r>
                      <a:r>
                        <a:rPr lang="en-US" altLang="ko-KR" sz="1800" b="1" dirty="0">
                          <a:solidFill>
                            <a:srgbClr val="C00000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: 48</a:t>
                      </a:r>
                      <a:r>
                        <a:rPr lang="ko-KR" altLang="en-US" sz="1800" b="1" dirty="0">
                          <a:solidFill>
                            <a:srgbClr val="C00000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개 항목</a:t>
                      </a:r>
                      <a:endParaRPr lang="en-US" altLang="ko-KR" sz="1800" b="1" dirty="0">
                        <a:solidFill>
                          <a:srgbClr val="C00000"/>
                        </a:solidFill>
                        <a:latin typeface="경기천년제목 Bold" panose="02020803020101020101" pitchFamily="18" charset="-127"/>
                        <a:ea typeface="경기천년제목 Bold" panose="02020803020101020101" pitchFamily="18" charset="-127"/>
                        <a:cs typeface="함초롬돋움" panose="020B0604000101010101" pitchFamily="50" charset="-127"/>
                      </a:endParaRPr>
                    </a:p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ko-KR" altLang="en-US" sz="1800" b="1" dirty="0">
                          <a:solidFill>
                            <a:srgbClr val="C00000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제품</a:t>
                      </a:r>
                      <a:r>
                        <a:rPr lang="en-US" altLang="ko-KR" sz="1800" b="1" dirty="0">
                          <a:solidFill>
                            <a:srgbClr val="C00000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: 55</a:t>
                      </a:r>
                      <a:r>
                        <a:rPr lang="ko-KR" altLang="en-US" sz="1800" b="1" dirty="0">
                          <a:solidFill>
                            <a:srgbClr val="C00000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개 항목</a:t>
                      </a:r>
                      <a:endParaRPr lang="en-US" altLang="ko-KR" sz="1800" b="1" dirty="0">
                        <a:solidFill>
                          <a:srgbClr val="C00000"/>
                        </a:solidFill>
                        <a:latin typeface="경기천년제목 Bold" panose="02020803020101020101" pitchFamily="18" charset="-127"/>
                        <a:ea typeface="경기천년제목 Bold" panose="0202080302010102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8</a:t>
                      </a:r>
                      <a:r>
                        <a:rPr lang="ko-KR" altLang="en-US" sz="1800" b="1" dirty="0">
                          <a:solidFill>
                            <a:srgbClr val="C00000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개 항목</a:t>
                      </a:r>
                      <a:r>
                        <a:rPr lang="en-US" altLang="ko-KR" sz="1800" b="1" baseline="0" dirty="0">
                          <a:solidFill>
                            <a:srgbClr val="C00000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 </a:t>
                      </a:r>
                      <a:r>
                        <a:rPr lang="ko-KR" altLang="en-US" sz="1800" b="1" dirty="0" err="1">
                          <a:solidFill>
                            <a:srgbClr val="C00000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자가검사</a:t>
                      </a:r>
                      <a:endParaRPr lang="en-US" sz="1800" b="1" dirty="0">
                        <a:solidFill>
                          <a:srgbClr val="C00000"/>
                        </a:solidFill>
                        <a:latin typeface="경기천년제목 Bold" panose="02020803020101020101" pitchFamily="18" charset="-127"/>
                        <a:ea typeface="경기천년제목 Bold" panose="0202080302010102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0250868"/>
                  </a:ext>
                </a:extLst>
              </a:tr>
              <a:tr h="581472"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ko-KR" altLang="en-US" sz="2000" b="1" dirty="0">
                          <a:solidFill>
                            <a:srgbClr val="0AA4B5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검사 주기</a:t>
                      </a:r>
                      <a:endParaRPr lang="en-US" sz="2000" b="1" dirty="0">
                        <a:solidFill>
                          <a:srgbClr val="0AA4B5"/>
                        </a:solidFill>
                        <a:latin typeface="경기천년제목 Bold" panose="02020803020101020101" pitchFamily="18" charset="-127"/>
                        <a:ea typeface="경기천년제목 Bold" panose="0202080302010102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ko-KR" altLang="en-US" sz="1800" b="1" dirty="0">
                          <a:solidFill>
                            <a:srgbClr val="646464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지도점검</a:t>
                      </a:r>
                      <a:r>
                        <a:rPr lang="en-US" altLang="ko-KR" sz="1800" b="1" dirty="0">
                          <a:solidFill>
                            <a:srgbClr val="646464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: </a:t>
                      </a:r>
                      <a:r>
                        <a:rPr lang="ko-KR" altLang="en-US" sz="1800" b="1" dirty="0">
                          <a:solidFill>
                            <a:srgbClr val="646464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매 분기 </a:t>
                      </a:r>
                      <a:r>
                        <a:rPr lang="en-US" altLang="ko-KR" sz="1800" b="1" dirty="0">
                          <a:solidFill>
                            <a:srgbClr val="646464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1</a:t>
                      </a:r>
                      <a:r>
                        <a:rPr lang="ko-KR" altLang="en-US" sz="1800" b="1" dirty="0">
                          <a:solidFill>
                            <a:srgbClr val="646464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회 이상</a:t>
                      </a:r>
                      <a:endParaRPr lang="en-US" altLang="ko-KR" sz="1800" b="1" dirty="0">
                        <a:solidFill>
                          <a:srgbClr val="646464"/>
                        </a:solidFill>
                        <a:latin typeface="경기천년제목 Bold" panose="02020803020101020101" pitchFamily="18" charset="-127"/>
                        <a:ea typeface="경기천년제목 Bold" panose="0202080302010102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ko-KR" altLang="en-US" sz="1800" b="1" dirty="0" err="1">
                          <a:solidFill>
                            <a:srgbClr val="646464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자가검사</a:t>
                      </a:r>
                      <a:r>
                        <a:rPr lang="en-US" altLang="ko-KR" sz="1800" b="1" dirty="0">
                          <a:solidFill>
                            <a:srgbClr val="646464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: 2</a:t>
                      </a:r>
                      <a:r>
                        <a:rPr lang="ko-KR" altLang="en-US" sz="1800" b="1" dirty="0">
                          <a:solidFill>
                            <a:srgbClr val="646464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개월 마다 </a:t>
                      </a:r>
                      <a:r>
                        <a:rPr lang="en-US" altLang="ko-KR" sz="1800" b="1" dirty="0">
                          <a:solidFill>
                            <a:srgbClr val="646464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1</a:t>
                      </a:r>
                      <a:r>
                        <a:rPr lang="ko-KR" altLang="en-US" sz="1800" b="1" dirty="0">
                          <a:solidFill>
                            <a:srgbClr val="646464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회</a:t>
                      </a:r>
                      <a:endParaRPr lang="en-US" sz="1800" b="1" dirty="0">
                        <a:solidFill>
                          <a:srgbClr val="646464"/>
                        </a:solidFill>
                        <a:latin typeface="경기천년제목 Bold" panose="02020803020101020101" pitchFamily="18" charset="-127"/>
                        <a:ea typeface="경기천년제목 Bold" panose="0202080302010102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2919180"/>
                  </a:ext>
                </a:extLst>
              </a:tr>
              <a:tr h="581472"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ko-KR" altLang="en-US" sz="2000" b="1" dirty="0">
                          <a:solidFill>
                            <a:srgbClr val="0AA4B5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연장 허가</a:t>
                      </a:r>
                      <a:endParaRPr lang="en-US" sz="2000" b="1" dirty="0">
                        <a:solidFill>
                          <a:srgbClr val="0AA4B5"/>
                        </a:solidFill>
                        <a:latin typeface="경기천년제목 Bold" panose="02020803020101020101" pitchFamily="18" charset="-127"/>
                        <a:ea typeface="경기천년제목 Bold" panose="0202080302010102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1800" b="1" dirty="0">
                          <a:solidFill>
                            <a:srgbClr val="646464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5</a:t>
                      </a:r>
                      <a:r>
                        <a:rPr lang="ko-KR" altLang="en-US" sz="1800" b="1" dirty="0">
                          <a:solidFill>
                            <a:srgbClr val="646464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년</a:t>
                      </a:r>
                      <a:endParaRPr lang="en-US" sz="1800" b="1" dirty="0">
                        <a:solidFill>
                          <a:srgbClr val="646464"/>
                        </a:solidFill>
                        <a:latin typeface="경기천년제목 Bold" panose="02020803020101020101" pitchFamily="18" charset="-127"/>
                        <a:ea typeface="경기천년제목 Bold" panose="0202080302010102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ko-KR" altLang="en-US" sz="1800" b="1" dirty="0">
                          <a:solidFill>
                            <a:srgbClr val="646464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없음</a:t>
                      </a:r>
                      <a:endParaRPr lang="en-US" sz="1800" b="1" dirty="0">
                        <a:solidFill>
                          <a:srgbClr val="646464"/>
                        </a:solidFill>
                        <a:latin typeface="경기천년제목 Bold" panose="02020803020101020101" pitchFamily="18" charset="-127"/>
                        <a:ea typeface="경기천년제목 Bold" panose="0202080302010102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0" name="Table 3">
            <a:extLst>
              <a:ext uri="{FF2B5EF4-FFF2-40B4-BE49-F238E27FC236}">
                <a16:creationId xmlns:a16="http://schemas.microsoft.com/office/drawing/2014/main" id="{555C0610-3361-EB2C-F4CD-BE4C2C0849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3966748"/>
              </p:ext>
            </p:extLst>
          </p:nvPr>
        </p:nvGraphicFramePr>
        <p:xfrm>
          <a:off x="414723" y="18674837"/>
          <a:ext cx="15101040" cy="6797505"/>
        </p:xfrm>
        <a:graphic>
          <a:graphicData uri="http://schemas.openxmlformats.org/drawingml/2006/table">
            <a:tbl>
              <a:tblPr/>
              <a:tblGrid>
                <a:gridCol w="5033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6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7195">
                  <a:extLst>
                    <a:ext uri="{9D8B030D-6E8A-4147-A177-3AD203B41FA5}">
                      <a16:colId xmlns:a16="http://schemas.microsoft.com/office/drawing/2014/main" val="2517528012"/>
                    </a:ext>
                  </a:extLst>
                </a:gridCol>
                <a:gridCol w="5043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6145"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ko-KR" altLang="en-US" sz="2800" b="1" dirty="0">
                          <a:solidFill>
                            <a:srgbClr val="09408A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구분</a:t>
                      </a:r>
                      <a:endParaRPr lang="en-US" sz="2800" b="1" dirty="0">
                        <a:solidFill>
                          <a:srgbClr val="09408A"/>
                        </a:solidFill>
                        <a:latin typeface="경기천년제목 Bold" panose="02020803020101020101" pitchFamily="18" charset="-127"/>
                        <a:ea typeface="경기천년제목 Bold" panose="0202080302010102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ko-KR" altLang="en-US" sz="2800" b="1" dirty="0">
                          <a:solidFill>
                            <a:srgbClr val="09408A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항목</a:t>
                      </a:r>
                      <a:endParaRPr lang="en-US" sz="2800" b="1" dirty="0">
                        <a:solidFill>
                          <a:srgbClr val="09408A"/>
                        </a:solidFill>
                        <a:latin typeface="경기천년제목 Bold" panose="02020803020101020101" pitchFamily="18" charset="-127"/>
                        <a:ea typeface="경기천년제목 Bold" panose="0202080302010102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ko-KR" altLang="en-US" sz="2800" b="1" dirty="0">
                          <a:solidFill>
                            <a:srgbClr val="09408A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부적합 건수</a:t>
                      </a:r>
                      <a:endParaRPr lang="en-US" sz="2800" b="1" dirty="0">
                        <a:solidFill>
                          <a:srgbClr val="09408A"/>
                        </a:solidFill>
                        <a:latin typeface="경기천년제목 Bold" panose="02020803020101020101" pitchFamily="18" charset="-127"/>
                        <a:ea typeface="경기천년제목 Bold" panose="0202080302010102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ko-KR" altLang="en-US" sz="2800" b="1" dirty="0" err="1">
                          <a:solidFill>
                            <a:srgbClr val="09408A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먹는물</a:t>
                      </a:r>
                      <a:r>
                        <a:rPr lang="ko-KR" altLang="en-US" sz="2800" b="1" dirty="0">
                          <a:solidFill>
                            <a:srgbClr val="09408A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 수질기준</a:t>
                      </a:r>
                      <a:endParaRPr lang="en-US" sz="2800" b="1" dirty="0">
                        <a:solidFill>
                          <a:srgbClr val="09408A"/>
                        </a:solidFill>
                        <a:latin typeface="경기천년제목 Bold" panose="02020803020101020101" pitchFamily="18" charset="-127"/>
                        <a:ea typeface="경기천년제목 Bold" panose="0202080302010102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3920">
                <a:tc rowSpan="3"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ko-KR" altLang="en-US" sz="2400" b="1" dirty="0">
                          <a:solidFill>
                            <a:srgbClr val="0AA4B5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건강상 </a:t>
                      </a:r>
                      <a:r>
                        <a:rPr lang="ko-KR" altLang="en-US" sz="2400" b="1" dirty="0" err="1">
                          <a:solidFill>
                            <a:srgbClr val="0AA4B5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유해영향</a:t>
                      </a:r>
                      <a:r>
                        <a:rPr lang="ko-KR" altLang="en-US" sz="2400" b="1" dirty="0">
                          <a:solidFill>
                            <a:srgbClr val="0AA4B5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 </a:t>
                      </a:r>
                      <a:r>
                        <a:rPr lang="ko-KR" altLang="en-US" sz="2400" b="1" dirty="0" err="1">
                          <a:solidFill>
                            <a:srgbClr val="0AA4B5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무기물질에</a:t>
                      </a:r>
                      <a:r>
                        <a:rPr lang="ko-KR" altLang="en-US" sz="2400" b="1" dirty="0">
                          <a:solidFill>
                            <a:srgbClr val="0AA4B5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 관한 기준</a:t>
                      </a:r>
                      <a:endParaRPr lang="en-US" sz="2400" b="1" dirty="0">
                        <a:solidFill>
                          <a:srgbClr val="0AA4B5"/>
                        </a:solidFill>
                        <a:latin typeface="경기천년제목 Bold" panose="02020803020101020101" pitchFamily="18" charset="-127"/>
                        <a:ea typeface="경기천년제목 Bold" panose="0202080302010102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ko-KR" altLang="en-US" sz="2000" b="1" dirty="0">
                          <a:solidFill>
                            <a:srgbClr val="646464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우라늄</a:t>
                      </a:r>
                      <a:endParaRPr lang="en-US" altLang="ko-KR" sz="2000" b="1" dirty="0">
                        <a:solidFill>
                          <a:srgbClr val="646464"/>
                        </a:solidFill>
                        <a:latin typeface="경기천년제목 Bold" panose="02020803020101020101" pitchFamily="18" charset="-127"/>
                        <a:ea typeface="경기천년제목 Bold" panose="0202080302010102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altLang="ko-KR" sz="2000" b="1" dirty="0">
                          <a:solidFill>
                            <a:srgbClr val="C00000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4</a:t>
                      </a:r>
                    </a:p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altLang="ko-KR" sz="1600" b="1" dirty="0">
                          <a:solidFill>
                            <a:srgbClr val="646464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(31 ~ 678 </a:t>
                      </a:r>
                      <a:r>
                        <a:rPr lang="en-US" altLang="ko-KR" sz="1600" b="1" dirty="0" err="1">
                          <a:solidFill>
                            <a:srgbClr val="646464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ug</a:t>
                      </a:r>
                      <a:r>
                        <a:rPr lang="en-US" altLang="ko-KR" sz="1600" b="1" dirty="0">
                          <a:solidFill>
                            <a:srgbClr val="646464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/L)</a:t>
                      </a:r>
                    </a:p>
                  </a:txBody>
                  <a:tcPr marL="45720" marR="4572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 b="1" dirty="0">
                          <a:solidFill>
                            <a:srgbClr val="646464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30ug/L </a:t>
                      </a:r>
                      <a:r>
                        <a:rPr lang="ko-KR" altLang="en-US" sz="2000" b="1" dirty="0">
                          <a:solidFill>
                            <a:srgbClr val="646464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이하</a:t>
                      </a:r>
                      <a:endParaRPr lang="en-US" sz="2000" b="1" dirty="0">
                        <a:solidFill>
                          <a:srgbClr val="646464"/>
                        </a:solidFill>
                        <a:latin typeface="경기천년제목 Bold" panose="02020803020101020101" pitchFamily="18" charset="-127"/>
                        <a:ea typeface="경기천년제목 Bold" panose="0202080302010102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3920">
                <a:tc vMerge="1"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endParaRPr lang="en-US" sz="2400" dirty="0">
                        <a:solidFill>
                          <a:srgbClr val="0AA4B5"/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ko-KR" altLang="en-US" sz="2000" b="1" dirty="0" err="1">
                          <a:solidFill>
                            <a:srgbClr val="646464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셀레늄</a:t>
                      </a:r>
                      <a:endParaRPr lang="en-US" sz="2000" b="1" dirty="0">
                        <a:solidFill>
                          <a:srgbClr val="646464"/>
                        </a:solidFill>
                        <a:latin typeface="경기천년제목 Bold" panose="02020803020101020101" pitchFamily="18" charset="-127"/>
                        <a:ea typeface="경기천년제목 Bold" panose="0202080302010102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 b="1" dirty="0">
                          <a:solidFill>
                            <a:srgbClr val="C00000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1</a:t>
                      </a:r>
                    </a:p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altLang="ko-KR" sz="1600" b="1" dirty="0">
                          <a:solidFill>
                            <a:srgbClr val="646464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(0.15 mg/L)</a:t>
                      </a:r>
                      <a:endParaRPr lang="en-US" sz="1600" b="1" dirty="0">
                        <a:solidFill>
                          <a:srgbClr val="646464"/>
                        </a:solidFill>
                        <a:latin typeface="경기천년제목 Bold" panose="02020803020101020101" pitchFamily="18" charset="-127"/>
                        <a:ea typeface="경기천년제목 Bold" panose="0202080302010102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 b="1" dirty="0">
                          <a:solidFill>
                            <a:srgbClr val="646464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0.01mg/L </a:t>
                      </a:r>
                      <a:r>
                        <a:rPr lang="ko-KR" altLang="en-US" sz="2000" b="1" dirty="0">
                          <a:solidFill>
                            <a:srgbClr val="646464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이하</a:t>
                      </a:r>
                      <a:endParaRPr lang="en-US" sz="2000" b="1" dirty="0">
                        <a:solidFill>
                          <a:srgbClr val="646464"/>
                        </a:solidFill>
                        <a:latin typeface="경기천년제목 Bold" panose="02020803020101020101" pitchFamily="18" charset="-127"/>
                        <a:ea typeface="경기천년제목 Bold" panose="0202080302010102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3920">
                <a:tc vMerge="1"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endParaRPr lang="en-US" sz="2400" dirty="0">
                        <a:solidFill>
                          <a:srgbClr val="0AA4B5"/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2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1" dirty="0" err="1">
                          <a:solidFill>
                            <a:srgbClr val="646464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브롬산염</a:t>
                      </a:r>
                      <a:endParaRPr lang="en-US" altLang="ko-KR" sz="2000" b="1" dirty="0">
                        <a:solidFill>
                          <a:srgbClr val="646464"/>
                        </a:solidFill>
                        <a:latin typeface="경기천년제목 Bold" panose="02020803020101020101" pitchFamily="18" charset="-127"/>
                        <a:ea typeface="경기천년제목 Bold" panose="0202080302010102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2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>
                          <a:solidFill>
                            <a:srgbClr val="C00000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ts val="2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rgbClr val="646464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(0.04 mg/L)</a:t>
                      </a:r>
                    </a:p>
                  </a:txBody>
                  <a:tcPr marL="45720" marR="4572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 b="1" dirty="0">
                          <a:solidFill>
                            <a:srgbClr val="646464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0.01mg/L</a:t>
                      </a:r>
                      <a:r>
                        <a:rPr lang="en-US" sz="2000" b="1" baseline="0" dirty="0">
                          <a:solidFill>
                            <a:srgbClr val="646464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 </a:t>
                      </a:r>
                      <a:r>
                        <a:rPr lang="ko-KR" altLang="en-US" sz="2000" b="1" baseline="0" dirty="0">
                          <a:solidFill>
                            <a:srgbClr val="646464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이하</a:t>
                      </a:r>
                      <a:endParaRPr lang="en-US" sz="2000" b="1" dirty="0">
                        <a:solidFill>
                          <a:srgbClr val="646464"/>
                        </a:solidFill>
                        <a:latin typeface="경기천년제목 Bold" panose="02020803020101020101" pitchFamily="18" charset="-127"/>
                        <a:ea typeface="경기천년제목 Bold" panose="0202080302010102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7660202"/>
                  </a:ext>
                </a:extLst>
              </a:tr>
              <a:tr h="783920">
                <a:tc rowSpan="4"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ko-KR" altLang="en-US" sz="2400" b="1" dirty="0">
                          <a:solidFill>
                            <a:srgbClr val="0AA4B5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심미적 </a:t>
                      </a:r>
                      <a:r>
                        <a:rPr lang="ko-KR" altLang="en-US" sz="2400" b="1" dirty="0" err="1">
                          <a:solidFill>
                            <a:srgbClr val="0AA4B5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영향물질에</a:t>
                      </a:r>
                      <a:r>
                        <a:rPr lang="ko-KR" altLang="en-US" sz="2400" b="1" dirty="0">
                          <a:solidFill>
                            <a:srgbClr val="0AA4B5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 관한 기준</a:t>
                      </a:r>
                      <a:endParaRPr lang="en-US" sz="2400" b="1" dirty="0">
                        <a:solidFill>
                          <a:srgbClr val="0AA4B5"/>
                        </a:solidFill>
                        <a:latin typeface="경기천년제목 Bold" panose="02020803020101020101" pitchFamily="18" charset="-127"/>
                        <a:ea typeface="경기천년제목 Bold" panose="0202080302010102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ko-KR" altLang="en-US" sz="2000" b="1" dirty="0">
                          <a:solidFill>
                            <a:srgbClr val="646464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수소이온농도</a:t>
                      </a:r>
                      <a:endParaRPr lang="en-US" sz="2000" b="1" dirty="0">
                        <a:solidFill>
                          <a:srgbClr val="646464"/>
                        </a:solidFill>
                        <a:latin typeface="경기천년제목 Bold" panose="02020803020101020101" pitchFamily="18" charset="-127"/>
                        <a:ea typeface="경기천년제목 Bold" panose="0202080302010102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 b="1" dirty="0">
                          <a:solidFill>
                            <a:srgbClr val="C00000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3</a:t>
                      </a:r>
                    </a:p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altLang="ko-KR" sz="1600" b="1" dirty="0">
                          <a:solidFill>
                            <a:srgbClr val="646464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(9.7 ~ 9.8)</a:t>
                      </a:r>
                      <a:endParaRPr lang="en-US" sz="1600" b="1" dirty="0">
                        <a:solidFill>
                          <a:srgbClr val="646464"/>
                        </a:solidFill>
                        <a:latin typeface="경기천년제목 Bold" panose="02020803020101020101" pitchFamily="18" charset="-127"/>
                        <a:ea typeface="경기천년제목 Bold" panose="0202080302010102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 b="1" dirty="0">
                          <a:solidFill>
                            <a:srgbClr val="646464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pH 4.5</a:t>
                      </a:r>
                      <a:r>
                        <a:rPr lang="en-US" sz="2000" b="1" baseline="0" dirty="0">
                          <a:solidFill>
                            <a:srgbClr val="646464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 </a:t>
                      </a:r>
                      <a:r>
                        <a:rPr lang="ko-KR" altLang="en-US" sz="2000" b="1" baseline="0" dirty="0">
                          <a:solidFill>
                            <a:srgbClr val="646464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이상</a:t>
                      </a:r>
                      <a:r>
                        <a:rPr lang="en-US" altLang="ko-KR" sz="2000" b="1" baseline="0" dirty="0">
                          <a:solidFill>
                            <a:srgbClr val="646464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, pH 9.5 </a:t>
                      </a:r>
                      <a:r>
                        <a:rPr lang="ko-KR" altLang="en-US" sz="2000" b="1" baseline="0" dirty="0">
                          <a:solidFill>
                            <a:srgbClr val="646464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이하</a:t>
                      </a:r>
                      <a:endParaRPr lang="en-US" sz="2000" b="1" dirty="0">
                        <a:solidFill>
                          <a:srgbClr val="646464"/>
                        </a:solidFill>
                        <a:latin typeface="경기천년제목 Bold" panose="02020803020101020101" pitchFamily="18" charset="-127"/>
                        <a:ea typeface="경기천년제목 Bold" panose="0202080302010102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83920">
                <a:tc vMerge="1"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endParaRPr lang="en-US" sz="2400" dirty="0">
                        <a:solidFill>
                          <a:srgbClr val="0AA4B5"/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ko-KR" altLang="en-US" sz="2000" b="1" dirty="0">
                          <a:solidFill>
                            <a:srgbClr val="646464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아연</a:t>
                      </a:r>
                      <a:endParaRPr lang="en-US" sz="2000" b="1" dirty="0">
                        <a:solidFill>
                          <a:srgbClr val="646464"/>
                        </a:solidFill>
                        <a:latin typeface="경기천년제목 Bold" panose="02020803020101020101" pitchFamily="18" charset="-127"/>
                        <a:ea typeface="경기천년제목 Bold" panose="0202080302010102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 b="1" dirty="0">
                          <a:solidFill>
                            <a:srgbClr val="C00000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1</a:t>
                      </a:r>
                    </a:p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altLang="ko-KR" sz="1600" b="1" dirty="0">
                          <a:solidFill>
                            <a:srgbClr val="646464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(8.44 mg/L)</a:t>
                      </a:r>
                      <a:endParaRPr lang="en-US" sz="1600" b="1" dirty="0">
                        <a:solidFill>
                          <a:srgbClr val="646464"/>
                        </a:solidFill>
                        <a:latin typeface="경기천년제목 Bold" panose="02020803020101020101" pitchFamily="18" charset="-127"/>
                        <a:ea typeface="경기천년제목 Bold" panose="0202080302010102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 b="1" dirty="0">
                          <a:solidFill>
                            <a:srgbClr val="646464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3mg/L</a:t>
                      </a:r>
                      <a:r>
                        <a:rPr lang="en-US" sz="2000" b="1" baseline="0" dirty="0">
                          <a:solidFill>
                            <a:srgbClr val="646464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 </a:t>
                      </a:r>
                      <a:r>
                        <a:rPr lang="ko-KR" altLang="en-US" sz="2000" b="1" baseline="0" dirty="0">
                          <a:solidFill>
                            <a:srgbClr val="646464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이하</a:t>
                      </a:r>
                      <a:endParaRPr lang="en-US" sz="2000" b="1" dirty="0">
                        <a:solidFill>
                          <a:srgbClr val="646464"/>
                        </a:solidFill>
                        <a:latin typeface="경기천년제목 Bold" panose="02020803020101020101" pitchFamily="18" charset="-127"/>
                        <a:ea typeface="경기천년제목 Bold" panose="0202080302010102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844387"/>
                  </a:ext>
                </a:extLst>
              </a:tr>
              <a:tr h="783920">
                <a:tc vMerge="1"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endParaRPr lang="en-US" sz="2400" dirty="0">
                        <a:solidFill>
                          <a:srgbClr val="0AA4B5"/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ko-KR" altLang="en-US" sz="2000" b="1" dirty="0">
                          <a:solidFill>
                            <a:srgbClr val="646464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염소이온</a:t>
                      </a:r>
                      <a:endParaRPr lang="en-US" sz="2000" b="1" dirty="0">
                        <a:solidFill>
                          <a:srgbClr val="646464"/>
                        </a:solidFill>
                        <a:latin typeface="경기천년제목 Bold" panose="02020803020101020101" pitchFamily="18" charset="-127"/>
                        <a:ea typeface="경기천년제목 Bold" panose="0202080302010102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 b="1" dirty="0">
                          <a:solidFill>
                            <a:srgbClr val="C00000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1</a:t>
                      </a:r>
                    </a:p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altLang="ko-KR" sz="1600" b="1" dirty="0">
                          <a:solidFill>
                            <a:srgbClr val="646464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(428.1 mg/L)</a:t>
                      </a:r>
                      <a:endParaRPr lang="en-US" sz="1600" b="1" dirty="0">
                        <a:solidFill>
                          <a:srgbClr val="646464"/>
                        </a:solidFill>
                        <a:latin typeface="경기천년제목 Bold" panose="02020803020101020101" pitchFamily="18" charset="-127"/>
                        <a:ea typeface="경기천년제목 Bold" panose="0202080302010102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 b="1" dirty="0">
                          <a:solidFill>
                            <a:srgbClr val="646464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250mg/L</a:t>
                      </a:r>
                      <a:r>
                        <a:rPr lang="en-US" sz="2000" b="1" baseline="0" dirty="0">
                          <a:solidFill>
                            <a:srgbClr val="646464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 </a:t>
                      </a:r>
                      <a:r>
                        <a:rPr lang="ko-KR" altLang="en-US" sz="2000" b="1" baseline="0" dirty="0">
                          <a:solidFill>
                            <a:srgbClr val="646464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이하</a:t>
                      </a:r>
                      <a:endParaRPr lang="en-US" sz="2000" b="1" dirty="0">
                        <a:solidFill>
                          <a:srgbClr val="646464"/>
                        </a:solidFill>
                        <a:latin typeface="경기천년제목 Bold" panose="02020803020101020101" pitchFamily="18" charset="-127"/>
                        <a:ea typeface="경기천년제목 Bold" panose="0202080302010102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3207693"/>
                  </a:ext>
                </a:extLst>
              </a:tr>
              <a:tr h="783920">
                <a:tc vMerge="1"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endParaRPr lang="en-US" sz="2400" dirty="0">
                        <a:solidFill>
                          <a:srgbClr val="0AA4B5"/>
                        </a:solidFill>
                        <a:latin typeface="휴먼엑스포" panose="02030504000101010101" pitchFamily="18" charset="-127"/>
                        <a:ea typeface="휴먼엑스포" panose="02030504000101010101" pitchFamily="18" charset="-127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ko-KR" altLang="en-US" sz="2000" b="1" dirty="0">
                          <a:solidFill>
                            <a:srgbClr val="646464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탁도</a:t>
                      </a:r>
                      <a:endParaRPr lang="en-US" sz="2000" b="1" dirty="0">
                        <a:solidFill>
                          <a:srgbClr val="646464"/>
                        </a:solidFill>
                        <a:latin typeface="경기천년제목 Bold" panose="02020803020101020101" pitchFamily="18" charset="-127"/>
                        <a:ea typeface="경기천년제목 Bold" panose="0202080302010102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 b="1" dirty="0">
                          <a:solidFill>
                            <a:srgbClr val="C00000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1</a:t>
                      </a:r>
                    </a:p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altLang="ko-KR" sz="1600" b="1" dirty="0">
                          <a:solidFill>
                            <a:srgbClr val="646464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(5.5 NTU)</a:t>
                      </a:r>
                      <a:endParaRPr lang="en-US" sz="1600" b="1" dirty="0">
                        <a:solidFill>
                          <a:srgbClr val="646464"/>
                        </a:solidFill>
                        <a:latin typeface="경기천년제목 Bold" panose="02020803020101020101" pitchFamily="18" charset="-127"/>
                        <a:ea typeface="경기천년제목 Bold" panose="0202080302010102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 b="1" dirty="0">
                          <a:solidFill>
                            <a:srgbClr val="646464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1NTU</a:t>
                      </a:r>
                      <a:r>
                        <a:rPr lang="en-US" sz="2000" b="1" baseline="0" dirty="0">
                          <a:solidFill>
                            <a:srgbClr val="646464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 </a:t>
                      </a:r>
                      <a:r>
                        <a:rPr lang="ko-KR" altLang="en-US" sz="2000" b="1" baseline="0" dirty="0">
                          <a:solidFill>
                            <a:srgbClr val="646464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이하</a:t>
                      </a:r>
                      <a:endParaRPr lang="en-US" sz="2000" b="1" dirty="0">
                        <a:solidFill>
                          <a:srgbClr val="646464"/>
                        </a:solidFill>
                        <a:latin typeface="경기천년제목 Bold" panose="02020803020101020101" pitchFamily="18" charset="-127"/>
                        <a:ea typeface="경기천년제목 Bold" panose="0202080302010102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75303"/>
                  </a:ext>
                </a:extLst>
              </a:tr>
              <a:tr h="783920"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ko-KR" altLang="en-US" sz="2400" b="1" dirty="0">
                          <a:solidFill>
                            <a:srgbClr val="0AA4B5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미생물에 관한 기준</a:t>
                      </a:r>
                      <a:endParaRPr lang="en-US" sz="2400" b="1" dirty="0">
                        <a:solidFill>
                          <a:srgbClr val="0AA4B5"/>
                        </a:solidFill>
                        <a:latin typeface="경기천년제목 Bold" panose="02020803020101020101" pitchFamily="18" charset="-127"/>
                        <a:ea typeface="경기천년제목 Bold" panose="0202080302010102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ko-KR" altLang="en-US" sz="2000" b="1" dirty="0" err="1">
                          <a:solidFill>
                            <a:srgbClr val="646464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총대장균군</a:t>
                      </a:r>
                      <a:endParaRPr lang="en-US" sz="2000" b="1" dirty="0">
                        <a:solidFill>
                          <a:srgbClr val="646464"/>
                        </a:solidFill>
                        <a:latin typeface="경기천년제목 Bold" panose="02020803020101020101" pitchFamily="18" charset="-127"/>
                        <a:ea typeface="경기천년제목 Bold" panose="0202080302010102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 b="1" dirty="0">
                          <a:solidFill>
                            <a:srgbClr val="C00000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1</a:t>
                      </a:r>
                    </a:p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altLang="ko-KR" sz="1600" b="1" dirty="0">
                          <a:solidFill>
                            <a:srgbClr val="646464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(</a:t>
                      </a:r>
                      <a:r>
                        <a:rPr lang="ko-KR" altLang="en-US" sz="1600" b="1" dirty="0">
                          <a:solidFill>
                            <a:srgbClr val="646464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검출</a:t>
                      </a:r>
                      <a:r>
                        <a:rPr lang="en-US" altLang="ko-KR" sz="1600" b="1" dirty="0">
                          <a:solidFill>
                            <a:srgbClr val="646464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)</a:t>
                      </a:r>
                      <a:endParaRPr lang="en-US" sz="1600" b="1" dirty="0">
                        <a:solidFill>
                          <a:srgbClr val="646464"/>
                        </a:solidFill>
                        <a:latin typeface="경기천년제목 Bold" panose="02020803020101020101" pitchFamily="18" charset="-127"/>
                        <a:ea typeface="경기천년제목 Bold" panose="0202080302010102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 b="1" dirty="0">
                          <a:solidFill>
                            <a:srgbClr val="646464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100mL </a:t>
                      </a:r>
                      <a:r>
                        <a:rPr lang="ko-KR" altLang="en-US" sz="2000" b="1" dirty="0">
                          <a:solidFill>
                            <a:srgbClr val="646464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불검출</a:t>
                      </a:r>
                      <a:endParaRPr lang="en-US" sz="2000" b="1" dirty="0">
                        <a:solidFill>
                          <a:srgbClr val="646464"/>
                        </a:solidFill>
                        <a:latin typeface="경기천년제목 Bold" panose="02020803020101020101" pitchFamily="18" charset="-127"/>
                        <a:ea typeface="경기천년제목 Bold" panose="0202080302010102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4574661"/>
                  </a:ext>
                </a:extLst>
              </a:tr>
            </a:tbl>
          </a:graphicData>
        </a:graphic>
      </p:graphicFrame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5D479655-234D-2B8E-CEAC-A4DB0B8391A2}"/>
              </a:ext>
            </a:extLst>
          </p:cNvPr>
          <p:cNvGrpSpPr/>
          <p:nvPr/>
        </p:nvGrpSpPr>
        <p:grpSpPr>
          <a:xfrm>
            <a:off x="16346907" y="22236580"/>
            <a:ext cx="15705218" cy="7722939"/>
            <a:chOff x="16216281" y="21649532"/>
            <a:chExt cx="15705218" cy="7722939"/>
          </a:xfrm>
        </p:grpSpPr>
        <p:pic>
          <p:nvPicPr>
            <p:cNvPr id="100" name="그림 99">
              <a:extLst>
                <a:ext uri="{FF2B5EF4-FFF2-40B4-BE49-F238E27FC236}">
                  <a16:creationId xmlns:a16="http://schemas.microsoft.com/office/drawing/2014/main" id="{33300790-81FC-D3B8-A669-636A744B4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6216281" y="21657486"/>
              <a:ext cx="7466534" cy="3733267"/>
            </a:xfrm>
            <a:prstGeom prst="rect">
              <a:avLst/>
            </a:prstGeom>
          </p:spPr>
        </p:pic>
        <p:pic>
          <p:nvPicPr>
            <p:cNvPr id="101" name="그림 100">
              <a:extLst>
                <a:ext uri="{FF2B5EF4-FFF2-40B4-BE49-F238E27FC236}">
                  <a16:creationId xmlns:a16="http://schemas.microsoft.com/office/drawing/2014/main" id="{C84085CE-BD2E-28DF-486C-67DA7B4BC3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6216281" y="25639204"/>
              <a:ext cx="7466534" cy="3733267"/>
            </a:xfrm>
            <a:prstGeom prst="rect">
              <a:avLst/>
            </a:prstGeom>
          </p:spPr>
        </p:pic>
        <p:pic>
          <p:nvPicPr>
            <p:cNvPr id="102" name="그림 101">
              <a:extLst>
                <a:ext uri="{FF2B5EF4-FFF2-40B4-BE49-F238E27FC236}">
                  <a16:creationId xmlns:a16="http://schemas.microsoft.com/office/drawing/2014/main" id="{E4A4E993-CF5B-555A-C58B-CD7200B7B51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4454965" y="21649532"/>
              <a:ext cx="7466534" cy="3733267"/>
            </a:xfrm>
            <a:prstGeom prst="rect">
              <a:avLst/>
            </a:prstGeom>
          </p:spPr>
        </p:pic>
        <p:pic>
          <p:nvPicPr>
            <p:cNvPr id="103" name="그림 102">
              <a:extLst>
                <a:ext uri="{FF2B5EF4-FFF2-40B4-BE49-F238E27FC236}">
                  <a16:creationId xmlns:a16="http://schemas.microsoft.com/office/drawing/2014/main" id="{E9628275-FC95-41CF-BB97-E7ABE1A2623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4454965" y="25624953"/>
              <a:ext cx="7466534" cy="3733267"/>
            </a:xfrm>
            <a:prstGeom prst="rect">
              <a:avLst/>
            </a:prstGeom>
          </p:spPr>
        </p:pic>
      </p:grpSp>
      <p:pic>
        <p:nvPicPr>
          <p:cNvPr id="122" name="그림 121">
            <a:extLst>
              <a:ext uri="{FF2B5EF4-FFF2-40B4-BE49-F238E27FC236}">
                <a16:creationId xmlns:a16="http://schemas.microsoft.com/office/drawing/2014/main" id="{013E949A-6809-8A7F-223B-70928B4022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500104" y="31363924"/>
            <a:ext cx="7605290" cy="7533795"/>
          </a:xfrm>
          <a:prstGeom prst="rect">
            <a:avLst/>
          </a:prstGeom>
        </p:spPr>
      </p:pic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BD5254E7-65D0-9779-7FDA-076FEE82D5DA}"/>
              </a:ext>
            </a:extLst>
          </p:cNvPr>
          <p:cNvGrpSpPr/>
          <p:nvPr/>
        </p:nvGrpSpPr>
        <p:grpSpPr>
          <a:xfrm>
            <a:off x="447906" y="5504475"/>
            <a:ext cx="15082822" cy="3200398"/>
            <a:chOff x="447906" y="5504475"/>
            <a:chExt cx="15082822" cy="3200398"/>
          </a:xfrm>
        </p:grpSpPr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8E2058C9-25E6-39C7-5713-98C199B788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300244" y="5504475"/>
              <a:ext cx="7230484" cy="3200398"/>
            </a:xfrm>
            <a:prstGeom prst="rect">
              <a:avLst/>
            </a:prstGeom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7764E300-DEB2-7AB1-1A13-39B0D9E0237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47906" y="5505269"/>
              <a:ext cx="7813520" cy="3138292"/>
            </a:xfrm>
            <a:prstGeom prst="rect">
              <a:avLst/>
            </a:prstGeom>
          </p:spPr>
        </p:pic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19CA6DE-FB98-2858-DD60-468BC8E555A7}"/>
                </a:ext>
              </a:extLst>
            </p:cNvPr>
            <p:cNvSpPr/>
            <p:nvPr/>
          </p:nvSpPr>
          <p:spPr>
            <a:xfrm>
              <a:off x="5150644" y="5850729"/>
              <a:ext cx="685800" cy="374095"/>
            </a:xfrm>
            <a:prstGeom prst="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C00000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FEDD1E8-BDC4-666C-3116-F11033EBA904}"/>
                </a:ext>
              </a:extLst>
            </p:cNvPr>
            <p:cNvSpPr/>
            <p:nvPr/>
          </p:nvSpPr>
          <p:spPr>
            <a:xfrm>
              <a:off x="12621264" y="5695317"/>
              <a:ext cx="1268062" cy="374095"/>
            </a:xfrm>
            <a:prstGeom prst="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C00000"/>
                </a:solidFill>
              </a:endParaRPr>
            </a:p>
          </p:txBody>
        </p:sp>
      </p:grpSp>
      <p:sp>
        <p:nvSpPr>
          <p:cNvPr id="17" name="TextBox 9">
            <a:extLst>
              <a:ext uri="{FF2B5EF4-FFF2-40B4-BE49-F238E27FC236}">
                <a16:creationId xmlns:a16="http://schemas.microsoft.com/office/drawing/2014/main" id="{F2B63403-010E-1767-B0CB-DABA08CFB7E7}"/>
              </a:ext>
            </a:extLst>
          </p:cNvPr>
          <p:cNvSpPr txBox="1"/>
          <p:nvPr/>
        </p:nvSpPr>
        <p:spPr>
          <a:xfrm>
            <a:off x="436594" y="8789833"/>
            <a:ext cx="15058897" cy="695575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600" b="1" dirty="0">
                <a:solidFill>
                  <a:srgbClr val="09408A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함초롬돋움" panose="020B0604000101010101" pitchFamily="50" charset="-127"/>
              </a:rPr>
              <a:t>Q: </a:t>
            </a:r>
            <a:r>
              <a:rPr lang="ko-KR" altLang="en-US" sz="1600" b="1" dirty="0" err="1">
                <a:solidFill>
                  <a:srgbClr val="09408A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함초롬돋움" panose="020B0604000101010101" pitchFamily="50" charset="-127"/>
              </a:rPr>
              <a:t>먹는샘물과</a:t>
            </a:r>
            <a:r>
              <a:rPr lang="ko-KR" altLang="en-US" sz="1600" b="1" dirty="0">
                <a:solidFill>
                  <a:srgbClr val="09408A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함초롬돋움" panose="020B0604000101010101" pitchFamily="50" charset="-127"/>
              </a:rPr>
              <a:t> 유사 </a:t>
            </a:r>
            <a:r>
              <a:rPr lang="ko-KR" altLang="en-US" sz="1600" b="1" dirty="0" err="1">
                <a:solidFill>
                  <a:srgbClr val="09408A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함초롬돋움" panose="020B0604000101010101" pitchFamily="50" charset="-127"/>
              </a:rPr>
              <a:t>먹는샘물인</a:t>
            </a:r>
            <a:r>
              <a:rPr lang="ko-KR" altLang="en-US" sz="1600" b="1" dirty="0">
                <a:solidFill>
                  <a:srgbClr val="09408A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함초롬돋움" panose="020B0604000101010101" pitchFamily="50" charset="-127"/>
              </a:rPr>
              <a:t> 혼합음료는 어떻게 구분할까</a:t>
            </a:r>
            <a:r>
              <a:rPr lang="en-US" altLang="ko-KR" sz="1600" b="1" dirty="0">
                <a:solidFill>
                  <a:srgbClr val="09408A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함초롬돋움" panose="020B0604000101010101" pitchFamily="50" charset="-127"/>
              </a:rPr>
              <a:t>?</a:t>
            </a:r>
          </a:p>
          <a:p>
            <a:pPr algn="just">
              <a:lnSpc>
                <a:spcPct val="150000"/>
              </a:lnSpc>
            </a:pPr>
            <a:r>
              <a:rPr lang="en-US" sz="1600" b="1" dirty="0">
                <a:solidFill>
                  <a:srgbClr val="09408A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함초롬돋움" panose="020B0604000101010101" pitchFamily="50" charset="-127"/>
              </a:rPr>
              <a:t> A: </a:t>
            </a:r>
            <a:r>
              <a:rPr lang="ko-KR" altLang="en-US" sz="1600" b="1" dirty="0">
                <a:solidFill>
                  <a:srgbClr val="09408A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함초롬돋움" panose="020B0604000101010101" pitchFamily="50" charset="-127"/>
              </a:rPr>
              <a:t>라벨을 자세히 봐야 하며</a:t>
            </a:r>
            <a:r>
              <a:rPr lang="en-US" altLang="ko-KR" sz="1600" b="1" dirty="0">
                <a:solidFill>
                  <a:srgbClr val="09408A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함초롬돋움" panose="020B0604000101010101" pitchFamily="50" charset="-127"/>
              </a:rPr>
              <a:t>, </a:t>
            </a:r>
            <a:r>
              <a:rPr lang="ko-KR" altLang="en-US" sz="1600" b="1" dirty="0">
                <a:solidFill>
                  <a:srgbClr val="09408A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함초롬돋움" panose="020B0604000101010101" pitchFamily="50" charset="-127"/>
              </a:rPr>
              <a:t>위 두 제품처럼 라벨 앞에 표기된 제품도 있지만 표기되지 않은 제품도 상당히 많아 상세 정보를 확인하지 않으면 서로 구분하기 어렵다</a:t>
            </a:r>
            <a:r>
              <a:rPr lang="en-US" altLang="ko-KR" sz="1600" b="1" dirty="0">
                <a:solidFill>
                  <a:srgbClr val="09408A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함초롬돋움" panose="020B0604000101010101" pitchFamily="50" charset="-127"/>
              </a:rPr>
              <a:t>.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AED7574-420C-5CDD-357B-FA8868CA128C}"/>
              </a:ext>
            </a:extLst>
          </p:cNvPr>
          <p:cNvSpPr/>
          <p:nvPr/>
        </p:nvSpPr>
        <p:spPr>
          <a:xfrm>
            <a:off x="436329" y="16951000"/>
            <a:ext cx="8238565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ko-KR" altLang="en-US" sz="1600" b="1" dirty="0">
                <a:solidFill>
                  <a:srgbClr val="09408A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함초롬돋움" panose="020B0604000101010101" pitchFamily="50" charset="-127"/>
              </a:rPr>
              <a:t>○ </a:t>
            </a:r>
            <a:r>
              <a:rPr lang="ko-KR" altLang="en-US" sz="1600" b="1" dirty="0" err="1">
                <a:solidFill>
                  <a:srgbClr val="09408A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함초롬돋움" panose="020B0604000101010101" pitchFamily="50" charset="-127"/>
              </a:rPr>
              <a:t>먹는샘물</a:t>
            </a:r>
            <a:r>
              <a:rPr lang="ko-KR" altLang="en-US" sz="1600" b="1" dirty="0">
                <a:solidFill>
                  <a:srgbClr val="09408A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함초롬돋움" panose="020B0604000101010101" pitchFamily="50" charset="-127"/>
              </a:rPr>
              <a:t> 특성화 방안에 관한 연구</a:t>
            </a:r>
            <a:r>
              <a:rPr lang="en-US" altLang="ko-KR" sz="1600" b="1" dirty="0">
                <a:solidFill>
                  <a:srgbClr val="09408A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함초롬돋움" panose="020B0604000101010101" pitchFamily="50" charset="-127"/>
              </a:rPr>
              <a:t>(</a:t>
            </a:r>
            <a:r>
              <a:rPr lang="ko-KR" altLang="en-US" sz="1600" b="1" dirty="0">
                <a:solidFill>
                  <a:srgbClr val="09408A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함초롬돋움" panose="020B0604000101010101" pitchFamily="50" charset="-127"/>
              </a:rPr>
              <a:t>환경부</a:t>
            </a:r>
            <a:r>
              <a:rPr lang="en-US" altLang="ko-KR" sz="1600" b="1" dirty="0">
                <a:solidFill>
                  <a:srgbClr val="09408A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함초롬돋움" panose="020B0604000101010101" pitchFamily="50" charset="-127"/>
              </a:rPr>
              <a:t>, 2010)</a:t>
            </a:r>
          </a:p>
          <a:p>
            <a:pPr>
              <a:lnSpc>
                <a:spcPts val="2800"/>
              </a:lnSpc>
              <a:defRPr/>
            </a:pPr>
            <a:r>
              <a:rPr lang="ko-KR" altLang="en-US" sz="1600" b="1" dirty="0">
                <a:solidFill>
                  <a:srgbClr val="09408A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함초롬돋움" panose="020B0604000101010101" pitchFamily="50" charset="-127"/>
              </a:rPr>
              <a:t>○ </a:t>
            </a:r>
            <a:r>
              <a:rPr lang="ko-KR" altLang="en-US" sz="1600" b="1" dirty="0" err="1">
                <a:solidFill>
                  <a:srgbClr val="09408A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함초롬돋움" panose="020B0604000101010101" pitchFamily="50" charset="-127"/>
              </a:rPr>
              <a:t>먹는물관리법</a:t>
            </a:r>
            <a:r>
              <a:rPr lang="en-US" altLang="ko-KR" sz="1600" b="1" dirty="0">
                <a:solidFill>
                  <a:srgbClr val="09408A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함초롬돋움" panose="020B0604000101010101" pitchFamily="50" charset="-127"/>
              </a:rPr>
              <a:t>(</a:t>
            </a:r>
            <a:r>
              <a:rPr lang="ko-KR" altLang="en-US" sz="1600" b="1" dirty="0">
                <a:solidFill>
                  <a:srgbClr val="09408A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함초롬돋움" panose="020B0604000101010101" pitchFamily="50" charset="-127"/>
              </a:rPr>
              <a:t>법제처</a:t>
            </a:r>
            <a:r>
              <a:rPr lang="en-US" altLang="ko-KR" sz="1600" b="1" dirty="0">
                <a:solidFill>
                  <a:srgbClr val="09408A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함초롬돋움" panose="020B0604000101010101" pitchFamily="50" charset="-127"/>
              </a:rPr>
              <a:t>), </a:t>
            </a:r>
            <a:r>
              <a:rPr lang="ko-KR" altLang="en-US" sz="1600" b="1" dirty="0">
                <a:solidFill>
                  <a:srgbClr val="09408A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함초롬돋움" panose="020B0604000101010101" pitchFamily="50" charset="-127"/>
              </a:rPr>
              <a:t>식품위생법</a:t>
            </a:r>
            <a:r>
              <a:rPr lang="en-US" altLang="ko-KR" sz="1600" b="1" dirty="0">
                <a:solidFill>
                  <a:srgbClr val="09408A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함초롬돋움" panose="020B0604000101010101" pitchFamily="50" charset="-127"/>
              </a:rPr>
              <a:t>(</a:t>
            </a:r>
            <a:r>
              <a:rPr lang="ko-KR" altLang="en-US" sz="1600" b="1" dirty="0">
                <a:solidFill>
                  <a:srgbClr val="09408A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함초롬돋움" panose="020B0604000101010101" pitchFamily="50" charset="-127"/>
              </a:rPr>
              <a:t>법제처식품공전</a:t>
            </a:r>
            <a:r>
              <a:rPr lang="en-US" altLang="ko-KR" sz="1600" b="1" dirty="0">
                <a:solidFill>
                  <a:srgbClr val="09408A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함초롬돋움" panose="020B0604000101010101" pitchFamily="50" charset="-127"/>
              </a:rPr>
              <a:t>(</a:t>
            </a:r>
            <a:r>
              <a:rPr lang="ko-KR" altLang="en-US" sz="1600" b="1" dirty="0">
                <a:solidFill>
                  <a:srgbClr val="09408A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함초롬돋움" panose="020B0604000101010101" pitchFamily="50" charset="-127"/>
              </a:rPr>
              <a:t>식품분야 공전 온라인 서비스</a:t>
            </a:r>
            <a:r>
              <a:rPr lang="en-US" altLang="ko-KR" sz="1600" b="1" dirty="0">
                <a:solidFill>
                  <a:srgbClr val="09408A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함초롬돋움" panose="020B0604000101010101" pitchFamily="50" charset="-127"/>
              </a:rPr>
              <a:t>)</a:t>
            </a:r>
          </a:p>
          <a:p>
            <a:pPr>
              <a:lnSpc>
                <a:spcPts val="2800"/>
              </a:lnSpc>
              <a:defRPr/>
            </a:pPr>
            <a:r>
              <a:rPr lang="ko-KR" altLang="en-US" sz="1600" b="1" dirty="0">
                <a:solidFill>
                  <a:srgbClr val="09408A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함초롬돋움" panose="020B0604000101010101" pitchFamily="50" charset="-127"/>
              </a:rPr>
              <a:t>○ </a:t>
            </a:r>
            <a:r>
              <a:rPr lang="ko-KR" altLang="en-US" sz="1600" b="1" dirty="0" err="1">
                <a:solidFill>
                  <a:srgbClr val="09408A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함초롬돋움" panose="020B0604000101010101" pitchFamily="50" charset="-127"/>
              </a:rPr>
              <a:t>식품등의</a:t>
            </a:r>
            <a:r>
              <a:rPr lang="ko-KR" altLang="en-US" sz="1600" b="1" dirty="0">
                <a:solidFill>
                  <a:srgbClr val="09408A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함초롬돋움" panose="020B0604000101010101" pitchFamily="50" charset="-127"/>
              </a:rPr>
              <a:t> 자가품질검사 매뉴얼</a:t>
            </a:r>
            <a:r>
              <a:rPr lang="en-US" altLang="ko-KR" sz="1600" b="1" dirty="0">
                <a:solidFill>
                  <a:srgbClr val="09408A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함초롬돋움" panose="020B0604000101010101" pitchFamily="50" charset="-127"/>
              </a:rPr>
              <a:t>(</a:t>
            </a:r>
            <a:r>
              <a:rPr lang="ko-KR" altLang="en-US" sz="1600" b="1" dirty="0">
                <a:solidFill>
                  <a:srgbClr val="09408A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함초롬돋움" panose="020B0604000101010101" pitchFamily="50" charset="-127"/>
              </a:rPr>
              <a:t>식품의약품안전처</a:t>
            </a:r>
            <a:r>
              <a:rPr lang="en-US" altLang="ko-KR" sz="1600" b="1" dirty="0">
                <a:solidFill>
                  <a:srgbClr val="09408A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함초롬돋움" panose="020B0604000101010101" pitchFamily="50" charset="-127"/>
              </a:rPr>
              <a:t>, 2018)</a:t>
            </a: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29FC8F8E-6997-AEC0-D4C4-793AFDF9B40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26055" y="9941719"/>
            <a:ext cx="7001409" cy="7008487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53987139-1754-1914-E839-B6ED3A556401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4242766" y="10017996"/>
            <a:ext cx="1215069" cy="1215069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5994DCEE-6856-2293-9445-8556A0641423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026577" y="12378615"/>
            <a:ext cx="607060" cy="609600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D90A66FB-5DE8-49CB-E74C-95CDC2460BB6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534655" y="12956417"/>
            <a:ext cx="447835" cy="449709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DC5583A3-A72D-262A-6EEC-222324E40A0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455127" y="13679213"/>
            <a:ext cx="303445" cy="304715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7B8C9C12-2172-732B-079F-23B7F81E7C6A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5417" t="17141" r="38333" b="56159"/>
          <a:stretch/>
        </p:blipFill>
        <p:spPr>
          <a:xfrm rot="1569048" flipH="1">
            <a:off x="11890440" y="11255237"/>
            <a:ext cx="3317416" cy="1022460"/>
          </a:xfrm>
          <a:prstGeom prst="rect">
            <a:avLst/>
          </a:prstGeom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FA467B1F-4AD2-D352-EAA4-527BE2FB1DCA}"/>
              </a:ext>
            </a:extLst>
          </p:cNvPr>
          <p:cNvSpPr/>
          <p:nvPr/>
        </p:nvSpPr>
        <p:spPr>
          <a:xfrm>
            <a:off x="11319118" y="11616615"/>
            <a:ext cx="1422850" cy="451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2800"/>
              </a:lnSpc>
              <a:defRPr/>
            </a:pPr>
            <a:r>
              <a:rPr lang="en-US" altLang="ko-KR" sz="2800" b="1" dirty="0">
                <a:solidFill>
                  <a:srgbClr val="09408A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함초롬돋움" panose="020B0604000101010101" pitchFamily="50" charset="-127"/>
              </a:rPr>
              <a:t>1</a:t>
            </a:r>
            <a:r>
              <a:rPr lang="ko-KR" altLang="en-US" sz="2800" b="1" dirty="0">
                <a:solidFill>
                  <a:srgbClr val="09408A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함초롬돋움" panose="020B0604000101010101" pitchFamily="50" charset="-127"/>
              </a:rPr>
              <a:t>조</a:t>
            </a:r>
            <a:r>
              <a:rPr lang="en-US" altLang="ko-KR" sz="2800" b="1" dirty="0">
                <a:solidFill>
                  <a:srgbClr val="09408A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함초롬돋움" panose="020B0604000101010101" pitchFamily="50" charset="-127"/>
              </a:rPr>
              <a:t>~</a:t>
            </a:r>
          </a:p>
        </p:txBody>
      </p:sp>
      <p:sp>
        <p:nvSpPr>
          <p:cNvPr id="48" name="TextBox 9">
            <a:extLst>
              <a:ext uri="{FF2B5EF4-FFF2-40B4-BE49-F238E27FC236}">
                <a16:creationId xmlns:a16="http://schemas.microsoft.com/office/drawing/2014/main" id="{8F5D1587-B942-C093-45E1-073E98B2B007}"/>
              </a:ext>
            </a:extLst>
          </p:cNvPr>
          <p:cNvSpPr txBox="1"/>
          <p:nvPr/>
        </p:nvSpPr>
        <p:spPr>
          <a:xfrm>
            <a:off x="8517491" y="17001924"/>
            <a:ext cx="7001409" cy="1064907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600" b="1" dirty="0">
                <a:solidFill>
                  <a:srgbClr val="09408A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함초롬돋움" panose="020B0604000101010101" pitchFamily="50" charset="-127"/>
              </a:rPr>
              <a:t>생수</a:t>
            </a:r>
            <a:r>
              <a:rPr lang="en-US" altLang="ko-KR" sz="1600" b="1" dirty="0">
                <a:solidFill>
                  <a:srgbClr val="09408A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함초롬돋움" panose="020B0604000101010101" pitchFamily="50" charset="-127"/>
              </a:rPr>
              <a:t>(</a:t>
            </a:r>
            <a:r>
              <a:rPr lang="ko-KR" altLang="en-US" sz="1600" b="1" dirty="0" err="1">
                <a:solidFill>
                  <a:srgbClr val="09408A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함초롬돋움" panose="020B0604000101010101" pitchFamily="50" charset="-127"/>
              </a:rPr>
              <a:t>먹는샘물</a:t>
            </a:r>
            <a:r>
              <a:rPr lang="en-US" altLang="ko-KR" sz="1600" b="1" dirty="0">
                <a:solidFill>
                  <a:srgbClr val="09408A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함초롬돋움" panose="020B0604000101010101" pitchFamily="50" charset="-127"/>
              </a:rPr>
              <a:t>)</a:t>
            </a:r>
            <a:r>
              <a:rPr lang="ko-KR" altLang="en-US" sz="1600" b="1" dirty="0">
                <a:solidFill>
                  <a:srgbClr val="09408A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함초롬돋움" panose="020B0604000101010101" pitchFamily="50" charset="-127"/>
              </a:rPr>
              <a:t>에 대한 수요 증가</a:t>
            </a:r>
            <a:r>
              <a:rPr lang="en-US" altLang="ko-KR" sz="1600" b="1" dirty="0">
                <a:solidFill>
                  <a:srgbClr val="09408A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함초롬돋움" panose="020B0604000101010101" pitchFamily="50" charset="-127"/>
              </a:rPr>
              <a:t>, 2020</a:t>
            </a:r>
            <a:r>
              <a:rPr lang="ko-KR" altLang="en-US" sz="1600" b="1" dirty="0">
                <a:solidFill>
                  <a:srgbClr val="09408A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함초롬돋움" panose="020B0604000101010101" pitchFamily="50" charset="-127"/>
              </a:rPr>
              <a:t>년 코로나를 기점으로 집에 머무는 시간의 증가와 함께 시장의 크기도 더욱 커짐</a:t>
            </a:r>
            <a:r>
              <a:rPr lang="en-US" altLang="ko-KR" sz="1600" b="1" dirty="0">
                <a:solidFill>
                  <a:srgbClr val="09408A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함초롬돋움" panose="020B0604000101010101" pitchFamily="50" charset="-127"/>
              </a:rPr>
              <a:t>, 2023</a:t>
            </a:r>
            <a:r>
              <a:rPr lang="ko-KR" altLang="en-US" sz="1600" b="1" dirty="0">
                <a:solidFill>
                  <a:srgbClr val="09408A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함초롬돋움" panose="020B0604000101010101" pitchFamily="50" charset="-127"/>
              </a:rPr>
              <a:t>년 </a:t>
            </a:r>
            <a:r>
              <a:rPr lang="ko-KR" altLang="en-US" sz="1600" b="1" dirty="0" err="1">
                <a:solidFill>
                  <a:srgbClr val="09408A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함초롬돋움" panose="020B0604000101010101" pitchFamily="50" charset="-127"/>
              </a:rPr>
              <a:t>먹는물시장</a:t>
            </a:r>
            <a:r>
              <a:rPr lang="ko-KR" altLang="en-US" sz="1600" b="1" dirty="0">
                <a:solidFill>
                  <a:srgbClr val="09408A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함초롬돋움" panose="020B0604000101010101" pitchFamily="50" charset="-127"/>
              </a:rPr>
              <a:t> 규모 </a:t>
            </a:r>
            <a:r>
              <a:rPr lang="en-US" altLang="ko-KR" sz="1600" b="1" dirty="0">
                <a:solidFill>
                  <a:srgbClr val="09408A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함초롬돋움" panose="020B0604000101010101" pitchFamily="50" charset="-127"/>
              </a:rPr>
              <a:t>2</a:t>
            </a:r>
            <a:r>
              <a:rPr lang="ko-KR" altLang="en-US" sz="1600" b="1" dirty="0">
                <a:solidFill>
                  <a:srgbClr val="09408A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함초롬돋움" panose="020B0604000101010101" pitchFamily="50" charset="-127"/>
              </a:rPr>
              <a:t>조 평가</a:t>
            </a:r>
            <a:endParaRPr lang="en-US" altLang="ko-KR" sz="1600" b="1" dirty="0">
              <a:solidFill>
                <a:srgbClr val="09408A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  <a:cs typeface="함초롬돋움" panose="020B0604000101010101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600" b="1" dirty="0">
                <a:solidFill>
                  <a:srgbClr val="09408A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함초롬돋움" panose="020B0604000101010101" pitchFamily="50" charset="-127"/>
              </a:rPr>
              <a:t>○ 보도자료</a:t>
            </a:r>
            <a:r>
              <a:rPr lang="en-US" altLang="ko-KR" sz="1600" b="1" dirty="0">
                <a:solidFill>
                  <a:srgbClr val="09408A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함초롬돋움" panose="020B0604000101010101" pitchFamily="50" charset="-127"/>
              </a:rPr>
              <a:t>: 2</a:t>
            </a:r>
            <a:r>
              <a:rPr lang="ko-KR" altLang="en-US" sz="1600" b="1" dirty="0">
                <a:solidFill>
                  <a:srgbClr val="09408A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함초롬돋움" panose="020B0604000101010101" pitchFamily="50" charset="-127"/>
              </a:rPr>
              <a:t>조 생수시장 잡아라</a:t>
            </a:r>
            <a:r>
              <a:rPr lang="en-US" altLang="ko-KR" sz="1600" b="1" dirty="0">
                <a:solidFill>
                  <a:srgbClr val="09408A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함초롬돋움" panose="020B0604000101010101" pitchFamily="50" charset="-127"/>
              </a:rPr>
              <a:t>(</a:t>
            </a:r>
            <a:r>
              <a:rPr lang="ko-KR" altLang="en-US" sz="1600" b="1" dirty="0">
                <a:solidFill>
                  <a:srgbClr val="09408A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함초롬돋움" panose="020B0604000101010101" pitchFamily="50" charset="-127"/>
              </a:rPr>
              <a:t>조선일보</a:t>
            </a:r>
            <a:r>
              <a:rPr lang="en-US" altLang="ko-KR" sz="1600" b="1" dirty="0">
                <a:solidFill>
                  <a:srgbClr val="09408A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함초롬돋움" panose="020B0604000101010101" pitchFamily="50" charset="-127"/>
              </a:rPr>
              <a:t>, 2022)</a:t>
            </a:r>
          </a:p>
        </p:txBody>
      </p:sp>
      <p:sp>
        <p:nvSpPr>
          <p:cNvPr id="51" name="TextBox 9">
            <a:extLst>
              <a:ext uri="{FF2B5EF4-FFF2-40B4-BE49-F238E27FC236}">
                <a16:creationId xmlns:a16="http://schemas.microsoft.com/office/drawing/2014/main" id="{1FD1E1B4-2A02-712D-E9B7-14AEECA9F34C}"/>
              </a:ext>
            </a:extLst>
          </p:cNvPr>
          <p:cNvSpPr txBox="1"/>
          <p:nvPr/>
        </p:nvSpPr>
        <p:spPr>
          <a:xfrm>
            <a:off x="439963" y="4226719"/>
            <a:ext cx="15074675" cy="1277756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5000" b="1" dirty="0" err="1">
                <a:solidFill>
                  <a:srgbClr val="09408A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함초롬돋움" panose="020B0604000101010101" pitchFamily="50" charset="-127"/>
              </a:rPr>
              <a:t>먹는샘물과</a:t>
            </a:r>
            <a:r>
              <a:rPr lang="ko-KR" altLang="en-US" sz="5000" b="1" dirty="0">
                <a:solidFill>
                  <a:srgbClr val="09408A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함초롬돋움" panose="020B0604000101010101" pitchFamily="50" charset="-127"/>
              </a:rPr>
              <a:t> 혼합음료</a:t>
            </a:r>
            <a:endParaRPr lang="en-US" sz="5000" b="1" dirty="0">
              <a:solidFill>
                <a:srgbClr val="09408A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  <a:cs typeface="함초롬돋움" panose="020B0604000101010101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60968A2-BFF7-33EC-5196-CABEBEBB8CB3}"/>
              </a:ext>
            </a:extLst>
          </p:cNvPr>
          <p:cNvSpPr txBox="1"/>
          <p:nvPr/>
        </p:nvSpPr>
        <p:spPr>
          <a:xfrm>
            <a:off x="15704184" y="11698767"/>
            <a:ext cx="9160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함초롬돋움" panose="020B0604000101010101" pitchFamily="50" charset="-127"/>
              </a:rPr>
              <a:t>22.9</a:t>
            </a:r>
          </a:p>
        </p:txBody>
      </p: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8B1979A5-95EB-220E-3A6E-62CA84EAA691}"/>
              </a:ext>
            </a:extLst>
          </p:cNvPr>
          <p:cNvGrpSpPr/>
          <p:nvPr/>
        </p:nvGrpSpPr>
        <p:grpSpPr>
          <a:xfrm>
            <a:off x="16202055" y="5522119"/>
            <a:ext cx="15760747" cy="15106119"/>
            <a:chOff x="16202055" y="5441386"/>
            <a:chExt cx="15760747" cy="15106119"/>
          </a:xfrm>
        </p:grpSpPr>
        <p:grpSp>
          <p:nvGrpSpPr>
            <p:cNvPr id="94" name="그룹 93">
              <a:extLst>
                <a:ext uri="{FF2B5EF4-FFF2-40B4-BE49-F238E27FC236}">
                  <a16:creationId xmlns:a16="http://schemas.microsoft.com/office/drawing/2014/main" id="{FA1A6A68-2AB3-9B97-F3F6-CE6110A66D60}"/>
                </a:ext>
              </a:extLst>
            </p:cNvPr>
            <p:cNvGrpSpPr/>
            <p:nvPr/>
          </p:nvGrpSpPr>
          <p:grpSpPr>
            <a:xfrm>
              <a:off x="16202055" y="5441386"/>
              <a:ext cx="15748940" cy="7625066"/>
              <a:chOff x="16202055" y="5441386"/>
              <a:chExt cx="15748940" cy="7625066"/>
            </a:xfrm>
          </p:grpSpPr>
          <p:pic>
            <p:nvPicPr>
              <p:cNvPr id="93" name="그림 92">
                <a:extLst>
                  <a:ext uri="{FF2B5EF4-FFF2-40B4-BE49-F238E27FC236}">
                    <a16:creationId xmlns:a16="http://schemas.microsoft.com/office/drawing/2014/main" id="{A6AA3847-782D-E78B-5788-65D5A0A7A2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20180857" y="5441386"/>
                <a:ext cx="3812533" cy="7625066"/>
              </a:xfrm>
              <a:prstGeom prst="rect">
                <a:avLst/>
              </a:prstGeom>
            </p:spPr>
          </p:pic>
          <p:pic>
            <p:nvPicPr>
              <p:cNvPr id="55" name="그림 54">
                <a:extLst>
                  <a:ext uri="{FF2B5EF4-FFF2-40B4-BE49-F238E27FC236}">
                    <a16:creationId xmlns:a16="http://schemas.microsoft.com/office/drawing/2014/main" id="{93145628-FB78-EFC8-0212-71C139C806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28139028" y="5441986"/>
                <a:ext cx="3811967" cy="7623933"/>
              </a:xfrm>
              <a:prstGeom prst="rect">
                <a:avLst/>
              </a:prstGeom>
            </p:spPr>
          </p:pic>
          <p:pic>
            <p:nvPicPr>
              <p:cNvPr id="56" name="그림 55">
                <a:extLst>
                  <a:ext uri="{FF2B5EF4-FFF2-40B4-BE49-F238E27FC236}">
                    <a16:creationId xmlns:a16="http://schemas.microsoft.com/office/drawing/2014/main" id="{91A610C3-0604-990D-50F7-F634423A38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6202055" y="5441986"/>
                <a:ext cx="3811967" cy="7623933"/>
              </a:xfrm>
              <a:prstGeom prst="rect">
                <a:avLst/>
              </a:prstGeom>
            </p:spPr>
          </p:pic>
          <p:pic>
            <p:nvPicPr>
              <p:cNvPr id="58" name="그림 57">
                <a:extLst>
                  <a:ext uri="{FF2B5EF4-FFF2-40B4-BE49-F238E27FC236}">
                    <a16:creationId xmlns:a16="http://schemas.microsoft.com/office/drawing/2014/main" id="{3548D3D5-DCD3-B07B-E7A7-97E13CB70B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24160225" y="5441986"/>
                <a:ext cx="3811967" cy="7623933"/>
              </a:xfrm>
              <a:prstGeom prst="rect">
                <a:avLst/>
              </a:prstGeom>
            </p:spPr>
          </p:pic>
        </p:grpSp>
        <p:pic>
          <p:nvPicPr>
            <p:cNvPr id="95" name="그림 94">
              <a:extLst>
                <a:ext uri="{FF2B5EF4-FFF2-40B4-BE49-F238E27FC236}">
                  <a16:creationId xmlns:a16="http://schemas.microsoft.com/office/drawing/2014/main" id="{C915676C-D64B-3D3A-3367-0E6843B7A2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9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8980"/>
            <a:stretch/>
          </p:blipFill>
          <p:spPr>
            <a:xfrm>
              <a:off x="25166681" y="13875968"/>
              <a:ext cx="415208" cy="1899718"/>
            </a:xfrm>
            <a:prstGeom prst="rect">
              <a:avLst/>
            </a:prstGeom>
          </p:spPr>
        </p:pic>
        <p:pic>
          <p:nvPicPr>
            <p:cNvPr id="96" name="그림 95">
              <a:extLst>
                <a:ext uri="{FF2B5EF4-FFF2-40B4-BE49-F238E27FC236}">
                  <a16:creationId xmlns:a16="http://schemas.microsoft.com/office/drawing/2014/main" id="{8EF908B1-DA39-BF41-C489-A9BC37AD98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6214993" y="13017353"/>
              <a:ext cx="7960446" cy="7530152"/>
            </a:xfrm>
            <a:prstGeom prst="rect">
              <a:avLst/>
            </a:prstGeom>
          </p:spPr>
        </p:pic>
        <p:pic>
          <p:nvPicPr>
            <p:cNvPr id="97" name="그림 96">
              <a:extLst>
                <a:ext uri="{FF2B5EF4-FFF2-40B4-BE49-F238E27FC236}">
                  <a16:creationId xmlns:a16="http://schemas.microsoft.com/office/drawing/2014/main" id="{BDA35D21-1746-D7B6-97D7-56D69287F7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1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7958"/>
            <a:stretch/>
          </p:blipFill>
          <p:spPr>
            <a:xfrm>
              <a:off x="24754692" y="13017353"/>
              <a:ext cx="7208110" cy="7530152"/>
            </a:xfrm>
            <a:prstGeom prst="rect">
              <a:avLst/>
            </a:prstGeom>
          </p:spPr>
        </p:pic>
      </p:grpSp>
      <p:graphicFrame>
        <p:nvGraphicFramePr>
          <p:cNvPr id="111" name="Table 3">
            <a:extLst>
              <a:ext uri="{FF2B5EF4-FFF2-40B4-BE49-F238E27FC236}">
                <a16:creationId xmlns:a16="http://schemas.microsoft.com/office/drawing/2014/main" id="{E610F725-EBB6-5EBF-281C-3F81FE2989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6105673"/>
              </p:ext>
            </p:extLst>
          </p:nvPr>
        </p:nvGraphicFramePr>
        <p:xfrm>
          <a:off x="24368550" y="33883154"/>
          <a:ext cx="7605290" cy="4404965"/>
        </p:xfrm>
        <a:graphic>
          <a:graphicData uri="http://schemas.openxmlformats.org/drawingml/2006/table">
            <a:tbl>
              <a:tblPr/>
              <a:tblGrid>
                <a:gridCol w="1901322">
                  <a:extLst>
                    <a:ext uri="{9D8B030D-6E8A-4147-A177-3AD203B41FA5}">
                      <a16:colId xmlns:a16="http://schemas.microsoft.com/office/drawing/2014/main" val="2133837293"/>
                    </a:ext>
                  </a:extLst>
                </a:gridCol>
                <a:gridCol w="2851984">
                  <a:extLst>
                    <a:ext uri="{9D8B030D-6E8A-4147-A177-3AD203B41FA5}">
                      <a16:colId xmlns:a16="http://schemas.microsoft.com/office/drawing/2014/main" val="2561500395"/>
                    </a:ext>
                  </a:extLst>
                </a:gridCol>
                <a:gridCol w="28519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80993"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ko-KR" altLang="en-US" sz="2800" b="1" dirty="0">
                          <a:solidFill>
                            <a:srgbClr val="09408A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그룹</a:t>
                      </a:r>
                      <a:endParaRPr lang="en-US" sz="2800" b="1" dirty="0">
                        <a:solidFill>
                          <a:srgbClr val="09408A"/>
                        </a:solidFill>
                        <a:latin typeface="경기천년제목 Bold" panose="02020803020101020101" pitchFamily="18" charset="-127"/>
                        <a:ea typeface="경기천년제목 Bold" panose="0202080302010102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ko-KR" altLang="en-US" sz="2800" b="1" dirty="0">
                          <a:solidFill>
                            <a:srgbClr val="09408A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범위</a:t>
                      </a:r>
                      <a:endParaRPr lang="en-US" sz="2800" b="1" dirty="0">
                        <a:solidFill>
                          <a:srgbClr val="09408A"/>
                        </a:solidFill>
                        <a:latin typeface="경기천년제목 Bold" panose="02020803020101020101" pitchFamily="18" charset="-127"/>
                        <a:ea typeface="경기천년제목 Bold" panose="0202080302010102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ko-KR" altLang="en-US" sz="2800" b="1" dirty="0">
                          <a:solidFill>
                            <a:srgbClr val="09408A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구분</a:t>
                      </a:r>
                      <a:endParaRPr lang="en-US" sz="2800" b="1" dirty="0">
                        <a:solidFill>
                          <a:srgbClr val="09408A"/>
                        </a:solidFill>
                        <a:latin typeface="경기천년제목 Bold" panose="02020803020101020101" pitchFamily="18" charset="-127"/>
                        <a:ea typeface="경기천년제목 Bold" panose="0202080302010102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0993"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400" b="1" dirty="0">
                          <a:solidFill>
                            <a:srgbClr val="0AA4B5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1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400" b="1" dirty="0">
                          <a:solidFill>
                            <a:srgbClr val="646464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K</a:t>
                      </a:r>
                      <a:r>
                        <a:rPr lang="ko-KR" altLang="en-US" sz="2400" b="1" dirty="0">
                          <a:solidFill>
                            <a:srgbClr val="646464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 </a:t>
                      </a:r>
                      <a:r>
                        <a:rPr lang="ko-KR" altLang="en-US" sz="2400" b="1" i="0" kern="1200" dirty="0">
                          <a:solidFill>
                            <a:srgbClr val="646464"/>
                          </a:solidFill>
                          <a:effectLst/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≥ </a:t>
                      </a:r>
                      <a:r>
                        <a:rPr lang="en-US" altLang="ko-KR" sz="2400" b="1" i="0" kern="1200" dirty="0">
                          <a:solidFill>
                            <a:srgbClr val="646464"/>
                          </a:solidFill>
                          <a:effectLst/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5.2, O </a:t>
                      </a:r>
                      <a:r>
                        <a:rPr lang="ko-KR" altLang="en-US" sz="2400" b="1" i="0" kern="1200" dirty="0">
                          <a:solidFill>
                            <a:srgbClr val="646464"/>
                          </a:solidFill>
                          <a:effectLst/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≥ </a:t>
                      </a:r>
                      <a:r>
                        <a:rPr lang="en-US" altLang="ko-KR" sz="2400" b="1" i="0" kern="1200" dirty="0">
                          <a:solidFill>
                            <a:srgbClr val="646464"/>
                          </a:solidFill>
                          <a:effectLst/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2</a:t>
                      </a:r>
                      <a:endParaRPr lang="en-US" sz="2400" b="1" dirty="0">
                        <a:solidFill>
                          <a:srgbClr val="646464"/>
                        </a:solidFill>
                        <a:latin typeface="경기천년제목 Bold" panose="02020803020101020101" pitchFamily="18" charset="-127"/>
                        <a:ea typeface="경기천년제목 Bold" panose="0202080302010102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ko-KR" altLang="en-US" sz="2000" b="1" dirty="0">
                          <a:solidFill>
                            <a:srgbClr val="646464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맛있고 건강한 물</a:t>
                      </a:r>
                      <a:endParaRPr lang="en-US" sz="2000" b="1" dirty="0">
                        <a:solidFill>
                          <a:srgbClr val="646464"/>
                        </a:solidFill>
                        <a:latin typeface="경기천년제목 Bold" panose="02020803020101020101" pitchFamily="18" charset="-127"/>
                        <a:ea typeface="경기천년제목 Bold" panose="0202080302010102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0993"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400" b="1" dirty="0">
                          <a:solidFill>
                            <a:srgbClr val="0AA4B5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2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2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>
                          <a:solidFill>
                            <a:srgbClr val="646464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K</a:t>
                      </a:r>
                      <a:r>
                        <a:rPr lang="ko-KR" altLang="en-US" sz="2400" b="1" dirty="0">
                          <a:solidFill>
                            <a:srgbClr val="646464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 </a:t>
                      </a:r>
                      <a:r>
                        <a:rPr lang="ko-KR" altLang="en-US" sz="2400" b="1" i="0" kern="1200" dirty="0">
                          <a:solidFill>
                            <a:srgbClr val="646464"/>
                          </a:solidFill>
                          <a:effectLst/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≥ </a:t>
                      </a:r>
                      <a:r>
                        <a:rPr lang="en-US" altLang="ko-KR" sz="2400" b="1" i="0" kern="1200" dirty="0">
                          <a:solidFill>
                            <a:srgbClr val="646464"/>
                          </a:solidFill>
                          <a:effectLst/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5.2, O &lt;</a:t>
                      </a:r>
                      <a:r>
                        <a:rPr lang="ko-KR" altLang="en-US" sz="2400" b="1" i="0" kern="1200" dirty="0">
                          <a:solidFill>
                            <a:srgbClr val="646464"/>
                          </a:solidFill>
                          <a:effectLst/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 </a:t>
                      </a:r>
                      <a:r>
                        <a:rPr lang="en-US" altLang="ko-KR" sz="2400" b="1" i="0" kern="1200" dirty="0">
                          <a:solidFill>
                            <a:srgbClr val="646464"/>
                          </a:solidFill>
                          <a:effectLst/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2</a:t>
                      </a:r>
                      <a:endParaRPr lang="en-US" altLang="ko-KR" sz="2400" b="1" dirty="0">
                        <a:solidFill>
                          <a:srgbClr val="646464"/>
                        </a:solidFill>
                        <a:latin typeface="경기천년제목 Bold" panose="02020803020101020101" pitchFamily="18" charset="-127"/>
                        <a:ea typeface="경기천년제목 Bold" panose="0202080302010102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ko-KR" altLang="en-US" sz="2000" b="1" dirty="0">
                          <a:solidFill>
                            <a:srgbClr val="646464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건강한 물</a:t>
                      </a:r>
                      <a:endParaRPr lang="en-US" sz="2000" b="1" dirty="0">
                        <a:solidFill>
                          <a:srgbClr val="646464"/>
                        </a:solidFill>
                        <a:latin typeface="경기천년제목 Bold" panose="02020803020101020101" pitchFamily="18" charset="-127"/>
                        <a:ea typeface="경기천년제목 Bold" panose="0202080302010102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0993"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400" b="1" dirty="0">
                          <a:solidFill>
                            <a:srgbClr val="0AA4B5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3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2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>
                          <a:solidFill>
                            <a:srgbClr val="646464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K</a:t>
                      </a:r>
                      <a:r>
                        <a:rPr lang="ko-KR" altLang="en-US" sz="2400" b="1" dirty="0">
                          <a:solidFill>
                            <a:srgbClr val="646464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 </a:t>
                      </a:r>
                      <a:r>
                        <a:rPr lang="en-US" altLang="ko-KR" sz="2400" b="1" i="0" kern="1200" dirty="0">
                          <a:solidFill>
                            <a:srgbClr val="646464"/>
                          </a:solidFill>
                          <a:effectLst/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&lt;</a:t>
                      </a:r>
                      <a:r>
                        <a:rPr lang="ko-KR" altLang="en-US" sz="2400" b="1" i="0" kern="1200" dirty="0">
                          <a:solidFill>
                            <a:srgbClr val="646464"/>
                          </a:solidFill>
                          <a:effectLst/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 </a:t>
                      </a:r>
                      <a:r>
                        <a:rPr lang="en-US" altLang="ko-KR" sz="2400" b="1" i="0" kern="1200" dirty="0">
                          <a:solidFill>
                            <a:srgbClr val="646464"/>
                          </a:solidFill>
                          <a:effectLst/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5.2, O </a:t>
                      </a:r>
                      <a:r>
                        <a:rPr lang="ko-KR" altLang="en-US" sz="2400" b="1" i="0" kern="1200" dirty="0">
                          <a:solidFill>
                            <a:srgbClr val="646464"/>
                          </a:solidFill>
                          <a:effectLst/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≥ </a:t>
                      </a:r>
                      <a:r>
                        <a:rPr lang="en-US" altLang="ko-KR" sz="2400" b="1" i="0" kern="1200" dirty="0">
                          <a:solidFill>
                            <a:srgbClr val="646464"/>
                          </a:solidFill>
                          <a:effectLst/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2</a:t>
                      </a:r>
                      <a:endParaRPr lang="en-US" altLang="ko-KR" sz="2400" b="1" dirty="0">
                        <a:solidFill>
                          <a:srgbClr val="646464"/>
                        </a:solidFill>
                        <a:latin typeface="경기천년제목 Bold" panose="02020803020101020101" pitchFamily="18" charset="-127"/>
                        <a:ea typeface="경기천년제목 Bold" panose="0202080302010102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ko-KR" altLang="en-US" sz="2000" b="1" dirty="0">
                          <a:solidFill>
                            <a:srgbClr val="646464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맛있는 물</a:t>
                      </a:r>
                      <a:endParaRPr lang="en-US" sz="2000" b="1" dirty="0">
                        <a:solidFill>
                          <a:srgbClr val="646464"/>
                        </a:solidFill>
                        <a:latin typeface="경기천년제목 Bold" panose="02020803020101020101" pitchFamily="18" charset="-127"/>
                        <a:ea typeface="경기천년제목 Bold" panose="0202080302010102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0993"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400" b="1" dirty="0">
                          <a:solidFill>
                            <a:srgbClr val="0AA4B5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4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2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>
                          <a:solidFill>
                            <a:srgbClr val="646464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K</a:t>
                      </a:r>
                      <a:r>
                        <a:rPr lang="ko-KR" altLang="en-US" sz="2400" b="1" dirty="0">
                          <a:solidFill>
                            <a:srgbClr val="646464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 </a:t>
                      </a:r>
                      <a:r>
                        <a:rPr lang="en-US" altLang="ko-KR" sz="2400" b="1" i="0" kern="1200" dirty="0">
                          <a:solidFill>
                            <a:srgbClr val="646464"/>
                          </a:solidFill>
                          <a:effectLst/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&lt;</a:t>
                      </a:r>
                      <a:r>
                        <a:rPr lang="ko-KR" altLang="en-US" sz="2400" b="1" i="0" kern="1200" dirty="0">
                          <a:solidFill>
                            <a:srgbClr val="646464"/>
                          </a:solidFill>
                          <a:effectLst/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 </a:t>
                      </a:r>
                      <a:r>
                        <a:rPr lang="en-US" altLang="ko-KR" sz="2400" b="1" i="0" kern="1200" dirty="0">
                          <a:solidFill>
                            <a:srgbClr val="646464"/>
                          </a:solidFill>
                          <a:effectLst/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5.2, O &lt;</a:t>
                      </a:r>
                      <a:r>
                        <a:rPr lang="ko-KR" altLang="en-US" sz="2400" b="1" i="0" kern="1200" dirty="0">
                          <a:solidFill>
                            <a:srgbClr val="646464"/>
                          </a:solidFill>
                          <a:effectLst/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 </a:t>
                      </a:r>
                      <a:r>
                        <a:rPr lang="en-US" altLang="ko-KR" sz="2400" b="1" i="0" kern="1200" dirty="0">
                          <a:solidFill>
                            <a:srgbClr val="646464"/>
                          </a:solidFill>
                          <a:effectLst/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2</a:t>
                      </a:r>
                      <a:endParaRPr lang="en-US" altLang="ko-KR" sz="2400" b="1" dirty="0">
                        <a:solidFill>
                          <a:srgbClr val="646464"/>
                        </a:solidFill>
                        <a:latin typeface="경기천년제목 Bold" panose="02020803020101020101" pitchFamily="18" charset="-127"/>
                        <a:ea typeface="경기천년제목 Bold" panose="0202080302010102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ko-KR" altLang="en-US" sz="2000" b="1" dirty="0">
                          <a:solidFill>
                            <a:srgbClr val="646464"/>
                          </a:solidFill>
                          <a:latin typeface="경기천년제목 Bold" panose="02020803020101020101" pitchFamily="18" charset="-127"/>
                          <a:ea typeface="경기천년제목 Bold" panose="02020803020101020101" pitchFamily="18" charset="-127"/>
                          <a:cs typeface="함초롬돋움" panose="020B0604000101010101" pitchFamily="50" charset="-127"/>
                        </a:rPr>
                        <a:t>기타</a:t>
                      </a:r>
                      <a:endParaRPr lang="en-US" sz="2000" b="1" dirty="0">
                        <a:solidFill>
                          <a:srgbClr val="646464"/>
                        </a:solidFill>
                        <a:latin typeface="경기천년제목 Bold" panose="02020803020101020101" pitchFamily="18" charset="-127"/>
                        <a:ea typeface="경기천년제목 Bold" panose="02020803020101020101" pitchFamily="18" charset="-127"/>
                        <a:cs typeface="함초롬돋움" panose="020B0604000101010101" pitchFamily="50" charset="-12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0250868"/>
                  </a:ext>
                </a:extLst>
              </a:tr>
            </a:tbl>
          </a:graphicData>
        </a:graphic>
      </p:graphicFrame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EB5F4435-1699-A8EA-6E5F-A090C8DCDCDF}"/>
              </a:ext>
            </a:extLst>
          </p:cNvPr>
          <p:cNvSpPr/>
          <p:nvPr/>
        </p:nvSpPr>
        <p:spPr>
          <a:xfrm>
            <a:off x="24426925" y="31686624"/>
            <a:ext cx="7863114" cy="658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b="1" dirty="0">
                <a:solidFill>
                  <a:srgbClr val="646464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함초롬돋움" panose="020B0604000101010101" pitchFamily="50" charset="-127"/>
              </a:rPr>
              <a:t>K-index = Ca – 0.87Na</a:t>
            </a: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385252B4-767A-32CA-962E-E1BAC2258B1D}"/>
              </a:ext>
            </a:extLst>
          </p:cNvPr>
          <p:cNvSpPr/>
          <p:nvPr/>
        </p:nvSpPr>
        <p:spPr>
          <a:xfrm>
            <a:off x="24426925" y="32782164"/>
            <a:ext cx="8763000" cy="663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b="1" dirty="0">
                <a:solidFill>
                  <a:srgbClr val="646464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함초롬돋움" panose="020B0604000101010101" pitchFamily="50" charset="-127"/>
              </a:rPr>
              <a:t>O-index = (Ca + K + SiO</a:t>
            </a:r>
            <a:r>
              <a:rPr lang="en-US" altLang="ko-KR" sz="2800" b="1" baseline="-25000" dirty="0">
                <a:solidFill>
                  <a:srgbClr val="646464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함초롬돋움" panose="020B0604000101010101" pitchFamily="50" charset="-127"/>
              </a:rPr>
              <a:t>2</a:t>
            </a:r>
            <a:r>
              <a:rPr lang="en-US" altLang="ko-KR" sz="2800" b="1" dirty="0">
                <a:solidFill>
                  <a:srgbClr val="646464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함초롬돋움" panose="020B0604000101010101" pitchFamily="50" charset="-127"/>
              </a:rPr>
              <a:t>)/(Mg + SO</a:t>
            </a:r>
            <a:r>
              <a:rPr lang="en-US" altLang="ko-KR" sz="2800" b="1" baseline="-25000" dirty="0">
                <a:solidFill>
                  <a:srgbClr val="646464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함초롬돋움" panose="020B0604000101010101" pitchFamily="50" charset="-127"/>
              </a:rPr>
              <a:t>4</a:t>
            </a:r>
            <a:r>
              <a:rPr lang="en-US" altLang="ko-KR" sz="2800" b="1" dirty="0">
                <a:solidFill>
                  <a:srgbClr val="646464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함초롬돋움" panose="020B0604000101010101" pitchFamily="50" charset="-127"/>
              </a:rPr>
              <a:t>)</a:t>
            </a:r>
          </a:p>
        </p:txBody>
      </p:sp>
      <p:sp>
        <p:nvSpPr>
          <p:cNvPr id="119" name="TextBox 9">
            <a:extLst>
              <a:ext uri="{FF2B5EF4-FFF2-40B4-BE49-F238E27FC236}">
                <a16:creationId xmlns:a16="http://schemas.microsoft.com/office/drawing/2014/main" id="{29CD961B-B8DF-B36B-E1CF-15E0CCB1CCA0}"/>
              </a:ext>
            </a:extLst>
          </p:cNvPr>
          <p:cNvSpPr txBox="1"/>
          <p:nvPr/>
        </p:nvSpPr>
        <p:spPr>
          <a:xfrm>
            <a:off x="16898369" y="21066919"/>
            <a:ext cx="15074675" cy="1277756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5000" b="1" dirty="0">
                <a:solidFill>
                  <a:srgbClr val="09408A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함초롬돋움" panose="020B0604000101010101" pitchFamily="50" charset="-127"/>
              </a:rPr>
              <a:t>제품 라벨에 표기된 미네랄 </a:t>
            </a:r>
            <a:r>
              <a:rPr lang="ko-KR" altLang="en-US" sz="5000" b="1" dirty="0" err="1">
                <a:solidFill>
                  <a:srgbClr val="09408A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함초롬돋움" panose="020B0604000101010101" pitchFamily="50" charset="-127"/>
              </a:rPr>
              <a:t>표시값과</a:t>
            </a:r>
            <a:r>
              <a:rPr lang="ko-KR" altLang="en-US" sz="5000" b="1" dirty="0">
                <a:solidFill>
                  <a:srgbClr val="09408A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함초롬돋움" panose="020B0604000101010101" pitchFamily="50" charset="-127"/>
              </a:rPr>
              <a:t> 실제 </a:t>
            </a:r>
            <a:r>
              <a:rPr lang="ko-KR" altLang="en-US" sz="5000" b="1" dirty="0" err="1">
                <a:solidFill>
                  <a:srgbClr val="09408A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함초롬돋움" panose="020B0604000101010101" pitchFamily="50" charset="-127"/>
              </a:rPr>
              <a:t>분석값의</a:t>
            </a:r>
            <a:r>
              <a:rPr lang="ko-KR" altLang="en-US" sz="5000" b="1" dirty="0">
                <a:solidFill>
                  <a:srgbClr val="09408A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함초롬돋움" panose="020B0604000101010101" pitchFamily="50" charset="-127"/>
              </a:rPr>
              <a:t> 차이</a:t>
            </a:r>
            <a:endParaRPr lang="en-US" sz="5000" b="1" dirty="0">
              <a:solidFill>
                <a:srgbClr val="09408A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  <a:cs typeface="함초롬돋움" panose="020B0604000101010101" pitchFamily="50" charset="-127"/>
            </a:endParaRPr>
          </a:p>
        </p:txBody>
      </p:sp>
      <p:sp>
        <p:nvSpPr>
          <p:cNvPr id="120" name="TextBox 9">
            <a:extLst>
              <a:ext uri="{FF2B5EF4-FFF2-40B4-BE49-F238E27FC236}">
                <a16:creationId xmlns:a16="http://schemas.microsoft.com/office/drawing/2014/main" id="{2364E531-7B3C-9E92-B92D-9CE4A743E2F6}"/>
              </a:ext>
            </a:extLst>
          </p:cNvPr>
          <p:cNvSpPr txBox="1"/>
          <p:nvPr/>
        </p:nvSpPr>
        <p:spPr>
          <a:xfrm>
            <a:off x="16902361" y="29982319"/>
            <a:ext cx="15074675" cy="1277756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5000" b="1" dirty="0">
                <a:solidFill>
                  <a:srgbClr val="09408A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함초롬돋움" panose="020B0604000101010101" pitchFamily="50" charset="-127"/>
              </a:rPr>
              <a:t>맛있는 물</a:t>
            </a:r>
            <a:r>
              <a:rPr lang="en-US" altLang="ko-KR" sz="5000" b="1" dirty="0">
                <a:solidFill>
                  <a:srgbClr val="09408A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함초롬돋움" panose="020B0604000101010101" pitchFamily="50" charset="-127"/>
              </a:rPr>
              <a:t>(O-index), </a:t>
            </a:r>
            <a:r>
              <a:rPr lang="ko-KR" altLang="en-US" sz="5000" b="1" dirty="0">
                <a:solidFill>
                  <a:srgbClr val="09408A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함초롬돋움" panose="020B0604000101010101" pitchFamily="50" charset="-127"/>
              </a:rPr>
              <a:t>건강한 물</a:t>
            </a:r>
            <a:r>
              <a:rPr lang="en-US" altLang="ko-KR" sz="5000" b="1" dirty="0">
                <a:solidFill>
                  <a:srgbClr val="09408A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함초롬돋움" panose="020B0604000101010101" pitchFamily="50" charset="-127"/>
              </a:rPr>
              <a:t>(K-index) </a:t>
            </a:r>
            <a:r>
              <a:rPr lang="ko-KR" altLang="en-US" sz="5000" b="1" dirty="0">
                <a:solidFill>
                  <a:srgbClr val="09408A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함초롬돋움" panose="020B0604000101010101" pitchFamily="50" charset="-127"/>
              </a:rPr>
              <a:t>지표</a:t>
            </a:r>
            <a:endParaRPr lang="en-US" sz="5000" b="1" dirty="0">
              <a:solidFill>
                <a:srgbClr val="09408A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  <a:cs typeface="함초롬돋움" panose="020B0604000101010101" pitchFamily="50" charset="-127"/>
            </a:endParaRPr>
          </a:p>
        </p:txBody>
      </p:sp>
      <p:sp>
        <p:nvSpPr>
          <p:cNvPr id="121" name="TextBox 9">
            <a:extLst>
              <a:ext uri="{FF2B5EF4-FFF2-40B4-BE49-F238E27FC236}">
                <a16:creationId xmlns:a16="http://schemas.microsoft.com/office/drawing/2014/main" id="{2ADDF67C-09DA-556A-2026-8F09E193912D}"/>
              </a:ext>
            </a:extLst>
          </p:cNvPr>
          <p:cNvSpPr txBox="1"/>
          <p:nvPr/>
        </p:nvSpPr>
        <p:spPr>
          <a:xfrm>
            <a:off x="16898369" y="4220927"/>
            <a:ext cx="15074675" cy="1277756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5000" b="1" dirty="0">
                <a:solidFill>
                  <a:srgbClr val="09408A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함초롬돋움" panose="020B0604000101010101" pitchFamily="50" charset="-127"/>
              </a:rPr>
              <a:t>양이온</a:t>
            </a:r>
            <a:r>
              <a:rPr lang="en-US" altLang="ko-KR" sz="5000" b="1" dirty="0">
                <a:solidFill>
                  <a:srgbClr val="09408A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함초롬돋움" panose="020B0604000101010101" pitchFamily="50" charset="-127"/>
              </a:rPr>
              <a:t>, </a:t>
            </a:r>
            <a:r>
              <a:rPr lang="ko-KR" altLang="en-US" sz="5000" b="1" dirty="0">
                <a:solidFill>
                  <a:srgbClr val="09408A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함초롬돋움" panose="020B0604000101010101" pitchFamily="50" charset="-127"/>
              </a:rPr>
              <a:t>음이온 분석결과</a:t>
            </a:r>
            <a:endParaRPr lang="en-US" sz="5000" b="1" dirty="0">
              <a:solidFill>
                <a:srgbClr val="09408A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  <a:cs typeface="함초롬돋움" panose="020B0604000101010101" pitchFamily="50" charset="-127"/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4DC04392-DDAF-D2C5-0F10-8E71BCD52205}"/>
              </a:ext>
            </a:extLst>
          </p:cNvPr>
          <p:cNvSpPr/>
          <p:nvPr/>
        </p:nvSpPr>
        <p:spPr>
          <a:xfrm>
            <a:off x="420893" y="25609037"/>
            <a:ext cx="13698071" cy="410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ko-KR" altLang="en-US" sz="1600" b="1" dirty="0">
                <a:solidFill>
                  <a:srgbClr val="09408A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함초롬돋움" panose="020B0604000101010101" pitchFamily="50" charset="-127"/>
              </a:rPr>
              <a:t>○ </a:t>
            </a:r>
            <a:r>
              <a:rPr lang="ko-KR" altLang="en-US" sz="1600" b="1" dirty="0" err="1">
                <a:solidFill>
                  <a:srgbClr val="09408A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함초롬돋움" panose="020B0604000101010101" pitchFamily="50" charset="-127"/>
              </a:rPr>
              <a:t>먹는샘물</a:t>
            </a:r>
            <a:r>
              <a:rPr lang="en-US" altLang="ko-KR" sz="1600" b="1" dirty="0">
                <a:solidFill>
                  <a:srgbClr val="09408A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함초롬돋움" panose="020B0604000101010101" pitchFamily="50" charset="-127"/>
              </a:rPr>
              <a:t>(36</a:t>
            </a:r>
            <a:r>
              <a:rPr lang="ko-KR" altLang="en-US" sz="1600" b="1" dirty="0">
                <a:solidFill>
                  <a:srgbClr val="09408A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함초롬돋움" panose="020B0604000101010101" pitchFamily="50" charset="-127"/>
              </a:rPr>
              <a:t>개 제품</a:t>
            </a:r>
            <a:r>
              <a:rPr lang="en-US" altLang="ko-KR" sz="1600" b="1" dirty="0">
                <a:solidFill>
                  <a:srgbClr val="09408A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함초롬돋움" panose="020B0604000101010101" pitchFamily="50" charset="-127"/>
              </a:rPr>
              <a:t>, 101</a:t>
            </a:r>
            <a:r>
              <a:rPr lang="ko-KR" altLang="en-US" sz="1600" b="1" dirty="0">
                <a:solidFill>
                  <a:srgbClr val="09408A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함초롬돋움" panose="020B0604000101010101" pitchFamily="50" charset="-127"/>
              </a:rPr>
              <a:t>개 시료 분석</a:t>
            </a:r>
            <a:r>
              <a:rPr lang="en-US" altLang="ko-KR" sz="1600" b="1" dirty="0">
                <a:solidFill>
                  <a:srgbClr val="09408A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함초롬돋움" panose="020B0604000101010101" pitchFamily="50" charset="-127"/>
              </a:rPr>
              <a:t>)</a:t>
            </a:r>
            <a:r>
              <a:rPr lang="ko-KR" altLang="en-US" sz="1600" b="1" dirty="0">
                <a:solidFill>
                  <a:srgbClr val="09408A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함초롬돋움" panose="020B0604000101010101" pitchFamily="50" charset="-127"/>
              </a:rPr>
              <a:t> 부적합 항목 없음</a:t>
            </a:r>
            <a:r>
              <a:rPr lang="en-US" altLang="ko-KR" sz="1600" b="1" dirty="0">
                <a:solidFill>
                  <a:srgbClr val="09408A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함초롬돋움" panose="020B0604000101010101" pitchFamily="50" charset="-127"/>
              </a:rPr>
              <a:t>, </a:t>
            </a:r>
            <a:r>
              <a:rPr lang="ko-KR" altLang="en-US" sz="1600" b="1" dirty="0" err="1">
                <a:solidFill>
                  <a:srgbClr val="09408A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함초롬돋움" panose="020B0604000101010101" pitchFamily="50" charset="-127"/>
              </a:rPr>
              <a:t>혼합음료</a:t>
            </a:r>
            <a:r>
              <a:rPr lang="en-US" altLang="ko-KR" sz="1600" b="1" dirty="0">
                <a:solidFill>
                  <a:srgbClr val="09408A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함초롬돋움" panose="020B0604000101010101" pitchFamily="50" charset="-127"/>
              </a:rPr>
              <a:t>(34</a:t>
            </a:r>
            <a:r>
              <a:rPr lang="ko-KR" altLang="en-US" sz="1600" b="1" dirty="0">
                <a:solidFill>
                  <a:srgbClr val="09408A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함초롬돋움" panose="020B0604000101010101" pitchFamily="50" charset="-127"/>
              </a:rPr>
              <a:t>개 제품</a:t>
            </a:r>
            <a:r>
              <a:rPr lang="en-US" altLang="ko-KR" sz="1600" b="1" dirty="0">
                <a:solidFill>
                  <a:srgbClr val="09408A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함초롬돋움" panose="020B0604000101010101" pitchFamily="50" charset="-127"/>
              </a:rPr>
              <a:t>, 34</a:t>
            </a:r>
            <a:r>
              <a:rPr lang="ko-KR" altLang="en-US" sz="1600" b="1" dirty="0">
                <a:solidFill>
                  <a:srgbClr val="09408A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함초롬돋움" panose="020B0604000101010101" pitchFamily="50" charset="-127"/>
              </a:rPr>
              <a:t>개 시료 분석</a:t>
            </a:r>
            <a:r>
              <a:rPr lang="en-US" altLang="ko-KR" sz="1600" b="1" dirty="0">
                <a:solidFill>
                  <a:srgbClr val="09408A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함초롬돋움" panose="020B0604000101010101" pitchFamily="50" charset="-127"/>
              </a:rPr>
              <a:t>, 11</a:t>
            </a:r>
            <a:r>
              <a:rPr lang="ko-KR" altLang="en-US" sz="1600" b="1" dirty="0">
                <a:solidFill>
                  <a:srgbClr val="09408A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함초롬돋움" panose="020B0604000101010101" pitchFamily="50" charset="-127"/>
              </a:rPr>
              <a:t>개 제품</a:t>
            </a:r>
            <a:r>
              <a:rPr lang="en-US" altLang="ko-KR" sz="1600" b="1" dirty="0">
                <a:solidFill>
                  <a:srgbClr val="09408A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함초롬돋움" panose="020B0604000101010101" pitchFamily="50" charset="-127"/>
              </a:rPr>
              <a:t>, 13</a:t>
            </a:r>
            <a:r>
              <a:rPr lang="ko-KR" altLang="en-US" sz="1600" b="1" dirty="0">
                <a:solidFill>
                  <a:srgbClr val="09408A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함초롬돋움" panose="020B0604000101010101" pitchFamily="50" charset="-127"/>
              </a:rPr>
              <a:t>건 부적합</a:t>
            </a:r>
            <a:r>
              <a:rPr lang="en-US" altLang="ko-KR" sz="1600" b="1" dirty="0">
                <a:solidFill>
                  <a:srgbClr val="09408A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함초롬돋움" panose="020B0604000101010101" pitchFamily="50" charset="-127"/>
              </a:rPr>
              <a:t>)</a:t>
            </a:r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89D95255-6CC1-4A5B-83D0-0009754B9645}"/>
              </a:ext>
            </a:extLst>
          </p:cNvPr>
          <p:cNvGrpSpPr/>
          <p:nvPr/>
        </p:nvGrpSpPr>
        <p:grpSpPr>
          <a:xfrm>
            <a:off x="439169" y="34135657"/>
            <a:ext cx="15942330" cy="9088256"/>
            <a:chOff x="439169" y="34135657"/>
            <a:chExt cx="15942330" cy="9088256"/>
          </a:xfrm>
        </p:grpSpPr>
        <p:pic>
          <p:nvPicPr>
            <p:cNvPr id="125" name="그림 124">
              <a:extLst>
                <a:ext uri="{FF2B5EF4-FFF2-40B4-BE49-F238E27FC236}">
                  <a16:creationId xmlns:a16="http://schemas.microsoft.com/office/drawing/2014/main" id="{B625513D-98FE-BAA4-5F38-697FA12248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43928" y="35552112"/>
              <a:ext cx="9867900" cy="3821297"/>
            </a:xfrm>
            <a:prstGeom prst="rect">
              <a:avLst/>
            </a:prstGeom>
          </p:spPr>
        </p:pic>
        <p:pic>
          <p:nvPicPr>
            <p:cNvPr id="126" name="그림 125">
              <a:extLst>
                <a:ext uri="{FF2B5EF4-FFF2-40B4-BE49-F238E27FC236}">
                  <a16:creationId xmlns:a16="http://schemas.microsoft.com/office/drawing/2014/main" id="{076D0B1C-B2C9-0308-37FE-E9698B19AF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43928" y="39409104"/>
              <a:ext cx="9867900" cy="3814809"/>
            </a:xfrm>
            <a:prstGeom prst="rect">
              <a:avLst/>
            </a:prstGeom>
          </p:spPr>
        </p:pic>
        <p:grpSp>
          <p:nvGrpSpPr>
            <p:cNvPr id="127" name="그룹 126">
              <a:extLst>
                <a:ext uri="{FF2B5EF4-FFF2-40B4-BE49-F238E27FC236}">
                  <a16:creationId xmlns:a16="http://schemas.microsoft.com/office/drawing/2014/main" id="{898CF7A4-75F9-15F7-CD5E-9A357675EF4B}"/>
                </a:ext>
              </a:extLst>
            </p:cNvPr>
            <p:cNvGrpSpPr/>
            <p:nvPr/>
          </p:nvGrpSpPr>
          <p:grpSpPr>
            <a:xfrm>
              <a:off x="8048440" y="34943354"/>
              <a:ext cx="7812359" cy="2577389"/>
              <a:chOff x="9040541" y="1347789"/>
              <a:chExt cx="7812359" cy="2577389"/>
            </a:xfrm>
          </p:grpSpPr>
          <p:pic>
            <p:nvPicPr>
              <p:cNvPr id="128" name="그림 127">
                <a:extLst>
                  <a:ext uri="{FF2B5EF4-FFF2-40B4-BE49-F238E27FC236}">
                    <a16:creationId xmlns:a16="http://schemas.microsoft.com/office/drawing/2014/main" id="{5BB0C9BE-CFFB-8D36-4A7A-C27B7F933B6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25417" t="17141" r="38333" b="56159"/>
              <a:stretch/>
            </p:blipFill>
            <p:spPr>
              <a:xfrm>
                <a:off x="9040541" y="1347789"/>
                <a:ext cx="3503004" cy="1079659"/>
              </a:xfrm>
              <a:prstGeom prst="rect">
                <a:avLst/>
              </a:prstGeom>
            </p:spPr>
          </p:pic>
          <p:grpSp>
            <p:nvGrpSpPr>
              <p:cNvPr id="129" name="그룹 128">
                <a:extLst>
                  <a:ext uri="{FF2B5EF4-FFF2-40B4-BE49-F238E27FC236}">
                    <a16:creationId xmlns:a16="http://schemas.microsoft.com/office/drawing/2014/main" id="{FE696D52-0B05-3F7A-F841-069DE99E33F1}"/>
                  </a:ext>
                </a:extLst>
              </p:cNvPr>
              <p:cNvGrpSpPr/>
              <p:nvPr/>
            </p:nvGrpSpPr>
            <p:grpSpPr>
              <a:xfrm>
                <a:off x="11288695" y="2409578"/>
                <a:ext cx="5564205" cy="1515600"/>
                <a:chOff x="11288695" y="2304797"/>
                <a:chExt cx="5564205" cy="1515600"/>
              </a:xfrm>
            </p:grpSpPr>
            <p:pic>
              <p:nvPicPr>
                <p:cNvPr id="130" name="그림 129">
                  <a:extLst>
                    <a:ext uri="{FF2B5EF4-FFF2-40B4-BE49-F238E27FC236}">
                      <a16:creationId xmlns:a16="http://schemas.microsoft.com/office/drawing/2014/main" id="{65175CC6-2D6E-75D4-06FB-2E37F36DB98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4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288695" y="2304797"/>
                  <a:ext cx="1515600" cy="1515600"/>
                </a:xfrm>
                <a:prstGeom prst="rect">
                  <a:avLst/>
                </a:prstGeom>
              </p:spPr>
            </p:pic>
            <p:sp>
              <p:nvSpPr>
                <p:cNvPr id="131" name="직사각형 130">
                  <a:extLst>
                    <a:ext uri="{FF2B5EF4-FFF2-40B4-BE49-F238E27FC236}">
                      <a16:creationId xmlns:a16="http://schemas.microsoft.com/office/drawing/2014/main" id="{BF3E0BCE-D6EC-B343-6EC3-753E099435BB}"/>
                    </a:ext>
                  </a:extLst>
                </p:cNvPr>
                <p:cNvSpPr/>
                <p:nvPr/>
              </p:nvSpPr>
              <p:spPr>
                <a:xfrm>
                  <a:off x="12671226" y="2739432"/>
                  <a:ext cx="4181674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  <a:defRPr/>
                  </a:pPr>
                  <a:r>
                    <a:rPr lang="ko-KR" altLang="en-US" sz="2400" b="1" dirty="0">
                      <a:solidFill>
                        <a:srgbClr val="09408A"/>
                      </a:solidFill>
                      <a:latin typeface="경기천년제목 Bold" panose="02020803020101020101" pitchFamily="18" charset="-127"/>
                      <a:ea typeface="경기천년제목 Bold" panose="02020803020101020101" pitchFamily="18" charset="-127"/>
                      <a:cs typeface="함초롬돋움" panose="020B0604000101010101" pitchFamily="50" charset="-127"/>
                    </a:rPr>
                    <a:t>아연</a:t>
                  </a:r>
                  <a:r>
                    <a:rPr lang="en-US" altLang="ko-KR" sz="2400" b="1" dirty="0">
                      <a:solidFill>
                        <a:srgbClr val="09408A"/>
                      </a:solidFill>
                      <a:latin typeface="경기천년제목 Bold" panose="02020803020101020101" pitchFamily="18" charset="-127"/>
                      <a:ea typeface="경기천년제목 Bold" panose="02020803020101020101" pitchFamily="18" charset="-127"/>
                      <a:cs typeface="함초롬돋움" panose="020B0604000101010101" pitchFamily="50" charset="-127"/>
                    </a:rPr>
                    <a:t>(Zn)</a:t>
                  </a:r>
                  <a:r>
                    <a:rPr lang="ko-KR" altLang="en-US" sz="2400" b="1" dirty="0">
                      <a:solidFill>
                        <a:srgbClr val="09408A"/>
                      </a:solidFill>
                      <a:latin typeface="경기천년제목 Bold" panose="02020803020101020101" pitchFamily="18" charset="-127"/>
                      <a:ea typeface="경기천년제목 Bold" panose="02020803020101020101" pitchFamily="18" charset="-127"/>
                      <a:cs typeface="함초롬돋움" panose="020B0604000101010101" pitchFamily="50" charset="-127"/>
                    </a:rPr>
                    <a:t>을 강화한 제품</a:t>
                  </a:r>
                  <a:endParaRPr lang="en-US" altLang="ko-KR" sz="2400" b="1" dirty="0">
                    <a:solidFill>
                      <a:srgbClr val="09408A"/>
                    </a:solidFill>
                    <a:latin typeface="경기천년제목 Bold" panose="02020803020101020101" pitchFamily="18" charset="-127"/>
                    <a:ea typeface="경기천년제목 Bold" panose="02020803020101020101" pitchFamily="18" charset="-127"/>
                    <a:cs typeface="함초롬돋움" panose="020B0604000101010101" pitchFamily="50" charset="-127"/>
                  </a:endParaRPr>
                </a:p>
              </p:txBody>
            </p:sp>
          </p:grpSp>
        </p:grpSp>
        <p:grpSp>
          <p:nvGrpSpPr>
            <p:cNvPr id="132" name="그룹 131">
              <a:extLst>
                <a:ext uri="{FF2B5EF4-FFF2-40B4-BE49-F238E27FC236}">
                  <a16:creationId xmlns:a16="http://schemas.microsoft.com/office/drawing/2014/main" id="{461322DF-46DA-087D-3634-699366F205B7}"/>
                </a:ext>
              </a:extLst>
            </p:cNvPr>
            <p:cNvGrpSpPr/>
            <p:nvPr/>
          </p:nvGrpSpPr>
          <p:grpSpPr>
            <a:xfrm>
              <a:off x="1418840" y="35838719"/>
              <a:ext cx="4181674" cy="2308135"/>
              <a:chOff x="1905000" y="2243154"/>
              <a:chExt cx="4181674" cy="2308135"/>
            </a:xfrm>
          </p:grpSpPr>
          <p:pic>
            <p:nvPicPr>
              <p:cNvPr id="133" name="그림 132">
                <a:extLst>
                  <a:ext uri="{FF2B5EF4-FFF2-40B4-BE49-F238E27FC236}">
                    <a16:creationId xmlns:a16="http://schemas.microsoft.com/office/drawing/2014/main" id="{ED1B4AF6-0AE8-A813-BA58-67B6759D578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25417" t="17141" r="46088" b="56159"/>
              <a:stretch/>
            </p:blipFill>
            <p:spPr>
              <a:xfrm rot="19519760">
                <a:off x="2277208" y="3388842"/>
                <a:ext cx="2964833" cy="1162447"/>
              </a:xfrm>
              <a:prstGeom prst="rect">
                <a:avLst/>
              </a:prstGeom>
            </p:spPr>
          </p:pic>
          <p:grpSp>
            <p:nvGrpSpPr>
              <p:cNvPr id="134" name="그룹 133">
                <a:extLst>
                  <a:ext uri="{FF2B5EF4-FFF2-40B4-BE49-F238E27FC236}">
                    <a16:creationId xmlns:a16="http://schemas.microsoft.com/office/drawing/2014/main" id="{9FDB4487-DA0C-9E37-32F6-38792446E332}"/>
                  </a:ext>
                </a:extLst>
              </p:cNvPr>
              <p:cNvGrpSpPr/>
              <p:nvPr/>
            </p:nvGrpSpPr>
            <p:grpSpPr>
              <a:xfrm>
                <a:off x="1905000" y="2243154"/>
                <a:ext cx="4181674" cy="1515600"/>
                <a:chOff x="8724900" y="1875660"/>
                <a:chExt cx="4181674" cy="1515600"/>
              </a:xfrm>
            </p:grpSpPr>
            <p:pic>
              <p:nvPicPr>
                <p:cNvPr id="135" name="그림 134">
                  <a:extLst>
                    <a:ext uri="{FF2B5EF4-FFF2-40B4-BE49-F238E27FC236}">
                      <a16:creationId xmlns:a16="http://schemas.microsoft.com/office/drawing/2014/main" id="{D694AAF3-8BA0-B8DC-BDA4-B0CE743AF80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4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323980" y="1875660"/>
                  <a:ext cx="1515600" cy="1515600"/>
                </a:xfrm>
                <a:prstGeom prst="rect">
                  <a:avLst/>
                </a:prstGeom>
              </p:spPr>
            </p:pic>
            <p:sp>
              <p:nvSpPr>
                <p:cNvPr id="136" name="직사각형 135">
                  <a:extLst>
                    <a:ext uri="{FF2B5EF4-FFF2-40B4-BE49-F238E27FC236}">
                      <a16:creationId xmlns:a16="http://schemas.microsoft.com/office/drawing/2014/main" id="{82F8AC22-4804-2EFA-994E-2CB84DA52271}"/>
                    </a:ext>
                  </a:extLst>
                </p:cNvPr>
                <p:cNvSpPr/>
                <p:nvPr/>
              </p:nvSpPr>
              <p:spPr>
                <a:xfrm>
                  <a:off x="8724900" y="2310295"/>
                  <a:ext cx="4181674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  <a:defRPr/>
                  </a:pPr>
                  <a:r>
                    <a:rPr lang="ko-KR" altLang="en-US" sz="2400" b="1" dirty="0">
                      <a:solidFill>
                        <a:srgbClr val="09408A"/>
                      </a:solidFill>
                      <a:latin typeface="경기천년제목 Bold" panose="02020803020101020101" pitchFamily="18" charset="-127"/>
                      <a:ea typeface="경기천년제목 Bold" panose="02020803020101020101" pitchFamily="18" charset="-127"/>
                      <a:cs typeface="함초롬돋움" panose="020B0604000101010101" pitchFamily="50" charset="-127"/>
                    </a:rPr>
                    <a:t>경도</a:t>
                  </a:r>
                  <a:r>
                    <a:rPr lang="en-US" altLang="ko-KR" sz="2400" b="1" dirty="0">
                      <a:solidFill>
                        <a:srgbClr val="09408A"/>
                      </a:solidFill>
                      <a:latin typeface="경기천년제목 Bold" panose="02020803020101020101" pitchFamily="18" charset="-127"/>
                      <a:ea typeface="경기천년제목 Bold" panose="02020803020101020101" pitchFamily="18" charset="-127"/>
                      <a:cs typeface="함초롬돋움" panose="020B0604000101010101" pitchFamily="50" charset="-127"/>
                    </a:rPr>
                    <a:t>, </a:t>
                  </a:r>
                  <a:r>
                    <a:rPr lang="ko-KR" altLang="en-US" sz="2400" b="1" dirty="0">
                      <a:solidFill>
                        <a:srgbClr val="09408A"/>
                      </a:solidFill>
                      <a:latin typeface="경기천년제목 Bold" panose="02020803020101020101" pitchFamily="18" charset="-127"/>
                      <a:ea typeface="경기천년제목 Bold" panose="02020803020101020101" pitchFamily="18" charset="-127"/>
                      <a:cs typeface="함초롬돋움" panose="020B0604000101010101" pitchFamily="50" charset="-127"/>
                    </a:rPr>
                    <a:t>미네랄 강화 제품</a:t>
                  </a:r>
                  <a:endParaRPr lang="en-US" altLang="ko-KR" sz="2400" b="1" dirty="0">
                    <a:solidFill>
                      <a:srgbClr val="09408A"/>
                    </a:solidFill>
                    <a:latin typeface="경기천년제목 Bold" panose="02020803020101020101" pitchFamily="18" charset="-127"/>
                    <a:ea typeface="경기천년제목 Bold" panose="02020803020101020101" pitchFamily="18" charset="-127"/>
                    <a:cs typeface="함초롬돋움" panose="020B0604000101010101" pitchFamily="50" charset="-127"/>
                  </a:endParaRPr>
                </a:p>
              </p:txBody>
            </p:sp>
          </p:grpSp>
        </p:grpSp>
        <p:grpSp>
          <p:nvGrpSpPr>
            <p:cNvPr id="137" name="그룹 136">
              <a:extLst>
                <a:ext uri="{FF2B5EF4-FFF2-40B4-BE49-F238E27FC236}">
                  <a16:creationId xmlns:a16="http://schemas.microsoft.com/office/drawing/2014/main" id="{643F4DC1-D0D4-F8AE-649B-746CFF24CB8F}"/>
                </a:ext>
              </a:extLst>
            </p:cNvPr>
            <p:cNvGrpSpPr/>
            <p:nvPr/>
          </p:nvGrpSpPr>
          <p:grpSpPr>
            <a:xfrm>
              <a:off x="10298216" y="37304850"/>
              <a:ext cx="6083283" cy="1515600"/>
              <a:chOff x="11290317" y="4242287"/>
              <a:chExt cx="6083283" cy="1515600"/>
            </a:xfrm>
          </p:grpSpPr>
          <p:pic>
            <p:nvPicPr>
              <p:cNvPr id="138" name="그림 137">
                <a:extLst>
                  <a:ext uri="{FF2B5EF4-FFF2-40B4-BE49-F238E27FC236}">
                    <a16:creationId xmlns:a16="http://schemas.microsoft.com/office/drawing/2014/main" id="{4A0FFD5B-0E40-6B5C-4792-28D19EF1D2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1290317" y="4242287"/>
                <a:ext cx="1514265" cy="1515600"/>
              </a:xfrm>
              <a:prstGeom prst="rect">
                <a:avLst/>
              </a:prstGeom>
            </p:spPr>
          </p:pic>
          <p:sp>
            <p:nvSpPr>
              <p:cNvPr id="139" name="직사각형 138">
                <a:extLst>
                  <a:ext uri="{FF2B5EF4-FFF2-40B4-BE49-F238E27FC236}">
                    <a16:creationId xmlns:a16="http://schemas.microsoft.com/office/drawing/2014/main" id="{E9978F41-1274-F3BA-D33F-DC19439BA4AE}"/>
                  </a:ext>
                </a:extLst>
              </p:cNvPr>
              <p:cNvSpPr/>
              <p:nvPr/>
            </p:nvSpPr>
            <p:spPr>
              <a:xfrm>
                <a:off x="12671226" y="4399923"/>
                <a:ext cx="4702374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defRPr/>
                </a:pPr>
                <a:r>
                  <a:rPr lang="en-US" altLang="ko-KR" sz="2400" b="1" dirty="0">
                    <a:solidFill>
                      <a:srgbClr val="09408A"/>
                    </a:solidFill>
                    <a:latin typeface="경기천년제목 Bold" panose="02020803020101020101" pitchFamily="18" charset="-127"/>
                    <a:ea typeface="경기천년제목 Bold" panose="02020803020101020101" pitchFamily="18" charset="-127"/>
                    <a:cs typeface="함초롬돋움" panose="020B0604000101010101" pitchFamily="50" charset="-127"/>
                  </a:rPr>
                  <a:t>3</a:t>
                </a:r>
                <a:r>
                  <a:rPr lang="ko-KR" altLang="en-US" sz="2400" b="1" dirty="0">
                    <a:solidFill>
                      <a:srgbClr val="09408A"/>
                    </a:solidFill>
                    <a:latin typeface="경기천년제목 Bold" panose="02020803020101020101" pitchFamily="18" charset="-127"/>
                    <a:ea typeface="경기천년제목 Bold" panose="02020803020101020101" pitchFamily="18" charset="-127"/>
                    <a:cs typeface="함초롬돋움" panose="020B0604000101010101" pitchFamily="50" charset="-127"/>
                  </a:rPr>
                  <a:t>개 초과</a:t>
                </a:r>
                <a:r>
                  <a:rPr lang="en-US" altLang="ko-KR" sz="2400" b="1" dirty="0">
                    <a:solidFill>
                      <a:srgbClr val="09408A"/>
                    </a:solidFill>
                    <a:latin typeface="경기천년제목 Bold" panose="02020803020101020101" pitchFamily="18" charset="-127"/>
                    <a:ea typeface="경기천년제목 Bold" panose="02020803020101020101" pitchFamily="18" charset="-127"/>
                    <a:cs typeface="함초롬돋움" panose="020B0604000101010101" pitchFamily="50" charset="-127"/>
                  </a:rPr>
                  <a:t>,</a:t>
                </a:r>
                <a:r>
                  <a:rPr lang="ko-KR" altLang="en-US" sz="2400" b="1" dirty="0">
                    <a:solidFill>
                      <a:srgbClr val="09408A"/>
                    </a:solidFill>
                    <a:latin typeface="경기천년제목 Bold" panose="02020803020101020101" pitchFamily="18" charset="-127"/>
                    <a:ea typeface="경기천년제목 Bold" panose="02020803020101020101" pitchFamily="18" charset="-127"/>
                    <a:cs typeface="함초롬돋움" panose="020B0604000101010101" pitchFamily="50" charset="-127"/>
                  </a:rPr>
                  <a:t> 동일 제조사 제품</a:t>
                </a:r>
                <a:endParaRPr lang="en-US" altLang="ko-KR" sz="2400" b="1" dirty="0">
                  <a:solidFill>
                    <a:srgbClr val="09408A"/>
                  </a:solidFill>
                  <a:latin typeface="경기천년제목 Bold" panose="02020803020101020101" pitchFamily="18" charset="-127"/>
                  <a:ea typeface="경기천년제목 Bold" panose="02020803020101020101" pitchFamily="18" charset="-127"/>
                  <a:cs typeface="함초롬돋움" panose="020B0604000101010101" pitchFamily="50" charset="-127"/>
                </a:endParaRPr>
              </a:p>
              <a:p>
                <a:pPr>
                  <a:lnSpc>
                    <a:spcPct val="150000"/>
                  </a:lnSpc>
                  <a:defRPr/>
                </a:pPr>
                <a:r>
                  <a:rPr lang="en-US" altLang="ko-KR" sz="2400" b="1" dirty="0">
                    <a:solidFill>
                      <a:srgbClr val="09408A"/>
                    </a:solidFill>
                    <a:latin typeface="경기천년제목 Bold" panose="02020803020101020101" pitchFamily="18" charset="-127"/>
                    <a:ea typeface="경기천년제목 Bold" panose="02020803020101020101" pitchFamily="18" charset="-127"/>
                    <a:cs typeface="함초롬돋움" panose="020B0604000101010101" pitchFamily="50" charset="-127"/>
                  </a:rPr>
                  <a:t>0.57 ~ 0.67 mg/L(</a:t>
                </a:r>
                <a:r>
                  <a:rPr lang="ko-KR" altLang="en-US" sz="2400" b="1" dirty="0">
                    <a:solidFill>
                      <a:srgbClr val="09408A"/>
                    </a:solidFill>
                    <a:latin typeface="경기천년제목 Bold" panose="02020803020101020101" pitchFamily="18" charset="-127"/>
                    <a:ea typeface="경기천년제목 Bold" panose="02020803020101020101" pitchFamily="18" charset="-127"/>
                    <a:cs typeface="함초롬돋움" panose="020B0604000101010101" pitchFamily="50" charset="-127"/>
                  </a:rPr>
                  <a:t>기준</a:t>
                </a:r>
                <a:r>
                  <a:rPr lang="en-US" altLang="ko-KR" sz="2400" b="1" dirty="0">
                    <a:solidFill>
                      <a:srgbClr val="09408A"/>
                    </a:solidFill>
                    <a:latin typeface="경기천년제목 Bold" panose="02020803020101020101" pitchFamily="18" charset="-127"/>
                    <a:ea typeface="경기천년제목 Bold" panose="02020803020101020101" pitchFamily="18" charset="-127"/>
                    <a:cs typeface="함초롬돋움" panose="020B0604000101010101" pitchFamily="50" charset="-127"/>
                  </a:rPr>
                  <a:t>:0.03)</a:t>
                </a:r>
              </a:p>
            </p:txBody>
          </p:sp>
        </p:grpSp>
        <p:pic>
          <p:nvPicPr>
            <p:cNvPr id="140" name="그림 139">
              <a:extLst>
                <a:ext uri="{FF2B5EF4-FFF2-40B4-BE49-F238E27FC236}">
                  <a16:creationId xmlns:a16="http://schemas.microsoft.com/office/drawing/2014/main" id="{FF3F96BA-032B-A8F8-943E-80B584C1A6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7176" t="16331" r="46157" b="40852"/>
            <a:stretch/>
          </p:blipFill>
          <p:spPr>
            <a:xfrm>
              <a:off x="7827802" y="37325387"/>
              <a:ext cx="2572764" cy="1257146"/>
            </a:xfrm>
            <a:prstGeom prst="rect">
              <a:avLst/>
            </a:prstGeom>
          </p:spPr>
        </p:pic>
        <p:grpSp>
          <p:nvGrpSpPr>
            <p:cNvPr id="141" name="그룹 140">
              <a:extLst>
                <a:ext uri="{FF2B5EF4-FFF2-40B4-BE49-F238E27FC236}">
                  <a16:creationId xmlns:a16="http://schemas.microsoft.com/office/drawing/2014/main" id="{1EE1FCA3-D26B-123D-6064-FEBA0F1FA04B}"/>
                </a:ext>
              </a:extLst>
            </p:cNvPr>
            <p:cNvGrpSpPr/>
            <p:nvPr/>
          </p:nvGrpSpPr>
          <p:grpSpPr>
            <a:xfrm>
              <a:off x="10302265" y="39560745"/>
              <a:ext cx="5558534" cy="1515319"/>
              <a:chOff x="11294366" y="6031771"/>
              <a:chExt cx="5558534" cy="1515319"/>
            </a:xfrm>
          </p:grpSpPr>
          <p:pic>
            <p:nvPicPr>
              <p:cNvPr id="142" name="그림 141">
                <a:extLst>
                  <a:ext uri="{FF2B5EF4-FFF2-40B4-BE49-F238E27FC236}">
                    <a16:creationId xmlns:a16="http://schemas.microsoft.com/office/drawing/2014/main" id="{591C27DB-B48A-EC37-0CA0-88ECCE2676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1294366" y="6031771"/>
                <a:ext cx="1515319" cy="1515319"/>
              </a:xfrm>
              <a:prstGeom prst="rect">
                <a:avLst/>
              </a:prstGeom>
            </p:spPr>
          </p:pic>
          <p:sp>
            <p:nvSpPr>
              <p:cNvPr id="143" name="직사각형 142">
                <a:extLst>
                  <a:ext uri="{FF2B5EF4-FFF2-40B4-BE49-F238E27FC236}">
                    <a16:creationId xmlns:a16="http://schemas.microsoft.com/office/drawing/2014/main" id="{94D43045-2E7A-F019-6CDD-1A31D279430F}"/>
                  </a:ext>
                </a:extLst>
              </p:cNvPr>
              <p:cNvSpPr/>
              <p:nvPr/>
            </p:nvSpPr>
            <p:spPr>
              <a:xfrm>
                <a:off x="12671226" y="6498581"/>
                <a:ext cx="4181674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defRPr/>
                </a:pPr>
                <a:r>
                  <a:rPr lang="ko-KR" altLang="en-US" sz="2400" b="1" dirty="0" err="1">
                    <a:solidFill>
                      <a:srgbClr val="09408A"/>
                    </a:solidFill>
                    <a:latin typeface="경기천년제목 Bold" panose="02020803020101020101" pitchFamily="18" charset="-127"/>
                    <a:ea typeface="경기천년제목 Bold" panose="02020803020101020101" pitchFamily="18" charset="-127"/>
                    <a:cs typeface="함초롬돋움" panose="020B0604000101010101" pitchFamily="50" charset="-127"/>
                  </a:rPr>
                  <a:t>혼합음료</a:t>
                </a:r>
                <a:r>
                  <a:rPr lang="ko-KR" altLang="en-US" sz="2400" b="1" dirty="0">
                    <a:solidFill>
                      <a:srgbClr val="09408A"/>
                    </a:solidFill>
                    <a:latin typeface="경기천년제목 Bold" panose="02020803020101020101" pitchFamily="18" charset="-127"/>
                    <a:ea typeface="경기천년제목 Bold" panose="02020803020101020101" pitchFamily="18" charset="-127"/>
                    <a:cs typeface="함초롬돋움" panose="020B0604000101010101" pitchFamily="50" charset="-127"/>
                  </a:rPr>
                  <a:t> 수원지 확인 불가</a:t>
                </a:r>
                <a:r>
                  <a:rPr lang="en-US" altLang="ko-KR" sz="2400" b="1" dirty="0">
                    <a:solidFill>
                      <a:srgbClr val="09408A"/>
                    </a:solidFill>
                    <a:latin typeface="경기천년제목 Bold" panose="02020803020101020101" pitchFamily="18" charset="-127"/>
                    <a:ea typeface="경기천년제목 Bold" panose="02020803020101020101" pitchFamily="18" charset="-127"/>
                    <a:cs typeface="함초롬돋움" panose="020B0604000101010101" pitchFamily="50" charset="-127"/>
                  </a:rPr>
                  <a:t>(</a:t>
                </a:r>
                <a:r>
                  <a:rPr lang="ko-KR" altLang="en-US" sz="2400" b="1" dirty="0">
                    <a:solidFill>
                      <a:srgbClr val="09408A"/>
                    </a:solidFill>
                    <a:latin typeface="경기천년제목 Bold" panose="02020803020101020101" pitchFamily="18" charset="-127"/>
                    <a:ea typeface="경기천년제목 Bold" panose="02020803020101020101" pitchFamily="18" charset="-127"/>
                    <a:cs typeface="함초롬돋움" panose="020B0604000101010101" pitchFamily="50" charset="-127"/>
                  </a:rPr>
                  <a:t>정보</a:t>
                </a:r>
                <a:r>
                  <a:rPr lang="en-US" altLang="ko-KR" sz="2400" b="1" dirty="0">
                    <a:solidFill>
                      <a:srgbClr val="09408A"/>
                    </a:solidFill>
                    <a:latin typeface="경기천년제목 Bold" panose="02020803020101020101" pitchFamily="18" charset="-127"/>
                    <a:ea typeface="경기천년제목 Bold" panose="02020803020101020101" pitchFamily="18" charset="-127"/>
                    <a:cs typeface="함초롬돋움" panose="020B0604000101010101" pitchFamily="50" charset="-127"/>
                  </a:rPr>
                  <a:t>X)</a:t>
                </a:r>
              </a:p>
            </p:txBody>
          </p:sp>
        </p:grpSp>
        <p:pic>
          <p:nvPicPr>
            <p:cNvPr id="147" name="그림 146">
              <a:extLst>
                <a:ext uri="{FF2B5EF4-FFF2-40B4-BE49-F238E27FC236}">
                  <a16:creationId xmlns:a16="http://schemas.microsoft.com/office/drawing/2014/main" id="{65519AFD-FF16-AD98-01EA-564E873196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5417" t="17141" r="46088" b="56159"/>
            <a:stretch/>
          </p:blipFill>
          <p:spPr>
            <a:xfrm rot="19519760">
              <a:off x="1741170" y="41268541"/>
              <a:ext cx="771079" cy="302323"/>
            </a:xfrm>
            <a:prstGeom prst="rect">
              <a:avLst/>
            </a:prstGeom>
          </p:spPr>
        </p:pic>
        <p:pic>
          <p:nvPicPr>
            <p:cNvPr id="148" name="그림 147">
              <a:extLst>
                <a:ext uri="{FF2B5EF4-FFF2-40B4-BE49-F238E27FC236}">
                  <a16:creationId xmlns:a16="http://schemas.microsoft.com/office/drawing/2014/main" id="{E6077ED8-474D-2425-058E-AF50DBBE4F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377054" y="40553895"/>
              <a:ext cx="785396" cy="786088"/>
            </a:xfrm>
            <a:prstGeom prst="rect">
              <a:avLst/>
            </a:prstGeom>
          </p:spPr>
        </p:pic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0D52CF1E-9747-3999-8CD9-48429A17BDBF}"/>
                </a:ext>
              </a:extLst>
            </p:cNvPr>
            <p:cNvSpPr/>
            <p:nvPr/>
          </p:nvSpPr>
          <p:spPr>
            <a:xfrm>
              <a:off x="3131321" y="40623774"/>
              <a:ext cx="133158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ko-KR" altLang="en-US" sz="2400" b="1" dirty="0">
                  <a:solidFill>
                    <a:srgbClr val="09408A"/>
                  </a:solidFill>
                  <a:latin typeface="경기천년제목 Bold" panose="02020803020101020101" pitchFamily="18" charset="-127"/>
                  <a:ea typeface="경기천년제목 Bold" panose="02020803020101020101" pitchFamily="18" charset="-127"/>
                  <a:cs typeface="함초롬돋움" panose="020B0604000101010101" pitchFamily="50" charset="-127"/>
                </a:rPr>
                <a:t>수입 제품</a:t>
              </a:r>
              <a:endParaRPr lang="en-US" altLang="ko-KR" sz="2400" b="1" dirty="0">
                <a:solidFill>
                  <a:srgbClr val="09408A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151" name="TextBox 9">
              <a:extLst>
                <a:ext uri="{FF2B5EF4-FFF2-40B4-BE49-F238E27FC236}">
                  <a16:creationId xmlns:a16="http://schemas.microsoft.com/office/drawing/2014/main" id="{B04E4063-12BB-1FA1-09EC-026DA6CE2DD0}"/>
                </a:ext>
              </a:extLst>
            </p:cNvPr>
            <p:cNvSpPr txBox="1"/>
            <p:nvPr/>
          </p:nvSpPr>
          <p:spPr>
            <a:xfrm>
              <a:off x="439169" y="34135657"/>
              <a:ext cx="15074675" cy="1277756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5000" b="1" dirty="0">
                  <a:solidFill>
                    <a:srgbClr val="09408A"/>
                  </a:solidFill>
                  <a:latin typeface="경기천년제목 Bold" panose="02020803020101020101" pitchFamily="18" charset="-127"/>
                  <a:ea typeface="경기천년제목 Bold" panose="02020803020101020101" pitchFamily="18" charset="-127"/>
                  <a:cs typeface="함초롬돋움" panose="020B0604000101010101" pitchFamily="50" charset="-127"/>
                </a:rPr>
                <a:t>금속성분 분석결과</a:t>
              </a:r>
              <a:endParaRPr lang="en-US" sz="5000" b="1" dirty="0">
                <a:solidFill>
                  <a:srgbClr val="09408A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함초롬돋움" panose="020B0604000101010101" pitchFamily="50" charset="-127"/>
              </a:endParaRPr>
            </a:p>
          </p:txBody>
        </p:sp>
      </p:grp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15DBCF14-7CF6-DD59-537B-17723BFB3FAD}"/>
              </a:ext>
            </a:extLst>
          </p:cNvPr>
          <p:cNvSpPr/>
          <p:nvPr/>
        </p:nvSpPr>
        <p:spPr>
          <a:xfrm>
            <a:off x="16914941" y="40029268"/>
            <a:ext cx="15036054" cy="26022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800" b="1" dirty="0">
                <a:solidFill>
                  <a:srgbClr val="646464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함초롬돋움" panose="020B0604000101010101" pitchFamily="50" charset="-127"/>
              </a:rPr>
              <a:t>제품 정보의 성분 관리 강화가 필요하며</a:t>
            </a:r>
            <a:r>
              <a:rPr lang="en-US" altLang="ko-KR" sz="2800" b="1" dirty="0">
                <a:solidFill>
                  <a:srgbClr val="646464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함초롬돋움" panose="020B0604000101010101" pitchFamily="50" charset="-127"/>
              </a:rPr>
              <a:t>, </a:t>
            </a:r>
            <a:r>
              <a:rPr lang="ko-KR" altLang="en-US" sz="2800" b="1" dirty="0">
                <a:solidFill>
                  <a:srgbClr val="646464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함초롬돋움" panose="020B0604000101010101" pitchFamily="50" charset="-127"/>
              </a:rPr>
              <a:t>수원지 정보가 현재 없으므로 수원지 정보가 등록관리 </a:t>
            </a:r>
            <a:r>
              <a:rPr lang="ko-KR" altLang="en-US" sz="2800" b="1" dirty="0" err="1">
                <a:solidFill>
                  <a:srgbClr val="646464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함초롬돋움" panose="020B0604000101010101" pitchFamily="50" charset="-127"/>
              </a:rPr>
              <a:t>되어야한다</a:t>
            </a:r>
            <a:r>
              <a:rPr lang="en-US" altLang="ko-KR" sz="2800" b="1" dirty="0">
                <a:solidFill>
                  <a:srgbClr val="646464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함초롬돋움" panose="020B0604000101010101" pitchFamily="50" charset="-127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2800" b="1" dirty="0">
                <a:solidFill>
                  <a:srgbClr val="646464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함초롬돋움" panose="020B0604000101010101" pitchFamily="50" charset="-127"/>
              </a:rPr>
              <a:t>지하수 원수 </a:t>
            </a:r>
            <a:r>
              <a:rPr lang="en-US" altLang="ko-KR" sz="2800" b="1" dirty="0">
                <a:solidFill>
                  <a:srgbClr val="646464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함초롬돋움" panose="020B0604000101010101" pitchFamily="50" charset="-127"/>
              </a:rPr>
              <a:t>46</a:t>
            </a:r>
            <a:r>
              <a:rPr lang="ko-KR" altLang="en-US" sz="2800" b="1" dirty="0">
                <a:solidFill>
                  <a:srgbClr val="646464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함초롬돋움" panose="020B0604000101010101" pitchFamily="50" charset="-127"/>
              </a:rPr>
              <a:t>항 분석 항목에 우라늄 항목 추가가 신설되어야 한다</a:t>
            </a:r>
            <a:r>
              <a:rPr lang="en-US" altLang="ko-KR" sz="2800" b="1" dirty="0">
                <a:solidFill>
                  <a:srgbClr val="646464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함초롬돋움" panose="020B0604000101010101" pitchFamily="50" charset="-127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2800" b="1" dirty="0">
                <a:solidFill>
                  <a:srgbClr val="646464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함초롬돋움" panose="020B0604000101010101" pitchFamily="50" charset="-127"/>
              </a:rPr>
              <a:t>제품 라벨의 미네랄 함량 표시가 다수 오류를 보이고 있어</a:t>
            </a:r>
            <a:r>
              <a:rPr lang="en-US" altLang="ko-KR" sz="2800" b="1" dirty="0">
                <a:solidFill>
                  <a:srgbClr val="646464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함초롬돋움" panose="020B0604000101010101" pitchFamily="50" charset="-127"/>
              </a:rPr>
              <a:t>, </a:t>
            </a:r>
            <a:r>
              <a:rPr lang="ko-KR" altLang="en-US" sz="2800" b="1" dirty="0">
                <a:solidFill>
                  <a:srgbClr val="646464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함초롬돋움" panose="020B0604000101010101" pitchFamily="50" charset="-127"/>
              </a:rPr>
              <a:t>미네랄 표시 기준에 대한 확립이 필요하다</a:t>
            </a:r>
            <a:r>
              <a:rPr lang="en-US" altLang="ko-KR" sz="2800" b="1" dirty="0">
                <a:solidFill>
                  <a:srgbClr val="646464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함초롬돋움" panose="020B0604000101010101" pitchFamily="50" charset="-127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2800" b="1" dirty="0">
                <a:solidFill>
                  <a:srgbClr val="646464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함초롬돋움" panose="020B0604000101010101" pitchFamily="50" charset="-127"/>
              </a:rPr>
              <a:t>맛있는 물 건강한 물 지표를 대체할 안전한 물 지표 개발이 필요할 것이다</a:t>
            </a:r>
            <a:r>
              <a:rPr lang="en-US" altLang="ko-KR" sz="2800" b="1" dirty="0">
                <a:solidFill>
                  <a:srgbClr val="646464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함초롬돋움" panose="020B0604000101010101" pitchFamily="50" charset="-127"/>
              </a:rPr>
              <a:t>.</a:t>
            </a:r>
          </a:p>
        </p:txBody>
      </p:sp>
      <p:sp>
        <p:nvSpPr>
          <p:cNvPr id="70" name="TextBox 9">
            <a:extLst>
              <a:ext uri="{FF2B5EF4-FFF2-40B4-BE49-F238E27FC236}">
                <a16:creationId xmlns:a16="http://schemas.microsoft.com/office/drawing/2014/main" id="{0C7D87BF-63C6-4067-DE59-00F89A0FBC41}"/>
              </a:ext>
            </a:extLst>
          </p:cNvPr>
          <p:cNvSpPr txBox="1"/>
          <p:nvPr/>
        </p:nvSpPr>
        <p:spPr>
          <a:xfrm>
            <a:off x="16914941" y="38891870"/>
            <a:ext cx="15074675" cy="1277756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5000" b="1" dirty="0">
                <a:solidFill>
                  <a:srgbClr val="09408A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함초롬돋움" panose="020B0604000101010101" pitchFamily="50" charset="-127"/>
              </a:rPr>
              <a:t>결론</a:t>
            </a:r>
            <a:endParaRPr lang="en-US" sz="5000" b="1" dirty="0">
              <a:solidFill>
                <a:srgbClr val="09408A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  <a:cs typeface="함초롬돋움" panose="020B0604000101010101" pitchFamily="50" charset="-127"/>
            </a:endParaRPr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E7A3C54D-923F-2E65-173E-B3511731F473}"/>
              </a:ext>
            </a:extLst>
          </p:cNvPr>
          <p:cNvGrpSpPr/>
          <p:nvPr/>
        </p:nvGrpSpPr>
        <p:grpSpPr>
          <a:xfrm>
            <a:off x="445294" y="26477119"/>
            <a:ext cx="15074675" cy="7130680"/>
            <a:chOff x="445294" y="26629519"/>
            <a:chExt cx="15074675" cy="713068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CCE01CE1-C182-EA14-7B3E-FE13ABDD8465}"/>
                </a:ext>
              </a:extLst>
            </p:cNvPr>
            <p:cNvSpPr/>
            <p:nvPr/>
          </p:nvSpPr>
          <p:spPr>
            <a:xfrm rot="16200000">
              <a:off x="-1455717" y="30566280"/>
              <a:ext cx="4526280" cy="45140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2800"/>
                </a:lnSpc>
                <a:defRPr/>
              </a:pPr>
              <a:r>
                <a:rPr lang="en-US" altLang="ko-KR" sz="2800" b="1" dirty="0">
                  <a:solidFill>
                    <a:srgbClr val="09408A"/>
                  </a:solidFill>
                  <a:latin typeface="경기천년제목 Bold" panose="02020803020101020101" pitchFamily="18" charset="-127"/>
                  <a:ea typeface="경기천년제목 Bold" panose="02020803020101020101" pitchFamily="18" charset="-127"/>
                  <a:cs typeface="함초롬돋움" panose="020B0604000101010101" pitchFamily="50" charset="-127"/>
                </a:rPr>
                <a:t>Mineral-infused water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EF17A42F-DBE9-CB73-E52E-3AC541389F11}"/>
                </a:ext>
              </a:extLst>
            </p:cNvPr>
            <p:cNvSpPr/>
            <p:nvPr/>
          </p:nvSpPr>
          <p:spPr>
            <a:xfrm rot="5400000">
              <a:off x="12898987" y="30609957"/>
              <a:ext cx="4114800" cy="45140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2800"/>
                </a:lnSpc>
                <a:defRPr/>
              </a:pPr>
              <a:r>
                <a:rPr lang="en-US" altLang="ko-KR" sz="2800" b="1" dirty="0">
                  <a:solidFill>
                    <a:srgbClr val="09408A"/>
                  </a:solidFill>
                  <a:latin typeface="경기천년제목 Bold" panose="02020803020101020101" pitchFamily="18" charset="-127"/>
                  <a:ea typeface="경기천년제목 Bold" panose="02020803020101020101" pitchFamily="18" charset="-127"/>
                  <a:cs typeface="함초롬돋움" panose="020B0604000101010101" pitchFamily="50" charset="-127"/>
                </a:rPr>
                <a:t>Bottled water</a:t>
              </a:r>
            </a:p>
          </p:txBody>
        </p:sp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079A325F-C715-1DB5-AD25-6A1EA96911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01378" y="27911122"/>
              <a:ext cx="13698071" cy="5849077"/>
            </a:xfrm>
            <a:prstGeom prst="rect">
              <a:avLst/>
            </a:prstGeom>
          </p:spPr>
        </p:pic>
        <p:sp>
          <p:nvSpPr>
            <p:cNvPr id="74" name="TextBox 9">
              <a:extLst>
                <a:ext uri="{FF2B5EF4-FFF2-40B4-BE49-F238E27FC236}">
                  <a16:creationId xmlns:a16="http://schemas.microsoft.com/office/drawing/2014/main" id="{75231A22-B9DE-A950-E948-50E1C83A9F55}"/>
                </a:ext>
              </a:extLst>
            </p:cNvPr>
            <p:cNvSpPr txBox="1"/>
            <p:nvPr/>
          </p:nvSpPr>
          <p:spPr>
            <a:xfrm>
              <a:off x="445294" y="26629519"/>
              <a:ext cx="15074675" cy="1277756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5000" b="1" dirty="0">
                  <a:solidFill>
                    <a:srgbClr val="09408A"/>
                  </a:solidFill>
                  <a:latin typeface="경기천년제목 Bold" panose="02020803020101020101" pitchFamily="18" charset="-127"/>
                  <a:ea typeface="경기천년제목 Bold" panose="02020803020101020101" pitchFamily="18" charset="-127"/>
                  <a:cs typeface="함초롬돋움" panose="020B0604000101010101" pitchFamily="50" charset="-127"/>
                </a:rPr>
                <a:t>양이온</a:t>
              </a:r>
              <a:r>
                <a:rPr lang="en-US" altLang="ko-KR" sz="5000" b="1" dirty="0">
                  <a:solidFill>
                    <a:srgbClr val="09408A"/>
                  </a:solidFill>
                  <a:latin typeface="경기천년제목 Bold" panose="02020803020101020101" pitchFamily="18" charset="-127"/>
                  <a:ea typeface="경기천년제목 Bold" panose="02020803020101020101" pitchFamily="18" charset="-127"/>
                  <a:cs typeface="함초롬돋움" panose="020B0604000101010101" pitchFamily="50" charset="-127"/>
                </a:rPr>
                <a:t>, </a:t>
              </a:r>
              <a:r>
                <a:rPr lang="ko-KR" altLang="en-US" sz="5000" b="1" dirty="0">
                  <a:solidFill>
                    <a:srgbClr val="09408A"/>
                  </a:solidFill>
                  <a:latin typeface="경기천년제목 Bold" panose="02020803020101020101" pitchFamily="18" charset="-127"/>
                  <a:ea typeface="경기천년제목 Bold" panose="02020803020101020101" pitchFamily="18" charset="-127"/>
                  <a:cs typeface="함초롬돋움" panose="020B0604000101010101" pitchFamily="50" charset="-127"/>
                </a:rPr>
                <a:t>음이온</a:t>
              </a:r>
              <a:r>
                <a:rPr lang="en-US" altLang="ko-KR" sz="5000" b="1" dirty="0">
                  <a:solidFill>
                    <a:srgbClr val="09408A"/>
                  </a:solidFill>
                  <a:latin typeface="경기천년제목 Bold" panose="02020803020101020101" pitchFamily="18" charset="-127"/>
                  <a:ea typeface="경기천년제목 Bold" panose="02020803020101020101" pitchFamily="18" charset="-127"/>
                  <a:cs typeface="함초롬돋움" panose="020B0604000101010101" pitchFamily="50" charset="-127"/>
                </a:rPr>
                <a:t> </a:t>
              </a:r>
              <a:r>
                <a:rPr lang="ko-KR" altLang="en-US" sz="5000" b="1" dirty="0">
                  <a:solidFill>
                    <a:srgbClr val="09408A"/>
                  </a:solidFill>
                  <a:latin typeface="경기천년제목 Bold" panose="02020803020101020101" pitchFamily="18" charset="-127"/>
                  <a:ea typeface="경기천년제목 Bold" panose="02020803020101020101" pitchFamily="18" charset="-127"/>
                  <a:cs typeface="함초롬돋움" panose="020B0604000101010101" pitchFamily="50" charset="-127"/>
                </a:rPr>
                <a:t>상관관계</a:t>
              </a:r>
              <a:endParaRPr lang="en-US" sz="5000" b="1" dirty="0">
                <a:solidFill>
                  <a:srgbClr val="09408A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DB8CE88-D3D3-7B67-159D-A8481E780B8E}"/>
                </a:ext>
              </a:extLst>
            </p:cNvPr>
            <p:cNvSpPr/>
            <p:nvPr/>
          </p:nvSpPr>
          <p:spPr>
            <a:xfrm>
              <a:off x="1858776" y="30630880"/>
              <a:ext cx="4263245" cy="446730"/>
            </a:xfrm>
            <a:prstGeom prst="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0F5413A-0FBE-F4B8-442A-615573ED36F5}"/>
                </a:ext>
              </a:extLst>
            </p:cNvPr>
            <p:cNvSpPr/>
            <p:nvPr/>
          </p:nvSpPr>
          <p:spPr>
            <a:xfrm>
              <a:off x="1858776" y="31986825"/>
              <a:ext cx="997651" cy="446730"/>
            </a:xfrm>
            <a:prstGeom prst="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C00000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192DC9AD-2A03-5EEB-0291-6910B4B293AA}"/>
                </a:ext>
              </a:extLst>
            </p:cNvPr>
            <p:cNvSpPr/>
            <p:nvPr/>
          </p:nvSpPr>
          <p:spPr>
            <a:xfrm>
              <a:off x="1886297" y="33385483"/>
              <a:ext cx="4263245" cy="268038"/>
            </a:xfrm>
            <a:prstGeom prst="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AEE5890E-EA64-6E6D-1FED-29B701628DBE}"/>
                </a:ext>
              </a:extLst>
            </p:cNvPr>
            <p:cNvCxnSpPr>
              <a:cxnSpLocks/>
            </p:cNvCxnSpPr>
            <p:nvPr/>
          </p:nvCxnSpPr>
          <p:spPr>
            <a:xfrm>
              <a:off x="2053815" y="28126016"/>
              <a:ext cx="12401312" cy="516700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548165" y="38197"/>
            <a:ext cx="5429250" cy="542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3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151</TotalTime>
  <Words>542</Words>
  <Application>Microsoft Office PowerPoint</Application>
  <PresentationFormat>사용자 지정</PresentationFormat>
  <Paragraphs>117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9" baseType="lpstr">
      <vt:lpstr>경기천년제목 Bold</vt:lpstr>
      <vt:lpstr>경기천년제목 Light</vt:lpstr>
      <vt:lpstr>맑은 고딕</vt:lpstr>
      <vt:lpstr>함초롬돋움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11</cp:revision>
  <cp:lastPrinted>2024-05-16T01:09:22Z</cp:lastPrinted>
  <dcterms:created xsi:type="dcterms:W3CDTF">2024-05-02T06:23:24Z</dcterms:created>
  <dcterms:modified xsi:type="dcterms:W3CDTF">2024-05-16T01:27:47Z</dcterms:modified>
</cp:coreProperties>
</file>