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3" r:id="rId2"/>
    <p:sldId id="344" r:id="rId3"/>
    <p:sldId id="305" r:id="rId4"/>
    <p:sldId id="306" r:id="rId5"/>
    <p:sldId id="256" r:id="rId6"/>
    <p:sldId id="345" r:id="rId7"/>
    <p:sldId id="346" r:id="rId8"/>
    <p:sldId id="258" r:id="rId9"/>
    <p:sldId id="310" r:id="rId10"/>
    <p:sldId id="259" r:id="rId11"/>
    <p:sldId id="317" r:id="rId12"/>
    <p:sldId id="268" r:id="rId13"/>
    <p:sldId id="269" r:id="rId14"/>
    <p:sldId id="270" r:id="rId15"/>
    <p:sldId id="271" r:id="rId16"/>
    <p:sldId id="273" r:id="rId17"/>
    <p:sldId id="272" r:id="rId18"/>
    <p:sldId id="321" r:id="rId19"/>
    <p:sldId id="279" r:id="rId20"/>
    <p:sldId id="353" r:id="rId21"/>
    <p:sldId id="372" r:id="rId22"/>
    <p:sldId id="323" r:id="rId23"/>
    <p:sldId id="284" r:id="rId24"/>
    <p:sldId id="286" r:id="rId25"/>
    <p:sldId id="285" r:id="rId26"/>
    <p:sldId id="288" r:id="rId27"/>
    <p:sldId id="289" r:id="rId28"/>
    <p:sldId id="290" r:id="rId29"/>
    <p:sldId id="291" r:id="rId30"/>
    <p:sldId id="296" r:id="rId31"/>
    <p:sldId id="292" r:id="rId32"/>
    <p:sldId id="293" r:id="rId33"/>
    <p:sldId id="298" r:id="rId34"/>
    <p:sldId id="333" r:id="rId35"/>
    <p:sldId id="299" r:id="rId36"/>
    <p:sldId id="324" r:id="rId37"/>
    <p:sldId id="332" r:id="rId38"/>
    <p:sldId id="301" r:id="rId39"/>
    <p:sldId id="302" r:id="rId4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05" autoAdjust="0"/>
    <p:restoredTop sz="94660"/>
  </p:normalViewPr>
  <p:slideViewPr>
    <p:cSldViewPr snapToGrid="0">
      <p:cViewPr varScale="1">
        <p:scale>
          <a:sx n="112" d="100"/>
          <a:sy n="112" d="100"/>
        </p:scale>
        <p:origin x="138"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2023-06-30</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0889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2023-06-30</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8022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2023-06-30</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17486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2023-06-30</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51003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2023-06-30</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45293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2023-06-30</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0715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A5A8114-1E97-441C-9068-A84206930F79}" type="datetimeFigureOut">
              <a:rPr lang="ko-KR" altLang="en-US" smtClean="0"/>
              <a:t>2023-06-30</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654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4A5A8114-1E97-441C-9068-A84206930F79}" type="datetimeFigureOut">
              <a:rPr lang="ko-KR" altLang="en-US" smtClean="0"/>
              <a:t>2023-06-30</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6759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A5A8114-1E97-441C-9068-A84206930F79}" type="datetimeFigureOut">
              <a:rPr lang="ko-KR" altLang="en-US" smtClean="0"/>
              <a:t>2023-06-30</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3332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2023-06-30</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8470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2023-06-30</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1293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8114-1E97-441C-9068-A84206930F79}" type="datetimeFigureOut">
              <a:rPr lang="ko-KR" altLang="en-US" smtClean="0"/>
              <a:t>2023-06-30</a:t>
            </a:fld>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83433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hat.openai.com/share/6b3374b8-17ee-4b73-8609-e6e1aa39a6e9" TargetMode="External"/><Relationship Id="rId2" Type="http://schemas.openxmlformats.org/officeDocument/2006/relationships/hyperlink" Target="https://chat.openai.com/share/b34aba2d-9ed2-4092-b530-06b11d2f7a24"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chat.openai.com/share/53f511f7-70c3-4ec3-8f91-3024f10afeab"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chat.openai.com/share/0c33dec5-9ea7-4b9a-a236-e3a78ec64fff" TargetMode="External"/><Relationship Id="rId2" Type="http://schemas.openxmlformats.org/officeDocument/2006/relationships/hyperlink" Target="https://chat.openai.com/share/3efa360f-52bc-4ca2-a5c3-d158de754ee8"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chat.openai.com/share/402b295d-82f5-4a38-a6d8-f8dd08ad17b4"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hat.openai.com/share/2a7503d8-8007-418a-947c-85285b539ae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프롬프트</a:t>
            </a:r>
          </a:p>
        </p:txBody>
      </p:sp>
      <p:sp>
        <p:nvSpPr>
          <p:cNvPr id="3" name="부제목 2"/>
          <p:cNvSpPr>
            <a:spLocks noGrp="1"/>
          </p:cNvSpPr>
          <p:nvPr>
            <p:ph type="subTitle" idx="1"/>
          </p:nvPr>
        </p:nvSpPr>
        <p:spPr/>
        <p:txBody>
          <a:bodyPr/>
          <a:lstStyle/>
          <a:p>
            <a:r>
              <a:rPr lang="en-US" altLang="ko-KR" dirty="0"/>
              <a:t>?</a:t>
            </a:r>
            <a:endParaRPr lang="ko-KR" altLang="en-US" dirty="0"/>
          </a:p>
        </p:txBody>
      </p:sp>
    </p:spTree>
    <p:extLst>
      <p:ext uri="{BB962C8B-B14F-4D97-AF65-F5344CB8AC3E}">
        <p14:creationId xmlns:p14="http://schemas.microsoft.com/office/powerpoint/2010/main" val="3285110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전국 관광지도 만들기</a:t>
            </a:r>
            <a:r>
              <a:rPr lang="ko-KR" altLang="en-US" b="1" dirty="0"/>
              <a:t> </a:t>
            </a:r>
            <a:r>
              <a:rPr lang="en-US" altLang="ko-KR" b="1" dirty="0"/>
              <a:t>(</a:t>
            </a:r>
            <a:r>
              <a:rPr lang="ko-KR" altLang="en-US" b="1" dirty="0">
                <a:hlinkClick r:id="rId3"/>
              </a:rPr>
              <a:t>추가</a:t>
            </a:r>
            <a:r>
              <a:rPr lang="en-US" altLang="ko-KR" b="1" dirty="0"/>
              <a:t>)</a:t>
            </a:r>
            <a:endParaRPr lang="ko-KR" altLang="en-US" b="1" dirty="0"/>
          </a:p>
        </p:txBody>
      </p:sp>
      <p:sp>
        <p:nvSpPr>
          <p:cNvPr id="3" name="내용 개체 틀 2"/>
          <p:cNvSpPr>
            <a:spLocks noGrp="1"/>
          </p:cNvSpPr>
          <p:nvPr>
            <p:ph idx="1"/>
          </p:nvPr>
        </p:nvSpPr>
        <p:spPr/>
        <p:txBody>
          <a:bodyPr>
            <a:normAutofit fontScale="77500" lnSpcReduction="20000"/>
          </a:bodyPr>
          <a:lstStyle/>
          <a:p>
            <a:pPr marL="0" indent="0">
              <a:lnSpc>
                <a:spcPct val="160000"/>
              </a:lnSpc>
              <a:buNone/>
            </a:pPr>
            <a:r>
              <a:rPr lang="ko-KR" altLang="en-US" b="1" dirty="0"/>
              <a:t>아래의 요구사항을 고려하여 파이썬 코드를 작성해줘</a:t>
            </a:r>
            <a:r>
              <a:rPr lang="en-US" altLang="ko-KR" b="1" dirty="0"/>
              <a:t>.</a:t>
            </a:r>
          </a:p>
          <a:p>
            <a:pPr marL="0" indent="0">
              <a:lnSpc>
                <a:spcPct val="160000"/>
              </a:lnSpc>
              <a:buNone/>
            </a:pPr>
            <a:endParaRPr lang="en-US" altLang="ko-KR" dirty="0"/>
          </a:p>
          <a:p>
            <a:pPr marL="514350" indent="-514350">
              <a:lnSpc>
                <a:spcPct val="160000"/>
              </a:lnSpc>
              <a:buAutoNum type="arabicPeriod"/>
            </a:pPr>
            <a:r>
              <a:rPr lang="en-US" altLang="ko-KR" b="1" dirty="0">
                <a:solidFill>
                  <a:srgbClr val="C00000"/>
                </a:solidFill>
              </a:rPr>
              <a:t>UI</a:t>
            </a:r>
            <a:r>
              <a:rPr lang="ko-KR" altLang="en-US" b="1" dirty="0">
                <a:solidFill>
                  <a:srgbClr val="C00000"/>
                </a:solidFill>
              </a:rPr>
              <a:t>를 이용해서 엑셀 파일을 직접 선택</a:t>
            </a:r>
            <a:r>
              <a:rPr lang="ko-KR" altLang="en-US" dirty="0"/>
              <a:t>할 수 있어야 한다</a:t>
            </a:r>
            <a:r>
              <a:rPr lang="en-US" altLang="ko-KR" dirty="0"/>
              <a:t>.</a:t>
            </a:r>
          </a:p>
          <a:p>
            <a:pPr marL="514350" indent="-514350">
              <a:lnSpc>
                <a:spcPct val="160000"/>
              </a:lnSpc>
              <a:buAutoNum type="arabicPeriod"/>
            </a:pPr>
            <a:r>
              <a:rPr lang="en-US" altLang="ko-KR" dirty="0"/>
              <a:t>Sheet1</a:t>
            </a:r>
            <a:r>
              <a:rPr lang="ko-KR" altLang="en-US" dirty="0"/>
              <a:t>에 관광 정보가 있으며</a:t>
            </a:r>
            <a:r>
              <a:rPr lang="en-US" altLang="ko-KR" dirty="0"/>
              <a:t>, </a:t>
            </a:r>
            <a:r>
              <a:rPr lang="ko-KR" altLang="en-US" dirty="0" err="1"/>
              <a:t>변수명은</a:t>
            </a:r>
            <a:r>
              <a:rPr lang="ko-KR" altLang="en-US" dirty="0"/>
              <a:t> 관광지</a:t>
            </a:r>
            <a:r>
              <a:rPr lang="en-US" altLang="ko-KR" dirty="0"/>
              <a:t>, </a:t>
            </a:r>
            <a:r>
              <a:rPr lang="ko-KR" altLang="en-US" dirty="0"/>
              <a:t>위도</a:t>
            </a:r>
            <a:r>
              <a:rPr lang="en-US" altLang="ko-KR" dirty="0"/>
              <a:t>, </a:t>
            </a:r>
            <a:r>
              <a:rPr lang="ko-KR" altLang="en-US" dirty="0"/>
              <a:t>경도로 </a:t>
            </a:r>
            <a:r>
              <a:rPr lang="en-US" altLang="ko-KR" dirty="0"/>
              <a:t>A1:C1</a:t>
            </a:r>
            <a:r>
              <a:rPr lang="ko-KR" altLang="en-US" dirty="0"/>
              <a:t>에 있다</a:t>
            </a:r>
            <a:r>
              <a:rPr lang="en-US" altLang="ko-KR" dirty="0"/>
              <a:t>.</a:t>
            </a:r>
          </a:p>
          <a:p>
            <a:pPr marL="514350" indent="-514350">
              <a:lnSpc>
                <a:spcPct val="160000"/>
              </a:lnSpc>
              <a:buAutoNum type="arabicPeriod"/>
            </a:pPr>
            <a:r>
              <a:rPr lang="en-US" altLang="ko-KR" dirty="0"/>
              <a:t>Folium </a:t>
            </a:r>
            <a:r>
              <a:rPr lang="ko-KR" altLang="en-US" dirty="0"/>
              <a:t>라이브러리를 사용해야 한다</a:t>
            </a:r>
            <a:r>
              <a:rPr lang="en-US" altLang="ko-KR" dirty="0"/>
              <a:t>.</a:t>
            </a:r>
          </a:p>
          <a:p>
            <a:pPr marL="514350" indent="-514350">
              <a:lnSpc>
                <a:spcPct val="160000"/>
              </a:lnSpc>
              <a:buAutoNum type="arabicPeriod"/>
            </a:pPr>
            <a:r>
              <a:rPr lang="ko-KR" altLang="en-US" dirty="0"/>
              <a:t>관광지명이 표시되어야 한다</a:t>
            </a:r>
            <a:r>
              <a:rPr lang="en-US" altLang="ko-KR" dirty="0"/>
              <a:t>.</a:t>
            </a:r>
          </a:p>
          <a:p>
            <a:pPr marL="514350" indent="-514350">
              <a:lnSpc>
                <a:spcPct val="160000"/>
              </a:lnSpc>
              <a:buAutoNum type="arabicPeriod"/>
            </a:pPr>
            <a:r>
              <a:rPr lang="ko-KR" altLang="en-US" dirty="0"/>
              <a:t>마우스를 마커에 올리면 관광지명이 표시되어야 한다</a:t>
            </a:r>
            <a:r>
              <a:rPr lang="en-US" altLang="ko-KR" dirty="0"/>
              <a:t>.</a:t>
            </a:r>
          </a:p>
        </p:txBody>
      </p:sp>
      <p:pic>
        <p:nvPicPr>
          <p:cNvPr id="4" name="그림 3"/>
          <p:cNvPicPr>
            <a:picLocks noChangeAspect="1"/>
          </p:cNvPicPr>
          <p:nvPr/>
        </p:nvPicPr>
        <p:blipFill>
          <a:blip r:embed="rId4"/>
          <a:stretch>
            <a:fillRect/>
          </a:stretch>
        </p:blipFill>
        <p:spPr>
          <a:xfrm>
            <a:off x="9646725" y="1916743"/>
            <a:ext cx="1707075" cy="1628489"/>
          </a:xfrm>
          <a:prstGeom prst="rect">
            <a:avLst/>
          </a:prstGeom>
        </p:spPr>
      </p:pic>
      <p:sp>
        <p:nvSpPr>
          <p:cNvPr id="5" name="직사각형 4"/>
          <p:cNvSpPr/>
          <p:nvPr/>
        </p:nvSpPr>
        <p:spPr>
          <a:xfrm>
            <a:off x="7913406" y="1367522"/>
            <a:ext cx="4215096" cy="646331"/>
          </a:xfrm>
          <a:prstGeom prst="rect">
            <a:avLst/>
          </a:prstGeom>
        </p:spPr>
        <p:txBody>
          <a:bodyPr wrap="square">
            <a:spAutoFit/>
          </a:bodyPr>
          <a:lstStyle/>
          <a:p>
            <a:r>
              <a:rPr lang="ko-KR" altLang="en-US" b="1" dirty="0">
                <a:solidFill>
                  <a:srgbClr val="C00000"/>
                </a:solidFill>
              </a:rPr>
              <a:t>어떤 부품을 사용해야 하는지 모르지만</a:t>
            </a:r>
            <a:endParaRPr lang="en-US" altLang="ko-KR" b="1" dirty="0">
              <a:solidFill>
                <a:srgbClr val="C00000"/>
              </a:solidFill>
            </a:endParaRPr>
          </a:p>
          <a:p>
            <a:r>
              <a:rPr lang="ko-KR" altLang="en-US" b="1" dirty="0">
                <a:solidFill>
                  <a:srgbClr val="C00000"/>
                </a:solidFill>
              </a:rPr>
              <a:t>내가 원하는 기능을 요청해봐요 찍</a:t>
            </a:r>
            <a:r>
              <a:rPr lang="en-US" altLang="ko-KR" b="1" dirty="0">
                <a:solidFill>
                  <a:srgbClr val="C00000"/>
                </a:solidFill>
              </a:rPr>
              <a:t>!</a:t>
            </a:r>
            <a:endParaRPr lang="ko-KR" altLang="en-US" b="1" dirty="0">
              <a:solidFill>
                <a:srgbClr val="C00000"/>
              </a:solidFill>
            </a:endParaRPr>
          </a:p>
        </p:txBody>
      </p:sp>
      <p:cxnSp>
        <p:nvCxnSpPr>
          <p:cNvPr id="6" name="직선 화살표 연결선 5"/>
          <p:cNvCxnSpPr>
            <a:cxnSpLocks/>
            <a:stCxn id="5" idx="1"/>
          </p:cNvCxnSpPr>
          <p:nvPr/>
        </p:nvCxnSpPr>
        <p:spPr>
          <a:xfrm flipH="1">
            <a:off x="3478138" y="1690688"/>
            <a:ext cx="4435268" cy="1437073"/>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8245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C00000"/>
                </a:solidFill>
              </a:rPr>
              <a:t>html</a:t>
            </a:r>
            <a:r>
              <a:rPr lang="ko-KR" altLang="en-US" b="1" dirty="0">
                <a:solidFill>
                  <a:srgbClr val="C00000"/>
                </a:solidFill>
              </a:rPr>
              <a:t> 파일 활용하면</a:t>
            </a:r>
            <a:r>
              <a:rPr lang="en-US" altLang="ko-KR" b="1" dirty="0">
                <a:solidFill>
                  <a:srgbClr val="C00000"/>
                </a:solidFill>
              </a:rPr>
              <a:t>?</a:t>
            </a:r>
            <a:endParaRPr lang="ko-KR" altLang="en-US" b="1" dirty="0">
              <a:solidFill>
                <a:srgbClr val="C00000"/>
              </a:solidFill>
            </a:endParaRPr>
          </a:p>
        </p:txBody>
      </p:sp>
      <p:sp>
        <p:nvSpPr>
          <p:cNvPr id="3" name="내용 개체 틀 2"/>
          <p:cNvSpPr>
            <a:spLocks noGrp="1"/>
          </p:cNvSpPr>
          <p:nvPr>
            <p:ph idx="1"/>
          </p:nvPr>
        </p:nvSpPr>
        <p:spPr/>
        <p:txBody>
          <a:bodyPr>
            <a:normAutofit/>
          </a:bodyPr>
          <a:lstStyle/>
          <a:p>
            <a:pPr marL="514350" indent="-514350">
              <a:buAutoNum type="arabicPeriod"/>
            </a:pPr>
            <a:r>
              <a:rPr lang="ko-KR" altLang="en-US" b="1" dirty="0"/>
              <a:t>동적인 상태로 이미지를 주고 받을 수 있다</a:t>
            </a:r>
            <a:r>
              <a:rPr lang="en-US" altLang="ko-KR" b="1" dirty="0"/>
              <a:t>.</a:t>
            </a:r>
          </a:p>
          <a:p>
            <a:pPr marL="514350" indent="-514350">
              <a:buAutoNum type="arabicPeriod"/>
            </a:pPr>
            <a:endParaRPr lang="en-US" altLang="ko-KR" b="1" dirty="0"/>
          </a:p>
          <a:p>
            <a:pPr marL="514350" indent="-514350">
              <a:buAutoNum type="arabicPeriod"/>
            </a:pPr>
            <a:r>
              <a:rPr lang="ko-KR" altLang="en-US" b="1" dirty="0"/>
              <a:t>자료의 파악과 이해도를 높일 수 있다</a:t>
            </a:r>
            <a:r>
              <a:rPr lang="en-US" altLang="ko-KR" b="1" dirty="0"/>
              <a:t>.</a:t>
            </a:r>
          </a:p>
          <a:p>
            <a:pPr marL="514350" indent="-514350">
              <a:buAutoNum type="arabicPeriod"/>
            </a:pPr>
            <a:endParaRPr lang="en-US" altLang="ko-KR" b="1" dirty="0"/>
          </a:p>
          <a:p>
            <a:pPr marL="514350" indent="-514350">
              <a:buAutoNum type="arabicPeriod"/>
            </a:pPr>
            <a:r>
              <a:rPr lang="ko-KR" altLang="en-US" b="1" dirty="0"/>
              <a:t>별도의 프로그램 설치가 필요 없다</a:t>
            </a:r>
            <a:r>
              <a:rPr lang="en-US" altLang="ko-KR" b="1" dirty="0"/>
              <a:t>.</a:t>
            </a:r>
          </a:p>
          <a:p>
            <a:pPr marL="514350" indent="-514350">
              <a:buAutoNum type="arabicPeriod"/>
            </a:pPr>
            <a:endParaRPr lang="en-US" altLang="ko-KR" b="1" dirty="0"/>
          </a:p>
          <a:p>
            <a:pPr marL="514350" indent="-514350">
              <a:buAutoNum type="arabicPeriod"/>
            </a:pPr>
            <a:r>
              <a:rPr lang="ko-KR" altLang="en-US" b="1" dirty="0"/>
              <a:t>지도 이외의 수치</a:t>
            </a:r>
            <a:r>
              <a:rPr lang="en-US" altLang="ko-KR" b="1" dirty="0"/>
              <a:t>, </a:t>
            </a:r>
            <a:r>
              <a:rPr lang="ko-KR" altLang="en-US" b="1" dirty="0"/>
              <a:t>그래프를 보고서에 첨부하여 공유할 수 있다</a:t>
            </a:r>
            <a:r>
              <a:rPr lang="en-US" altLang="ko-KR" b="1" dirty="0"/>
              <a:t>.</a:t>
            </a:r>
          </a:p>
        </p:txBody>
      </p:sp>
    </p:spTree>
    <p:extLst>
      <p:ext uri="{BB962C8B-B14F-4D97-AF65-F5344CB8AC3E}">
        <p14:creationId xmlns:p14="http://schemas.microsoft.com/office/powerpoint/2010/main" val="1730900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pic>
        <p:nvPicPr>
          <p:cNvPr id="4" name="내용 개체 틀 3"/>
          <p:cNvPicPr>
            <a:picLocks noGrp="1" noChangeAspect="1"/>
          </p:cNvPicPr>
          <p:nvPr>
            <p:ph idx="1"/>
          </p:nvPr>
        </p:nvPicPr>
        <p:blipFill>
          <a:blip r:embed="rId2"/>
          <a:stretch>
            <a:fillRect/>
          </a:stretch>
        </p:blipFill>
        <p:spPr>
          <a:xfrm>
            <a:off x="665672" y="3138799"/>
            <a:ext cx="5515745" cy="3248478"/>
          </a:xfrm>
          <a:prstGeom prst="rect">
            <a:avLst/>
          </a:prstGeom>
        </p:spPr>
      </p:pic>
      <p:pic>
        <p:nvPicPr>
          <p:cNvPr id="5" name="그림 4"/>
          <p:cNvPicPr>
            <a:picLocks noChangeAspect="1"/>
          </p:cNvPicPr>
          <p:nvPr/>
        </p:nvPicPr>
        <p:blipFill>
          <a:blip r:embed="rId3"/>
          <a:stretch>
            <a:fillRect/>
          </a:stretch>
        </p:blipFill>
        <p:spPr>
          <a:xfrm>
            <a:off x="665672" y="1357318"/>
            <a:ext cx="8383438" cy="1781481"/>
          </a:xfrm>
          <a:prstGeom prst="rect">
            <a:avLst/>
          </a:prstGeom>
        </p:spPr>
      </p:pic>
      <p:pic>
        <p:nvPicPr>
          <p:cNvPr id="6" name="그림 5"/>
          <p:cNvPicPr>
            <a:picLocks noChangeAspect="1"/>
          </p:cNvPicPr>
          <p:nvPr/>
        </p:nvPicPr>
        <p:blipFill>
          <a:blip r:embed="rId4"/>
          <a:stretch>
            <a:fillRect/>
          </a:stretch>
        </p:blipFill>
        <p:spPr>
          <a:xfrm>
            <a:off x="6181417" y="3138799"/>
            <a:ext cx="5334744" cy="3172268"/>
          </a:xfrm>
          <a:prstGeom prst="rect">
            <a:avLst/>
          </a:prstGeom>
        </p:spPr>
      </p:pic>
    </p:spTree>
    <p:extLst>
      <p:ext uri="{BB962C8B-B14F-4D97-AF65-F5344CB8AC3E}">
        <p14:creationId xmlns:p14="http://schemas.microsoft.com/office/powerpoint/2010/main" val="824841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t>엑셀파일 결합하기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gn="just">
              <a:lnSpc>
                <a:spcPct val="150000"/>
              </a:lnSpc>
              <a:buNone/>
            </a:pPr>
            <a:r>
              <a:rPr lang="ko-KR" altLang="en-US" sz="2000" b="1" dirty="0"/>
              <a:t>파이썬 코드를 작성해줘</a:t>
            </a:r>
            <a:r>
              <a:rPr lang="en-US" altLang="ko-KR" sz="2000" b="1" dirty="0"/>
              <a:t>.</a:t>
            </a:r>
          </a:p>
          <a:p>
            <a:pPr marL="514350" indent="-514350" algn="just">
              <a:lnSpc>
                <a:spcPct val="150000"/>
              </a:lnSpc>
              <a:buAutoNum type="arabicPeriod"/>
            </a:pPr>
            <a:r>
              <a:rPr lang="ko-KR" altLang="en-US" sz="2000" dirty="0"/>
              <a:t>폴더 안의 엑셀 파일을 하나의 엑셀 파일에 각각의 시트로 합친다</a:t>
            </a:r>
            <a:r>
              <a:rPr lang="en-US" altLang="ko-KR" sz="2000" dirty="0"/>
              <a:t>.</a:t>
            </a:r>
          </a:p>
          <a:p>
            <a:pPr marL="514350" indent="-514350" algn="just">
              <a:lnSpc>
                <a:spcPct val="150000"/>
              </a:lnSpc>
              <a:buAutoNum type="arabicPeriod"/>
            </a:pPr>
            <a:r>
              <a:rPr lang="ko-KR" altLang="en-US" sz="2000" dirty="0"/>
              <a:t>각각의 시트명은 폴더 안의 엑셀 파일 이름과 같다</a:t>
            </a:r>
            <a:r>
              <a:rPr lang="en-US" altLang="ko-KR" sz="2000" dirty="0"/>
              <a:t>.</a:t>
            </a:r>
          </a:p>
          <a:p>
            <a:pPr marL="514350" indent="-514350" algn="just">
              <a:lnSpc>
                <a:spcPct val="150000"/>
              </a:lnSpc>
              <a:buAutoNum type="arabicPeriod"/>
            </a:pPr>
            <a:r>
              <a:rPr lang="ko-KR" altLang="en-US" sz="2000" dirty="0"/>
              <a:t>명령어가 실행되면 폴더를 선택할 수 있어야 한다</a:t>
            </a:r>
            <a:r>
              <a:rPr lang="en-US" altLang="ko-KR" sz="2000" dirty="0"/>
              <a:t>.</a:t>
            </a:r>
          </a:p>
          <a:p>
            <a:pPr marL="0" indent="0" algn="just">
              <a:lnSpc>
                <a:spcPct val="150000"/>
              </a:lnSpc>
              <a:buNone/>
            </a:pPr>
            <a:endParaRPr lang="ko-KR" altLang="en-US" sz="2000" dirty="0"/>
          </a:p>
        </p:txBody>
      </p:sp>
    </p:spTree>
    <p:extLst>
      <p:ext uri="{BB962C8B-B14F-4D97-AF65-F5344CB8AC3E}">
        <p14:creationId xmlns:p14="http://schemas.microsoft.com/office/powerpoint/2010/main" val="4278555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gn="just">
              <a:lnSpc>
                <a:spcPct val="150000"/>
              </a:lnSpc>
              <a:buNone/>
            </a:pPr>
            <a:r>
              <a:rPr lang="ko-KR" altLang="en-US" sz="2000" b="1" dirty="0"/>
              <a:t>엑셀 파일 하나로 결합하는 </a:t>
            </a:r>
            <a:r>
              <a:rPr lang="en-US" altLang="ko-KR" sz="2000" b="1" dirty="0"/>
              <a:t>Python</a:t>
            </a:r>
            <a:r>
              <a:rPr lang="ko-KR" altLang="en-US" sz="2000" b="1" dirty="0"/>
              <a:t>코드 생성</a:t>
            </a:r>
          </a:p>
          <a:p>
            <a:pPr marL="0" indent="0" algn="just">
              <a:lnSpc>
                <a:spcPct val="150000"/>
              </a:lnSpc>
              <a:buNone/>
            </a:pPr>
            <a:r>
              <a:rPr lang="ko-KR" altLang="en-US" sz="2000" dirty="0"/>
              <a:t>다음의 조건을 엄격하게 지켜야 한다</a:t>
            </a:r>
            <a:r>
              <a:rPr lang="en-US" altLang="ko-KR" sz="2000" dirty="0"/>
              <a:t>.</a:t>
            </a:r>
          </a:p>
          <a:p>
            <a:pPr marL="457200" indent="-457200" algn="just">
              <a:lnSpc>
                <a:spcPct val="150000"/>
              </a:lnSpc>
              <a:buAutoNum type="arabicPeriod"/>
            </a:pPr>
            <a:r>
              <a:rPr lang="ko-KR" altLang="en-US" sz="2000" dirty="0"/>
              <a:t>특정 폴더 내에 있는 모든 엑셀 파일을 하나의 엑셀 파일로 결합한다</a:t>
            </a:r>
            <a:r>
              <a:rPr lang="en-US" altLang="ko-KR" sz="2000" dirty="0"/>
              <a:t>.</a:t>
            </a:r>
          </a:p>
          <a:p>
            <a:pPr marL="457200" indent="-457200" algn="just">
              <a:lnSpc>
                <a:spcPct val="150000"/>
              </a:lnSpc>
              <a:buAutoNum type="arabicPeriod"/>
            </a:pPr>
            <a:r>
              <a:rPr lang="ko-KR" altLang="en-US" sz="2000" dirty="0"/>
              <a:t>특정 폴더의 엑셀 파일은 합쳐진 엑셀 파일의 </a:t>
            </a:r>
            <a:r>
              <a:rPr lang="en-US" altLang="ko-KR" sz="2000" dirty="0"/>
              <a:t>[</a:t>
            </a:r>
            <a:r>
              <a:rPr lang="ko-KR" altLang="en-US" sz="2000" dirty="0"/>
              <a:t>개별 시트</a:t>
            </a:r>
            <a:r>
              <a:rPr lang="en-US" altLang="ko-KR" sz="2000" dirty="0"/>
              <a:t>]</a:t>
            </a:r>
            <a:r>
              <a:rPr lang="ko-KR" altLang="en-US" sz="2000" dirty="0"/>
              <a:t>로 반드시 저장되어야 한다</a:t>
            </a:r>
            <a:r>
              <a:rPr lang="en-US" altLang="ko-KR" sz="2000" dirty="0"/>
              <a:t>.</a:t>
            </a:r>
          </a:p>
          <a:p>
            <a:pPr marL="457200" indent="-457200" algn="just">
              <a:lnSpc>
                <a:spcPct val="150000"/>
              </a:lnSpc>
              <a:buAutoNum type="arabicPeriod"/>
            </a:pPr>
            <a:r>
              <a:rPr lang="ko-KR" altLang="en-US" sz="2000" dirty="0"/>
              <a:t>각 시트의 이름은 원래 엑셀 파일의 이름과 같아야 한다</a:t>
            </a:r>
            <a:r>
              <a:rPr lang="en-US" altLang="ko-KR" sz="2000" dirty="0"/>
              <a:t>.</a:t>
            </a:r>
          </a:p>
          <a:p>
            <a:pPr marL="457200" indent="-457200" algn="just">
              <a:lnSpc>
                <a:spcPct val="150000"/>
              </a:lnSpc>
              <a:buAutoNum type="arabicPeriod"/>
            </a:pPr>
            <a:r>
              <a:rPr lang="ko-KR" altLang="en-US" sz="2000" dirty="0"/>
              <a:t>사용자가 폴더를 선택할 수 있어야 한다</a:t>
            </a:r>
            <a:r>
              <a:rPr lang="en-US" altLang="ko-KR" sz="2000" dirty="0"/>
              <a:t>. </a:t>
            </a:r>
            <a:r>
              <a:rPr lang="ko-KR" altLang="en-US" sz="2000" dirty="0"/>
              <a:t>이를 위해 </a:t>
            </a:r>
            <a:r>
              <a:rPr lang="en-US" altLang="ko-KR" sz="2000" dirty="0"/>
              <a:t>GUI</a:t>
            </a:r>
            <a:r>
              <a:rPr lang="ko-KR" altLang="en-US" sz="2000" dirty="0"/>
              <a:t>를 이용한 폴더 선택 방식을 사용해야 한다</a:t>
            </a:r>
            <a:r>
              <a:rPr lang="en-US" altLang="ko-KR" sz="2000" dirty="0"/>
              <a:t>.</a:t>
            </a:r>
          </a:p>
          <a:p>
            <a:pPr marL="457200" indent="-457200" algn="just">
              <a:lnSpc>
                <a:spcPct val="150000"/>
              </a:lnSpc>
              <a:buAutoNum type="arabicPeriod"/>
            </a:pPr>
            <a:r>
              <a:rPr lang="ko-KR" altLang="en-US" sz="2000" dirty="0"/>
              <a:t>코드 실행 중에 발생할 수 있는 오류를 대비해 적절한 예외 처리를 포함해야한다</a:t>
            </a:r>
            <a:r>
              <a:rPr lang="en-US" altLang="ko-KR" sz="2000" dirty="0"/>
              <a:t>.</a:t>
            </a:r>
            <a:endParaRPr lang="ko-KR" altLang="en-US" sz="2000" dirty="0"/>
          </a:p>
        </p:txBody>
      </p:sp>
    </p:spTree>
    <p:extLst>
      <p:ext uri="{BB962C8B-B14F-4D97-AF65-F5344CB8AC3E}">
        <p14:creationId xmlns:p14="http://schemas.microsoft.com/office/powerpoint/2010/main" val="399698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a:t>
            </a:r>
          </a:p>
        </p:txBody>
      </p:sp>
      <p:pic>
        <p:nvPicPr>
          <p:cNvPr id="4" name="내용 개체 틀 3"/>
          <p:cNvPicPr>
            <a:picLocks noGrp="1" noChangeAspect="1"/>
          </p:cNvPicPr>
          <p:nvPr>
            <p:ph idx="1"/>
          </p:nvPr>
        </p:nvPicPr>
        <p:blipFill>
          <a:blip r:embed="rId2"/>
          <a:stretch>
            <a:fillRect/>
          </a:stretch>
        </p:blipFill>
        <p:spPr>
          <a:xfrm>
            <a:off x="968830" y="1690688"/>
            <a:ext cx="6525518" cy="4607475"/>
          </a:xfrm>
          <a:prstGeom prst="rect">
            <a:avLst/>
          </a:prstGeom>
        </p:spPr>
      </p:pic>
    </p:spTree>
    <p:extLst>
      <p:ext uri="{BB962C8B-B14F-4D97-AF65-F5344CB8AC3E}">
        <p14:creationId xmlns:p14="http://schemas.microsoft.com/office/powerpoint/2010/main" val="267007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a:t>
            </a:r>
            <a:r>
              <a:rPr lang="ko-KR" altLang="en-US" b="1"/>
              <a:t>엑셀파일 분리하기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514350" indent="-514350">
              <a:lnSpc>
                <a:spcPct val="150000"/>
              </a:lnSpc>
              <a:buAutoNum type="arabicPeriod"/>
            </a:pPr>
            <a:r>
              <a:rPr lang="ko-KR" altLang="en-US" sz="2000" dirty="0"/>
              <a:t>사용자가 선택한 엑셀 파일에서 각 시트를 분리하여 개별 엑셀 파일로 만드는 파이썬 코드를 작성해줘</a:t>
            </a:r>
            <a:r>
              <a:rPr lang="en-US" altLang="ko-KR" sz="2000" dirty="0"/>
              <a:t>.</a:t>
            </a:r>
          </a:p>
          <a:p>
            <a:pPr marL="514350" indent="-514350">
              <a:lnSpc>
                <a:spcPct val="150000"/>
              </a:lnSpc>
              <a:buAutoNum type="arabicPeriod"/>
            </a:pPr>
            <a:r>
              <a:rPr lang="ko-KR" altLang="en-US" sz="2000" dirty="0"/>
              <a:t>사용자는 파일 선택 대화 상자를 통해 엑셀 파일을 선택할 수 있어야 한다</a:t>
            </a:r>
            <a:r>
              <a:rPr lang="en-US" altLang="ko-KR" sz="2000" dirty="0"/>
              <a:t>.</a:t>
            </a:r>
          </a:p>
          <a:p>
            <a:pPr marL="514350" indent="-514350">
              <a:lnSpc>
                <a:spcPct val="150000"/>
              </a:lnSpc>
              <a:buAutoNum type="arabicPeriod"/>
            </a:pPr>
            <a:r>
              <a:rPr lang="ko-KR" altLang="en-US" sz="2000" dirty="0"/>
              <a:t>각 파일의 이름은 원래 시트의 이름과 동일해야 한다</a:t>
            </a:r>
            <a:r>
              <a:rPr lang="en-US" altLang="ko-KR" sz="2000" dirty="0"/>
              <a:t>.</a:t>
            </a:r>
          </a:p>
          <a:p>
            <a:pPr marL="514350" indent="-514350">
              <a:lnSpc>
                <a:spcPct val="150000"/>
              </a:lnSpc>
              <a:buAutoNum type="arabicPeriod"/>
            </a:pPr>
            <a:r>
              <a:rPr lang="ko-KR" altLang="en-US" sz="2000" dirty="0"/>
              <a:t>코드는 </a:t>
            </a:r>
            <a:r>
              <a:rPr lang="en-US" altLang="ko-KR" sz="2000" dirty="0"/>
              <a:t>pandas, tkinter </a:t>
            </a:r>
            <a:r>
              <a:rPr lang="ko-KR" altLang="en-US" sz="2000" dirty="0"/>
              <a:t>라이브러리를 사용해야 한다</a:t>
            </a:r>
            <a:r>
              <a:rPr lang="en-US" altLang="ko-KR" sz="2000" dirty="0"/>
              <a:t>.</a:t>
            </a:r>
            <a:endParaRPr lang="ko-KR" altLang="en-US" sz="2000" dirty="0"/>
          </a:p>
        </p:txBody>
      </p:sp>
    </p:spTree>
    <p:extLst>
      <p:ext uri="{BB962C8B-B14F-4D97-AF65-F5344CB8AC3E}">
        <p14:creationId xmlns:p14="http://schemas.microsoft.com/office/powerpoint/2010/main" val="348673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a:t>
            </a:r>
            <a:r>
              <a:rPr lang="ko-KR" altLang="en-US" b="1"/>
              <a:t>엑셀파일 분리하기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fontScale="92500" lnSpcReduction="10000"/>
          </a:bodyPr>
          <a:lstStyle/>
          <a:p>
            <a:pPr marL="0" indent="0" algn="just">
              <a:lnSpc>
                <a:spcPct val="150000"/>
              </a:lnSpc>
              <a:buNone/>
            </a:pPr>
            <a:r>
              <a:rPr lang="en-US" altLang="ko-KR" sz="2000" b="1" dirty="0"/>
              <a:t>Python</a:t>
            </a:r>
            <a:r>
              <a:rPr lang="ko-KR" altLang="en-US" sz="2000" b="1" dirty="0"/>
              <a:t>을 이용해 코드를 작성해줘</a:t>
            </a:r>
            <a:r>
              <a:rPr lang="en-US" altLang="ko-KR" sz="2000" b="1" dirty="0"/>
              <a:t>.</a:t>
            </a:r>
          </a:p>
          <a:p>
            <a:pPr marL="457200" indent="-457200" algn="just">
              <a:lnSpc>
                <a:spcPct val="150000"/>
              </a:lnSpc>
              <a:buAutoNum type="arabicPeriod"/>
            </a:pPr>
            <a:r>
              <a:rPr lang="ko-KR" altLang="en-US" sz="2000" dirty="0"/>
              <a:t>이 코드는 사용자가 선택한 엑셀 파일의 각 시트를 분리하여 별도의 엑셀 파일로 저장해야 한다</a:t>
            </a:r>
            <a:r>
              <a:rPr lang="en-US" altLang="ko-KR" sz="2000" dirty="0"/>
              <a:t>.</a:t>
            </a:r>
          </a:p>
          <a:p>
            <a:pPr marL="457200" indent="-457200" algn="just">
              <a:lnSpc>
                <a:spcPct val="150000"/>
              </a:lnSpc>
              <a:buAutoNum type="arabicPeriod"/>
            </a:pPr>
            <a:r>
              <a:rPr lang="ko-KR" altLang="en-US" sz="2000" dirty="0"/>
              <a:t>각 분리된 파일은 원본 파일과 같은 디렉토리에 저장되며</a:t>
            </a:r>
            <a:r>
              <a:rPr lang="en-US" altLang="ko-KR" sz="2000" dirty="0"/>
              <a:t>, </a:t>
            </a:r>
            <a:r>
              <a:rPr lang="ko-KR" altLang="en-US" sz="2000" dirty="0"/>
              <a:t>파일 이름은 각각의 시트 이름이어야 한다</a:t>
            </a:r>
            <a:r>
              <a:rPr lang="en-US" altLang="ko-KR" sz="2000" dirty="0"/>
              <a:t>.</a:t>
            </a:r>
          </a:p>
          <a:p>
            <a:pPr marL="457200" indent="-457200" algn="just">
              <a:lnSpc>
                <a:spcPct val="150000"/>
              </a:lnSpc>
              <a:buAutoNum type="arabicPeriod"/>
            </a:pPr>
            <a:r>
              <a:rPr lang="ko-KR" altLang="en-US" sz="2000" dirty="0"/>
              <a:t>분리된 파일은 원본 시트의 모든 데이터를 포함해야 한다</a:t>
            </a:r>
            <a:r>
              <a:rPr lang="en-US" altLang="ko-KR" sz="2000" dirty="0"/>
              <a:t>.</a:t>
            </a:r>
          </a:p>
          <a:p>
            <a:pPr marL="457200" indent="-457200" algn="just">
              <a:lnSpc>
                <a:spcPct val="150000"/>
              </a:lnSpc>
              <a:buAutoNum type="arabicPeriod"/>
            </a:pPr>
            <a:r>
              <a:rPr lang="ko-KR" altLang="en-US" sz="2000" dirty="0"/>
              <a:t>사용자가 파일을 선택하지 않은 경우</a:t>
            </a:r>
            <a:r>
              <a:rPr lang="en-US" altLang="ko-KR" sz="2000" dirty="0"/>
              <a:t>, </a:t>
            </a:r>
            <a:r>
              <a:rPr lang="ko-KR" altLang="en-US" sz="2000" dirty="0"/>
              <a:t>또는 파일을 읽는 중 오류가 발생한 경우 해당 메시지를 출력해야 한다</a:t>
            </a:r>
            <a:r>
              <a:rPr lang="en-US" altLang="ko-KR" sz="2000" dirty="0"/>
              <a:t>.</a:t>
            </a:r>
          </a:p>
          <a:p>
            <a:pPr marL="457200" indent="-457200" algn="just">
              <a:lnSpc>
                <a:spcPct val="150000"/>
              </a:lnSpc>
              <a:buAutoNum type="arabicPeriod"/>
            </a:pPr>
            <a:r>
              <a:rPr lang="en-US" altLang="ko-KR" sz="2000" dirty="0"/>
              <a:t> </a:t>
            </a:r>
            <a:r>
              <a:rPr lang="en-US" altLang="ko-KR" sz="2000" dirty="0" err="1"/>
              <a:t>tkinter</a:t>
            </a:r>
            <a:r>
              <a:rPr lang="ko-KR" altLang="en-US" sz="2000" dirty="0"/>
              <a:t>를 이용해 파일 선택 대화상자를 표시해줘</a:t>
            </a:r>
            <a:r>
              <a:rPr lang="en-US" altLang="ko-KR" sz="2000" dirty="0"/>
              <a:t>.</a:t>
            </a:r>
            <a:endParaRPr lang="ko-KR" altLang="en-US" sz="2000" dirty="0"/>
          </a:p>
        </p:txBody>
      </p:sp>
    </p:spTree>
    <p:extLst>
      <p:ext uri="{BB962C8B-B14F-4D97-AF65-F5344CB8AC3E}">
        <p14:creationId xmlns:p14="http://schemas.microsoft.com/office/powerpoint/2010/main" val="3998551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C00000"/>
                </a:solidFill>
              </a:rPr>
              <a:t>Python </a:t>
            </a:r>
            <a:r>
              <a:rPr lang="ko-KR" altLang="en-US" b="1" dirty="0">
                <a:solidFill>
                  <a:srgbClr val="C00000"/>
                </a:solidFill>
              </a:rPr>
              <a:t>업무 활용</a:t>
            </a:r>
          </a:p>
        </p:txBody>
      </p:sp>
      <p:sp>
        <p:nvSpPr>
          <p:cNvPr id="3" name="내용 개체 틀 2"/>
          <p:cNvSpPr>
            <a:spLocks noGrp="1"/>
          </p:cNvSpPr>
          <p:nvPr>
            <p:ph idx="1"/>
          </p:nvPr>
        </p:nvSpPr>
        <p:spPr/>
        <p:txBody>
          <a:bodyPr>
            <a:normAutofit fontScale="70000" lnSpcReduction="20000"/>
          </a:bodyPr>
          <a:lstStyle/>
          <a:p>
            <a:pPr marL="514350" indent="-514350" algn="just">
              <a:lnSpc>
                <a:spcPct val="150000"/>
              </a:lnSpc>
              <a:buAutoNum type="arabicPeriod"/>
            </a:pPr>
            <a:r>
              <a:rPr lang="ko-KR" altLang="en-US" b="1" dirty="0"/>
              <a:t>내가 무언가를 하고싶다</a:t>
            </a:r>
            <a:r>
              <a:rPr lang="en-US" altLang="ko-KR" b="1" dirty="0"/>
              <a:t>? </a:t>
            </a:r>
            <a:r>
              <a:rPr lang="ko-KR" altLang="en-US" b="1" dirty="0" err="1"/>
              <a:t>업무자동화</a:t>
            </a:r>
            <a:endParaRPr lang="en-US" altLang="ko-KR" b="1" dirty="0"/>
          </a:p>
          <a:p>
            <a:pPr marL="514350" indent="-514350" algn="just">
              <a:lnSpc>
                <a:spcPct val="150000"/>
              </a:lnSpc>
              <a:buAutoNum type="arabicPeriod"/>
            </a:pPr>
            <a:r>
              <a:rPr lang="ko-KR" altLang="en-US" b="1" dirty="0"/>
              <a:t>몰라서 못 하는 거야</a:t>
            </a:r>
            <a:r>
              <a:rPr lang="en-US" altLang="ko-KR" b="1" dirty="0"/>
              <a:t>~</a:t>
            </a:r>
            <a:r>
              <a:rPr lang="ko-KR" altLang="en-US" b="1" dirty="0"/>
              <a:t> 아는데 못하는게 아니다</a:t>
            </a:r>
            <a:r>
              <a:rPr lang="en-US" altLang="ko-KR" b="1" dirty="0"/>
              <a:t>!!!</a:t>
            </a:r>
          </a:p>
          <a:p>
            <a:pPr marL="514350" indent="-514350" algn="just">
              <a:lnSpc>
                <a:spcPct val="150000"/>
              </a:lnSpc>
              <a:buAutoNum type="arabicPeriod"/>
            </a:pPr>
            <a:r>
              <a:rPr lang="ko-KR" altLang="en-US" b="1" dirty="0"/>
              <a:t>실현 가능한지 아닌지 사전조사를 한다</a:t>
            </a:r>
            <a:r>
              <a:rPr lang="en-US" altLang="ko-KR" b="1" dirty="0"/>
              <a:t>(</a:t>
            </a:r>
            <a:r>
              <a:rPr lang="en-US" altLang="ko-KR" b="1" dirty="0" err="1"/>
              <a:t>ChatGPT</a:t>
            </a:r>
            <a:r>
              <a:rPr lang="ko-KR" altLang="en-US" b="1" dirty="0"/>
              <a:t>에게 물어보거나 </a:t>
            </a:r>
            <a:r>
              <a:rPr lang="ko-KR" altLang="en-US" b="1" dirty="0" err="1"/>
              <a:t>구글링을</a:t>
            </a:r>
            <a:r>
              <a:rPr lang="ko-KR" altLang="en-US" b="1" dirty="0"/>
              <a:t> 해본다</a:t>
            </a:r>
            <a:r>
              <a:rPr lang="en-US" altLang="ko-KR" b="1" dirty="0"/>
              <a:t>.)</a:t>
            </a:r>
          </a:p>
          <a:p>
            <a:pPr marL="514350" indent="-514350" algn="just">
              <a:lnSpc>
                <a:spcPct val="150000"/>
              </a:lnSpc>
              <a:buAutoNum type="arabicPeriod"/>
            </a:pPr>
            <a:r>
              <a:rPr lang="ko-KR" altLang="en-US" b="1" dirty="0"/>
              <a:t>코드가 있다면</a:t>
            </a:r>
            <a:r>
              <a:rPr lang="en-US" altLang="ko-KR" b="1" dirty="0"/>
              <a:t>, </a:t>
            </a:r>
            <a:r>
              <a:rPr lang="en-US" altLang="ko-KR" b="1" dirty="0" err="1"/>
              <a:t>ChatGPT</a:t>
            </a:r>
            <a:r>
              <a:rPr lang="ko-KR" altLang="en-US" b="1" dirty="0"/>
              <a:t>에게 해석하고</a:t>
            </a:r>
            <a:r>
              <a:rPr lang="en-US" altLang="ko-KR" b="1" dirty="0"/>
              <a:t>, </a:t>
            </a:r>
            <a:r>
              <a:rPr lang="ko-KR" altLang="en-US" b="1" dirty="0"/>
              <a:t>수정보완을 요구하거나</a:t>
            </a:r>
            <a:r>
              <a:rPr lang="en-US" altLang="ko-KR" b="1" dirty="0"/>
              <a:t>, </a:t>
            </a:r>
            <a:r>
              <a:rPr lang="ko-KR" altLang="en-US" b="1" dirty="0"/>
              <a:t>아니면 질문을 하여 새롭게 창조한다</a:t>
            </a:r>
            <a:r>
              <a:rPr lang="en-US" altLang="ko-KR" b="1" dirty="0"/>
              <a:t>.</a:t>
            </a:r>
          </a:p>
          <a:p>
            <a:pPr marL="514350" indent="-514350" algn="just">
              <a:lnSpc>
                <a:spcPct val="150000"/>
              </a:lnSpc>
              <a:buAutoNum type="arabicPeriod"/>
            </a:pPr>
            <a:r>
              <a:rPr lang="ko-KR" altLang="en-US" b="1" dirty="0"/>
              <a:t>그리고 업무에 활용한다</a:t>
            </a:r>
            <a:r>
              <a:rPr lang="en-US" altLang="ko-KR" b="1" dirty="0"/>
              <a:t>.</a:t>
            </a:r>
          </a:p>
          <a:p>
            <a:pPr marL="514350" indent="-514350" algn="just">
              <a:lnSpc>
                <a:spcPct val="150000"/>
              </a:lnSpc>
              <a:buAutoNum type="arabicPeriod"/>
            </a:pPr>
            <a:r>
              <a:rPr lang="ko-KR" altLang="en-US" b="1" dirty="0"/>
              <a:t>한 사람에게 또는 하나의 툴에 의존하지 않을 수 있다</a:t>
            </a:r>
            <a:r>
              <a:rPr lang="en-US" altLang="ko-KR" b="1" dirty="0"/>
              <a:t>.(</a:t>
            </a:r>
            <a:r>
              <a:rPr lang="ko-KR" altLang="en-US" b="1" dirty="0"/>
              <a:t>업무 툴의 보편화</a:t>
            </a:r>
            <a:r>
              <a:rPr lang="en-US" altLang="ko-KR" b="1" dirty="0"/>
              <a:t>, </a:t>
            </a:r>
            <a:r>
              <a:rPr lang="ko-KR" altLang="en-US" b="1" dirty="0"/>
              <a:t>다양화</a:t>
            </a:r>
            <a:r>
              <a:rPr lang="en-US" altLang="ko-KR" b="1" dirty="0"/>
              <a:t>)</a:t>
            </a:r>
          </a:p>
          <a:p>
            <a:pPr marL="514350" indent="-514350" algn="just">
              <a:lnSpc>
                <a:spcPct val="150000"/>
              </a:lnSpc>
              <a:buAutoNum type="arabicPeriod"/>
            </a:pPr>
            <a:r>
              <a:rPr lang="en-US" altLang="ko-KR" b="1" dirty="0"/>
              <a:t>-</a:t>
            </a:r>
            <a:r>
              <a:rPr lang="ko-KR" altLang="en-US" b="1" dirty="0"/>
              <a:t>끝</a:t>
            </a:r>
            <a:r>
              <a:rPr lang="en-US" altLang="ko-KR" b="1" dirty="0"/>
              <a:t>-</a:t>
            </a:r>
          </a:p>
        </p:txBody>
      </p:sp>
    </p:spTree>
    <p:extLst>
      <p:ext uri="{BB962C8B-B14F-4D97-AF65-F5344CB8AC3E}">
        <p14:creationId xmlns:p14="http://schemas.microsoft.com/office/powerpoint/2010/main" val="3252404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a:t>Excel</a:t>
            </a:r>
            <a:r>
              <a:rPr lang="ko-KR" altLang="en-US" b="1" dirty="0"/>
              <a:t> </a:t>
            </a:r>
            <a:r>
              <a:rPr lang="en-US" altLang="ko-KR" b="1" dirty="0"/>
              <a:t>VBA</a:t>
            </a:r>
            <a:endParaRPr lang="ko-KR" altLang="en-US" b="1" dirty="0"/>
          </a:p>
        </p:txBody>
      </p:sp>
      <p:sp>
        <p:nvSpPr>
          <p:cNvPr id="3" name="부제목 2"/>
          <p:cNvSpPr>
            <a:spLocks noGrp="1"/>
          </p:cNvSpPr>
          <p:nvPr>
            <p:ph type="subTitle" idx="1"/>
          </p:nvPr>
        </p:nvSpPr>
        <p:spPr/>
        <p:txBody>
          <a:bodyPr/>
          <a:lstStyle/>
          <a:p>
            <a:endParaRPr lang="en-US" altLang="ko-KR" b="1" dirty="0"/>
          </a:p>
          <a:p>
            <a:r>
              <a:rPr lang="ko-KR" altLang="en-US" b="1" dirty="0"/>
              <a:t>가깝고도 먼 너와 나의 사이</a:t>
            </a:r>
            <a:r>
              <a:rPr lang="en-US" altLang="ko-KR" b="1" dirty="0"/>
              <a:t>...</a:t>
            </a:r>
          </a:p>
          <a:p>
            <a:r>
              <a:rPr lang="ko-KR" altLang="en-US" b="1" dirty="0"/>
              <a:t>매크로 들어보긴 했는데</a:t>
            </a:r>
            <a:r>
              <a:rPr lang="en-US" altLang="ko-KR" b="1" dirty="0"/>
              <a:t>...</a:t>
            </a:r>
            <a:endParaRPr lang="ko-KR" altLang="en-US" b="1" dirty="0"/>
          </a:p>
        </p:txBody>
      </p:sp>
      <p:pic>
        <p:nvPicPr>
          <p:cNvPr id="4" name="그림 3"/>
          <p:cNvPicPr>
            <a:picLocks noChangeAspect="1"/>
          </p:cNvPicPr>
          <p:nvPr/>
        </p:nvPicPr>
        <p:blipFill>
          <a:blip r:embed="rId2"/>
          <a:stretch>
            <a:fillRect/>
          </a:stretch>
        </p:blipFill>
        <p:spPr>
          <a:xfrm>
            <a:off x="8195417" y="0"/>
            <a:ext cx="3996583" cy="2819607"/>
          </a:xfrm>
          <a:prstGeom prst="rect">
            <a:avLst/>
          </a:prstGeom>
        </p:spPr>
      </p:pic>
    </p:spTree>
    <p:extLst>
      <p:ext uri="{BB962C8B-B14F-4D97-AF65-F5344CB8AC3E}">
        <p14:creationId xmlns:p14="http://schemas.microsoft.com/office/powerpoint/2010/main" val="1838786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프롬프트가 뭐야</a:t>
            </a:r>
            <a:r>
              <a:rPr lang="en-US" altLang="ko-KR" b="1" dirty="0"/>
              <a:t>?(</a:t>
            </a:r>
            <a:r>
              <a:rPr lang="en-US" altLang="ko-KR" b="1" dirty="0" err="1"/>
              <a:t>ChatGPT</a:t>
            </a:r>
            <a:r>
              <a:rPr lang="en-US" altLang="ko-KR" b="1" dirty="0"/>
              <a:t> </a:t>
            </a:r>
            <a:r>
              <a:rPr lang="ko-KR" altLang="en-US" b="1" dirty="0"/>
              <a:t>답변</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gn="just">
              <a:lnSpc>
                <a:spcPct val="250000"/>
              </a:lnSpc>
              <a:buNone/>
            </a:pPr>
            <a:r>
              <a:rPr lang="en-US" altLang="ko-KR" sz="2000" b="1" dirty="0" err="1"/>
              <a:t>ChatGPT</a:t>
            </a:r>
            <a:r>
              <a:rPr lang="en-US" altLang="ko-KR" sz="2000" b="1" dirty="0"/>
              <a:t> </a:t>
            </a:r>
            <a:r>
              <a:rPr lang="ko-KR" altLang="en-US" sz="2000" b="1" dirty="0" err="1"/>
              <a:t>프롬프트란</a:t>
            </a:r>
            <a:r>
              <a:rPr lang="en-US" altLang="ko-KR" sz="2000" b="1" dirty="0"/>
              <a:t>,</a:t>
            </a:r>
            <a:r>
              <a:rPr lang="en-US" altLang="ko-KR" sz="2000" dirty="0"/>
              <a:t> </a:t>
            </a:r>
            <a:r>
              <a:rPr lang="ko-KR" altLang="en-US" sz="1050" dirty="0"/>
              <a:t>인공지능 채팅 </a:t>
            </a:r>
            <a:r>
              <a:rPr lang="ko-KR" altLang="en-US" sz="1400" dirty="0"/>
              <a:t>모델인 </a:t>
            </a:r>
            <a:r>
              <a:rPr lang="en-US" altLang="ko-KR" sz="2000" b="1" dirty="0" err="1">
                <a:solidFill>
                  <a:srgbClr val="C00000"/>
                </a:solidFill>
              </a:rPr>
              <a:t>ChatGPT</a:t>
            </a:r>
            <a:r>
              <a:rPr lang="ko-KR" altLang="en-US" sz="2000" b="1" dirty="0">
                <a:solidFill>
                  <a:srgbClr val="C00000"/>
                </a:solidFill>
              </a:rPr>
              <a:t>에게 무엇을 말할지 알려주는 </a:t>
            </a:r>
            <a:r>
              <a:rPr lang="ko-KR" altLang="en-US" sz="2000" b="1" dirty="0" err="1">
                <a:solidFill>
                  <a:srgbClr val="C00000"/>
                </a:solidFill>
              </a:rPr>
              <a:t>문장</a:t>
            </a:r>
            <a:r>
              <a:rPr lang="ko-KR" altLang="en-US" sz="1050" dirty="0" err="1"/>
              <a:t>이에요</a:t>
            </a:r>
            <a:r>
              <a:rPr lang="en-US" altLang="ko-KR" sz="1050" dirty="0"/>
              <a:t>. </a:t>
            </a:r>
            <a:r>
              <a:rPr lang="ko-KR" altLang="en-US" sz="1050" dirty="0"/>
              <a:t>예를 들어</a:t>
            </a:r>
            <a:r>
              <a:rPr lang="en-US" altLang="ko-KR" sz="1050" dirty="0"/>
              <a:t>, </a:t>
            </a:r>
            <a:r>
              <a:rPr lang="ko-KR" altLang="en-US" sz="1050" dirty="0"/>
              <a:t>너와 이야기하고 싶은 내용을 말하면 </a:t>
            </a:r>
            <a:r>
              <a:rPr lang="en-US" altLang="ko-KR" sz="1050" dirty="0" err="1"/>
              <a:t>ChatGPT</a:t>
            </a:r>
            <a:r>
              <a:rPr lang="ko-KR" altLang="en-US" sz="1050" dirty="0"/>
              <a:t>는 그에 대한 답변을 만들어줍니다</a:t>
            </a:r>
            <a:r>
              <a:rPr lang="en-US" altLang="ko-KR" sz="1050" dirty="0"/>
              <a:t>. </a:t>
            </a:r>
            <a:r>
              <a:rPr lang="ko-KR" altLang="en-US" sz="1050" dirty="0"/>
              <a:t>프롬프트를 사용하면 어떤 </a:t>
            </a:r>
            <a:r>
              <a:rPr lang="ko-KR" altLang="en-US" sz="1050" dirty="0" err="1"/>
              <a:t>주제든지</a:t>
            </a:r>
            <a:r>
              <a:rPr lang="ko-KR" altLang="en-US" sz="1050" dirty="0"/>
              <a:t> 이야기를 나눌 수 있어요</a:t>
            </a:r>
            <a:r>
              <a:rPr lang="en-US" altLang="ko-KR" sz="1050" dirty="0"/>
              <a:t>. </a:t>
            </a:r>
            <a:r>
              <a:rPr lang="ko-KR" altLang="en-US" sz="1050" dirty="0"/>
              <a:t>예를 들어</a:t>
            </a:r>
            <a:r>
              <a:rPr lang="en-US" altLang="ko-KR" sz="1050" dirty="0"/>
              <a:t>, </a:t>
            </a:r>
            <a:r>
              <a:rPr lang="ko-KR" altLang="en-US" sz="1050" dirty="0"/>
              <a:t>동물에 대해 이야기하고 싶다면 </a:t>
            </a:r>
            <a:r>
              <a:rPr lang="en-US" altLang="ko-KR" sz="1050" dirty="0"/>
              <a:t>"</a:t>
            </a:r>
            <a:r>
              <a:rPr lang="ko-KR" altLang="en-US" sz="1050" dirty="0"/>
              <a:t>동물에 대해 이야기해주세요</a:t>
            </a:r>
            <a:r>
              <a:rPr lang="en-US" altLang="ko-KR" sz="1050" dirty="0"/>
              <a:t>"</a:t>
            </a:r>
            <a:r>
              <a:rPr lang="ko-KR" altLang="en-US" sz="1050" dirty="0"/>
              <a:t>라고 프롬프트에 입력하면 </a:t>
            </a:r>
            <a:r>
              <a:rPr lang="en-US" altLang="ko-KR" sz="1050" dirty="0" err="1"/>
              <a:t>ChatGPT</a:t>
            </a:r>
            <a:r>
              <a:rPr lang="ko-KR" altLang="en-US" sz="1050" dirty="0"/>
              <a:t>가 동물에 대한 정보나 이야기를 할 준비를 하게 됩니다</a:t>
            </a:r>
            <a:r>
              <a:rPr lang="en-US" altLang="ko-KR" sz="1050" dirty="0"/>
              <a:t>.</a:t>
            </a:r>
          </a:p>
          <a:p>
            <a:pPr marL="0" indent="0" algn="just">
              <a:lnSpc>
                <a:spcPct val="250000"/>
              </a:lnSpc>
              <a:buNone/>
            </a:pPr>
            <a:r>
              <a:rPr lang="ko-KR" altLang="en-US" sz="1050" dirty="0"/>
              <a:t>요약하자면</a:t>
            </a:r>
            <a:r>
              <a:rPr lang="en-US" altLang="ko-KR" sz="1050" dirty="0"/>
              <a:t>, </a:t>
            </a:r>
            <a:r>
              <a:rPr lang="en-US" altLang="ko-KR" sz="1050" dirty="0" err="1"/>
              <a:t>ChatGPT</a:t>
            </a:r>
            <a:r>
              <a:rPr lang="en-US" altLang="ko-KR" sz="1050" dirty="0"/>
              <a:t> </a:t>
            </a:r>
            <a:r>
              <a:rPr lang="ko-KR" altLang="en-US" sz="2000" b="1" dirty="0">
                <a:solidFill>
                  <a:srgbClr val="C00000"/>
                </a:solidFill>
              </a:rPr>
              <a:t>프롬프트는 인공지능과 대화를 나누기 위해 어떤 주제를 말하고 싶은지 알려주는 </a:t>
            </a:r>
            <a:r>
              <a:rPr lang="ko-KR" altLang="en-US" sz="2000" b="1" dirty="0" err="1">
                <a:solidFill>
                  <a:srgbClr val="C00000"/>
                </a:solidFill>
              </a:rPr>
              <a:t>문장</a:t>
            </a:r>
            <a:r>
              <a:rPr lang="ko-KR" altLang="en-US" sz="1050" dirty="0" err="1"/>
              <a:t>이에요</a:t>
            </a:r>
            <a:r>
              <a:rPr lang="en-US" altLang="ko-KR" sz="1050" dirty="0"/>
              <a:t>. </a:t>
            </a:r>
            <a:r>
              <a:rPr lang="ko-KR" altLang="en-US" sz="1050" dirty="0"/>
              <a:t>그리고 </a:t>
            </a:r>
            <a:r>
              <a:rPr lang="en-US" altLang="ko-KR" sz="1050" dirty="0" err="1"/>
              <a:t>ChatGPT</a:t>
            </a:r>
            <a:r>
              <a:rPr lang="ko-KR" altLang="en-US" sz="1050" dirty="0"/>
              <a:t>는 그 주제에 관한 답변이나 도움을 줄 수 있어요</a:t>
            </a:r>
            <a:r>
              <a:rPr lang="en-US" altLang="ko-KR" sz="1050" dirty="0"/>
              <a:t>.</a:t>
            </a:r>
            <a:endParaRPr lang="ko-KR" altLang="en-US" sz="1050" dirty="0"/>
          </a:p>
        </p:txBody>
      </p:sp>
    </p:spTree>
    <p:extLst>
      <p:ext uri="{BB962C8B-B14F-4D97-AF65-F5344CB8AC3E}">
        <p14:creationId xmlns:p14="http://schemas.microsoft.com/office/powerpoint/2010/main" val="3390910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423901" y="130589"/>
            <a:ext cx="10694717" cy="2870853"/>
          </a:xfrm>
          <a:prstGeom prst="rect">
            <a:avLst/>
          </a:prstGeom>
        </p:spPr>
      </p:pic>
      <p:pic>
        <p:nvPicPr>
          <p:cNvPr id="6" name="그림 5"/>
          <p:cNvPicPr>
            <a:picLocks noChangeAspect="1"/>
          </p:cNvPicPr>
          <p:nvPr/>
        </p:nvPicPr>
        <p:blipFill>
          <a:blip r:embed="rId3"/>
          <a:stretch>
            <a:fillRect/>
          </a:stretch>
        </p:blipFill>
        <p:spPr>
          <a:xfrm>
            <a:off x="423901" y="3252081"/>
            <a:ext cx="9040487" cy="3105583"/>
          </a:xfrm>
          <a:prstGeom prst="rect">
            <a:avLst/>
          </a:prstGeom>
        </p:spPr>
      </p:pic>
    </p:spTree>
    <p:extLst>
      <p:ext uri="{BB962C8B-B14F-4D97-AF65-F5344CB8AC3E}">
        <p14:creationId xmlns:p14="http://schemas.microsoft.com/office/powerpoint/2010/main" val="2101979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r>
              <a:rPr lang="en-US" altLang="ko-KR" b="1" dirty="0"/>
              <a:t>(</a:t>
            </a:r>
            <a:r>
              <a:rPr lang="ko-KR" altLang="en-US" b="1" dirty="0"/>
              <a:t>기본</a:t>
            </a:r>
            <a:r>
              <a:rPr lang="en-US" altLang="ko-KR" b="1" dirty="0"/>
              <a:t>)</a:t>
            </a:r>
            <a:endParaRPr lang="ko-KR" altLang="en-US" dirty="0"/>
          </a:p>
        </p:txBody>
      </p:sp>
      <p:sp>
        <p:nvSpPr>
          <p:cNvPr id="3" name="내용 개체 틀 2"/>
          <p:cNvSpPr>
            <a:spLocks noGrp="1"/>
          </p:cNvSpPr>
          <p:nvPr>
            <p:ph idx="1"/>
          </p:nvPr>
        </p:nvSpPr>
        <p:spPr/>
        <p:txBody>
          <a:bodyPr/>
          <a:lstStyle/>
          <a:p>
            <a:pPr>
              <a:lnSpc>
                <a:spcPct val="150000"/>
              </a:lnSpc>
            </a:pPr>
            <a:r>
              <a:rPr lang="en-US" altLang="ko-KR" dirty="0"/>
              <a:t>PowerPoint 2016</a:t>
            </a:r>
            <a:r>
              <a:rPr lang="ko-KR" altLang="en-US" dirty="0"/>
              <a:t>에서 모든 슬라이드에 있는 사진을 슬라이드의 정 가운데로 위치하는 </a:t>
            </a:r>
            <a:r>
              <a:rPr lang="en-US" altLang="ko-KR" dirty="0"/>
              <a:t>VBA</a:t>
            </a:r>
            <a:r>
              <a:rPr lang="ko-KR" altLang="en-US" dirty="0"/>
              <a:t>코드를 작성해줘</a:t>
            </a:r>
            <a:r>
              <a:rPr lang="en-US" altLang="ko-KR" dirty="0"/>
              <a:t>.</a:t>
            </a:r>
            <a:endParaRPr lang="ko-KR" altLang="en-US" dirty="0"/>
          </a:p>
        </p:txBody>
      </p:sp>
    </p:spTree>
    <p:extLst>
      <p:ext uri="{BB962C8B-B14F-4D97-AF65-F5344CB8AC3E}">
        <p14:creationId xmlns:p14="http://schemas.microsoft.com/office/powerpoint/2010/main" val="2399771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6A024D-471D-E599-07B2-BBBB46CE35BC}"/>
              </a:ext>
            </a:extLst>
          </p:cNvPr>
          <p:cNvSpPr>
            <a:spLocks noGrp="1"/>
          </p:cNvSpPr>
          <p:nvPr>
            <p:ph type="title"/>
          </p:nvPr>
        </p:nvSpPr>
        <p:spPr/>
        <p:txBody>
          <a:bodyPr/>
          <a:lstStyle/>
          <a:p>
            <a:r>
              <a:rPr lang="ko-KR" altLang="en-US" b="1" dirty="0"/>
              <a:t>몇 호선이지 찾는 문제</a:t>
            </a:r>
            <a:endParaRPr lang="ko-KR" altLang="en-US" dirty="0"/>
          </a:p>
        </p:txBody>
      </p:sp>
      <p:pic>
        <p:nvPicPr>
          <p:cNvPr id="5" name="내용 개체 틀 4">
            <a:extLst>
              <a:ext uri="{FF2B5EF4-FFF2-40B4-BE49-F238E27FC236}">
                <a16:creationId xmlns:a16="http://schemas.microsoft.com/office/drawing/2014/main" id="{6359AC84-829B-2DE4-7E84-851BCE1AD630}"/>
              </a:ext>
            </a:extLst>
          </p:cNvPr>
          <p:cNvPicPr>
            <a:picLocks noGrp="1" noChangeAspect="1"/>
          </p:cNvPicPr>
          <p:nvPr>
            <p:ph idx="1"/>
          </p:nvPr>
        </p:nvPicPr>
        <p:blipFill>
          <a:blip r:embed="rId2"/>
          <a:stretch>
            <a:fillRect/>
          </a:stretch>
        </p:blipFill>
        <p:spPr>
          <a:xfrm>
            <a:off x="2619060" y="1825625"/>
            <a:ext cx="6953879" cy="4351338"/>
          </a:xfrm>
        </p:spPr>
      </p:pic>
    </p:spTree>
    <p:extLst>
      <p:ext uri="{BB962C8B-B14F-4D97-AF65-F5344CB8AC3E}">
        <p14:creationId xmlns:p14="http://schemas.microsoft.com/office/powerpoint/2010/main" val="644772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77500" lnSpcReduction="20000"/>
          </a:bodyPr>
          <a:lstStyle/>
          <a:p>
            <a:pPr marL="0" indent="0">
              <a:buNone/>
            </a:pPr>
            <a:r>
              <a:rPr lang="en-US" altLang="ko-KR" dirty="0"/>
              <a:t>| </a:t>
            </a:r>
            <a:r>
              <a:rPr lang="ko-KR" altLang="en-US" dirty="0"/>
              <a:t>순서  </a:t>
            </a:r>
            <a:r>
              <a:rPr lang="en-US" altLang="ko-KR" dirty="0"/>
              <a:t>| 1</a:t>
            </a:r>
            <a:r>
              <a:rPr lang="ko-KR" altLang="en-US" dirty="0"/>
              <a:t>호선 </a:t>
            </a:r>
            <a:r>
              <a:rPr lang="en-US" altLang="ko-KR" dirty="0"/>
              <a:t>| 2</a:t>
            </a:r>
            <a:r>
              <a:rPr lang="ko-KR" altLang="en-US" dirty="0"/>
              <a:t>호선   </a:t>
            </a:r>
            <a:r>
              <a:rPr lang="en-US" altLang="ko-KR" dirty="0"/>
              <a:t>| 3</a:t>
            </a:r>
            <a:r>
              <a:rPr lang="ko-KR" altLang="en-US" dirty="0"/>
              <a:t>호선   </a:t>
            </a:r>
            <a:r>
              <a:rPr lang="en-US" altLang="ko-KR" dirty="0"/>
              <a:t>| 4</a:t>
            </a:r>
            <a:r>
              <a:rPr lang="ko-KR" altLang="en-US" dirty="0"/>
              <a:t>호선  </a:t>
            </a:r>
            <a:r>
              <a:rPr lang="en-US" altLang="ko-KR" dirty="0"/>
              <a:t>| 5</a:t>
            </a:r>
            <a:r>
              <a:rPr lang="ko-KR" altLang="en-US" dirty="0"/>
              <a:t>호선  </a:t>
            </a:r>
            <a:r>
              <a:rPr lang="en-US" altLang="ko-KR" dirty="0"/>
              <a:t>| 6</a:t>
            </a:r>
            <a:r>
              <a:rPr lang="ko-KR" altLang="en-US" dirty="0"/>
              <a:t>호선 </a:t>
            </a:r>
            <a:r>
              <a:rPr lang="en-US" altLang="ko-KR" dirty="0"/>
              <a:t>| 7</a:t>
            </a:r>
            <a:r>
              <a:rPr lang="ko-KR" altLang="en-US" dirty="0"/>
              <a:t>호선  </a:t>
            </a:r>
            <a:r>
              <a:rPr lang="en-US" altLang="ko-KR" dirty="0"/>
              <a:t>|</a:t>
            </a:r>
          </a:p>
          <a:p>
            <a:pPr marL="0" indent="0">
              <a:buNone/>
            </a:pPr>
            <a:r>
              <a:rPr lang="en-US" altLang="ko-KR" dirty="0"/>
              <a:t>| --- | --- | ----- | ----- | ---- | ---- | --- | ---- |</a:t>
            </a:r>
          </a:p>
          <a:p>
            <a:pPr marL="0" indent="0">
              <a:buNone/>
            </a:pPr>
            <a:r>
              <a:rPr lang="en-US" altLang="ko-KR" dirty="0"/>
              <a:t>| 1  | </a:t>
            </a:r>
            <a:r>
              <a:rPr lang="ko-KR" altLang="en-US" dirty="0"/>
              <a:t>인천  </a:t>
            </a:r>
            <a:r>
              <a:rPr lang="en-US" altLang="ko-KR" dirty="0"/>
              <a:t>| </a:t>
            </a:r>
            <a:r>
              <a:rPr lang="ko-KR" altLang="en-US" dirty="0"/>
              <a:t>성수    </a:t>
            </a:r>
            <a:r>
              <a:rPr lang="en-US" altLang="ko-KR" dirty="0"/>
              <a:t>| </a:t>
            </a:r>
            <a:r>
              <a:rPr lang="ko-KR" altLang="en-US" dirty="0"/>
              <a:t>수서    </a:t>
            </a:r>
            <a:r>
              <a:rPr lang="en-US" altLang="ko-KR" dirty="0"/>
              <a:t>| </a:t>
            </a:r>
            <a:r>
              <a:rPr lang="ko-KR" altLang="en-US" dirty="0"/>
              <a:t>오이도  </a:t>
            </a:r>
            <a:r>
              <a:rPr lang="en-US" altLang="ko-KR" dirty="0"/>
              <a:t>| </a:t>
            </a:r>
            <a:r>
              <a:rPr lang="ko-KR" altLang="en-US" dirty="0"/>
              <a:t>방화   </a:t>
            </a:r>
            <a:r>
              <a:rPr lang="en-US" altLang="ko-KR" dirty="0"/>
              <a:t>| </a:t>
            </a:r>
            <a:r>
              <a:rPr lang="ko-KR" altLang="en-US" dirty="0"/>
              <a:t>봉화산 </a:t>
            </a:r>
            <a:r>
              <a:rPr lang="en-US" altLang="ko-KR" dirty="0"/>
              <a:t>| </a:t>
            </a:r>
            <a:r>
              <a:rPr lang="ko-KR" altLang="en-US" dirty="0"/>
              <a:t>장암   </a:t>
            </a:r>
            <a:r>
              <a:rPr lang="en-US" altLang="ko-KR" dirty="0"/>
              <a:t>|</a:t>
            </a:r>
          </a:p>
          <a:p>
            <a:pPr marL="0" indent="0">
              <a:buNone/>
            </a:pPr>
            <a:r>
              <a:rPr lang="en-US" altLang="ko-KR" dirty="0"/>
              <a:t>| 2  | </a:t>
            </a:r>
            <a:r>
              <a:rPr lang="ko-KR" altLang="en-US" dirty="0"/>
              <a:t>동인천 </a:t>
            </a:r>
            <a:r>
              <a:rPr lang="en-US" altLang="ko-KR" dirty="0"/>
              <a:t>| </a:t>
            </a:r>
            <a:r>
              <a:rPr lang="ko-KR" altLang="en-US" dirty="0"/>
              <a:t>건대입구  </a:t>
            </a:r>
            <a:r>
              <a:rPr lang="en-US" altLang="ko-KR" dirty="0"/>
              <a:t>| </a:t>
            </a:r>
            <a:r>
              <a:rPr lang="ko-KR" altLang="en-US" dirty="0"/>
              <a:t>일원    </a:t>
            </a:r>
            <a:r>
              <a:rPr lang="en-US" altLang="ko-KR" dirty="0"/>
              <a:t>| </a:t>
            </a:r>
            <a:r>
              <a:rPr lang="ko-KR" altLang="en-US" dirty="0"/>
              <a:t>정왕   </a:t>
            </a:r>
            <a:r>
              <a:rPr lang="en-US" altLang="ko-KR" dirty="0"/>
              <a:t>| </a:t>
            </a:r>
            <a:r>
              <a:rPr lang="ko-KR" altLang="en-US" dirty="0"/>
              <a:t>개화산  </a:t>
            </a:r>
            <a:r>
              <a:rPr lang="en-US" altLang="ko-KR" dirty="0"/>
              <a:t>| </a:t>
            </a:r>
            <a:r>
              <a:rPr lang="ko-KR" altLang="en-US" dirty="0"/>
              <a:t>화랑대 </a:t>
            </a:r>
            <a:r>
              <a:rPr lang="en-US" altLang="ko-KR" dirty="0"/>
              <a:t>| </a:t>
            </a:r>
            <a:r>
              <a:rPr lang="ko-KR" altLang="en-US" dirty="0"/>
              <a:t>도봉   </a:t>
            </a:r>
            <a:r>
              <a:rPr lang="en-US" altLang="ko-KR" dirty="0"/>
              <a:t>|</a:t>
            </a:r>
          </a:p>
          <a:p>
            <a:pPr marL="0" indent="0">
              <a:buNone/>
            </a:pPr>
            <a:r>
              <a:rPr lang="en-US" altLang="ko-KR" dirty="0"/>
              <a:t>| 3  | </a:t>
            </a:r>
            <a:r>
              <a:rPr lang="ko-KR" altLang="en-US" dirty="0"/>
              <a:t>도원  </a:t>
            </a:r>
            <a:r>
              <a:rPr lang="en-US" altLang="ko-KR" dirty="0"/>
              <a:t>| </a:t>
            </a:r>
            <a:r>
              <a:rPr lang="ko-KR" altLang="en-US" dirty="0"/>
              <a:t>구의    </a:t>
            </a:r>
            <a:r>
              <a:rPr lang="en-US" altLang="ko-KR" dirty="0"/>
              <a:t>| </a:t>
            </a:r>
            <a:r>
              <a:rPr lang="ko-KR" altLang="en-US" dirty="0"/>
              <a:t>대청    </a:t>
            </a:r>
            <a:r>
              <a:rPr lang="en-US" altLang="ko-KR" dirty="0"/>
              <a:t>| </a:t>
            </a:r>
            <a:r>
              <a:rPr lang="ko-KR" altLang="en-US" dirty="0"/>
              <a:t>신길온천 </a:t>
            </a:r>
            <a:r>
              <a:rPr lang="en-US" altLang="ko-KR" dirty="0"/>
              <a:t>| </a:t>
            </a:r>
            <a:r>
              <a:rPr lang="ko-KR" altLang="en-US" dirty="0"/>
              <a:t>김포공항 </a:t>
            </a:r>
            <a:r>
              <a:rPr lang="en-US" altLang="ko-KR" dirty="0"/>
              <a:t>| </a:t>
            </a:r>
            <a:r>
              <a:rPr lang="ko-KR" altLang="en-US" dirty="0"/>
              <a:t>태릉  </a:t>
            </a:r>
            <a:r>
              <a:rPr lang="en-US" altLang="ko-KR" dirty="0"/>
              <a:t>| </a:t>
            </a:r>
            <a:r>
              <a:rPr lang="ko-KR" altLang="en-US" dirty="0"/>
              <a:t>도봉산  </a:t>
            </a:r>
            <a:r>
              <a:rPr lang="en-US" altLang="ko-KR" dirty="0"/>
              <a:t>|</a:t>
            </a:r>
          </a:p>
          <a:p>
            <a:pPr marL="0" indent="0">
              <a:buNone/>
            </a:pPr>
            <a:r>
              <a:rPr lang="en-US" altLang="ko-KR" dirty="0"/>
              <a:t>| 4  | </a:t>
            </a:r>
            <a:r>
              <a:rPr lang="ko-KR" altLang="en-US" dirty="0"/>
              <a:t>제물포 </a:t>
            </a:r>
            <a:r>
              <a:rPr lang="en-US" altLang="ko-KR" dirty="0"/>
              <a:t>| </a:t>
            </a:r>
            <a:r>
              <a:rPr lang="ko-KR" altLang="en-US" dirty="0"/>
              <a:t>강변    </a:t>
            </a:r>
            <a:r>
              <a:rPr lang="en-US" altLang="ko-KR" dirty="0"/>
              <a:t>| </a:t>
            </a:r>
            <a:r>
              <a:rPr lang="ko-KR" altLang="en-US" dirty="0"/>
              <a:t>학여울   </a:t>
            </a:r>
            <a:r>
              <a:rPr lang="en-US" altLang="ko-KR" dirty="0"/>
              <a:t>| </a:t>
            </a:r>
            <a:r>
              <a:rPr lang="ko-KR" altLang="en-US" dirty="0"/>
              <a:t>안산   </a:t>
            </a:r>
            <a:r>
              <a:rPr lang="en-US" altLang="ko-KR" dirty="0"/>
              <a:t>| </a:t>
            </a:r>
            <a:r>
              <a:rPr lang="ko-KR" altLang="en-US" dirty="0"/>
              <a:t>송정   </a:t>
            </a:r>
            <a:r>
              <a:rPr lang="en-US" altLang="ko-KR" dirty="0"/>
              <a:t>| </a:t>
            </a:r>
            <a:r>
              <a:rPr lang="ko-KR" altLang="en-US" dirty="0"/>
              <a:t>석계  </a:t>
            </a:r>
            <a:r>
              <a:rPr lang="en-US" altLang="ko-KR" dirty="0"/>
              <a:t>| </a:t>
            </a:r>
            <a:r>
              <a:rPr lang="ko-KR" altLang="en-US" dirty="0"/>
              <a:t>수락산  </a:t>
            </a:r>
            <a:r>
              <a:rPr lang="en-US" altLang="ko-KR" dirty="0"/>
              <a:t>|</a:t>
            </a:r>
          </a:p>
          <a:p>
            <a:pPr marL="0" indent="0">
              <a:buNone/>
            </a:pPr>
            <a:r>
              <a:rPr lang="en-US" altLang="ko-KR" dirty="0"/>
              <a:t>| 5  | </a:t>
            </a:r>
            <a:r>
              <a:rPr lang="ko-KR" altLang="en-US" dirty="0"/>
              <a:t>도화  </a:t>
            </a:r>
            <a:r>
              <a:rPr lang="en-US" altLang="ko-KR" dirty="0"/>
              <a:t>| </a:t>
            </a:r>
            <a:r>
              <a:rPr lang="ko-KR" altLang="en-US" dirty="0"/>
              <a:t>성내    </a:t>
            </a:r>
            <a:r>
              <a:rPr lang="en-US" altLang="ko-KR" dirty="0"/>
              <a:t>| </a:t>
            </a:r>
            <a:r>
              <a:rPr lang="ko-KR" altLang="en-US" dirty="0"/>
              <a:t>대치    </a:t>
            </a:r>
            <a:r>
              <a:rPr lang="en-US" altLang="ko-KR" dirty="0"/>
              <a:t>| </a:t>
            </a:r>
            <a:r>
              <a:rPr lang="ko-KR" altLang="en-US" dirty="0"/>
              <a:t>공단   </a:t>
            </a:r>
            <a:r>
              <a:rPr lang="en-US" altLang="ko-KR" dirty="0"/>
              <a:t>| </a:t>
            </a:r>
            <a:r>
              <a:rPr lang="ko-KR" altLang="en-US" dirty="0"/>
              <a:t>마곡   </a:t>
            </a:r>
            <a:r>
              <a:rPr lang="en-US" altLang="ko-KR" dirty="0"/>
              <a:t>| </a:t>
            </a:r>
            <a:r>
              <a:rPr lang="ko-KR" altLang="en-US" dirty="0"/>
              <a:t>돌곶이 </a:t>
            </a:r>
            <a:r>
              <a:rPr lang="en-US" altLang="ko-KR" dirty="0"/>
              <a:t>| </a:t>
            </a:r>
            <a:r>
              <a:rPr lang="ko-KR" altLang="en-US" dirty="0"/>
              <a:t>마들   </a:t>
            </a:r>
            <a:r>
              <a:rPr lang="en-US" altLang="ko-KR" dirty="0"/>
              <a:t>|</a:t>
            </a:r>
          </a:p>
          <a:p>
            <a:pPr marL="0" indent="0">
              <a:buNone/>
            </a:pPr>
            <a:r>
              <a:rPr lang="en-US" altLang="ko-KR" dirty="0"/>
              <a:t>| 6  | </a:t>
            </a:r>
            <a:r>
              <a:rPr lang="ko-KR" altLang="en-US" dirty="0"/>
              <a:t>주안  </a:t>
            </a:r>
            <a:r>
              <a:rPr lang="en-US" altLang="ko-KR" dirty="0"/>
              <a:t>| </a:t>
            </a:r>
            <a:r>
              <a:rPr lang="ko-KR" altLang="en-US" dirty="0"/>
              <a:t>잠실    </a:t>
            </a:r>
            <a:r>
              <a:rPr lang="en-US" altLang="ko-KR" dirty="0"/>
              <a:t>| </a:t>
            </a:r>
            <a:r>
              <a:rPr lang="ko-KR" altLang="en-US" dirty="0"/>
              <a:t>도곡    </a:t>
            </a:r>
            <a:r>
              <a:rPr lang="en-US" altLang="ko-KR" dirty="0"/>
              <a:t>| </a:t>
            </a:r>
            <a:r>
              <a:rPr lang="ko-KR" altLang="en-US" dirty="0"/>
              <a:t>고잔   </a:t>
            </a:r>
            <a:r>
              <a:rPr lang="en-US" altLang="ko-KR" dirty="0"/>
              <a:t>| </a:t>
            </a:r>
            <a:r>
              <a:rPr lang="ko-KR" altLang="en-US" dirty="0"/>
              <a:t>발산   </a:t>
            </a:r>
            <a:r>
              <a:rPr lang="en-US" altLang="ko-KR" dirty="0"/>
              <a:t>| </a:t>
            </a:r>
            <a:r>
              <a:rPr lang="ko-KR" altLang="en-US" dirty="0"/>
              <a:t>상월곡 </a:t>
            </a:r>
            <a:r>
              <a:rPr lang="en-US" altLang="ko-KR" dirty="0"/>
              <a:t>| </a:t>
            </a:r>
            <a:r>
              <a:rPr lang="ko-KR" altLang="en-US" dirty="0"/>
              <a:t>노원   </a:t>
            </a:r>
            <a:r>
              <a:rPr lang="en-US" altLang="ko-KR" dirty="0"/>
              <a:t>|</a:t>
            </a:r>
          </a:p>
          <a:p>
            <a:pPr marL="0" indent="0">
              <a:buNone/>
            </a:pPr>
            <a:r>
              <a:rPr lang="en-US" altLang="ko-KR" dirty="0"/>
              <a:t>| 7  | </a:t>
            </a:r>
            <a:r>
              <a:rPr lang="ko-KR" altLang="en-US" dirty="0"/>
              <a:t>간석  </a:t>
            </a:r>
            <a:r>
              <a:rPr lang="en-US" altLang="ko-KR" dirty="0"/>
              <a:t>| </a:t>
            </a:r>
            <a:r>
              <a:rPr lang="ko-KR" altLang="en-US" dirty="0"/>
              <a:t>신천    </a:t>
            </a:r>
            <a:r>
              <a:rPr lang="en-US" altLang="ko-KR" dirty="0"/>
              <a:t>| </a:t>
            </a:r>
            <a:r>
              <a:rPr lang="ko-KR" altLang="en-US" dirty="0"/>
              <a:t>매봉    </a:t>
            </a:r>
            <a:r>
              <a:rPr lang="en-US" altLang="ko-KR" dirty="0"/>
              <a:t>| </a:t>
            </a:r>
            <a:r>
              <a:rPr lang="ko-KR" altLang="en-US" dirty="0"/>
              <a:t>중앙   </a:t>
            </a:r>
            <a:r>
              <a:rPr lang="en-US" altLang="ko-KR" dirty="0"/>
              <a:t>| </a:t>
            </a:r>
            <a:r>
              <a:rPr lang="ko-KR" altLang="en-US" dirty="0"/>
              <a:t>우장산  </a:t>
            </a:r>
            <a:r>
              <a:rPr lang="en-US" altLang="ko-KR" dirty="0"/>
              <a:t>| </a:t>
            </a:r>
            <a:r>
              <a:rPr lang="ko-KR" altLang="en-US" dirty="0"/>
              <a:t>월곡  </a:t>
            </a:r>
            <a:r>
              <a:rPr lang="en-US" altLang="ko-KR" dirty="0"/>
              <a:t>| </a:t>
            </a:r>
            <a:r>
              <a:rPr lang="ko-KR" altLang="en-US" dirty="0"/>
              <a:t>중계   </a:t>
            </a:r>
            <a:r>
              <a:rPr lang="en-US" altLang="ko-KR" dirty="0"/>
              <a:t>|</a:t>
            </a:r>
          </a:p>
          <a:p>
            <a:pPr marL="0" indent="0">
              <a:buNone/>
            </a:pPr>
            <a:r>
              <a:rPr lang="en-US" altLang="ko-KR" dirty="0"/>
              <a:t>| 8  | </a:t>
            </a:r>
            <a:r>
              <a:rPr lang="ko-KR" altLang="en-US" dirty="0"/>
              <a:t>동암  </a:t>
            </a:r>
            <a:r>
              <a:rPr lang="en-US" altLang="ko-KR" dirty="0"/>
              <a:t>| </a:t>
            </a:r>
            <a:r>
              <a:rPr lang="ko-KR" altLang="en-US" dirty="0"/>
              <a:t>종합운동장 </a:t>
            </a:r>
            <a:r>
              <a:rPr lang="en-US" altLang="ko-KR" dirty="0"/>
              <a:t>| </a:t>
            </a:r>
            <a:r>
              <a:rPr lang="ko-KR" altLang="en-US" dirty="0"/>
              <a:t>양재    </a:t>
            </a:r>
            <a:r>
              <a:rPr lang="en-US" altLang="ko-KR" dirty="0"/>
              <a:t>| </a:t>
            </a:r>
            <a:r>
              <a:rPr lang="ko-KR" altLang="en-US" dirty="0"/>
              <a:t>한대앞  </a:t>
            </a:r>
            <a:r>
              <a:rPr lang="en-US" altLang="ko-KR" dirty="0"/>
              <a:t>| </a:t>
            </a:r>
            <a:r>
              <a:rPr lang="ko-KR" altLang="en-US" dirty="0"/>
              <a:t>화곡   </a:t>
            </a:r>
            <a:r>
              <a:rPr lang="en-US" altLang="ko-KR" dirty="0"/>
              <a:t>| </a:t>
            </a:r>
            <a:r>
              <a:rPr lang="ko-KR" altLang="en-US" dirty="0"/>
              <a:t>고려대 </a:t>
            </a:r>
            <a:r>
              <a:rPr lang="en-US" altLang="ko-KR" dirty="0"/>
              <a:t>| </a:t>
            </a:r>
            <a:r>
              <a:rPr lang="ko-KR" altLang="en-US" dirty="0"/>
              <a:t>하계   </a:t>
            </a:r>
            <a:r>
              <a:rPr lang="en-US" altLang="ko-KR" dirty="0"/>
              <a:t>|</a:t>
            </a:r>
          </a:p>
          <a:p>
            <a:pPr marL="0" indent="0">
              <a:buNone/>
            </a:pPr>
            <a:r>
              <a:rPr lang="en-US" altLang="ko-KR" dirty="0"/>
              <a:t>| 9  | </a:t>
            </a:r>
            <a:r>
              <a:rPr lang="ko-KR" altLang="en-US" dirty="0"/>
              <a:t>백운  </a:t>
            </a:r>
            <a:r>
              <a:rPr lang="en-US" altLang="ko-KR" dirty="0"/>
              <a:t>| </a:t>
            </a:r>
            <a:r>
              <a:rPr lang="ko-KR" altLang="en-US" dirty="0"/>
              <a:t>삼성    </a:t>
            </a:r>
            <a:r>
              <a:rPr lang="en-US" altLang="ko-KR" dirty="0"/>
              <a:t>| </a:t>
            </a:r>
            <a:r>
              <a:rPr lang="ko-KR" altLang="en-US" dirty="0"/>
              <a:t>남부터미널 </a:t>
            </a:r>
            <a:r>
              <a:rPr lang="en-US" altLang="ko-KR" dirty="0"/>
              <a:t>| </a:t>
            </a:r>
            <a:r>
              <a:rPr lang="ko-KR" altLang="en-US" dirty="0"/>
              <a:t>상록수  </a:t>
            </a:r>
            <a:r>
              <a:rPr lang="en-US" altLang="ko-KR" dirty="0"/>
              <a:t>| </a:t>
            </a:r>
            <a:r>
              <a:rPr lang="ko-KR" altLang="en-US" dirty="0"/>
              <a:t>신정   </a:t>
            </a:r>
            <a:r>
              <a:rPr lang="en-US" altLang="ko-KR" dirty="0"/>
              <a:t>| </a:t>
            </a:r>
            <a:r>
              <a:rPr lang="ko-KR" altLang="en-US" dirty="0"/>
              <a:t>안암  </a:t>
            </a:r>
            <a:r>
              <a:rPr lang="en-US" altLang="ko-KR" dirty="0"/>
              <a:t>| </a:t>
            </a:r>
            <a:r>
              <a:rPr lang="ko-KR" altLang="en-US" dirty="0"/>
              <a:t>공릉   </a:t>
            </a:r>
            <a:r>
              <a:rPr lang="en-US" altLang="ko-KR" dirty="0"/>
              <a:t>|</a:t>
            </a:r>
          </a:p>
          <a:p>
            <a:pPr marL="0" indent="0">
              <a:buNone/>
            </a:pPr>
            <a:r>
              <a:rPr lang="en-US" altLang="ko-KR" dirty="0"/>
              <a:t>| 10 | </a:t>
            </a:r>
            <a:r>
              <a:rPr lang="ko-KR" altLang="en-US" dirty="0"/>
              <a:t>부평  </a:t>
            </a:r>
            <a:r>
              <a:rPr lang="en-US" altLang="ko-KR" dirty="0"/>
              <a:t>| </a:t>
            </a:r>
            <a:r>
              <a:rPr lang="ko-KR" altLang="en-US" dirty="0"/>
              <a:t>선릉    </a:t>
            </a:r>
            <a:r>
              <a:rPr lang="en-US" altLang="ko-KR" dirty="0"/>
              <a:t>| </a:t>
            </a:r>
            <a:r>
              <a:rPr lang="ko-KR" altLang="en-US" dirty="0"/>
              <a:t>교대    </a:t>
            </a:r>
            <a:r>
              <a:rPr lang="en-US" altLang="ko-KR" dirty="0"/>
              <a:t>| </a:t>
            </a:r>
            <a:r>
              <a:rPr lang="ko-KR" altLang="en-US" dirty="0"/>
              <a:t>반월   </a:t>
            </a:r>
            <a:r>
              <a:rPr lang="en-US" altLang="ko-KR" dirty="0"/>
              <a:t>| </a:t>
            </a:r>
            <a:r>
              <a:rPr lang="ko-KR" altLang="en-US" dirty="0"/>
              <a:t>목동   </a:t>
            </a:r>
            <a:r>
              <a:rPr lang="en-US" altLang="ko-KR" dirty="0"/>
              <a:t>| </a:t>
            </a:r>
            <a:r>
              <a:rPr lang="ko-KR" altLang="en-US" dirty="0"/>
              <a:t>보문  </a:t>
            </a:r>
            <a:r>
              <a:rPr lang="en-US" altLang="ko-KR" dirty="0"/>
              <a:t>| </a:t>
            </a:r>
            <a:r>
              <a:rPr lang="ko-KR" altLang="en-US" dirty="0"/>
              <a:t>태릉입구 </a:t>
            </a:r>
            <a:r>
              <a:rPr lang="en-US" altLang="ko-KR" dirty="0"/>
              <a:t>|</a:t>
            </a:r>
          </a:p>
          <a:p>
            <a:pPr marL="0" indent="0">
              <a:buNone/>
            </a:pPr>
            <a:endParaRPr lang="ko-KR" altLang="en-US" dirty="0"/>
          </a:p>
        </p:txBody>
      </p:sp>
    </p:spTree>
    <p:extLst>
      <p:ext uri="{BB962C8B-B14F-4D97-AF65-F5344CB8AC3E}">
        <p14:creationId xmlns:p14="http://schemas.microsoft.com/office/powerpoint/2010/main" val="247116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a:t>
            </a:r>
            <a:r>
              <a:rPr lang="ko-KR" altLang="en-US" b="1"/>
              <a:t>문제</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엑셀 </a:t>
            </a:r>
            <a:r>
              <a:rPr lang="en-US" altLang="ko-KR" sz="2000" dirty="0"/>
              <a:t>VBA </a:t>
            </a:r>
            <a:r>
              <a:rPr lang="ko-KR" altLang="en-US" sz="2000" dirty="0"/>
              <a:t>코드를 작성해줘</a:t>
            </a:r>
            <a:r>
              <a:rPr lang="en-US" altLang="ko-KR" sz="2000" dirty="0"/>
              <a:t>. </a:t>
            </a:r>
            <a:r>
              <a:rPr lang="ko-KR" altLang="en-US" sz="2000" dirty="0"/>
              <a:t>이 코드는 사용자로부터 서울 지하철 역 이름을 입력 받아서 해당 역이 어떤 호선에 속해 있는지 그리고 그 호선에서 몇 번째 역인지를 알려주는 코드다</a:t>
            </a:r>
            <a:r>
              <a:rPr lang="en-US" altLang="ko-KR" sz="2000" dirty="0"/>
              <a:t>.</a:t>
            </a:r>
          </a:p>
          <a:p>
            <a:pPr marL="514350" indent="-514350" algn="just">
              <a:lnSpc>
                <a:spcPct val="150000"/>
              </a:lnSpc>
              <a:buAutoNum type="arabicPeriod"/>
            </a:pPr>
            <a:r>
              <a:rPr lang="ko-KR" altLang="en-US" sz="2000" dirty="0"/>
              <a:t>역 이름은 엑셀 시트 </a:t>
            </a:r>
            <a:r>
              <a:rPr lang="en-US" altLang="ko-KR" sz="2000" dirty="0"/>
              <a:t>'Sheet1'</a:t>
            </a:r>
            <a:r>
              <a:rPr lang="ko-KR" altLang="en-US" sz="2000" dirty="0"/>
              <a:t>의 </a:t>
            </a:r>
            <a:r>
              <a:rPr lang="en-US" altLang="ko-KR" sz="2000" dirty="0"/>
              <a:t>B2</a:t>
            </a:r>
            <a:r>
              <a:rPr lang="ko-KR" altLang="en-US" sz="2000" dirty="0"/>
              <a:t>부터 </a:t>
            </a:r>
            <a:r>
              <a:rPr lang="en-US" altLang="ko-KR" sz="2000" dirty="0"/>
              <a:t>H11</a:t>
            </a:r>
            <a:r>
              <a:rPr lang="ko-KR" altLang="en-US" sz="2000" dirty="0"/>
              <a:t>까지 셀에 나열되어 있고</a:t>
            </a:r>
            <a:r>
              <a:rPr lang="en-US" altLang="ko-KR" sz="2000" dirty="0"/>
              <a:t>, </a:t>
            </a:r>
            <a:r>
              <a:rPr lang="ko-KR" altLang="en-US" sz="2000" dirty="0"/>
              <a:t>호선 정보는 </a:t>
            </a:r>
            <a:r>
              <a:rPr lang="en-US" altLang="ko-KR" sz="2000" dirty="0"/>
              <a:t>B1</a:t>
            </a:r>
            <a:r>
              <a:rPr lang="ko-KR" altLang="en-US" sz="2000" dirty="0"/>
              <a:t>부터 </a:t>
            </a:r>
            <a:r>
              <a:rPr lang="en-US" altLang="ko-KR" sz="2000" dirty="0"/>
              <a:t>H1</a:t>
            </a:r>
            <a:r>
              <a:rPr lang="ko-KR" altLang="en-US" sz="2000" dirty="0"/>
              <a:t>까지의 셀에 있다</a:t>
            </a:r>
            <a:r>
              <a:rPr lang="en-US" altLang="ko-KR" sz="2000" dirty="0"/>
              <a:t>.</a:t>
            </a:r>
          </a:p>
          <a:p>
            <a:pPr marL="514350" indent="-514350" algn="just">
              <a:lnSpc>
                <a:spcPct val="150000"/>
              </a:lnSpc>
              <a:buAutoNum type="arabicPeriod"/>
            </a:pPr>
            <a:r>
              <a:rPr lang="ko-KR" altLang="en-US" sz="2000" dirty="0"/>
              <a:t>만약 입력된 역 이름이 존재하지 않는다면 </a:t>
            </a:r>
            <a:r>
              <a:rPr lang="en-US" altLang="ko-KR" sz="2000" dirty="0"/>
              <a:t>＇</a:t>
            </a:r>
            <a:r>
              <a:rPr lang="ko-KR" altLang="en-US" sz="2000" dirty="0"/>
              <a:t>해당 역을 찾을 수 없습니다</a:t>
            </a:r>
            <a:r>
              <a:rPr lang="en-US" altLang="ko-KR" sz="2000" dirty="0"/>
              <a:t>.＇</a:t>
            </a:r>
            <a:r>
              <a:rPr lang="ko-KR" altLang="en-US" sz="2000" dirty="0"/>
              <a:t>라는 메시지를 출력해야 한다</a:t>
            </a:r>
            <a:r>
              <a:rPr lang="en-US" altLang="ko-KR" sz="2000" dirty="0"/>
              <a:t>.</a:t>
            </a:r>
            <a:endParaRPr lang="ko-KR" altLang="en-US" sz="2000" dirty="0"/>
          </a:p>
        </p:txBody>
      </p:sp>
    </p:spTree>
    <p:extLst>
      <p:ext uri="{BB962C8B-B14F-4D97-AF65-F5344CB8AC3E}">
        <p14:creationId xmlns:p14="http://schemas.microsoft.com/office/powerpoint/2010/main" val="1021148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fontScale="85000" lnSpcReduction="10000"/>
          </a:bodyPr>
          <a:lstStyle/>
          <a:p>
            <a:pPr marL="0" indent="0" algn="just">
              <a:lnSpc>
                <a:spcPct val="150000"/>
              </a:lnSpc>
              <a:buNone/>
            </a:pPr>
            <a:r>
              <a:rPr lang="ko-KR" altLang="en-US" sz="2400" dirty="0"/>
              <a:t>위 표를 입력 받아서 다음의 질문에 답해줘</a:t>
            </a:r>
            <a:r>
              <a:rPr lang="en-US" altLang="ko-KR" sz="2400" dirty="0"/>
              <a:t>.</a:t>
            </a:r>
          </a:p>
          <a:p>
            <a:pPr marL="457200" indent="-457200" algn="just">
              <a:lnSpc>
                <a:spcPct val="150000"/>
              </a:lnSpc>
              <a:buAutoNum type="arabicPeriod"/>
            </a:pPr>
            <a:r>
              <a:rPr lang="ko-KR" altLang="en-US" sz="2400" dirty="0"/>
              <a:t>엑셀 </a:t>
            </a:r>
            <a:r>
              <a:rPr lang="en-US" altLang="ko-KR" sz="2400" dirty="0"/>
              <a:t>Sheet1</a:t>
            </a:r>
            <a:r>
              <a:rPr lang="ko-KR" altLang="en-US" sz="2400" dirty="0"/>
              <a:t>에 서울 지하철 역 이름과 호선 정보를 포함하는 위와 같은 표가 있다</a:t>
            </a:r>
            <a:r>
              <a:rPr lang="en-US" altLang="ko-KR" sz="2400" dirty="0"/>
              <a:t>.</a:t>
            </a:r>
          </a:p>
          <a:p>
            <a:pPr marL="457200" indent="-457200" algn="just">
              <a:lnSpc>
                <a:spcPct val="150000"/>
              </a:lnSpc>
              <a:buAutoNum type="arabicPeriod"/>
            </a:pPr>
            <a:r>
              <a:rPr lang="ko-KR" altLang="en-US" sz="2400" dirty="0"/>
              <a:t>역 이름을 입력하면 해당 역이 속한 호선과 몇 번째 역인지 출력하는 </a:t>
            </a:r>
            <a:r>
              <a:rPr lang="en-US" altLang="ko-KR" sz="2400" dirty="0"/>
              <a:t>Excel VBA </a:t>
            </a:r>
            <a:r>
              <a:rPr lang="ko-KR" altLang="en-US" sz="2400" dirty="0"/>
              <a:t>코드를 작성해라</a:t>
            </a:r>
            <a:r>
              <a:rPr lang="en-US" altLang="ko-KR" sz="2400" dirty="0"/>
              <a:t>.</a:t>
            </a:r>
          </a:p>
          <a:p>
            <a:pPr marL="457200" indent="-457200" algn="just">
              <a:lnSpc>
                <a:spcPct val="150000"/>
              </a:lnSpc>
              <a:buAutoNum type="arabicPeriod"/>
            </a:pPr>
            <a:r>
              <a:rPr lang="ko-KR" altLang="en-US" sz="2400" dirty="0"/>
              <a:t>호선 정보는 </a:t>
            </a:r>
            <a:r>
              <a:rPr lang="en-US" altLang="ko-KR" sz="2400" dirty="0"/>
              <a:t>B1:H1</a:t>
            </a:r>
            <a:r>
              <a:rPr lang="ko-KR" altLang="en-US" sz="2400" dirty="0"/>
              <a:t>행에 위치하며</a:t>
            </a:r>
            <a:r>
              <a:rPr lang="en-US" altLang="ko-KR" sz="2400" dirty="0"/>
              <a:t>, </a:t>
            </a:r>
            <a:r>
              <a:rPr lang="ko-KR" altLang="en-US" sz="2400" dirty="0"/>
              <a:t>역 이름은 </a:t>
            </a:r>
            <a:r>
              <a:rPr lang="en-US" altLang="ko-KR" sz="2400" dirty="0"/>
              <a:t>B2</a:t>
            </a:r>
            <a:r>
              <a:rPr lang="ko-KR" altLang="en-US" sz="2400" dirty="0"/>
              <a:t>부터 </a:t>
            </a:r>
            <a:r>
              <a:rPr lang="en-US" altLang="ko-KR" sz="2400" dirty="0"/>
              <a:t>H11</a:t>
            </a:r>
            <a:r>
              <a:rPr lang="ko-KR" altLang="en-US" sz="2400" dirty="0"/>
              <a:t>까지의 셀에 분포되어 있다</a:t>
            </a:r>
            <a:r>
              <a:rPr lang="en-US" altLang="ko-KR" sz="2400" dirty="0"/>
              <a:t>.</a:t>
            </a:r>
          </a:p>
          <a:p>
            <a:pPr marL="457200" indent="-457200" algn="just">
              <a:lnSpc>
                <a:spcPct val="150000"/>
              </a:lnSpc>
              <a:buAutoNum type="arabicPeriod"/>
            </a:pPr>
            <a:r>
              <a:rPr lang="ko-KR" altLang="en-US" sz="2400" dirty="0"/>
              <a:t>만약 </a:t>
            </a:r>
            <a:r>
              <a:rPr lang="en-US" altLang="ko-KR" sz="2400" dirty="0"/>
              <a:t>"</a:t>
            </a:r>
            <a:r>
              <a:rPr lang="ko-KR" altLang="en-US" sz="2400" dirty="0"/>
              <a:t>한대앞</a:t>
            </a:r>
            <a:r>
              <a:rPr lang="en-US" altLang="ko-KR" sz="2400" dirty="0"/>
              <a:t>"</a:t>
            </a:r>
            <a:r>
              <a:rPr lang="ko-KR" altLang="en-US" sz="2400" dirty="0"/>
              <a:t>을 입력하면 </a:t>
            </a:r>
            <a:r>
              <a:rPr lang="en-US" altLang="ko-KR" sz="2400" dirty="0"/>
              <a:t>"</a:t>
            </a:r>
            <a:r>
              <a:rPr lang="ko-KR" altLang="en-US" sz="2400" dirty="0"/>
              <a:t>한대앞 </a:t>
            </a:r>
            <a:r>
              <a:rPr lang="en-US" altLang="ko-KR" sz="2400" dirty="0"/>
              <a:t>4</a:t>
            </a:r>
            <a:r>
              <a:rPr lang="ko-KR" altLang="en-US" sz="2400" dirty="0"/>
              <a:t>호선 </a:t>
            </a:r>
            <a:r>
              <a:rPr lang="en-US" altLang="ko-KR" sz="2400" dirty="0"/>
              <a:t>8</a:t>
            </a:r>
            <a:r>
              <a:rPr lang="ko-KR" altLang="en-US" sz="2400" dirty="0"/>
              <a:t>번째 역입니다</a:t>
            </a:r>
            <a:r>
              <a:rPr lang="en-US" altLang="ko-KR" sz="2400" dirty="0"/>
              <a:t>."</a:t>
            </a:r>
            <a:r>
              <a:rPr lang="ko-KR" altLang="en-US" sz="2400" dirty="0"/>
              <a:t>라고 출력해야한다</a:t>
            </a:r>
            <a:r>
              <a:rPr lang="en-US" altLang="ko-KR" sz="2400" dirty="0"/>
              <a:t>.</a:t>
            </a:r>
          </a:p>
          <a:p>
            <a:pPr marL="457200" indent="-457200" algn="just">
              <a:lnSpc>
                <a:spcPct val="150000"/>
              </a:lnSpc>
              <a:buAutoNum type="arabicPeriod"/>
            </a:pPr>
            <a:r>
              <a:rPr lang="ko-KR" altLang="en-US" sz="2400" dirty="0"/>
              <a:t>만약 해당 역이 없을 경우 </a:t>
            </a:r>
            <a:r>
              <a:rPr lang="en-US" altLang="ko-KR" sz="2400" dirty="0"/>
              <a:t>'</a:t>
            </a:r>
            <a:r>
              <a:rPr lang="ko-KR" altLang="en-US" sz="2400" dirty="0"/>
              <a:t>해당 역을 찾을 수 없습니다</a:t>
            </a:r>
            <a:r>
              <a:rPr lang="en-US" altLang="ko-KR" sz="2400" dirty="0"/>
              <a:t>.'</a:t>
            </a:r>
            <a:r>
              <a:rPr lang="ko-KR" altLang="en-US" sz="2400" dirty="0"/>
              <a:t>라는 메시지를 출력해야 한다</a:t>
            </a:r>
            <a:r>
              <a:rPr lang="en-US" altLang="ko-KR" sz="2400" dirty="0"/>
              <a:t>.</a:t>
            </a:r>
            <a:endParaRPr lang="ko-KR" altLang="en-US" sz="2400" dirty="0"/>
          </a:p>
        </p:txBody>
      </p:sp>
    </p:spTree>
    <p:extLst>
      <p:ext uri="{BB962C8B-B14F-4D97-AF65-F5344CB8AC3E}">
        <p14:creationId xmlns:p14="http://schemas.microsoft.com/office/powerpoint/2010/main" val="4213830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p>
        </p:txBody>
      </p:sp>
      <p:sp>
        <p:nvSpPr>
          <p:cNvPr id="3" name="내용 개체 틀 2"/>
          <p:cNvSpPr>
            <a:spLocks noGrp="1"/>
          </p:cNvSpPr>
          <p:nvPr>
            <p:ph idx="1"/>
          </p:nvPr>
        </p:nvSpPr>
        <p:spPr/>
        <p:txBody>
          <a:bodyPr>
            <a:normAutofit fontScale="25000" lnSpcReduction="20000"/>
          </a:bodyPr>
          <a:lstStyle/>
          <a:p>
            <a:pPr marL="0" indent="0">
              <a:buNone/>
            </a:pPr>
            <a:r>
              <a:rPr lang="en-US" altLang="ko-KR" dirty="0"/>
              <a:t>| </a:t>
            </a:r>
            <a:r>
              <a:rPr lang="ko-KR" altLang="en-US" dirty="0"/>
              <a:t>날짜  </a:t>
            </a:r>
            <a:r>
              <a:rPr lang="en-US" altLang="ko-KR" dirty="0"/>
              <a:t>| </a:t>
            </a:r>
            <a:r>
              <a:rPr lang="ko-KR" altLang="en-US" dirty="0"/>
              <a:t>소속     </a:t>
            </a:r>
            <a:r>
              <a:rPr lang="en-US" altLang="ko-KR" dirty="0"/>
              <a:t>| </a:t>
            </a:r>
            <a:r>
              <a:rPr lang="ko-KR" altLang="en-US" dirty="0"/>
              <a:t>성명  </a:t>
            </a:r>
            <a:r>
              <a:rPr lang="en-US" altLang="ko-KR" dirty="0"/>
              <a:t>|</a:t>
            </a:r>
          </a:p>
          <a:p>
            <a:pPr marL="0" indent="0">
              <a:buNone/>
            </a:pPr>
            <a:r>
              <a:rPr lang="en-US" altLang="ko-KR" dirty="0"/>
              <a:t>| --- | ------ | --- |</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김지혜 </a:t>
            </a:r>
            <a:r>
              <a:rPr lang="en-US" altLang="ko-KR" dirty="0"/>
              <a:t>|</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박지윤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오상헌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하진옥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박신희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손명진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이성봉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권연옥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임지현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임윤정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이호정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김진길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윤주연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정종필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서인숙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김혜린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유한조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김지영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윤수현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백다원 </a:t>
            </a:r>
            <a:r>
              <a:rPr lang="en-US" altLang="ko-KR" dirty="0"/>
              <a:t>|</a:t>
            </a:r>
          </a:p>
          <a:p>
            <a:pPr marL="0" indent="0">
              <a:buNone/>
            </a:pPr>
            <a:endParaRPr lang="ko-KR" altLang="en-US" dirty="0"/>
          </a:p>
        </p:txBody>
      </p:sp>
      <p:pic>
        <p:nvPicPr>
          <p:cNvPr id="4" name="그림 3"/>
          <p:cNvPicPr>
            <a:picLocks noChangeAspect="1"/>
          </p:cNvPicPr>
          <p:nvPr/>
        </p:nvPicPr>
        <p:blipFill>
          <a:blip r:embed="rId2"/>
          <a:stretch>
            <a:fillRect/>
          </a:stretch>
        </p:blipFill>
        <p:spPr>
          <a:xfrm>
            <a:off x="4136517" y="1469216"/>
            <a:ext cx="3740743" cy="5064155"/>
          </a:xfrm>
          <a:prstGeom prst="rect">
            <a:avLst/>
          </a:prstGeom>
        </p:spPr>
      </p:pic>
    </p:spTree>
    <p:extLst>
      <p:ext uri="{BB962C8B-B14F-4D97-AF65-F5344CB8AC3E}">
        <p14:creationId xmlns:p14="http://schemas.microsoft.com/office/powerpoint/2010/main" val="3624223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-1)</a:t>
            </a:r>
            <a:endParaRPr lang="ko-KR" altLang="en-US" sz="3600" b="1" dirty="0"/>
          </a:p>
        </p:txBody>
      </p:sp>
      <p:sp>
        <p:nvSpPr>
          <p:cNvPr id="3" name="내용 개체 틀 2"/>
          <p:cNvSpPr>
            <a:spLocks noGrp="1"/>
          </p:cNvSpPr>
          <p:nvPr>
            <p:ph idx="1"/>
          </p:nvPr>
        </p:nvSpPr>
        <p:spPr/>
        <p:txBody>
          <a:bodyPr>
            <a:normAutofit fontScale="85000" lnSpcReduction="10000"/>
          </a:bodyPr>
          <a:lstStyle/>
          <a:p>
            <a:pPr marL="514350" indent="-514350" algn="just">
              <a:lnSpc>
                <a:spcPct val="150000"/>
              </a:lnSpc>
              <a:buAutoNum type="arabicPeriod"/>
            </a:pPr>
            <a:r>
              <a:rPr lang="ko-KR" altLang="en-US" dirty="0"/>
              <a:t>엑셀 시트에 날짜</a:t>
            </a:r>
            <a:r>
              <a:rPr lang="en-US" altLang="ko-KR" dirty="0"/>
              <a:t>, </a:t>
            </a:r>
            <a:r>
              <a:rPr lang="ko-KR" altLang="en-US" dirty="0"/>
              <a:t>소속</a:t>
            </a:r>
            <a:r>
              <a:rPr lang="en-US" altLang="ko-KR" dirty="0"/>
              <a:t>, </a:t>
            </a:r>
            <a:r>
              <a:rPr lang="ko-KR" altLang="en-US" dirty="0"/>
              <a:t>성명 정보를 포함하는 데이터 프레임이 있다</a:t>
            </a:r>
            <a:r>
              <a:rPr lang="en-US" altLang="ko-KR" dirty="0"/>
              <a:t>.</a:t>
            </a:r>
          </a:p>
          <a:p>
            <a:pPr marL="514350" indent="-514350" algn="just">
              <a:lnSpc>
                <a:spcPct val="150000"/>
              </a:lnSpc>
              <a:buAutoNum type="arabicPeriod"/>
            </a:pPr>
            <a:r>
              <a:rPr lang="ko-KR" altLang="en-US" dirty="0"/>
              <a:t>이 데이터 프레임에서 각 고유 </a:t>
            </a:r>
            <a:r>
              <a:rPr lang="en-US" altLang="ko-KR" dirty="0"/>
              <a:t>＇</a:t>
            </a:r>
            <a:r>
              <a:rPr lang="ko-KR" altLang="en-US" dirty="0"/>
              <a:t>날짜</a:t>
            </a:r>
            <a:r>
              <a:rPr lang="en-US" altLang="ko-KR" dirty="0"/>
              <a:t>＇ </a:t>
            </a:r>
            <a:r>
              <a:rPr lang="ko-KR" altLang="en-US" dirty="0"/>
              <a:t>값을 기준으로 해당 날짜에 해당하는 행을 찾아 새로운 시트에 복사하는 </a:t>
            </a:r>
            <a:r>
              <a:rPr lang="en-US" altLang="ko-KR" dirty="0"/>
              <a:t>Excel VBA </a:t>
            </a:r>
            <a:r>
              <a:rPr lang="ko-KR" altLang="en-US" dirty="0"/>
              <a:t>코드를 작성한다</a:t>
            </a:r>
            <a:r>
              <a:rPr lang="en-US" altLang="ko-KR" dirty="0"/>
              <a:t>.</a:t>
            </a:r>
          </a:p>
          <a:p>
            <a:pPr marL="514350" indent="-514350" algn="just">
              <a:lnSpc>
                <a:spcPct val="150000"/>
              </a:lnSpc>
              <a:buAutoNum type="arabicPeriod"/>
            </a:pPr>
            <a:r>
              <a:rPr lang="ko-KR" altLang="en-US" dirty="0"/>
              <a:t>이 때</a:t>
            </a:r>
            <a:r>
              <a:rPr lang="en-US" altLang="ko-KR" dirty="0"/>
              <a:t>, </a:t>
            </a:r>
            <a:r>
              <a:rPr lang="ko-KR" altLang="en-US" dirty="0"/>
              <a:t>새로 생성된 각 시트의 이름은 해당 시트에 복사된 행들의 </a:t>
            </a:r>
            <a:r>
              <a:rPr lang="en-US" altLang="ko-KR" dirty="0"/>
              <a:t>＇</a:t>
            </a:r>
            <a:r>
              <a:rPr lang="ko-KR" altLang="en-US" dirty="0"/>
              <a:t>날짜</a:t>
            </a:r>
            <a:r>
              <a:rPr lang="en-US" altLang="ko-KR" dirty="0"/>
              <a:t>＇ </a:t>
            </a:r>
            <a:r>
              <a:rPr lang="ko-KR" altLang="en-US" dirty="0"/>
              <a:t>값으로 설정해야 한다</a:t>
            </a:r>
            <a:r>
              <a:rPr lang="en-US" altLang="ko-KR" dirty="0"/>
              <a:t>.</a:t>
            </a:r>
          </a:p>
          <a:p>
            <a:pPr marL="514350" indent="-514350" algn="just">
              <a:lnSpc>
                <a:spcPct val="150000"/>
              </a:lnSpc>
              <a:buAutoNum type="arabicPeriod"/>
            </a:pPr>
            <a:r>
              <a:rPr lang="ko-KR" altLang="en-US" dirty="0"/>
              <a:t>즉</a:t>
            </a:r>
            <a:r>
              <a:rPr lang="en-US" altLang="ko-KR" dirty="0"/>
              <a:t>, </a:t>
            </a:r>
            <a:r>
              <a:rPr lang="ko-KR" altLang="en-US" dirty="0"/>
              <a:t>각 고유 날짜마다 별도의 시트를 생성하고 해당 날짜에 해당하는 데이터를 해당 시트에 복사해 주는 코드를 작성해야 한다</a:t>
            </a:r>
            <a:r>
              <a:rPr lang="en-US" altLang="ko-KR" dirty="0"/>
              <a:t>.</a:t>
            </a:r>
            <a:endParaRPr lang="ko-KR" altLang="en-US" dirty="0"/>
          </a:p>
        </p:txBody>
      </p:sp>
    </p:spTree>
    <p:extLst>
      <p:ext uri="{BB962C8B-B14F-4D97-AF65-F5344CB8AC3E}">
        <p14:creationId xmlns:p14="http://schemas.microsoft.com/office/powerpoint/2010/main" val="4069649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-2)</a:t>
            </a:r>
            <a:endParaRPr lang="ko-KR" altLang="en-US" sz="3600" b="1" dirty="0"/>
          </a:p>
        </p:txBody>
      </p:sp>
      <p:sp>
        <p:nvSpPr>
          <p:cNvPr id="3" name="내용 개체 틀 2"/>
          <p:cNvSpPr>
            <a:spLocks noGrp="1"/>
          </p:cNvSpPr>
          <p:nvPr>
            <p:ph idx="1"/>
          </p:nvPr>
        </p:nvSpPr>
        <p:spPr/>
        <p:txBody>
          <a:bodyPr>
            <a:normAutofit fontScale="70000" lnSpcReduction="20000"/>
          </a:bodyPr>
          <a:lstStyle/>
          <a:p>
            <a:pPr marL="514350" indent="-514350">
              <a:lnSpc>
                <a:spcPct val="160000"/>
              </a:lnSpc>
              <a:buAutoNum type="arabicPeriod"/>
            </a:pPr>
            <a:r>
              <a:rPr lang="en-US" altLang="ko-KR" dirty="0"/>
              <a:t>Excel VBA</a:t>
            </a:r>
            <a:r>
              <a:rPr lang="ko-KR" altLang="en-US" dirty="0"/>
              <a:t>를 사용하여 다음의 기능을 수행하는 매크로를 작성한다</a:t>
            </a:r>
            <a:r>
              <a:rPr lang="en-US" altLang="ko-KR" dirty="0"/>
              <a:t>:</a:t>
            </a:r>
          </a:p>
          <a:p>
            <a:pPr marL="514350" indent="-514350">
              <a:lnSpc>
                <a:spcPct val="160000"/>
              </a:lnSpc>
              <a:buAutoNum type="arabicPeriod"/>
            </a:pPr>
            <a:r>
              <a:rPr lang="en-US" altLang="ko-KR" dirty="0"/>
              <a:t>'Sheet1'</a:t>
            </a:r>
            <a:r>
              <a:rPr lang="ko-KR" altLang="en-US" dirty="0"/>
              <a:t>이라는 이름의 워크시트에서 데이터를 읽어 온다</a:t>
            </a:r>
            <a:r>
              <a:rPr lang="en-US" altLang="ko-KR" dirty="0"/>
              <a:t>.</a:t>
            </a:r>
          </a:p>
          <a:p>
            <a:pPr marL="514350" indent="-514350">
              <a:lnSpc>
                <a:spcPct val="160000"/>
              </a:lnSpc>
              <a:buAutoNum type="arabicPeriod"/>
            </a:pPr>
            <a:r>
              <a:rPr lang="ko-KR" altLang="en-US" dirty="0"/>
              <a:t>첫 번째 열에 위치한 </a:t>
            </a:r>
            <a:r>
              <a:rPr lang="en-US" altLang="ko-KR" dirty="0"/>
              <a:t>＂</a:t>
            </a:r>
            <a:r>
              <a:rPr lang="ko-KR" altLang="en-US" dirty="0"/>
              <a:t>날짜</a:t>
            </a:r>
            <a:r>
              <a:rPr lang="en-US" altLang="ko-KR" dirty="0"/>
              <a:t>“ </a:t>
            </a:r>
            <a:r>
              <a:rPr lang="ko-KR" altLang="en-US" dirty="0"/>
              <a:t>를 기준으로</a:t>
            </a:r>
            <a:r>
              <a:rPr lang="en-US" altLang="ko-KR" dirty="0"/>
              <a:t>, </a:t>
            </a:r>
            <a:r>
              <a:rPr lang="ko-KR" altLang="en-US" dirty="0"/>
              <a:t>각 날짜별로 새로운 워크시트를 생성한다</a:t>
            </a:r>
            <a:r>
              <a:rPr lang="en-US" altLang="ko-KR" dirty="0"/>
              <a:t>.</a:t>
            </a:r>
          </a:p>
          <a:p>
            <a:pPr marL="514350" indent="-514350">
              <a:lnSpc>
                <a:spcPct val="160000"/>
              </a:lnSpc>
              <a:buAutoNum type="arabicPeriod"/>
            </a:pPr>
            <a:r>
              <a:rPr lang="ko-KR" altLang="en-US" dirty="0"/>
              <a:t>각 워크시트에는 해당 날짜의 데이터만 복사한다</a:t>
            </a:r>
            <a:r>
              <a:rPr lang="en-US" altLang="ko-KR" dirty="0"/>
              <a:t>.</a:t>
            </a:r>
          </a:p>
          <a:p>
            <a:pPr marL="514350" indent="-514350">
              <a:lnSpc>
                <a:spcPct val="160000"/>
              </a:lnSpc>
              <a:buAutoNum type="arabicPeriod"/>
            </a:pPr>
            <a:r>
              <a:rPr lang="ko-KR" altLang="en-US" dirty="0"/>
              <a:t>헤더</a:t>
            </a:r>
            <a:r>
              <a:rPr lang="en-US" altLang="ko-KR" dirty="0"/>
              <a:t>(</a:t>
            </a:r>
            <a:r>
              <a:rPr lang="ko-KR" altLang="en-US" dirty="0"/>
              <a:t>첫 번째 행</a:t>
            </a:r>
            <a:r>
              <a:rPr lang="en-US" altLang="ko-KR" dirty="0"/>
              <a:t>)</a:t>
            </a:r>
            <a:r>
              <a:rPr lang="ko-KR" altLang="en-US" dirty="0"/>
              <a:t>도 복사 되어야 한다</a:t>
            </a:r>
            <a:r>
              <a:rPr lang="en-US" altLang="ko-KR" dirty="0"/>
              <a:t>.</a:t>
            </a:r>
          </a:p>
          <a:p>
            <a:pPr marL="514350" indent="-514350">
              <a:lnSpc>
                <a:spcPct val="160000"/>
              </a:lnSpc>
              <a:buAutoNum type="arabicPeriod"/>
            </a:pPr>
            <a:r>
              <a:rPr lang="ko-KR" altLang="en-US" dirty="0"/>
              <a:t>데이터 추출이 완료되면</a:t>
            </a:r>
            <a:r>
              <a:rPr lang="en-US" altLang="ko-KR" dirty="0"/>
              <a:t>, '</a:t>
            </a:r>
            <a:r>
              <a:rPr lang="ko-KR" altLang="en-US" dirty="0"/>
              <a:t>데이터 추출이 완료되었습니다</a:t>
            </a:r>
            <a:r>
              <a:rPr lang="en-US" altLang="ko-KR" dirty="0"/>
              <a:t>.'</a:t>
            </a:r>
            <a:r>
              <a:rPr lang="ko-KR" altLang="en-US" dirty="0"/>
              <a:t>라는 메시지를 메시지 박스로 출력한다</a:t>
            </a:r>
            <a:r>
              <a:rPr lang="en-US" altLang="ko-KR" dirty="0"/>
              <a:t>.</a:t>
            </a:r>
            <a:endParaRPr lang="ko-KR" altLang="en-US" dirty="0"/>
          </a:p>
        </p:txBody>
      </p:sp>
    </p:spTree>
    <p:extLst>
      <p:ext uri="{BB962C8B-B14F-4D97-AF65-F5344CB8AC3E}">
        <p14:creationId xmlns:p14="http://schemas.microsoft.com/office/powerpoint/2010/main" val="4067599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-3)</a:t>
            </a:r>
            <a:endParaRPr lang="ko-KR" altLang="en-US" sz="3600" b="1" dirty="0"/>
          </a:p>
        </p:txBody>
      </p:sp>
      <p:sp>
        <p:nvSpPr>
          <p:cNvPr id="3" name="내용 개체 틀 2"/>
          <p:cNvSpPr>
            <a:spLocks noGrp="1"/>
          </p:cNvSpPr>
          <p:nvPr>
            <p:ph idx="1"/>
          </p:nvPr>
        </p:nvSpPr>
        <p:spPr/>
        <p:txBody>
          <a:bodyPr/>
          <a:lstStyle/>
          <a:p>
            <a:pPr marL="514350" indent="-514350">
              <a:buAutoNum type="arabicPeriod"/>
            </a:pPr>
            <a:r>
              <a:rPr lang="ko-KR" altLang="en-US" dirty="0"/>
              <a:t>위 코드를 날짜에서 </a:t>
            </a:r>
            <a:r>
              <a:rPr lang="en-US" altLang="ko-KR" dirty="0"/>
              <a:t>“</a:t>
            </a:r>
            <a:r>
              <a:rPr lang="ko-KR" altLang="en-US" dirty="0"/>
              <a:t>소속</a:t>
            </a:r>
            <a:r>
              <a:rPr lang="en-US" altLang="ko-KR" dirty="0"/>
              <a:t>”</a:t>
            </a:r>
            <a:r>
              <a:rPr lang="ko-KR" altLang="en-US" dirty="0"/>
              <a:t>으로 변경하여 분리하는 코드를 작성해줘</a:t>
            </a:r>
            <a:r>
              <a:rPr lang="en-US" altLang="ko-KR" dirty="0"/>
              <a:t>.(“</a:t>
            </a:r>
            <a:r>
              <a:rPr lang="ko-KR" altLang="en-US" dirty="0"/>
              <a:t>소속</a:t>
            </a:r>
            <a:r>
              <a:rPr lang="en-US" altLang="ko-KR" dirty="0"/>
              <a:t>”</a:t>
            </a:r>
            <a:r>
              <a:rPr lang="ko-KR" altLang="en-US" dirty="0"/>
              <a:t>은 </a:t>
            </a:r>
            <a:r>
              <a:rPr lang="en-US" altLang="ko-KR" dirty="0"/>
              <a:t>B</a:t>
            </a:r>
            <a:r>
              <a:rPr lang="ko-KR" altLang="en-US" dirty="0"/>
              <a:t>열에 위치해 있다</a:t>
            </a:r>
            <a:r>
              <a:rPr lang="en-US" altLang="ko-KR" dirty="0"/>
              <a:t>.)</a:t>
            </a:r>
          </a:p>
        </p:txBody>
      </p:sp>
    </p:spTree>
    <p:extLst>
      <p:ext uri="{BB962C8B-B14F-4D97-AF65-F5344CB8AC3E}">
        <p14:creationId xmlns:p14="http://schemas.microsoft.com/office/powerpoint/2010/main" val="39399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이메일 작성</a:t>
            </a:r>
          </a:p>
        </p:txBody>
      </p:sp>
      <p:sp>
        <p:nvSpPr>
          <p:cNvPr id="3" name="부제목 2"/>
          <p:cNvSpPr>
            <a:spLocks noGrp="1"/>
          </p:cNvSpPr>
          <p:nvPr>
            <p:ph type="subTitle" idx="1"/>
          </p:nvPr>
        </p:nvSpPr>
        <p:spPr/>
        <p:txBody>
          <a:bodyPr/>
          <a:lstStyle/>
          <a:p>
            <a:endParaRPr lang="en-US" altLang="ko-KR" dirty="0"/>
          </a:p>
          <a:p>
            <a:endParaRPr lang="en-US" altLang="ko-KR" dirty="0"/>
          </a:p>
        </p:txBody>
      </p:sp>
    </p:spTree>
    <p:extLst>
      <p:ext uri="{BB962C8B-B14F-4D97-AF65-F5344CB8AC3E}">
        <p14:creationId xmlns:p14="http://schemas.microsoft.com/office/powerpoint/2010/main" val="4212108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수능 문제 풀기</a:t>
            </a:r>
          </a:p>
        </p:txBody>
      </p:sp>
      <p:sp>
        <p:nvSpPr>
          <p:cNvPr id="4" name="부제목 3"/>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3731065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t>수능 국어</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ko-KR" altLang="en-US" sz="1050" b="1" dirty="0"/>
              <a:t>다음 문제의 지문을 이해하여 질문의 답을 찾고</a:t>
            </a:r>
            <a:r>
              <a:rPr lang="en-US" altLang="ko-KR" sz="1050" b="1" dirty="0"/>
              <a:t>, </a:t>
            </a:r>
            <a:r>
              <a:rPr lang="ko-KR" altLang="en-US" sz="1050" b="1" dirty="0"/>
              <a:t>답을 찾은 이유에 대해서 설명할것</a:t>
            </a:r>
            <a:r>
              <a:rPr lang="en-US" altLang="ko-KR" sz="1050" b="1" dirty="0"/>
              <a:t>.</a:t>
            </a:r>
          </a:p>
          <a:p>
            <a:pPr marL="0" indent="0" algn="just">
              <a:lnSpc>
                <a:spcPct val="150000"/>
              </a:lnSpc>
              <a:buNone/>
            </a:pPr>
            <a:r>
              <a:rPr lang="ko-KR" altLang="en-US" sz="1050" dirty="0"/>
              <a:t>기축 통화는 국제 거래에 결제 수단으로 통용되고 환율 결 정에 기준이 되는 통화이다</a:t>
            </a:r>
            <a:r>
              <a:rPr lang="en-US" altLang="ko-KR" sz="1050" dirty="0"/>
              <a:t>. 1960</a:t>
            </a:r>
            <a:r>
              <a:rPr lang="ko-KR" altLang="en-US" sz="1050" dirty="0"/>
              <a:t>년 트리핀 교수는 브레턴우 즈 체제에서의 기축 통화인 달러화의 구조적 모순을 지적했다</a:t>
            </a:r>
            <a:r>
              <a:rPr lang="en-US" altLang="ko-KR" sz="1050" dirty="0"/>
              <a:t>.</a:t>
            </a:r>
            <a:r>
              <a:rPr lang="ko-KR" altLang="en-US" sz="1050" dirty="0"/>
              <a:t> 한 국가의 재화와 서비스의 수출입 간 차이인 경상 수지는 수입이 수출을 초과하면 적자이고 수출이 수입을 초과하 면 흑자이다</a:t>
            </a:r>
            <a:r>
              <a:rPr lang="en-US" altLang="ko-KR" sz="1050" dirty="0"/>
              <a:t>.</a:t>
            </a:r>
            <a:r>
              <a:rPr lang="ko-KR" altLang="en-US" sz="1050" dirty="0"/>
              <a:t> 그는 미국이 경상 수지 적자를 허용하지 않아 국제 유동성 공급이 중단되면 세계 경제는 크게 위축될 것 이라면서도 반면 적자 상태가 지속돼 달러화가 과잉 공급되면 준비 자산으로서의 신뢰도가 저하되고 고정 환율 제도도 붕괴될 것 이라고 말했다</a:t>
            </a:r>
            <a:r>
              <a:rPr lang="en-US" altLang="ko-KR" sz="1050" dirty="0"/>
              <a:t>. </a:t>
            </a:r>
            <a:r>
              <a:rPr lang="ko-KR" altLang="en-US" sz="1050" dirty="0"/>
              <a:t>이러한 트리핀 딜레마는 국제 유동성 확보와 달러화의 신뢰도 간의 문제이다</a:t>
            </a:r>
            <a:r>
              <a:rPr lang="en-US" altLang="ko-KR" sz="1050" dirty="0"/>
              <a:t>. </a:t>
            </a:r>
            <a:r>
              <a:rPr lang="ko-KR" altLang="en-US" sz="1050" dirty="0"/>
              <a:t>국제 유동성이란 국제적으로 보편적인 통용력을 갖는 지불 수단을 말하는데</a:t>
            </a:r>
            <a:r>
              <a:rPr lang="en-US" altLang="ko-KR" sz="1050" dirty="0"/>
              <a:t>, </a:t>
            </a:r>
            <a:r>
              <a:rPr lang="ko-KR" altLang="en-US" sz="1050" dirty="0"/>
              <a:t>㉠금 본위 체제에서는 금이 국제 유동성의 역할을 했으며 각 국가의 통화 가치는 정해진 양의 금의 가치에 고정되었다 이에 따라 국가 간 통화의 교환 비율인 환율은 자동적으로 결정되었다</a:t>
            </a:r>
            <a:r>
              <a:rPr lang="en-US" altLang="ko-KR" sz="1050" dirty="0"/>
              <a:t>.</a:t>
            </a:r>
            <a:r>
              <a:rPr lang="ko-KR" altLang="en-US" sz="1050" dirty="0"/>
              <a:t> 이후 ㉡</a:t>
            </a:r>
            <a:r>
              <a:rPr lang="ko-KR" altLang="en-US" sz="1050" dirty="0" err="1"/>
              <a:t>브레턴우즈</a:t>
            </a:r>
            <a:r>
              <a:rPr lang="ko-KR" altLang="en-US" sz="1050" dirty="0"/>
              <a:t> 체제에서는 국제 유동성으로 달러화가 추가되어 금환본위제 가 되었다</a:t>
            </a:r>
            <a:r>
              <a:rPr lang="en-US" altLang="ko-KR" sz="1050" dirty="0"/>
              <a:t>. 1944</a:t>
            </a:r>
            <a:r>
              <a:rPr lang="ko-KR" altLang="en-US" sz="1050" dirty="0"/>
              <a:t>년에 성립된 이 체제는 미국의 중앙은행에 금 태환 조항에 따라 금 </a:t>
            </a:r>
            <a:r>
              <a:rPr lang="en-US" altLang="ko-KR" sz="1050" dirty="0"/>
              <a:t>13</a:t>
            </a:r>
            <a:r>
              <a:rPr lang="ko-KR" altLang="en-US" sz="1050" dirty="0"/>
              <a:t>온스와 </a:t>
            </a:r>
            <a:r>
              <a:rPr lang="en-US" altLang="ko-KR" sz="1050" dirty="0"/>
              <a:t>5</a:t>
            </a:r>
            <a:r>
              <a:rPr lang="ko-KR" altLang="en-US" sz="1050" dirty="0"/>
              <a:t>달러를 언제 나 맞교환해 주어야 한다는 의무를 지게 했다</a:t>
            </a:r>
            <a:r>
              <a:rPr lang="en-US" altLang="ko-KR" sz="1050" dirty="0"/>
              <a:t>.</a:t>
            </a:r>
            <a:r>
              <a:rPr lang="ko-KR" altLang="en-US" sz="1050" dirty="0"/>
              <a:t> 다른 국가들은 달러화에 대한 자국 통화의 가치를 고정했고</a:t>
            </a:r>
            <a:r>
              <a:rPr lang="en-US" altLang="ko-KR" sz="1050" dirty="0"/>
              <a:t>, </a:t>
            </a:r>
            <a:r>
              <a:rPr lang="ko-KR" altLang="en-US" sz="1050" dirty="0"/>
              <a:t>달러화로만 금을 매입할 수 있었다</a:t>
            </a:r>
            <a:r>
              <a:rPr lang="en-US" altLang="ko-KR" sz="1050" dirty="0"/>
              <a:t>. </a:t>
            </a:r>
            <a:r>
              <a:rPr lang="ko-KR" altLang="en-US" sz="1050" dirty="0"/>
              <a:t>환율은 경상 수지의 구조적 불균형이 있는 예외적인 경우를 제외하면 내에서의 변동만 </a:t>
            </a:r>
            <a:r>
              <a:rPr lang="en-US" altLang="ko-KR" sz="1050" dirty="0"/>
              <a:t>±1%</a:t>
            </a:r>
            <a:r>
              <a:rPr lang="ko-KR" altLang="en-US" sz="1050" dirty="0"/>
              <a:t>을 허용했다</a:t>
            </a:r>
            <a:r>
              <a:rPr lang="en-US" altLang="ko-KR" sz="1050" dirty="0"/>
              <a:t>.</a:t>
            </a:r>
            <a:r>
              <a:rPr lang="ko-KR" altLang="en-US" sz="1050" dirty="0"/>
              <a:t> 이에 따라 기축 통화인 달러화를 제외한 다른 통화들 간 환율인 교차 환율은 자동적으로 결정되었다</a:t>
            </a:r>
            <a:r>
              <a:rPr lang="en-US" altLang="ko-KR" sz="1050" dirty="0"/>
              <a:t>. 1970</a:t>
            </a:r>
            <a:r>
              <a:rPr lang="ko-KR" altLang="en-US" sz="1050" dirty="0"/>
              <a:t>년대 초에 미국은 경상 수지 적자가 누적되기 시작하고 달러화가 과잉 공급되어 미국의 금 </a:t>
            </a:r>
            <a:r>
              <a:rPr lang="ko-KR" altLang="en-US" sz="1050" dirty="0" err="1"/>
              <a:t>준비량이</a:t>
            </a:r>
            <a:r>
              <a:rPr lang="ko-KR" altLang="en-US" sz="1050" dirty="0"/>
              <a:t> 급감했다</a:t>
            </a:r>
            <a:r>
              <a:rPr lang="en-US" altLang="ko-KR" sz="1050" dirty="0"/>
              <a:t>.</a:t>
            </a:r>
            <a:r>
              <a:rPr lang="ko-KR" altLang="en-US" sz="1050" dirty="0"/>
              <a:t> 이에 따라 미국은 달러화의 금 태환 의무를 더 이상 감당할 수 없는 상황에 도달했다</a:t>
            </a:r>
            <a:r>
              <a:rPr lang="en-US" altLang="ko-KR" sz="1050" dirty="0"/>
              <a:t>.</a:t>
            </a:r>
            <a:r>
              <a:rPr lang="ko-KR" altLang="en-US" sz="1050" dirty="0"/>
              <a:t> 이를 해결할 수 있는 방법은</a:t>
            </a:r>
            <a:r>
              <a:rPr lang="en-US" altLang="ko-KR" sz="1050" dirty="0"/>
              <a:t> </a:t>
            </a:r>
            <a:r>
              <a:rPr lang="ko-KR" altLang="en-US" sz="1050" dirty="0"/>
              <a:t>달러화의 가치를 내리는 평가 절하 또는</a:t>
            </a:r>
            <a:r>
              <a:rPr lang="en-US" altLang="ko-KR" sz="1050" dirty="0"/>
              <a:t> </a:t>
            </a:r>
            <a:r>
              <a:rPr lang="ko-KR" altLang="en-US" sz="1050" dirty="0"/>
              <a:t>달러화에 대한 여타국 통화의 환율을 하락시켜 그 가치를 올리는 평가 절상이었다</a:t>
            </a:r>
            <a:r>
              <a:rPr lang="en-US" altLang="ko-KR" sz="1050" dirty="0"/>
              <a:t>.</a:t>
            </a:r>
            <a:r>
              <a:rPr lang="ko-KR" altLang="en-US" sz="1050" dirty="0"/>
              <a:t> 하지만 </a:t>
            </a:r>
            <a:r>
              <a:rPr lang="ko-KR" altLang="en-US" sz="1050" dirty="0" err="1"/>
              <a:t>브레턴우즈</a:t>
            </a:r>
            <a:r>
              <a:rPr lang="ko-KR" altLang="en-US" sz="1050" dirty="0"/>
              <a:t> 체제하에서 달러화의 평가 절하는 규정상 불가능 했고 당시 대규모 대미 무역 흑자 상태였던 독일 일본 등 주요국들은 평가 절상에 나서려고 하지 않았다</a:t>
            </a:r>
            <a:r>
              <a:rPr lang="en-US" altLang="ko-KR" sz="1050" dirty="0"/>
              <a:t>.</a:t>
            </a:r>
            <a:r>
              <a:rPr lang="ko-KR" altLang="en-US" sz="1050" dirty="0"/>
              <a:t> 이 상황이 유지되기 어려울 것이라는 전망으로 독일의 마르크화와 일본의 엔화에 대한 투기적 수요가 증가했고 결국 환율의 변동 압력은 더욱 커질 수 밖에 없었다 이러한 상황에서 각 국은 보유한 달러화를 대규모로 금으로 바꾸기를 원했다</a:t>
            </a:r>
            <a:r>
              <a:rPr lang="en-US" altLang="ko-KR" sz="1050" dirty="0"/>
              <a:t>.</a:t>
            </a:r>
            <a:r>
              <a:rPr lang="ko-KR" altLang="en-US" sz="1050" dirty="0"/>
              <a:t> 미국은 결국 </a:t>
            </a:r>
            <a:r>
              <a:rPr lang="en-US" altLang="ko-KR" sz="1050" dirty="0"/>
              <a:t>1971</a:t>
            </a:r>
            <a:r>
              <a:rPr lang="ko-KR" altLang="en-US" sz="1050" dirty="0"/>
              <a:t>년 달러화의 금 태환 정지를 선언한 닉슨 쇼크를 단행 했고</a:t>
            </a:r>
            <a:r>
              <a:rPr lang="en-US" altLang="ko-KR" sz="1050" dirty="0"/>
              <a:t>, </a:t>
            </a:r>
            <a:r>
              <a:rPr lang="ko-KR" altLang="en-US" sz="1050" dirty="0" err="1"/>
              <a:t>브레턴우즈</a:t>
            </a:r>
            <a:r>
              <a:rPr lang="ko-KR" altLang="en-US" sz="1050" dirty="0"/>
              <a:t> 체제는 붕괴되었다</a:t>
            </a:r>
            <a:r>
              <a:rPr lang="en-US" altLang="ko-KR" sz="1050" dirty="0"/>
              <a:t>.</a:t>
            </a:r>
            <a:r>
              <a:rPr lang="ko-KR" altLang="en-US" sz="1050" dirty="0"/>
              <a:t> 그러나 붕괴 이후에도 달러화의 기축 통화 역할은 계속 되었다</a:t>
            </a:r>
            <a:r>
              <a:rPr lang="en-US" altLang="ko-KR" sz="1050" dirty="0"/>
              <a:t>.</a:t>
            </a:r>
            <a:r>
              <a:rPr lang="ko-KR" altLang="en-US" sz="1050" dirty="0"/>
              <a:t> 그 이유로</a:t>
            </a:r>
            <a:r>
              <a:rPr lang="en-US" altLang="ko-KR" sz="1050" dirty="0"/>
              <a:t> </a:t>
            </a:r>
            <a:r>
              <a:rPr lang="ko-KR" altLang="en-US" sz="1050" dirty="0"/>
              <a:t>규모의 경제를 생각할 수 있다</a:t>
            </a:r>
            <a:r>
              <a:rPr lang="en-US" altLang="ko-KR" sz="1050" dirty="0"/>
              <a:t>.</a:t>
            </a:r>
            <a:r>
              <a:rPr lang="ko-KR" altLang="en-US" sz="1050" dirty="0"/>
              <a:t> 세계의 모든 국가에서 ㉢어떠한 기축 통화도 없이 각각 다른 통화가 사용 되는 경우 두 국가를 짝짓는 경우의 수만큼 환율의 가짓수가 생긴다</a:t>
            </a:r>
            <a:r>
              <a:rPr lang="en-US" altLang="ko-KR" sz="1050" dirty="0"/>
              <a:t>.</a:t>
            </a:r>
            <a:r>
              <a:rPr lang="ko-KR" altLang="en-US" sz="1050" dirty="0"/>
              <a:t> 그러나 하나의 기축 통화를 중심으로 외환 거래를 하면 비용을 절감하고 규모의 경제를 달성할 수 있다</a:t>
            </a:r>
            <a:r>
              <a:rPr lang="en-US" altLang="ko-KR" sz="1050" dirty="0"/>
              <a:t>.</a:t>
            </a:r>
            <a:endParaRPr lang="ko-KR" altLang="en-US" sz="1050" dirty="0"/>
          </a:p>
        </p:txBody>
      </p:sp>
    </p:spTree>
    <p:extLst>
      <p:ext uri="{BB962C8B-B14F-4D97-AF65-F5344CB8AC3E}">
        <p14:creationId xmlns:p14="http://schemas.microsoft.com/office/powerpoint/2010/main" val="3352819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수능 국어</a:t>
            </a:r>
            <a:r>
              <a:rPr lang="en-US" altLang="ko-KR" b="1" dirty="0">
                <a:hlinkClick r:id="rId2"/>
              </a:rPr>
              <a:t>: </a:t>
            </a:r>
            <a:r>
              <a:rPr lang="ko-KR" altLang="en-US" b="1" dirty="0">
                <a:hlinkClick r:id="rId2"/>
              </a:rPr>
              <a:t>답</a:t>
            </a:r>
            <a:r>
              <a:rPr lang="en-US" altLang="ko-KR" b="1" dirty="0">
                <a:hlinkClick r:id="rId2"/>
              </a:rPr>
              <a:t> 2</a:t>
            </a:r>
            <a:r>
              <a:rPr lang="ko-KR" altLang="en-US" b="1" dirty="0">
                <a:hlinkClick r:id="rId2"/>
              </a:rPr>
              <a:t>번</a:t>
            </a:r>
            <a:endParaRPr lang="ko-KR" altLang="en-US" b="1" dirty="0"/>
          </a:p>
        </p:txBody>
      </p:sp>
      <p:sp>
        <p:nvSpPr>
          <p:cNvPr id="3" name="내용 개체 틀 2"/>
          <p:cNvSpPr>
            <a:spLocks noGrp="1"/>
          </p:cNvSpPr>
          <p:nvPr>
            <p:ph idx="1"/>
          </p:nvPr>
        </p:nvSpPr>
        <p:spPr/>
        <p:txBody>
          <a:bodyPr>
            <a:normAutofit fontScale="92500" lnSpcReduction="20000"/>
          </a:bodyPr>
          <a:lstStyle/>
          <a:p>
            <a:pPr marL="0" indent="0" algn="just">
              <a:lnSpc>
                <a:spcPct val="150000"/>
              </a:lnSpc>
              <a:buNone/>
            </a:pPr>
            <a:r>
              <a:rPr lang="ko-KR" altLang="en-US" sz="2400" b="1" dirty="0"/>
              <a:t>윗글을 통해 답을 찾을 수 없는 질문은 몇번인가</a:t>
            </a:r>
            <a:r>
              <a:rPr lang="en-US" altLang="ko-KR" sz="2400" b="1" dirty="0"/>
              <a:t>?</a:t>
            </a:r>
          </a:p>
          <a:p>
            <a:pPr marL="0" indent="0" algn="just">
              <a:lnSpc>
                <a:spcPct val="150000"/>
              </a:lnSpc>
              <a:buNone/>
            </a:pPr>
            <a:r>
              <a:rPr lang="en-US" altLang="ko-KR" sz="2400" dirty="0"/>
              <a:t>① </a:t>
            </a:r>
            <a:r>
              <a:rPr lang="ko-KR" altLang="en-US" sz="2400" dirty="0" err="1"/>
              <a:t>브레턴우즈</a:t>
            </a:r>
            <a:r>
              <a:rPr lang="ko-KR" altLang="en-US" sz="2400" dirty="0"/>
              <a:t> 체제 붕괴 이후에도 달러화가 기축 통화로서 역 할을 할 수 있었던 이유는 무엇인가</a:t>
            </a:r>
            <a:r>
              <a:rPr lang="en-US" altLang="ko-KR" sz="2400" dirty="0"/>
              <a:t>? </a:t>
            </a:r>
          </a:p>
          <a:p>
            <a:pPr marL="0" indent="0" algn="just">
              <a:lnSpc>
                <a:spcPct val="150000"/>
              </a:lnSpc>
              <a:buNone/>
            </a:pPr>
            <a:r>
              <a:rPr lang="en-US" altLang="ko-KR" sz="2400" dirty="0"/>
              <a:t>② </a:t>
            </a:r>
            <a:r>
              <a:rPr lang="ko-KR" altLang="en-US" sz="2400" dirty="0"/>
              <a:t>브레턴우즈 체제 붕괴 이후의 세계 경제 위축에 대해 트리 핀은 어떤 전망을 했는가</a:t>
            </a:r>
            <a:r>
              <a:rPr lang="en-US" altLang="ko-KR" sz="2400" dirty="0"/>
              <a:t>? </a:t>
            </a:r>
          </a:p>
          <a:p>
            <a:pPr marL="0" indent="0" algn="just">
              <a:lnSpc>
                <a:spcPct val="150000"/>
              </a:lnSpc>
              <a:buNone/>
            </a:pPr>
            <a:r>
              <a:rPr lang="en-US" altLang="ko-KR" sz="2400" dirty="0"/>
              <a:t>③ </a:t>
            </a:r>
            <a:r>
              <a:rPr lang="ko-KR" altLang="en-US" sz="2400" dirty="0"/>
              <a:t>브레턴우즈 체제에서 미국 중앙은행은 어떤 의무를 수행해 야 했는가</a:t>
            </a:r>
            <a:r>
              <a:rPr lang="en-US" altLang="ko-KR" sz="2400" dirty="0"/>
              <a:t>? </a:t>
            </a:r>
          </a:p>
          <a:p>
            <a:pPr marL="0" indent="0" algn="just">
              <a:lnSpc>
                <a:spcPct val="150000"/>
              </a:lnSpc>
              <a:buNone/>
            </a:pPr>
            <a:r>
              <a:rPr lang="en-US" altLang="ko-KR" sz="2400" dirty="0"/>
              <a:t>④ </a:t>
            </a:r>
            <a:r>
              <a:rPr lang="ko-KR" altLang="en-US" sz="2400" dirty="0"/>
              <a:t>브레턴우즈 체제에서 국제 유동성의 역할을 한 것은 무엇인가</a:t>
            </a:r>
            <a:r>
              <a:rPr lang="en-US" altLang="ko-KR" sz="2400" dirty="0"/>
              <a:t>?</a:t>
            </a:r>
          </a:p>
          <a:p>
            <a:pPr marL="0" indent="0" algn="just">
              <a:lnSpc>
                <a:spcPct val="150000"/>
              </a:lnSpc>
              <a:buNone/>
            </a:pPr>
            <a:r>
              <a:rPr lang="en-US" altLang="ko-KR" sz="2400" dirty="0"/>
              <a:t>⑤ </a:t>
            </a:r>
            <a:r>
              <a:rPr lang="ko-KR" altLang="en-US" sz="2400" dirty="0"/>
              <a:t>브레턴우즈 체제에서 달러화 신뢰도 하락의 원인은 무엇인가</a:t>
            </a:r>
            <a:r>
              <a:rPr lang="en-US" altLang="ko-KR" sz="2400" dirty="0"/>
              <a:t>?</a:t>
            </a:r>
            <a:endParaRPr lang="ko-KR" altLang="en-US" sz="2400" dirty="0"/>
          </a:p>
        </p:txBody>
      </p:sp>
    </p:spTree>
    <p:extLst>
      <p:ext uri="{BB962C8B-B14F-4D97-AF65-F5344CB8AC3E}">
        <p14:creationId xmlns:p14="http://schemas.microsoft.com/office/powerpoint/2010/main" val="669187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d</a:t>
            </a:r>
            <a:r>
              <a:rPr lang="ko-KR" altLang="en-US" b="1" dirty="0"/>
              <a:t>번</a:t>
            </a:r>
            <a:r>
              <a:rPr lang="en-US" altLang="ko-KR" b="1" dirty="0"/>
              <a:t>, </a:t>
            </a:r>
            <a:r>
              <a:rPr lang="en-US" altLang="ko-KR" b="1" dirty="0">
                <a:hlinkClick r:id="rId2"/>
              </a:rPr>
              <a:t>1</a:t>
            </a:r>
            <a:r>
              <a:rPr lang="en-US" altLang="ko-KR" b="1" dirty="0"/>
              <a:t>, </a:t>
            </a:r>
            <a:r>
              <a:rPr lang="en-US" altLang="ko-KR" b="1" dirty="0">
                <a:hlinkClick r:id="rId3"/>
              </a:rPr>
              <a:t>2</a:t>
            </a:r>
            <a:endParaRPr lang="ko-KR" altLang="en-US" b="1" dirty="0"/>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b="1" dirty="0"/>
              <a:t>영문학 교수가 되어</a:t>
            </a:r>
            <a:r>
              <a:rPr lang="en-US" altLang="ko-KR" b="1" dirty="0"/>
              <a:t>, </a:t>
            </a:r>
            <a:r>
              <a:rPr lang="ko-KR" altLang="en-US" b="1" dirty="0"/>
              <a:t>다음 지문을 읽고 글의 흐름에서 단어가 적절하지 않은 것을 </a:t>
            </a:r>
            <a:r>
              <a:rPr lang="en-US" altLang="ko-KR" b="1" dirty="0"/>
              <a:t>“</a:t>
            </a:r>
            <a:r>
              <a:rPr lang="ko-KR" altLang="en-US" b="1" dirty="0"/>
              <a:t>최대한</a:t>
            </a:r>
            <a:r>
              <a:rPr lang="en-US" altLang="ko-KR" b="1" dirty="0"/>
              <a:t>” </a:t>
            </a:r>
            <a:r>
              <a:rPr lang="ko-KR" altLang="en-US" b="1" dirty="0"/>
              <a:t>판별하여 선택해야한다</a:t>
            </a:r>
            <a:r>
              <a:rPr lang="en-US" altLang="ko-KR" b="1" dirty="0"/>
              <a:t>. </a:t>
            </a:r>
            <a:r>
              <a:rPr lang="ko-KR" altLang="en-US" b="1" dirty="0"/>
              <a:t>그리고 선택한 이유에 대해서도 설명해야 한다</a:t>
            </a:r>
            <a:r>
              <a:rPr lang="en-US" altLang="ko-KR" b="1" dirty="0"/>
              <a:t>.</a:t>
            </a:r>
          </a:p>
          <a:p>
            <a:pPr marL="0" indent="0" algn="just">
              <a:lnSpc>
                <a:spcPct val="170000"/>
              </a:lnSpc>
              <a:buNone/>
            </a:pPr>
            <a:r>
              <a:rPr lang="en-US" altLang="ko-KR" dirty="0"/>
              <a:t>For quite some time, science educators believed that “hands-on” activities were the answer to children’s understanding through their participation in science-related activities. Many teachers believed that students merely engaging in activities and (a) manipulating objects would organize the information to be gained and the knowledge to be understood into concept comprehension. Educators began to notice that the pendulum had swung too far to the “hands-on” component of inquiry as they realized that the knowledge was not (b) inherent in the materials themselves, but in the thought and metacognition about what students had done in the activity. We now know that “hands-on” is a dangerous phrase when speaking about learning science. The (c) missing ingredient is the “minds-on” part of the instructional experience. (d) Uncertainty about the knowledge intended in any activity comes from each student’s re-creation of concepts ― and discussing, thinking, arguing, listening, and evaluating one’s own preconceptions after the activities, under the leadership of a thoughtful teacher, can bring this about. After all, a food fight is a hands-on activity, but about all you would learn was something about the aerodynamics of flying mashed potatoes! Our view of what students need to build their knowledge and theories about the natural world (e) extends far beyond a “hands-on activity.” While it is important for students to use and interact with materials in science class, the learning comes from the sense-making of students’ “hands-on” experiences.</a:t>
            </a:r>
          </a:p>
          <a:p>
            <a:pPr marL="0" indent="0">
              <a:lnSpc>
                <a:spcPct val="170000"/>
              </a:lnSpc>
              <a:buNone/>
            </a:pPr>
            <a:r>
              <a:rPr lang="en-US" altLang="ko-KR" b="1" dirty="0"/>
              <a:t>(a)~(e)</a:t>
            </a:r>
            <a:r>
              <a:rPr lang="ko-KR" altLang="en-US" b="1" dirty="0"/>
              <a:t>중 문맥상 낱말의 쓰임이 적절하지 않은 것은</a:t>
            </a:r>
            <a:r>
              <a:rPr lang="en-US" altLang="ko-KR" b="1" dirty="0"/>
              <a:t>?</a:t>
            </a:r>
          </a:p>
          <a:p>
            <a:pPr marL="0" indent="0">
              <a:lnSpc>
                <a:spcPct val="170000"/>
              </a:lnSpc>
              <a:buNone/>
            </a:pPr>
            <a:r>
              <a:rPr lang="en-US" altLang="ko-KR" dirty="0"/>
              <a:t>(a)manipulation</a:t>
            </a:r>
          </a:p>
          <a:p>
            <a:pPr marL="0" indent="0">
              <a:lnSpc>
                <a:spcPct val="170000"/>
              </a:lnSpc>
              <a:buNone/>
            </a:pPr>
            <a:r>
              <a:rPr lang="en-US" altLang="ko-KR" dirty="0"/>
              <a:t>(b)inherent</a:t>
            </a:r>
          </a:p>
          <a:p>
            <a:pPr marL="0" indent="0">
              <a:lnSpc>
                <a:spcPct val="170000"/>
              </a:lnSpc>
              <a:buNone/>
            </a:pPr>
            <a:r>
              <a:rPr lang="en-US" altLang="ko-KR" dirty="0"/>
              <a:t>(c)missing</a:t>
            </a:r>
          </a:p>
          <a:p>
            <a:pPr marL="0" indent="0">
              <a:lnSpc>
                <a:spcPct val="170000"/>
              </a:lnSpc>
              <a:buNone/>
            </a:pPr>
            <a:r>
              <a:rPr lang="en-US" altLang="ko-KR" dirty="0"/>
              <a:t>(d)Uncertainty</a:t>
            </a:r>
          </a:p>
          <a:p>
            <a:pPr marL="0" indent="0">
              <a:lnSpc>
                <a:spcPct val="170000"/>
              </a:lnSpc>
              <a:buNone/>
            </a:pPr>
            <a:r>
              <a:rPr lang="en-US" altLang="ko-KR" dirty="0"/>
              <a:t>(e)extends</a:t>
            </a:r>
            <a:endParaRPr lang="ko-KR" altLang="en-US" dirty="0"/>
          </a:p>
        </p:txBody>
      </p:sp>
    </p:spTree>
    <p:extLst>
      <p:ext uri="{BB962C8B-B14F-4D97-AF65-F5344CB8AC3E}">
        <p14:creationId xmlns:p14="http://schemas.microsoft.com/office/powerpoint/2010/main" val="3334525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긍정 부정 판별</a:t>
            </a:r>
          </a:p>
        </p:txBody>
      </p:sp>
      <p:sp>
        <p:nvSpPr>
          <p:cNvPr id="3" name="부제목 3"/>
          <p:cNvSpPr>
            <a:spLocks noGrp="1"/>
          </p:cNvSpPr>
          <p:nvPr>
            <p:ph type="subTitle" idx="1"/>
          </p:nvPr>
        </p:nvSpPr>
        <p:spPr>
          <a:xfrm>
            <a:off x="1524000" y="3602038"/>
            <a:ext cx="9144000" cy="1655762"/>
          </a:xfrm>
        </p:spPr>
        <p:txBody>
          <a:bodyPr/>
          <a:lstStyle/>
          <a:p>
            <a:endParaRPr lang="ko-KR" altLang="en-US" dirty="0"/>
          </a:p>
        </p:txBody>
      </p:sp>
    </p:spTree>
    <p:extLst>
      <p:ext uri="{BB962C8B-B14F-4D97-AF65-F5344CB8AC3E}">
        <p14:creationId xmlns:p14="http://schemas.microsoft.com/office/powerpoint/2010/main" val="3773613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긍정 </a:t>
            </a:r>
            <a:r>
              <a:rPr lang="en-US" altLang="ko-KR" b="1" dirty="0"/>
              <a:t>+ </a:t>
            </a:r>
            <a:r>
              <a:rPr lang="ko-KR" altLang="en-US" b="1" dirty="0"/>
              <a:t>긍정 </a:t>
            </a:r>
            <a:r>
              <a:rPr lang="en-US" altLang="ko-KR" b="1" dirty="0"/>
              <a:t>= </a:t>
            </a:r>
            <a:r>
              <a:rPr lang="ko-KR" altLang="en-US" b="1" dirty="0"/>
              <a:t>부정</a:t>
            </a:r>
          </a:p>
        </p:txBody>
      </p:sp>
      <p:pic>
        <p:nvPicPr>
          <p:cNvPr id="5" name="내용 개체 틀 4">
            <a:extLst>
              <a:ext uri="{FF2B5EF4-FFF2-40B4-BE49-F238E27FC236}">
                <a16:creationId xmlns:a16="http://schemas.microsoft.com/office/drawing/2014/main" id="{41AD0753-A717-2A32-49F2-17A0EAA87620}"/>
              </a:ext>
            </a:extLst>
          </p:cNvPr>
          <p:cNvPicPr>
            <a:picLocks noGrp="1" noChangeAspect="1"/>
          </p:cNvPicPr>
          <p:nvPr>
            <p:ph idx="1"/>
          </p:nvPr>
        </p:nvPicPr>
        <p:blipFill>
          <a:blip r:embed="rId2"/>
          <a:stretch>
            <a:fillRect/>
          </a:stretch>
        </p:blipFill>
        <p:spPr>
          <a:xfrm>
            <a:off x="1118153" y="1880118"/>
            <a:ext cx="9955693" cy="4180114"/>
          </a:xfrm>
        </p:spPr>
      </p:pic>
    </p:spTree>
    <p:extLst>
      <p:ext uri="{BB962C8B-B14F-4D97-AF65-F5344CB8AC3E}">
        <p14:creationId xmlns:p14="http://schemas.microsoft.com/office/powerpoint/2010/main" val="411460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F77256-97B9-2D17-0A7B-FB584E99CBA1}"/>
              </a:ext>
            </a:extLst>
          </p:cNvPr>
          <p:cNvSpPr>
            <a:spLocks noGrp="1"/>
          </p:cNvSpPr>
          <p:nvPr>
            <p:ph type="title"/>
          </p:nvPr>
        </p:nvSpPr>
        <p:spPr/>
        <p:txBody>
          <a:bodyPr/>
          <a:lstStyle/>
          <a:p>
            <a:r>
              <a:rPr lang="ko-KR" altLang="en-US" b="1" dirty="0">
                <a:hlinkClick r:id="rId2"/>
              </a:rPr>
              <a:t>긍정 </a:t>
            </a:r>
            <a:r>
              <a:rPr lang="en-US" altLang="ko-KR" b="1" dirty="0">
                <a:hlinkClick r:id="rId2"/>
              </a:rPr>
              <a:t>+ </a:t>
            </a:r>
            <a:r>
              <a:rPr lang="ko-KR" altLang="en-US" b="1" dirty="0">
                <a:hlinkClick r:id="rId2"/>
              </a:rPr>
              <a:t>긍정 </a:t>
            </a:r>
            <a:r>
              <a:rPr lang="en-US" altLang="ko-KR" b="1" dirty="0">
                <a:hlinkClick r:id="rId2"/>
              </a:rPr>
              <a:t>= </a:t>
            </a:r>
            <a:r>
              <a:rPr lang="ko-KR" altLang="en-US" b="1" dirty="0">
                <a:hlinkClick r:id="rId2"/>
              </a:rPr>
              <a:t>부정</a:t>
            </a:r>
            <a:endParaRPr lang="ko-KR" altLang="en-US" dirty="0"/>
          </a:p>
        </p:txBody>
      </p:sp>
      <p:sp>
        <p:nvSpPr>
          <p:cNvPr id="3" name="내용 개체 틀 2">
            <a:extLst>
              <a:ext uri="{FF2B5EF4-FFF2-40B4-BE49-F238E27FC236}">
                <a16:creationId xmlns:a16="http://schemas.microsoft.com/office/drawing/2014/main" id="{2B3C143D-F96C-2C4B-7BB1-1E985C61FB31}"/>
              </a:ext>
            </a:extLst>
          </p:cNvPr>
          <p:cNvSpPr>
            <a:spLocks noGrp="1"/>
          </p:cNvSpPr>
          <p:nvPr>
            <p:ph idx="1"/>
          </p:nvPr>
        </p:nvSpPr>
        <p:spPr/>
        <p:txBody>
          <a:bodyPr>
            <a:normAutofit fontScale="92500"/>
          </a:bodyPr>
          <a:lstStyle/>
          <a:p>
            <a:pPr marL="0" indent="0" algn="just">
              <a:lnSpc>
                <a:spcPct val="150000"/>
              </a:lnSpc>
              <a:buNone/>
            </a:pPr>
            <a:r>
              <a:rPr lang="ko-KR" altLang="en-US" b="0" i="0" dirty="0">
                <a:solidFill>
                  <a:srgbClr val="343541"/>
                </a:solidFill>
                <a:effectLst/>
                <a:latin typeface="Söhne"/>
              </a:rPr>
              <a:t>언어학자가 강의를 하면서 부정 </a:t>
            </a:r>
            <a:r>
              <a:rPr lang="en-US" altLang="ko-KR" b="0" i="0" dirty="0">
                <a:solidFill>
                  <a:srgbClr val="343541"/>
                </a:solidFill>
                <a:effectLst/>
                <a:latin typeface="Söhne"/>
              </a:rPr>
              <a:t>+ </a:t>
            </a:r>
            <a:r>
              <a:rPr lang="ko-KR" altLang="en-US" b="0" i="0" dirty="0">
                <a:solidFill>
                  <a:srgbClr val="343541"/>
                </a:solidFill>
                <a:effectLst/>
                <a:latin typeface="Söhne"/>
              </a:rPr>
              <a:t>부정이 긍정이 되는 경우는 있어도</a:t>
            </a:r>
            <a:r>
              <a:rPr lang="en-US" altLang="ko-KR" b="0" i="0" dirty="0">
                <a:solidFill>
                  <a:srgbClr val="343541"/>
                </a:solidFill>
                <a:effectLst/>
                <a:latin typeface="Söhne"/>
              </a:rPr>
              <a:t>, </a:t>
            </a:r>
            <a:r>
              <a:rPr lang="ko-KR" altLang="en-US" b="0" i="0" dirty="0">
                <a:solidFill>
                  <a:srgbClr val="343541"/>
                </a:solidFill>
                <a:effectLst/>
                <a:latin typeface="Söhne"/>
              </a:rPr>
              <a:t>세계 어디 언어에서도 긍정 </a:t>
            </a:r>
            <a:r>
              <a:rPr lang="en-US" altLang="ko-KR" b="0" i="0" dirty="0">
                <a:solidFill>
                  <a:srgbClr val="343541"/>
                </a:solidFill>
                <a:effectLst/>
                <a:latin typeface="Söhne"/>
              </a:rPr>
              <a:t>+ </a:t>
            </a:r>
            <a:r>
              <a:rPr lang="ko-KR" altLang="en-US" b="0" i="0" dirty="0">
                <a:solidFill>
                  <a:srgbClr val="343541"/>
                </a:solidFill>
                <a:effectLst/>
                <a:latin typeface="Söhne"/>
              </a:rPr>
              <a:t>긍정이 부정이 되는 경우는 없다고 강의했다</a:t>
            </a:r>
            <a:r>
              <a:rPr lang="en-US" altLang="ko-KR" b="0" i="0" dirty="0">
                <a:solidFill>
                  <a:srgbClr val="343541"/>
                </a:solidFill>
                <a:effectLst/>
                <a:latin typeface="Söhne"/>
              </a:rPr>
              <a:t>. </a:t>
            </a:r>
            <a:r>
              <a:rPr lang="ko-KR" altLang="en-US" b="0" i="0" dirty="0">
                <a:solidFill>
                  <a:srgbClr val="343541"/>
                </a:solidFill>
                <a:effectLst/>
                <a:latin typeface="Söhne"/>
              </a:rPr>
              <a:t>한 학생이 뒤에 앉아 있다가</a:t>
            </a:r>
            <a:r>
              <a:rPr lang="en-US" altLang="ko-KR" b="0" i="0" dirty="0">
                <a:solidFill>
                  <a:srgbClr val="343541"/>
                </a:solidFill>
                <a:effectLst/>
                <a:latin typeface="Söhne"/>
              </a:rPr>
              <a:t>, "</a:t>
            </a:r>
            <a:r>
              <a:rPr lang="ko-KR" altLang="en-US" b="0" i="0" dirty="0">
                <a:solidFill>
                  <a:srgbClr val="343541"/>
                </a:solidFill>
                <a:effectLst/>
                <a:latin typeface="Söhne"/>
              </a:rPr>
              <a:t>잘도 그러겠다</a:t>
            </a:r>
            <a:r>
              <a:rPr lang="en-US" altLang="ko-KR" b="0" i="0" dirty="0">
                <a:solidFill>
                  <a:srgbClr val="343541"/>
                </a:solidFill>
                <a:effectLst/>
                <a:latin typeface="Söhne"/>
              </a:rPr>
              <a:t>."</a:t>
            </a:r>
            <a:r>
              <a:rPr lang="ko-KR" altLang="en-US" b="0" i="0" dirty="0">
                <a:solidFill>
                  <a:srgbClr val="343541"/>
                </a:solidFill>
                <a:effectLst/>
                <a:latin typeface="Söhne"/>
              </a:rPr>
              <a:t>고 말했다</a:t>
            </a:r>
            <a:r>
              <a:rPr lang="en-US" altLang="ko-KR" b="0" i="0" dirty="0">
                <a:solidFill>
                  <a:srgbClr val="343541"/>
                </a:solidFill>
                <a:effectLst/>
                <a:latin typeface="Söhne"/>
              </a:rPr>
              <a:t>. </a:t>
            </a:r>
          </a:p>
          <a:p>
            <a:pPr marL="0" indent="0" algn="just">
              <a:lnSpc>
                <a:spcPct val="150000"/>
              </a:lnSpc>
              <a:buNone/>
            </a:pPr>
            <a:endParaRPr lang="en-US" altLang="ko-KR" dirty="0">
              <a:solidFill>
                <a:srgbClr val="343541"/>
              </a:solidFill>
              <a:latin typeface="Söhne"/>
            </a:endParaRPr>
          </a:p>
          <a:p>
            <a:pPr marL="0" indent="0" algn="just">
              <a:lnSpc>
                <a:spcPct val="150000"/>
              </a:lnSpc>
              <a:buNone/>
            </a:pPr>
            <a:r>
              <a:rPr lang="ko-KR" altLang="en-US" b="0" i="0" dirty="0">
                <a:solidFill>
                  <a:srgbClr val="343541"/>
                </a:solidFill>
                <a:effectLst/>
                <a:latin typeface="Söhne"/>
              </a:rPr>
              <a:t>여기서 </a:t>
            </a:r>
            <a:r>
              <a:rPr lang="en-US" altLang="ko-KR" b="0" i="0" dirty="0">
                <a:solidFill>
                  <a:srgbClr val="343541"/>
                </a:solidFill>
                <a:effectLst/>
                <a:latin typeface="Söhne"/>
              </a:rPr>
              <a:t>"</a:t>
            </a:r>
            <a:r>
              <a:rPr lang="ko-KR" altLang="en-US" b="0" i="0" dirty="0">
                <a:solidFill>
                  <a:srgbClr val="343541"/>
                </a:solidFill>
                <a:effectLst/>
                <a:latin typeface="Söhne"/>
              </a:rPr>
              <a:t>잘도 그러겠다</a:t>
            </a:r>
            <a:r>
              <a:rPr lang="en-US" altLang="ko-KR" b="0" i="0" dirty="0">
                <a:solidFill>
                  <a:srgbClr val="343541"/>
                </a:solidFill>
                <a:effectLst/>
                <a:latin typeface="Söhne"/>
              </a:rPr>
              <a:t>."</a:t>
            </a:r>
            <a:r>
              <a:rPr lang="ko-KR" altLang="en-US" b="0" i="0" dirty="0">
                <a:solidFill>
                  <a:srgbClr val="343541"/>
                </a:solidFill>
                <a:effectLst/>
                <a:latin typeface="Söhne"/>
              </a:rPr>
              <a:t>는 긍정인가</a:t>
            </a:r>
            <a:r>
              <a:rPr lang="en-US" altLang="ko-KR" b="0" i="0" dirty="0">
                <a:solidFill>
                  <a:srgbClr val="343541"/>
                </a:solidFill>
                <a:effectLst/>
                <a:latin typeface="Söhne"/>
              </a:rPr>
              <a:t>?</a:t>
            </a:r>
            <a:r>
              <a:rPr lang="ko-KR" altLang="en-US" b="0" i="0" dirty="0">
                <a:solidFill>
                  <a:srgbClr val="343541"/>
                </a:solidFill>
                <a:effectLst/>
                <a:latin typeface="Söhne"/>
              </a:rPr>
              <a:t> 부정인가</a:t>
            </a:r>
            <a:r>
              <a:rPr lang="en-US" altLang="ko-KR" b="0" i="0" dirty="0">
                <a:solidFill>
                  <a:srgbClr val="343541"/>
                </a:solidFill>
                <a:effectLst/>
                <a:latin typeface="Söhne"/>
              </a:rPr>
              <a:t>?</a:t>
            </a:r>
          </a:p>
          <a:p>
            <a:pPr marL="0" indent="0" algn="just">
              <a:lnSpc>
                <a:spcPct val="150000"/>
              </a:lnSpc>
              <a:buNone/>
            </a:pPr>
            <a:r>
              <a:rPr lang="ko-KR" altLang="en-US" b="0" i="0" dirty="0">
                <a:solidFill>
                  <a:srgbClr val="343541"/>
                </a:solidFill>
                <a:effectLst/>
                <a:latin typeface="Söhne"/>
              </a:rPr>
              <a:t>둘 중 하나로 반드시 선택하고</a:t>
            </a:r>
            <a:r>
              <a:rPr lang="en-US" altLang="ko-KR" b="0" i="0" dirty="0">
                <a:solidFill>
                  <a:srgbClr val="343541"/>
                </a:solidFill>
                <a:effectLst/>
                <a:latin typeface="Söhne"/>
              </a:rPr>
              <a:t>, </a:t>
            </a:r>
            <a:r>
              <a:rPr lang="ko-KR" altLang="en-US" b="0" i="0" dirty="0">
                <a:solidFill>
                  <a:srgbClr val="343541"/>
                </a:solidFill>
                <a:effectLst/>
                <a:latin typeface="Söhne"/>
              </a:rPr>
              <a:t>이유에 대해서도 자세하게 설명해야 한다</a:t>
            </a:r>
            <a:r>
              <a:rPr lang="en-US" altLang="ko-KR" b="0" i="0" dirty="0">
                <a:solidFill>
                  <a:srgbClr val="343541"/>
                </a:solidFill>
                <a:effectLst/>
                <a:latin typeface="Söhne"/>
              </a:rPr>
              <a:t>.</a:t>
            </a:r>
            <a:endParaRPr lang="ko-KR" altLang="en-US" dirty="0"/>
          </a:p>
        </p:txBody>
      </p:sp>
    </p:spTree>
    <p:extLst>
      <p:ext uri="{BB962C8B-B14F-4D97-AF65-F5344CB8AC3E}">
        <p14:creationId xmlns:p14="http://schemas.microsoft.com/office/powerpoint/2010/main" val="3965288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영화 </a:t>
            </a:r>
            <a:r>
              <a:rPr lang="ko-KR" altLang="en-US" b="1" dirty="0" err="1"/>
              <a:t>리얼</a:t>
            </a:r>
            <a:endParaRPr lang="ko-KR" altLang="en-US" b="1" dirty="0"/>
          </a:p>
        </p:txBody>
      </p:sp>
      <p:pic>
        <p:nvPicPr>
          <p:cNvPr id="4" name="내용 개체 틀 3"/>
          <p:cNvPicPr>
            <a:picLocks noChangeAspect="1"/>
          </p:cNvPicPr>
          <p:nvPr/>
        </p:nvPicPr>
        <p:blipFill>
          <a:blip r:embed="rId2"/>
          <a:stretch>
            <a:fillRect/>
          </a:stretch>
        </p:blipFill>
        <p:spPr>
          <a:xfrm>
            <a:off x="1156543" y="1795549"/>
            <a:ext cx="9878913" cy="4172989"/>
          </a:xfrm>
          <a:prstGeom prst="rect">
            <a:avLst/>
          </a:prstGeom>
          <a:ln>
            <a:solidFill>
              <a:schemeClr val="tx1"/>
            </a:solidFill>
          </a:ln>
        </p:spPr>
      </p:pic>
    </p:spTree>
    <p:extLst>
      <p:ext uri="{BB962C8B-B14F-4D97-AF65-F5344CB8AC3E}">
        <p14:creationId xmlns:p14="http://schemas.microsoft.com/office/powerpoint/2010/main" val="3857488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신문기사 분석하기</a:t>
            </a:r>
            <a:r>
              <a:rPr lang="en-US" altLang="ko-KR" b="1" dirty="0"/>
              <a:t>(</a:t>
            </a:r>
            <a:r>
              <a:rPr lang="ko-KR" altLang="en-US" b="1" dirty="0"/>
              <a:t>기사 내용</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1100" dirty="0"/>
              <a:t>(</a:t>
            </a:r>
            <a:r>
              <a:rPr lang="ko-KR" altLang="en-US" sz="1100" dirty="0"/>
              <a:t>세종</a:t>
            </a:r>
            <a:r>
              <a:rPr lang="en-US" altLang="ko-KR" sz="1100" dirty="0"/>
              <a:t>=</a:t>
            </a:r>
            <a:r>
              <a:rPr lang="ko-KR" altLang="en-US" sz="1100" dirty="0"/>
              <a:t>연합뉴스</a:t>
            </a:r>
            <a:r>
              <a:rPr lang="en-US" altLang="ko-KR" sz="1100" dirty="0"/>
              <a:t>) </a:t>
            </a:r>
            <a:r>
              <a:rPr lang="ko-KR" altLang="en-US" sz="1100" dirty="0"/>
              <a:t>차대운 기자 </a:t>
            </a:r>
            <a:r>
              <a:rPr lang="en-US" altLang="ko-KR" sz="1100" dirty="0"/>
              <a:t>= </a:t>
            </a:r>
            <a:r>
              <a:rPr lang="ko-KR" altLang="en-US" sz="1100" dirty="0"/>
              <a:t>정승일 한국전력 사장은 </a:t>
            </a:r>
            <a:r>
              <a:rPr lang="en-US" altLang="ko-KR" sz="1100" dirty="0"/>
              <a:t>12</a:t>
            </a:r>
            <a:r>
              <a:rPr lang="ko-KR" altLang="en-US" sz="1100" dirty="0"/>
              <a:t>일 </a:t>
            </a:r>
            <a:r>
              <a:rPr lang="en-US" altLang="ko-KR" sz="1100" dirty="0"/>
              <a:t>25</a:t>
            </a:r>
            <a:r>
              <a:rPr lang="ko-KR" altLang="en-US" sz="1100" dirty="0"/>
              <a:t>조</a:t>
            </a:r>
            <a:r>
              <a:rPr lang="en-US" altLang="ko-KR" sz="1100" dirty="0"/>
              <a:t>7</a:t>
            </a:r>
            <a:r>
              <a:rPr lang="ko-KR" altLang="en-US" sz="1100" dirty="0"/>
              <a:t>천억원 규모의 자구안 발표와 함께 사의를 표명했다</a:t>
            </a:r>
            <a:r>
              <a:rPr lang="en-US" altLang="ko-KR" sz="1100" dirty="0"/>
              <a:t>.</a:t>
            </a:r>
          </a:p>
          <a:p>
            <a:pPr marL="0" indent="0">
              <a:buNone/>
            </a:pPr>
            <a:r>
              <a:rPr lang="ko-KR" altLang="en-US" sz="1100" dirty="0"/>
              <a:t>정 사장은 이날 </a:t>
            </a:r>
            <a:r>
              <a:rPr lang="en-US" altLang="ko-KR" sz="1100" dirty="0"/>
              <a:t>'</a:t>
            </a:r>
            <a:r>
              <a:rPr lang="ko-KR" altLang="en-US" sz="1100" dirty="0"/>
              <a:t>전기 요금 정상화와 관련해 국민 여러분께 드리는 말씀</a:t>
            </a:r>
            <a:r>
              <a:rPr lang="en-US" altLang="ko-KR" sz="1100" dirty="0"/>
              <a:t>'</a:t>
            </a:r>
            <a:r>
              <a:rPr lang="ko-KR" altLang="en-US" sz="1100" dirty="0"/>
              <a:t>에서 </a:t>
            </a:r>
            <a:r>
              <a:rPr lang="en-US" altLang="ko-KR" sz="1100" dirty="0"/>
              <a:t>"</a:t>
            </a:r>
            <a:r>
              <a:rPr lang="ko-KR" altLang="en-US" sz="1100" dirty="0"/>
              <a:t>오늘 자로 한전 사장직을 내려놓고자 한다</a:t>
            </a:r>
            <a:r>
              <a:rPr lang="en-US" altLang="ko-KR" sz="1100" dirty="0"/>
              <a:t>"</a:t>
            </a:r>
            <a:r>
              <a:rPr lang="ko-KR" altLang="en-US" sz="1100" dirty="0"/>
              <a:t>고 밝혔다</a:t>
            </a:r>
            <a:r>
              <a:rPr lang="en-US" altLang="ko-KR" sz="1100" dirty="0"/>
              <a:t>.</a:t>
            </a:r>
          </a:p>
          <a:p>
            <a:pPr marL="0" indent="0">
              <a:buNone/>
            </a:pPr>
            <a:r>
              <a:rPr lang="ko-KR" altLang="en-US" sz="1100" dirty="0"/>
              <a:t>정 사장은 </a:t>
            </a:r>
            <a:r>
              <a:rPr lang="en-US" altLang="ko-KR" sz="1100" dirty="0"/>
              <a:t>"</a:t>
            </a:r>
            <a:r>
              <a:rPr lang="ko-KR" altLang="en-US" sz="1100" dirty="0"/>
              <a:t>당분간 한전 경영진을 중심으로 비상경영체제를 운영하고</a:t>
            </a:r>
            <a:r>
              <a:rPr lang="en-US" altLang="ko-KR" sz="1100" dirty="0"/>
              <a:t>, </a:t>
            </a:r>
            <a:r>
              <a:rPr lang="ko-KR" altLang="en-US" sz="1100" dirty="0"/>
              <a:t>다가오는 여름철 비상전력 수급의 안정적 운영과 작업현장 산업재해 예방에도 만전을 기할 것</a:t>
            </a:r>
            <a:r>
              <a:rPr lang="en-US" altLang="ko-KR" sz="1100" dirty="0"/>
              <a:t>"</a:t>
            </a:r>
            <a:r>
              <a:rPr lang="ko-KR" altLang="en-US" sz="1100" dirty="0"/>
              <a:t>이라고 덧붙였다</a:t>
            </a:r>
            <a:r>
              <a:rPr lang="en-US" altLang="ko-KR" sz="1100" dirty="0"/>
              <a:t>.</a:t>
            </a:r>
          </a:p>
          <a:p>
            <a:pPr marL="0" indent="0">
              <a:buNone/>
            </a:pPr>
            <a:r>
              <a:rPr lang="ko-KR" altLang="en-US" sz="1100" dirty="0"/>
              <a:t>정 사장은 정부에도 사퇴하겠다는 뜻을 전달했다</a:t>
            </a:r>
            <a:r>
              <a:rPr lang="en-US" altLang="ko-KR" sz="1100" dirty="0"/>
              <a:t>.</a:t>
            </a:r>
          </a:p>
          <a:p>
            <a:pPr marL="0" indent="0">
              <a:buNone/>
            </a:pPr>
            <a:r>
              <a:rPr lang="ko-KR" altLang="en-US" sz="1100" dirty="0"/>
              <a:t>임면권자인 윤석열 대통령이 정 사장의 사표를 곧바로 수리할지 주목된다</a:t>
            </a:r>
            <a:r>
              <a:rPr lang="en-US" altLang="ko-KR" sz="1100" dirty="0"/>
              <a:t>.</a:t>
            </a:r>
          </a:p>
          <a:p>
            <a:pPr marL="0" indent="0">
              <a:buNone/>
            </a:pPr>
            <a:r>
              <a:rPr lang="ko-KR" altLang="en-US" sz="1100" dirty="0"/>
              <a:t>여권은 그동안 전 정부 때 임명된 정 사장이 한전 경영난에 책임을 지고 물러날 것을 공개적으로 요구해왔다</a:t>
            </a:r>
            <a:r>
              <a:rPr lang="en-US" altLang="ko-KR" sz="1100" dirty="0"/>
              <a:t>. </a:t>
            </a:r>
            <a:r>
              <a:rPr lang="ko-KR" altLang="en-US" sz="1100" dirty="0"/>
              <a:t>정 사장은 산업통상자원부 요직을 거쳤으며</a:t>
            </a:r>
            <a:r>
              <a:rPr lang="en-US" altLang="ko-KR" sz="1100" dirty="0"/>
              <a:t>, </a:t>
            </a:r>
            <a:r>
              <a:rPr lang="ko-KR" altLang="en-US" sz="1100" dirty="0"/>
              <a:t>문재인 정부 시절 한국가스공사 사장</a:t>
            </a:r>
            <a:r>
              <a:rPr lang="en-US" altLang="ko-KR" sz="1100" dirty="0"/>
              <a:t>, </a:t>
            </a:r>
            <a:r>
              <a:rPr lang="ko-KR" altLang="en-US" sz="1100" dirty="0"/>
              <a:t>산업부 차관을 거쳐 </a:t>
            </a:r>
            <a:r>
              <a:rPr lang="en-US" altLang="ko-KR" sz="1100" dirty="0"/>
              <a:t>2021</a:t>
            </a:r>
            <a:r>
              <a:rPr lang="ko-KR" altLang="en-US" sz="1100" dirty="0"/>
              <a:t>년 </a:t>
            </a:r>
            <a:r>
              <a:rPr lang="en-US" altLang="ko-KR" sz="1100" dirty="0"/>
              <a:t>5</a:t>
            </a:r>
            <a:r>
              <a:rPr lang="ko-KR" altLang="en-US" sz="1100" dirty="0"/>
              <a:t>월 한전 사장에 임명됐다</a:t>
            </a:r>
            <a:r>
              <a:rPr lang="en-US" altLang="ko-KR" sz="1100" dirty="0"/>
              <a:t>.</a:t>
            </a:r>
          </a:p>
          <a:p>
            <a:pPr marL="0" indent="0">
              <a:buNone/>
            </a:pPr>
            <a:r>
              <a:rPr lang="ko-KR" altLang="en-US" sz="1100" dirty="0"/>
              <a:t>한전의 경영난에 덧붙여 한전 직원들의 태양광 사업 비리 의혹</a:t>
            </a:r>
            <a:r>
              <a:rPr lang="en-US" altLang="ko-KR" sz="1100" dirty="0"/>
              <a:t>, </a:t>
            </a:r>
            <a:r>
              <a:rPr lang="ko-KR" altLang="en-US" sz="1100" dirty="0"/>
              <a:t>한국에너지공대</a:t>
            </a:r>
            <a:r>
              <a:rPr lang="en-US" altLang="ko-KR" sz="1100" dirty="0"/>
              <a:t>(</a:t>
            </a:r>
            <a:r>
              <a:rPr lang="ko-KR" altLang="en-US" sz="1100" dirty="0"/>
              <a:t>한전공대</a:t>
            </a:r>
            <a:r>
              <a:rPr lang="en-US" altLang="ko-KR" sz="1100" dirty="0"/>
              <a:t>) </a:t>
            </a:r>
            <a:r>
              <a:rPr lang="ko-KR" altLang="en-US" sz="1100" dirty="0"/>
              <a:t>감사 은폐 의혹 등이 제기되면서 여권 내에서 정 사장의 사퇴를 요구하는 목소리는 더욱 커졌다</a:t>
            </a:r>
            <a:r>
              <a:rPr lang="en-US" altLang="ko-KR" sz="1100" dirty="0"/>
              <a:t>.</a:t>
            </a:r>
          </a:p>
          <a:p>
            <a:pPr marL="0" indent="0">
              <a:buNone/>
            </a:pPr>
            <a:r>
              <a:rPr lang="ko-KR" altLang="en-US" sz="1100" dirty="0"/>
              <a:t>정 사장의 이번 사의 표명이 지난 </a:t>
            </a:r>
            <a:r>
              <a:rPr lang="en-US" altLang="ko-KR" sz="1100" dirty="0"/>
              <a:t>10</a:t>
            </a:r>
            <a:r>
              <a:rPr lang="ko-KR" altLang="en-US" sz="1100" dirty="0"/>
              <a:t>일 단행된 산업부 </a:t>
            </a:r>
            <a:r>
              <a:rPr lang="en-US" altLang="ko-KR" sz="1100" dirty="0"/>
              <a:t>2</a:t>
            </a:r>
            <a:r>
              <a:rPr lang="ko-KR" altLang="en-US" sz="1100" dirty="0"/>
              <a:t>차관 교체와 맞물린 것 아니냐는 관측도 있다</a:t>
            </a:r>
            <a:r>
              <a:rPr lang="en-US" altLang="ko-KR" sz="1100" dirty="0"/>
              <a:t>.</a:t>
            </a:r>
          </a:p>
          <a:p>
            <a:pPr marL="0" indent="0">
              <a:buNone/>
            </a:pPr>
            <a:r>
              <a:rPr lang="ko-KR" altLang="en-US" sz="1100" dirty="0"/>
              <a:t>윤 대통령은 지난 </a:t>
            </a:r>
            <a:r>
              <a:rPr lang="en-US" altLang="ko-KR" sz="1100" dirty="0"/>
              <a:t>9</a:t>
            </a:r>
            <a:r>
              <a:rPr lang="ko-KR" altLang="en-US" sz="1100" dirty="0"/>
              <a:t>일 국무회의에서 </a:t>
            </a:r>
            <a:r>
              <a:rPr lang="en-US" altLang="ko-KR" sz="1100" dirty="0"/>
              <a:t>"</a:t>
            </a:r>
            <a:r>
              <a:rPr lang="ko-KR" altLang="en-US" sz="1100" dirty="0"/>
              <a:t>탈원전</a:t>
            </a:r>
            <a:r>
              <a:rPr lang="en-US" altLang="ko-KR" sz="1100" dirty="0"/>
              <a:t>, </a:t>
            </a:r>
            <a:r>
              <a:rPr lang="ko-KR" altLang="en-US" sz="1100" dirty="0"/>
              <a:t>이념적 환경 정책에 매몰돼 새로운 국정 기조에 맞추지 않고 애매한 스탠스를 취한다면 과감하게 인사 조치를 하라</a:t>
            </a:r>
            <a:r>
              <a:rPr lang="en-US" altLang="ko-KR" sz="1100" dirty="0"/>
              <a:t>"</a:t>
            </a:r>
            <a:r>
              <a:rPr lang="ko-KR" altLang="en-US" sz="1100" dirty="0"/>
              <a:t>고 지시한 바 있다</a:t>
            </a:r>
            <a:r>
              <a:rPr lang="en-US" altLang="ko-KR" sz="1100" dirty="0"/>
              <a:t>.</a:t>
            </a:r>
          </a:p>
          <a:p>
            <a:pPr marL="0" indent="0">
              <a:buNone/>
            </a:pPr>
            <a:r>
              <a:rPr lang="ko-KR" altLang="en-US" sz="1100" dirty="0"/>
              <a:t>정 사장은 이날 사퇴를 공식화하면서 한전 경영 정상화를 위해 전기요금 인상이 반드시 필요하다는 견해를 밝혔다</a:t>
            </a:r>
            <a:r>
              <a:rPr lang="en-US" altLang="ko-KR" sz="1100" dirty="0"/>
              <a:t>.</a:t>
            </a:r>
          </a:p>
          <a:p>
            <a:pPr marL="0" indent="0">
              <a:buNone/>
            </a:pPr>
            <a:r>
              <a:rPr lang="ko-KR" altLang="en-US" sz="1100" dirty="0"/>
              <a:t>정 사장은 </a:t>
            </a:r>
            <a:r>
              <a:rPr lang="en-US" altLang="ko-KR" sz="1100" dirty="0"/>
              <a:t>"</a:t>
            </a:r>
            <a:r>
              <a:rPr lang="ko-KR" altLang="en-US" sz="1100" dirty="0"/>
              <a:t>전기요금 정상화는 한전이 경영 정상화로 가는 길에 중요한 디딤돌</a:t>
            </a:r>
            <a:r>
              <a:rPr lang="en-US" altLang="ko-KR" sz="1100" dirty="0"/>
              <a:t>"</a:t>
            </a:r>
            <a:r>
              <a:rPr lang="ko-KR" altLang="en-US" sz="1100" dirty="0"/>
              <a:t>이라며 </a:t>
            </a:r>
            <a:r>
              <a:rPr lang="en-US" altLang="ko-KR" sz="1100" dirty="0"/>
              <a:t>"</a:t>
            </a:r>
            <a:r>
              <a:rPr lang="ko-KR" altLang="en-US" sz="1100" dirty="0"/>
              <a:t>전력 판매 가격이 구입 가격에 현저히 미달해 요금 정상화가 지연되면 전력의 안정적 공급 차질과 금융시장 왜곡</a:t>
            </a:r>
            <a:r>
              <a:rPr lang="en-US" altLang="ko-KR" sz="1100" dirty="0"/>
              <a:t>, </a:t>
            </a:r>
            <a:r>
              <a:rPr lang="ko-KR" altLang="en-US" sz="1100" dirty="0"/>
              <a:t>에너지 산업 생태계 불안 등 경제 전반에 미칠 영향이 적지 않다</a:t>
            </a:r>
            <a:r>
              <a:rPr lang="en-US" altLang="ko-KR" sz="1100" dirty="0"/>
              <a:t>"</a:t>
            </a:r>
            <a:r>
              <a:rPr lang="ko-KR" altLang="en-US" sz="1100" dirty="0"/>
              <a:t>고 말했다</a:t>
            </a:r>
            <a:r>
              <a:rPr lang="en-US" altLang="ko-KR" sz="1100" dirty="0"/>
              <a:t>.</a:t>
            </a:r>
          </a:p>
          <a:p>
            <a:pPr marL="0" indent="0">
              <a:buNone/>
            </a:pPr>
            <a:r>
              <a:rPr lang="ko-KR" altLang="en-US" sz="1100" dirty="0"/>
              <a:t>그러면서 </a:t>
            </a:r>
            <a:r>
              <a:rPr lang="en-US" altLang="ko-KR" sz="1100" dirty="0"/>
              <a:t>"</a:t>
            </a:r>
            <a:r>
              <a:rPr lang="ko-KR" altLang="en-US" sz="1100" dirty="0"/>
              <a:t>이를 감안해 전기요금 적기 인상이 불가피하다는 점에 대한 국민 여러분의 깊은 이해를 간곡히 부탁드린다</a:t>
            </a:r>
            <a:r>
              <a:rPr lang="en-US" altLang="ko-KR" sz="1100" dirty="0"/>
              <a:t>"</a:t>
            </a:r>
            <a:r>
              <a:rPr lang="ko-KR" altLang="en-US" sz="1100" dirty="0"/>
              <a:t>고 덧붙였다</a:t>
            </a:r>
            <a:r>
              <a:rPr lang="en-US" altLang="ko-KR" sz="1100" dirty="0"/>
              <a:t>.</a:t>
            </a:r>
          </a:p>
          <a:p>
            <a:pPr marL="0" indent="0">
              <a:buNone/>
            </a:pPr>
            <a:r>
              <a:rPr lang="ko-KR" altLang="en-US" sz="1100" dirty="0"/>
              <a:t>정 사장의 사의 표명과 한전의 자구안 발표가 동시에 이뤄짐에 따라 정부</a:t>
            </a:r>
            <a:r>
              <a:rPr lang="en-US" altLang="ko-KR" sz="1100" dirty="0"/>
              <a:t>·</a:t>
            </a:r>
            <a:r>
              <a:rPr lang="ko-KR" altLang="en-US" sz="1100" dirty="0"/>
              <a:t>여당의 전기요금 인상 결정만 남겨놓게 됐다</a:t>
            </a:r>
            <a:r>
              <a:rPr lang="en-US" altLang="ko-KR" sz="1100" dirty="0"/>
              <a:t>.</a:t>
            </a:r>
            <a:endParaRPr lang="ko-KR" altLang="en-US" sz="1100" dirty="0"/>
          </a:p>
        </p:txBody>
      </p:sp>
    </p:spTree>
    <p:extLst>
      <p:ext uri="{BB962C8B-B14F-4D97-AF65-F5344CB8AC3E}">
        <p14:creationId xmlns:p14="http://schemas.microsoft.com/office/powerpoint/2010/main" val="673999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신문기사 분석하기</a:t>
            </a:r>
            <a:r>
              <a:rPr lang="en-US" altLang="ko-KR" b="1" dirty="0"/>
              <a:t>(</a:t>
            </a:r>
            <a:r>
              <a:rPr lang="ko-KR" altLang="en-US" b="1" dirty="0"/>
              <a:t>질문 하기</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nSpc>
                <a:spcPct val="150000"/>
              </a:lnSpc>
              <a:buNone/>
            </a:pPr>
            <a:r>
              <a:rPr lang="en-US" altLang="ko-KR" sz="2400" dirty="0"/>
              <a:t>1) </a:t>
            </a:r>
            <a:r>
              <a:rPr lang="ko-KR" altLang="en-US" sz="2400" dirty="0"/>
              <a:t>위 기사는 긍정인가 부정인가</a:t>
            </a:r>
            <a:r>
              <a:rPr lang="en-US" altLang="ko-KR" sz="2400" dirty="0"/>
              <a:t>?</a:t>
            </a:r>
          </a:p>
          <a:p>
            <a:pPr marL="0" indent="0">
              <a:lnSpc>
                <a:spcPct val="150000"/>
              </a:lnSpc>
              <a:buNone/>
            </a:pPr>
            <a:r>
              <a:rPr lang="en-US" altLang="ko-KR" sz="2400" dirty="0"/>
              <a:t>2) 1)</a:t>
            </a:r>
            <a:r>
              <a:rPr lang="ko-KR" altLang="en-US" sz="2400" dirty="0"/>
              <a:t>번 질문의 이유 설명</a:t>
            </a:r>
          </a:p>
          <a:p>
            <a:pPr marL="0" indent="0">
              <a:lnSpc>
                <a:spcPct val="150000"/>
              </a:lnSpc>
              <a:buNone/>
            </a:pPr>
            <a:r>
              <a:rPr lang="en-US" altLang="ko-KR" sz="2400" dirty="0"/>
              <a:t>3) </a:t>
            </a:r>
            <a:r>
              <a:rPr lang="ko-KR" altLang="en-US" sz="2400" dirty="0"/>
              <a:t>기사의 주요 인물은 누구인가</a:t>
            </a:r>
            <a:r>
              <a:rPr lang="en-US" altLang="ko-KR" sz="2400" dirty="0"/>
              <a:t>?</a:t>
            </a:r>
          </a:p>
          <a:p>
            <a:pPr marL="0" indent="0">
              <a:lnSpc>
                <a:spcPct val="150000"/>
              </a:lnSpc>
              <a:buNone/>
            </a:pPr>
            <a:r>
              <a:rPr lang="en-US" altLang="ko-KR" sz="2400" dirty="0"/>
              <a:t>4) 3</a:t>
            </a:r>
            <a:r>
              <a:rPr lang="ko-KR" altLang="en-US" sz="2400" dirty="0"/>
              <a:t>번 질문의 이유 설명</a:t>
            </a:r>
          </a:p>
        </p:txBody>
      </p:sp>
    </p:spTree>
    <p:extLst>
      <p:ext uri="{BB962C8B-B14F-4D97-AF65-F5344CB8AC3E}">
        <p14:creationId xmlns:p14="http://schemas.microsoft.com/office/powerpoint/2010/main" val="4230330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이메일 작성 프롬프트</a:t>
            </a:r>
            <a:endParaRPr lang="ko-KR" altLang="en-US" b="1" dirty="0"/>
          </a:p>
        </p:txBody>
      </p:sp>
      <p:sp>
        <p:nvSpPr>
          <p:cNvPr id="3" name="내용 개체 틀 2"/>
          <p:cNvSpPr>
            <a:spLocks noGrp="1"/>
          </p:cNvSpPr>
          <p:nvPr>
            <p:ph idx="1"/>
          </p:nvPr>
        </p:nvSpPr>
        <p:spPr/>
        <p:txBody>
          <a:bodyPr>
            <a:normAutofit fontScale="40000" lnSpcReduction="20000"/>
          </a:bodyPr>
          <a:lstStyle/>
          <a:p>
            <a:pPr marL="0" indent="0">
              <a:buNone/>
            </a:pPr>
            <a:r>
              <a:rPr lang="en-US" altLang="ko-KR" b="1" dirty="0"/>
              <a:t>[</a:t>
            </a:r>
            <a:r>
              <a:rPr lang="ko-KR" altLang="en-US" b="1" dirty="0"/>
              <a:t>요청</a:t>
            </a:r>
            <a:r>
              <a:rPr lang="en-US" altLang="ko-KR" b="1" dirty="0"/>
              <a:t>]</a:t>
            </a:r>
          </a:p>
          <a:p>
            <a:pPr marL="0" indent="0">
              <a:buNone/>
            </a:pPr>
            <a:r>
              <a:rPr lang="en-US" altLang="ko-KR" dirty="0"/>
              <a:t>1. </a:t>
            </a:r>
            <a:r>
              <a:rPr lang="en-US" altLang="ko-KR" dirty="0" err="1"/>
              <a:t>ChatGPT</a:t>
            </a:r>
            <a:r>
              <a:rPr lang="ko-KR" altLang="en-US" dirty="0"/>
              <a:t>는 비즈니스 메일 작성 전문가로 역할을 수행해야 하며</a:t>
            </a:r>
            <a:r>
              <a:rPr lang="en-US" altLang="ko-KR" dirty="0"/>
              <a:t>, </a:t>
            </a:r>
            <a:r>
              <a:rPr lang="ko-KR" altLang="en-US" dirty="0"/>
              <a:t>최적의 이메일 작성을 위한 지원을 제공해야 한다</a:t>
            </a:r>
            <a:r>
              <a:rPr lang="en-US" altLang="ko-KR" dirty="0"/>
              <a:t>.</a:t>
            </a:r>
          </a:p>
          <a:p>
            <a:pPr marL="0" indent="0">
              <a:buNone/>
            </a:pPr>
            <a:r>
              <a:rPr lang="en-US" altLang="ko-KR" dirty="0"/>
              <a:t>2. </a:t>
            </a:r>
            <a:r>
              <a:rPr lang="ko-KR" altLang="en-US" dirty="0"/>
              <a:t>이메일 생성에 필요한 모든 조건과 정보는 단계적으로 쿼리해야 한다</a:t>
            </a:r>
            <a:r>
              <a:rPr lang="en-US" altLang="ko-KR" dirty="0"/>
              <a:t>.</a:t>
            </a:r>
          </a:p>
          <a:p>
            <a:pPr marL="0" indent="0">
              <a:buNone/>
            </a:pPr>
            <a:r>
              <a:rPr lang="en-US" altLang="ko-KR" dirty="0"/>
              <a:t>3. </a:t>
            </a:r>
            <a:r>
              <a:rPr lang="en-US" altLang="ko-KR" dirty="0" err="1"/>
              <a:t>ChatGPT</a:t>
            </a:r>
            <a:r>
              <a:rPr lang="ko-KR" altLang="en-US" dirty="0"/>
              <a:t>는 사용자의 입력에 따라</a:t>
            </a:r>
            <a:r>
              <a:rPr lang="en-US" altLang="ko-KR" dirty="0"/>
              <a:t>, </a:t>
            </a:r>
            <a:r>
              <a:rPr lang="ko-KR" altLang="en-US" dirty="0"/>
              <a:t>사용자가 모든 이메일 정보와 조건을 만족할 때까지 계속해서 도움을 제공해야 한다</a:t>
            </a:r>
            <a:r>
              <a:rPr lang="en-US" altLang="ko-KR" dirty="0"/>
              <a:t>.</a:t>
            </a:r>
          </a:p>
          <a:p>
            <a:pPr marL="0" indent="0">
              <a:buNone/>
            </a:pPr>
            <a:endParaRPr lang="en-US" altLang="ko-KR" dirty="0"/>
          </a:p>
          <a:p>
            <a:pPr marL="0" indent="0">
              <a:buNone/>
            </a:pPr>
            <a:r>
              <a:rPr lang="en-US" altLang="ko-KR" b="1" dirty="0"/>
              <a:t>[</a:t>
            </a:r>
            <a:r>
              <a:rPr lang="ko-KR" altLang="en-US" b="1" dirty="0"/>
              <a:t>이메일 정보</a:t>
            </a:r>
            <a:r>
              <a:rPr lang="en-US" altLang="ko-KR" b="1" dirty="0"/>
              <a:t>]</a:t>
            </a:r>
          </a:p>
          <a:p>
            <a:pPr marL="0" indent="0">
              <a:buNone/>
            </a:pPr>
            <a:r>
              <a:rPr lang="ko-KR" altLang="en-US" dirty="0"/>
              <a:t>이메일 작성을 위해</a:t>
            </a:r>
            <a:r>
              <a:rPr lang="en-US" altLang="ko-KR" dirty="0"/>
              <a:t>, </a:t>
            </a:r>
            <a:r>
              <a:rPr lang="ko-KR" altLang="en-US" dirty="0"/>
              <a:t>다음의 정보를 쿼리해야 한다</a:t>
            </a:r>
            <a:r>
              <a:rPr lang="en-US" altLang="ko-KR" dirty="0"/>
              <a:t>:</a:t>
            </a:r>
          </a:p>
          <a:p>
            <a:pPr marL="0" indent="0">
              <a:buNone/>
            </a:pPr>
            <a:r>
              <a:rPr lang="en-US" altLang="ko-KR" dirty="0"/>
              <a:t>1. </a:t>
            </a:r>
            <a:r>
              <a:rPr lang="ko-KR" altLang="en-US" dirty="0"/>
              <a:t>이메일의 목적</a:t>
            </a:r>
          </a:p>
          <a:p>
            <a:pPr marL="0" indent="0">
              <a:buNone/>
            </a:pPr>
            <a:r>
              <a:rPr lang="en-US" altLang="ko-KR" dirty="0"/>
              <a:t>2. </a:t>
            </a:r>
            <a:r>
              <a:rPr lang="ko-KR" altLang="en-US" dirty="0"/>
              <a:t>이메일에서 언급할 장소</a:t>
            </a:r>
          </a:p>
          <a:p>
            <a:pPr marL="0" indent="0">
              <a:buNone/>
            </a:pPr>
            <a:r>
              <a:rPr lang="en-US" altLang="ko-KR" dirty="0"/>
              <a:t>3. </a:t>
            </a:r>
            <a:r>
              <a:rPr lang="ko-KR" altLang="en-US" dirty="0"/>
              <a:t>이메일에서 언급할 시간</a:t>
            </a:r>
            <a:r>
              <a:rPr lang="en-US" altLang="ko-KR" dirty="0"/>
              <a:t>: </a:t>
            </a:r>
            <a:r>
              <a:rPr lang="ko-KR" altLang="en-US" dirty="0"/>
              <a:t>년</a:t>
            </a:r>
            <a:r>
              <a:rPr lang="en-US" altLang="ko-KR" dirty="0"/>
              <a:t>/</a:t>
            </a:r>
            <a:r>
              <a:rPr lang="ko-KR" altLang="en-US" dirty="0"/>
              <a:t>월</a:t>
            </a:r>
            <a:r>
              <a:rPr lang="en-US" altLang="ko-KR" dirty="0"/>
              <a:t>/</a:t>
            </a:r>
            <a:r>
              <a:rPr lang="ko-KR" altLang="en-US" dirty="0"/>
              <a:t>일</a:t>
            </a:r>
            <a:r>
              <a:rPr lang="en-US" altLang="ko-KR" dirty="0"/>
              <a:t>, </a:t>
            </a:r>
            <a:r>
              <a:rPr lang="ko-KR" altLang="en-US" dirty="0"/>
              <a:t>시간 정보를 입력해야 한다</a:t>
            </a:r>
            <a:r>
              <a:rPr lang="en-US" altLang="ko-KR" dirty="0"/>
              <a:t>.</a:t>
            </a:r>
          </a:p>
          <a:p>
            <a:pPr marL="0" indent="0">
              <a:buNone/>
            </a:pPr>
            <a:r>
              <a:rPr lang="en-US" altLang="ko-KR" dirty="0"/>
              <a:t>4. </a:t>
            </a:r>
            <a:r>
              <a:rPr lang="ko-KR" altLang="en-US" dirty="0"/>
              <a:t>이메일의 맺음말</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이메일의 스타일</a:t>
            </a:r>
            <a:r>
              <a:rPr lang="en-US" altLang="ko-KR" dirty="0"/>
              <a:t>: </a:t>
            </a:r>
            <a:r>
              <a:rPr lang="ko-KR" altLang="en-US" dirty="0"/>
              <a:t>전문적</a:t>
            </a:r>
            <a:r>
              <a:rPr lang="en-US" altLang="ko-KR" dirty="0"/>
              <a:t>, </a:t>
            </a:r>
            <a:r>
              <a:rPr lang="ko-KR" altLang="en-US" dirty="0"/>
              <a:t>유머러스</a:t>
            </a:r>
            <a:r>
              <a:rPr lang="en-US" altLang="ko-KR" dirty="0"/>
              <a:t>, </a:t>
            </a:r>
            <a:r>
              <a:rPr lang="ko-KR" altLang="en-US" dirty="0"/>
              <a:t>권위적 중에서 사용자가 선택한 스타일에 따라 이메일을 작성해야 한다</a:t>
            </a:r>
            <a:r>
              <a:rPr lang="en-US" altLang="ko-KR" dirty="0"/>
              <a:t>.</a:t>
            </a:r>
          </a:p>
          <a:p>
            <a:pPr marL="0" indent="0">
              <a:buNone/>
            </a:pPr>
            <a:r>
              <a:rPr lang="en-US" altLang="ko-KR" dirty="0"/>
              <a:t>2. </a:t>
            </a:r>
            <a:r>
              <a:rPr lang="ko-KR" altLang="en-US" dirty="0"/>
              <a:t>사용자가 요청하는 경우</a:t>
            </a:r>
            <a:r>
              <a:rPr lang="en-US" altLang="ko-KR" dirty="0"/>
              <a:t>, </a:t>
            </a:r>
            <a:r>
              <a:rPr lang="ko-KR" altLang="en-US" dirty="0"/>
              <a:t>이메일 정보의 특정 항목</a:t>
            </a:r>
            <a:r>
              <a:rPr lang="en-US" altLang="ko-KR" dirty="0"/>
              <a:t>(</a:t>
            </a:r>
            <a:r>
              <a:rPr lang="ko-KR" altLang="en-US" dirty="0"/>
              <a:t>목적</a:t>
            </a:r>
            <a:r>
              <a:rPr lang="en-US" altLang="ko-KR" dirty="0"/>
              <a:t>, </a:t>
            </a:r>
            <a:r>
              <a:rPr lang="ko-KR" altLang="en-US" dirty="0"/>
              <a:t>장소</a:t>
            </a:r>
            <a:r>
              <a:rPr lang="en-US" altLang="ko-KR" dirty="0"/>
              <a:t>, </a:t>
            </a:r>
            <a:r>
              <a:rPr lang="ko-KR" altLang="en-US" dirty="0"/>
              <a:t>시간</a:t>
            </a:r>
            <a:r>
              <a:rPr lang="en-US" altLang="ko-KR" dirty="0"/>
              <a:t>, </a:t>
            </a:r>
            <a:r>
              <a:rPr lang="ko-KR" altLang="en-US" dirty="0"/>
              <a:t>맺음말</a:t>
            </a:r>
            <a:r>
              <a:rPr lang="en-US" altLang="ko-KR" dirty="0"/>
              <a:t>)</a:t>
            </a:r>
            <a:r>
              <a:rPr lang="ko-KR" altLang="en-US" dirty="0"/>
              <a:t>을 제외해야 한다</a:t>
            </a:r>
            <a:r>
              <a:rPr lang="en-US" altLang="ko-KR" dirty="0"/>
              <a:t>.</a:t>
            </a:r>
          </a:p>
          <a:p>
            <a:pPr marL="0" indent="0">
              <a:buNone/>
            </a:pPr>
            <a:r>
              <a:rPr lang="en-US" altLang="ko-KR" dirty="0"/>
              <a:t>3. </a:t>
            </a:r>
            <a:r>
              <a:rPr lang="ko-KR" altLang="en-US" dirty="0"/>
              <a:t>이메일의 제목</a:t>
            </a:r>
            <a:r>
              <a:rPr lang="en-US" altLang="ko-KR" dirty="0"/>
              <a:t>: "</a:t>
            </a:r>
            <a:r>
              <a:rPr lang="ko-KR" altLang="en-US" dirty="0"/>
              <a:t>목적</a:t>
            </a:r>
            <a:r>
              <a:rPr lang="en-US" altLang="ko-KR" dirty="0"/>
              <a:t>"</a:t>
            </a:r>
            <a:r>
              <a:rPr lang="ko-KR" altLang="en-US" dirty="0"/>
              <a:t>을 기반으로 가장 적합한 제목 </a:t>
            </a:r>
            <a:r>
              <a:rPr lang="en-US" altLang="ko-KR" dirty="0"/>
              <a:t>6</a:t>
            </a:r>
            <a:r>
              <a:rPr lang="ko-KR" altLang="en-US" dirty="0"/>
              <a:t>개를 사용자에게 제시하고</a:t>
            </a:r>
            <a:r>
              <a:rPr lang="en-US" altLang="ko-KR" dirty="0"/>
              <a:t>, </a:t>
            </a:r>
            <a:r>
              <a:rPr lang="ko-KR" altLang="en-US" dirty="0"/>
              <a:t>사용자가 선택한 제목을 이메일 제목으로 사용해야 한다</a:t>
            </a:r>
            <a:r>
              <a:rPr lang="en-US" altLang="ko-KR" dirty="0"/>
              <a:t>.</a:t>
            </a:r>
          </a:p>
          <a:p>
            <a:pPr marL="0" indent="0">
              <a:buNone/>
            </a:pPr>
            <a:r>
              <a:rPr lang="en-US" altLang="ko-KR" dirty="0"/>
              <a:t>4. </a:t>
            </a:r>
            <a:r>
              <a:rPr lang="ko-KR" altLang="en-US" dirty="0"/>
              <a:t>이메일에 데이터가 포함될 경우</a:t>
            </a:r>
            <a:r>
              <a:rPr lang="en-US" altLang="ko-KR" dirty="0"/>
              <a:t>, </a:t>
            </a:r>
            <a:r>
              <a:rPr lang="ko-KR" altLang="en-US" dirty="0"/>
              <a:t>해당 데이터를 표로 표현해야 한다</a:t>
            </a:r>
            <a:r>
              <a:rPr lang="en-US" altLang="ko-KR" dirty="0"/>
              <a:t>. </a:t>
            </a:r>
            <a:r>
              <a:rPr lang="ko-KR" altLang="en-US" dirty="0"/>
              <a:t>이를 위해 데이터의 존재 여부를 사용자에게 쿼리해야 한다</a:t>
            </a:r>
            <a:r>
              <a:rPr lang="en-US" altLang="ko-KR" dirty="0"/>
              <a:t>.</a:t>
            </a:r>
            <a:endParaRPr lang="ko-KR" altLang="en-US" dirty="0"/>
          </a:p>
        </p:txBody>
      </p:sp>
    </p:spTree>
    <p:extLst>
      <p:ext uri="{BB962C8B-B14F-4D97-AF65-F5344CB8AC3E}">
        <p14:creationId xmlns:p14="http://schemas.microsoft.com/office/powerpoint/2010/main" val="169589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066800" y="1122363"/>
            <a:ext cx="10058400" cy="2387600"/>
          </a:xfrm>
        </p:spPr>
        <p:txBody>
          <a:bodyPr/>
          <a:lstStyle/>
          <a:p>
            <a:r>
              <a:rPr lang="en-US" altLang="ko-KR" b="1" dirty="0"/>
              <a:t>Python</a:t>
            </a:r>
            <a:endParaRPr lang="ko-KR" altLang="en-US" b="1" dirty="0"/>
          </a:p>
        </p:txBody>
      </p:sp>
      <p:sp>
        <p:nvSpPr>
          <p:cNvPr id="3" name="부제목 2"/>
          <p:cNvSpPr>
            <a:spLocks noGrp="1"/>
          </p:cNvSpPr>
          <p:nvPr>
            <p:ph type="subTitle" idx="1"/>
          </p:nvPr>
        </p:nvSpPr>
        <p:spPr>
          <a:xfrm>
            <a:off x="1524000" y="3602038"/>
            <a:ext cx="9144000" cy="1655762"/>
          </a:xfrm>
        </p:spPr>
        <p:txBody>
          <a:bodyPr/>
          <a:lstStyle/>
          <a:p>
            <a:endParaRPr lang="en-US" altLang="ko-KR" b="1" dirty="0"/>
          </a:p>
          <a:p>
            <a:r>
              <a:rPr lang="ko-KR" altLang="en-US" b="1" dirty="0"/>
              <a:t>뱀</a:t>
            </a:r>
            <a:r>
              <a:rPr lang="en-US" altLang="ko-KR" b="1" dirty="0"/>
              <a:t>?</a:t>
            </a:r>
            <a:endParaRPr lang="ko-KR" altLang="en-US" b="1"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986" y="2411750"/>
            <a:ext cx="2589812" cy="3108833"/>
          </a:xfrm>
          <a:prstGeom prst="rect">
            <a:avLst/>
          </a:prstGeom>
        </p:spPr>
      </p:pic>
      <p:pic>
        <p:nvPicPr>
          <p:cNvPr id="5" name="그림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039" y="1330169"/>
            <a:ext cx="1846051" cy="2727184"/>
          </a:xfrm>
          <a:prstGeom prst="rect">
            <a:avLst/>
          </a:prstGeom>
        </p:spPr>
      </p:pic>
    </p:spTree>
    <p:extLst>
      <p:ext uri="{BB962C8B-B14F-4D97-AF65-F5344CB8AC3E}">
        <p14:creationId xmlns:p14="http://schemas.microsoft.com/office/powerpoint/2010/main" val="1331067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4000" b="1" dirty="0" err="1"/>
              <a:t>파이썬을</a:t>
            </a:r>
            <a:r>
              <a:rPr lang="ko-KR" altLang="en-US" sz="4000" b="1" dirty="0"/>
              <a:t> 자동차 생산 시설에 비유한다면</a:t>
            </a:r>
            <a:r>
              <a:rPr lang="en-US" altLang="ko-KR" sz="4000" b="1" dirty="0"/>
              <a:t>?</a:t>
            </a:r>
            <a:endParaRPr lang="ko-KR" altLang="en-US" sz="4000" b="1" dirty="0"/>
          </a:p>
        </p:txBody>
      </p:sp>
      <p:sp>
        <p:nvSpPr>
          <p:cNvPr id="3" name="내용 개체 틀 2"/>
          <p:cNvSpPr>
            <a:spLocks noGrp="1"/>
          </p:cNvSpPr>
          <p:nvPr>
            <p:ph idx="1"/>
          </p:nvPr>
        </p:nvSpPr>
        <p:spPr/>
        <p:txBody>
          <a:bodyPr>
            <a:normAutofit/>
          </a:bodyPr>
          <a:lstStyle/>
          <a:p>
            <a:pPr marL="0" indent="0" algn="just">
              <a:lnSpc>
                <a:spcPct val="200000"/>
              </a:lnSpc>
              <a:buNone/>
            </a:pPr>
            <a:r>
              <a:rPr lang="ko-KR" altLang="en-US" sz="1600" b="1" dirty="0" err="1">
                <a:solidFill>
                  <a:srgbClr val="C00000"/>
                </a:solidFill>
              </a:rPr>
              <a:t>파이썬은</a:t>
            </a:r>
            <a:r>
              <a:rPr lang="ko-KR" altLang="en-US" sz="1600" b="1" dirty="0">
                <a:solidFill>
                  <a:srgbClr val="C00000"/>
                </a:solidFill>
              </a:rPr>
              <a:t> 프로그래밍 언어</a:t>
            </a:r>
            <a:r>
              <a:rPr lang="ko-KR" altLang="en-US" sz="1600" dirty="0"/>
              <a:t>로</a:t>
            </a:r>
            <a:r>
              <a:rPr lang="en-US" altLang="ko-KR" sz="1600" dirty="0"/>
              <a:t>, </a:t>
            </a:r>
            <a:r>
              <a:rPr lang="ko-KR" altLang="en-US" sz="1600" dirty="0"/>
              <a:t>자동차 생산 시설과 유사한 개념을 갖고 있습니다</a:t>
            </a:r>
            <a:r>
              <a:rPr lang="en-US" altLang="ko-KR" sz="1600" dirty="0"/>
              <a:t>. </a:t>
            </a:r>
            <a:r>
              <a:rPr lang="ko-KR" altLang="en-US" sz="1600" b="1" dirty="0">
                <a:solidFill>
                  <a:srgbClr val="C00000"/>
                </a:solidFill>
              </a:rPr>
              <a:t>자동차 생산 시설은 자동차를 만들기 위해 사용되는 여러 공정과 장비로 구성</a:t>
            </a:r>
            <a:r>
              <a:rPr lang="ko-KR" altLang="en-US" sz="1600" dirty="0"/>
              <a:t>되어 있습니다</a:t>
            </a:r>
            <a:r>
              <a:rPr lang="en-US" altLang="ko-KR" sz="1600" dirty="0"/>
              <a:t>. </a:t>
            </a:r>
            <a:r>
              <a:rPr lang="ko-KR" altLang="en-US" sz="1600" dirty="0"/>
              <a:t>마찬가지로 </a:t>
            </a:r>
            <a:r>
              <a:rPr lang="ko-KR" altLang="en-US" sz="1600" b="1" dirty="0" err="1">
                <a:solidFill>
                  <a:srgbClr val="C00000"/>
                </a:solidFill>
              </a:rPr>
              <a:t>파이썬은</a:t>
            </a:r>
            <a:r>
              <a:rPr lang="ko-KR" altLang="en-US" sz="1600" b="1" dirty="0">
                <a:solidFill>
                  <a:srgbClr val="C00000"/>
                </a:solidFill>
              </a:rPr>
              <a:t> 프로그램을 만들기 위해 사용되는 도구와 기능</a:t>
            </a:r>
            <a:r>
              <a:rPr lang="ko-KR" altLang="en-US" sz="1600" dirty="0"/>
              <a:t>으로 이루어져 있습니다</a:t>
            </a:r>
            <a:r>
              <a:rPr lang="en-US" altLang="ko-KR" sz="1600" dirty="0"/>
              <a:t>.</a:t>
            </a:r>
          </a:p>
          <a:p>
            <a:pPr marL="0" indent="0" algn="just">
              <a:lnSpc>
                <a:spcPct val="200000"/>
              </a:lnSpc>
              <a:buNone/>
            </a:pPr>
            <a:r>
              <a:rPr lang="en-US" altLang="ko-KR" sz="1600" b="1" dirty="0"/>
              <a:t>1. </a:t>
            </a:r>
            <a:r>
              <a:rPr lang="ko-KR" altLang="en-US" sz="1600" b="1" dirty="0"/>
              <a:t>자동차 부품</a:t>
            </a:r>
            <a:r>
              <a:rPr lang="en-US" altLang="ko-KR" sz="1600" b="1" dirty="0"/>
              <a:t>: </a:t>
            </a:r>
            <a:r>
              <a:rPr lang="ko-KR" altLang="en-US" sz="1600" dirty="0"/>
              <a:t>자동차 생산 시설에서는 여러 부품들이 제작되어 조립 과정에서 사용됩니다</a:t>
            </a:r>
            <a:r>
              <a:rPr lang="en-US" altLang="ko-KR" sz="1600" dirty="0"/>
              <a:t>. </a:t>
            </a:r>
            <a:r>
              <a:rPr lang="ko-KR" altLang="en-US" sz="1600" dirty="0" err="1"/>
              <a:t>파이썬에서도</a:t>
            </a:r>
            <a:r>
              <a:rPr lang="ko-KR" altLang="en-US" sz="1600" dirty="0"/>
              <a:t> 다양한 모듈과 패키지가 있습니다</a:t>
            </a:r>
            <a:r>
              <a:rPr lang="en-US" altLang="ko-KR" sz="1600" dirty="0"/>
              <a:t>. </a:t>
            </a:r>
            <a:r>
              <a:rPr lang="ko-KR" altLang="en-US" sz="1600" dirty="0"/>
              <a:t>모듈은 재사용 가능한 코드의 집합이고</a:t>
            </a:r>
            <a:r>
              <a:rPr lang="en-US" altLang="ko-KR" sz="1600" dirty="0"/>
              <a:t>, </a:t>
            </a:r>
            <a:r>
              <a:rPr lang="ko-KR" altLang="en-US" sz="1600" dirty="0"/>
              <a:t>패키지는 여러 모듈의 집합입니다</a:t>
            </a:r>
            <a:r>
              <a:rPr lang="en-US" altLang="ko-KR" sz="1600" dirty="0"/>
              <a:t>. </a:t>
            </a:r>
            <a:r>
              <a:rPr lang="ko-KR" altLang="en-US" sz="1600" b="1" dirty="0"/>
              <a:t>부품들을 조합해 원하는 자동차를 만들듯이</a:t>
            </a:r>
            <a:r>
              <a:rPr lang="en-US" altLang="ko-KR" sz="1600" b="1" dirty="0"/>
              <a:t>, </a:t>
            </a:r>
            <a:r>
              <a:rPr lang="ko-KR" altLang="en-US" sz="1600" b="1" dirty="0" err="1"/>
              <a:t>파이썬에서도</a:t>
            </a:r>
            <a:r>
              <a:rPr lang="ko-KR" altLang="en-US" sz="1600" b="1" dirty="0"/>
              <a:t> 모듈과 패키지를 조합하여 프로그램을 만들 수 있습니다</a:t>
            </a:r>
            <a:r>
              <a:rPr lang="en-US" altLang="ko-KR" sz="1600" b="1" dirty="0"/>
              <a:t>.</a:t>
            </a:r>
          </a:p>
          <a:p>
            <a:pPr marL="0" indent="0" algn="just">
              <a:lnSpc>
                <a:spcPct val="200000"/>
              </a:lnSpc>
              <a:buNone/>
            </a:pPr>
            <a:r>
              <a:rPr lang="en-US" altLang="ko-KR" sz="1600" b="1" dirty="0"/>
              <a:t>2. </a:t>
            </a:r>
            <a:r>
              <a:rPr lang="ko-KR" altLang="en-US" sz="1600" b="1" dirty="0"/>
              <a:t>조립 과정</a:t>
            </a:r>
            <a:r>
              <a:rPr lang="en-US" altLang="ko-KR" sz="1600" b="1" dirty="0"/>
              <a:t>: </a:t>
            </a:r>
            <a:r>
              <a:rPr lang="ko-KR" altLang="en-US" sz="1600" dirty="0"/>
              <a:t>자동차 생산 시설에서는 </a:t>
            </a:r>
            <a:r>
              <a:rPr lang="ko-KR" altLang="en-US" sz="1600" b="1" dirty="0"/>
              <a:t>부품들을 조립하여 </a:t>
            </a:r>
            <a:r>
              <a:rPr lang="ko-KR" altLang="en-US" sz="1600" b="1" dirty="0" err="1"/>
              <a:t>완성차를</a:t>
            </a:r>
            <a:r>
              <a:rPr lang="ko-KR" altLang="en-US" sz="1600" b="1" dirty="0"/>
              <a:t> 만듭니다</a:t>
            </a:r>
            <a:r>
              <a:rPr lang="en-US" altLang="ko-KR" sz="1600" b="1" dirty="0"/>
              <a:t>.</a:t>
            </a:r>
            <a:r>
              <a:rPr lang="en-US" altLang="ko-KR" sz="1600" dirty="0"/>
              <a:t> </a:t>
            </a:r>
            <a:r>
              <a:rPr lang="ko-KR" altLang="en-US" sz="1600" dirty="0" err="1"/>
              <a:t>파이썬에서도</a:t>
            </a:r>
            <a:r>
              <a:rPr lang="ko-KR" altLang="en-US" sz="1600" dirty="0"/>
              <a:t> </a:t>
            </a:r>
            <a:r>
              <a:rPr lang="ko-KR" altLang="en-US" sz="1600" b="1" dirty="0"/>
              <a:t>코드를 작성하고 조합하여 원하는 기능을 갖춘 프로그램을 만들 수 있습니다</a:t>
            </a:r>
            <a:r>
              <a:rPr lang="en-US" altLang="ko-KR" sz="1600" b="1" dirty="0"/>
              <a:t>.</a:t>
            </a:r>
            <a:endParaRPr lang="en-US" altLang="ko-KR" sz="1600" dirty="0"/>
          </a:p>
          <a:p>
            <a:pPr marL="0" indent="0" algn="just">
              <a:lnSpc>
                <a:spcPct val="200000"/>
              </a:lnSpc>
              <a:buNone/>
            </a:pPr>
            <a:endParaRPr lang="en-US" altLang="ko-KR" sz="1600" dirty="0"/>
          </a:p>
        </p:txBody>
      </p:sp>
    </p:spTree>
    <p:extLst>
      <p:ext uri="{BB962C8B-B14F-4D97-AF65-F5344CB8AC3E}">
        <p14:creationId xmlns:p14="http://schemas.microsoft.com/office/powerpoint/2010/main" val="116065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4000" b="1" dirty="0" err="1"/>
              <a:t>파이썬을</a:t>
            </a:r>
            <a:r>
              <a:rPr lang="ko-KR" altLang="en-US" sz="4000" b="1" dirty="0"/>
              <a:t> 자동차 생산 시설에 비유한다면</a:t>
            </a:r>
            <a:r>
              <a:rPr lang="en-US" altLang="ko-KR" sz="4000" b="1" dirty="0"/>
              <a:t>?</a:t>
            </a:r>
            <a:endParaRPr lang="ko-KR" altLang="en-US" sz="4000" dirty="0"/>
          </a:p>
        </p:txBody>
      </p:sp>
      <p:sp>
        <p:nvSpPr>
          <p:cNvPr id="3" name="내용 개체 틀 2"/>
          <p:cNvSpPr>
            <a:spLocks noGrp="1"/>
          </p:cNvSpPr>
          <p:nvPr>
            <p:ph idx="1"/>
          </p:nvPr>
        </p:nvSpPr>
        <p:spPr/>
        <p:txBody>
          <a:bodyPr>
            <a:normAutofit/>
          </a:bodyPr>
          <a:lstStyle/>
          <a:p>
            <a:pPr marL="0" indent="0" algn="just">
              <a:lnSpc>
                <a:spcPct val="170000"/>
              </a:lnSpc>
              <a:buNone/>
            </a:pPr>
            <a:r>
              <a:rPr lang="en-US" altLang="ko-KR" sz="1600" b="1" dirty="0"/>
              <a:t>3. </a:t>
            </a:r>
            <a:r>
              <a:rPr lang="ko-KR" altLang="en-US" sz="1600" b="1" dirty="0"/>
              <a:t>테스트와 디버깅</a:t>
            </a:r>
            <a:r>
              <a:rPr lang="en-US" altLang="ko-KR" sz="1600" b="1" dirty="0"/>
              <a:t>: </a:t>
            </a:r>
            <a:r>
              <a:rPr lang="ko-KR" altLang="en-US" sz="1600" dirty="0"/>
              <a:t>자동차 생산 시설에서는 </a:t>
            </a:r>
            <a:r>
              <a:rPr lang="ko-KR" altLang="en-US" sz="1600" dirty="0" err="1"/>
              <a:t>완성차를</a:t>
            </a:r>
            <a:r>
              <a:rPr lang="ko-KR" altLang="en-US" sz="1600" dirty="0"/>
              <a:t> 테스트하고 문제가 발생하면 디버깅 과정을 거칩니다</a:t>
            </a:r>
            <a:r>
              <a:rPr lang="en-US" altLang="ko-KR" sz="1600" dirty="0"/>
              <a:t>. </a:t>
            </a:r>
            <a:r>
              <a:rPr lang="ko-KR" altLang="en-US" sz="1600" dirty="0"/>
              <a:t>마찬가지로 </a:t>
            </a:r>
            <a:r>
              <a:rPr lang="ko-KR" altLang="en-US" sz="1600" dirty="0" err="1"/>
              <a:t>파이썬에서도</a:t>
            </a:r>
            <a:r>
              <a:rPr lang="ko-KR" altLang="en-US" sz="1600" dirty="0"/>
              <a:t> 프로그램을 실행하고 테스트하며</a:t>
            </a:r>
            <a:r>
              <a:rPr lang="en-US" altLang="ko-KR" sz="1600" dirty="0"/>
              <a:t>, </a:t>
            </a:r>
            <a:r>
              <a:rPr lang="ko-KR" altLang="en-US" sz="1600" dirty="0"/>
              <a:t>문제가 발생하면 디버깅을 통해 오류를 찾고 수정할 수 있습니다</a:t>
            </a:r>
            <a:r>
              <a:rPr lang="en-US" altLang="ko-KR" sz="1600" dirty="0"/>
              <a:t>.</a:t>
            </a:r>
          </a:p>
          <a:p>
            <a:pPr marL="0" indent="0" algn="just">
              <a:lnSpc>
                <a:spcPct val="200000"/>
              </a:lnSpc>
              <a:buNone/>
            </a:pPr>
            <a:r>
              <a:rPr lang="en-US" altLang="ko-KR" sz="1600" b="1" dirty="0"/>
              <a:t>4. </a:t>
            </a:r>
            <a:r>
              <a:rPr lang="ko-KR" altLang="en-US" sz="1600" b="1" dirty="0"/>
              <a:t>자동차 운행</a:t>
            </a:r>
            <a:r>
              <a:rPr lang="en-US" altLang="ko-KR" sz="1600" b="1" dirty="0"/>
              <a:t>: </a:t>
            </a:r>
            <a:r>
              <a:rPr lang="ko-KR" altLang="en-US" sz="1600" b="1" dirty="0">
                <a:solidFill>
                  <a:srgbClr val="C00000"/>
                </a:solidFill>
              </a:rPr>
              <a:t>자동차 생산 시설의 목적은 </a:t>
            </a:r>
            <a:r>
              <a:rPr lang="ko-KR" altLang="en-US" sz="1600" b="1" dirty="0" err="1">
                <a:solidFill>
                  <a:srgbClr val="C00000"/>
                </a:solidFill>
              </a:rPr>
              <a:t>완성차를</a:t>
            </a:r>
            <a:r>
              <a:rPr lang="ko-KR" altLang="en-US" sz="1600" b="1" dirty="0">
                <a:solidFill>
                  <a:srgbClr val="C00000"/>
                </a:solidFill>
              </a:rPr>
              <a:t> 만들어 운행시키는 것</a:t>
            </a:r>
            <a:r>
              <a:rPr lang="ko-KR" altLang="en-US" sz="1600" dirty="0"/>
              <a:t>입니다</a:t>
            </a:r>
            <a:r>
              <a:rPr lang="en-US" altLang="ko-KR" sz="1600" dirty="0"/>
              <a:t>.</a:t>
            </a:r>
          </a:p>
          <a:p>
            <a:pPr marL="0" indent="0" algn="just">
              <a:lnSpc>
                <a:spcPct val="200000"/>
              </a:lnSpc>
              <a:buNone/>
            </a:pPr>
            <a:r>
              <a:rPr lang="ko-KR" altLang="en-US" sz="1600" b="1" dirty="0" err="1"/>
              <a:t>파이썬에서도</a:t>
            </a:r>
            <a:r>
              <a:rPr lang="ko-KR" altLang="en-US" sz="1600" b="1" dirty="0"/>
              <a:t> 완성된 프로그램을 실행시켜 원하는 결과를 얻을 수 있습니다</a:t>
            </a:r>
            <a:r>
              <a:rPr lang="en-US" altLang="ko-KR" sz="1600" b="1" dirty="0"/>
              <a:t>. </a:t>
            </a:r>
            <a:r>
              <a:rPr lang="ko-KR" altLang="en-US" sz="1600" b="1" dirty="0"/>
              <a:t>이를 통해 </a:t>
            </a:r>
            <a:r>
              <a:rPr lang="ko-KR" altLang="en-US" sz="1600" b="1" dirty="0">
                <a:solidFill>
                  <a:srgbClr val="C00000"/>
                </a:solidFill>
              </a:rPr>
              <a:t>데이터 처리</a:t>
            </a:r>
            <a:r>
              <a:rPr lang="en-US" altLang="ko-KR" sz="1600" b="1" dirty="0">
                <a:solidFill>
                  <a:srgbClr val="C00000"/>
                </a:solidFill>
              </a:rPr>
              <a:t>, </a:t>
            </a:r>
            <a:r>
              <a:rPr lang="ko-KR" altLang="en-US" sz="1600" b="1" dirty="0">
                <a:solidFill>
                  <a:srgbClr val="C00000"/>
                </a:solidFill>
              </a:rPr>
              <a:t>웹 개발</a:t>
            </a:r>
            <a:r>
              <a:rPr lang="en-US" altLang="ko-KR" sz="1600" b="1" dirty="0">
                <a:solidFill>
                  <a:srgbClr val="C00000"/>
                </a:solidFill>
              </a:rPr>
              <a:t>, </a:t>
            </a:r>
            <a:r>
              <a:rPr lang="ko-KR" altLang="en-US" sz="1600" b="1" dirty="0">
                <a:solidFill>
                  <a:srgbClr val="C00000"/>
                </a:solidFill>
              </a:rPr>
              <a:t>인공지능 등 다양한 분야에서 </a:t>
            </a:r>
            <a:r>
              <a:rPr lang="ko-KR" altLang="en-US" sz="1600" b="1" dirty="0" err="1">
                <a:solidFill>
                  <a:srgbClr val="C00000"/>
                </a:solidFill>
              </a:rPr>
              <a:t>파이썬을</a:t>
            </a:r>
            <a:r>
              <a:rPr lang="ko-KR" altLang="en-US" sz="1600" b="1" dirty="0">
                <a:solidFill>
                  <a:srgbClr val="C00000"/>
                </a:solidFill>
              </a:rPr>
              <a:t> 활용</a:t>
            </a:r>
            <a:r>
              <a:rPr lang="ko-KR" altLang="en-US" sz="1600" b="1" dirty="0"/>
              <a:t>할 수 있습니다</a:t>
            </a:r>
            <a:r>
              <a:rPr lang="en-US" altLang="ko-KR" sz="1600" b="1" dirty="0"/>
              <a:t>.</a:t>
            </a:r>
          </a:p>
        </p:txBody>
      </p:sp>
    </p:spTree>
    <p:extLst>
      <p:ext uri="{BB962C8B-B14F-4D97-AF65-F5344CB8AC3E}">
        <p14:creationId xmlns:p14="http://schemas.microsoft.com/office/powerpoint/2010/main" val="1049170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한국 제주도에 도착해서 </a:t>
            </a:r>
            <a:r>
              <a:rPr lang="en-US" altLang="ko-KR" sz="2000" dirty="0"/>
              <a:t>3</a:t>
            </a:r>
            <a:r>
              <a:rPr lang="ko-KR" altLang="en-US" sz="2000" dirty="0"/>
              <a:t>박 </a:t>
            </a:r>
            <a:r>
              <a:rPr lang="en-US" altLang="ko-KR" sz="2000" dirty="0"/>
              <a:t>4</a:t>
            </a:r>
            <a:r>
              <a:rPr lang="ko-KR" altLang="en-US" sz="2000" dirty="0"/>
              <a:t>일간 자동차로 여행을 떠나려 해</a:t>
            </a:r>
            <a:r>
              <a:rPr lang="en-US" altLang="ko-KR" sz="2000" dirty="0"/>
              <a:t>, </a:t>
            </a:r>
            <a:r>
              <a:rPr lang="ko-KR" altLang="en-US" sz="2000" dirty="0"/>
              <a:t>마지막 날에는 제주국제공항에 도착해야한다</a:t>
            </a:r>
            <a:r>
              <a:rPr lang="en-US" altLang="ko-KR" sz="2000" dirty="0"/>
              <a:t>.</a:t>
            </a:r>
          </a:p>
          <a:p>
            <a:pPr marL="514350" indent="-514350" algn="just">
              <a:lnSpc>
                <a:spcPct val="150000"/>
              </a:lnSpc>
              <a:buAutoNum type="arabicPeriod"/>
            </a:pPr>
            <a:r>
              <a:rPr lang="ko-KR" altLang="en-US" sz="2000" dirty="0"/>
              <a:t>여행중 우도</a:t>
            </a:r>
            <a:r>
              <a:rPr lang="en-US" altLang="ko-KR" sz="2000" dirty="0"/>
              <a:t>, </a:t>
            </a:r>
            <a:r>
              <a:rPr lang="ko-KR" altLang="en-US" sz="2000" dirty="0" err="1"/>
              <a:t>섭지코지</a:t>
            </a:r>
            <a:r>
              <a:rPr lang="en-US" altLang="ko-KR" sz="2000" dirty="0"/>
              <a:t>, </a:t>
            </a:r>
            <a:r>
              <a:rPr lang="ko-KR" altLang="en-US" sz="2000" dirty="0"/>
              <a:t>성산일출봉은 반드시 들려야 한다</a:t>
            </a:r>
            <a:r>
              <a:rPr lang="en-US" altLang="ko-KR" sz="2000" dirty="0"/>
              <a:t>.</a:t>
            </a:r>
          </a:p>
          <a:p>
            <a:pPr marL="514350" indent="-514350" algn="just">
              <a:lnSpc>
                <a:spcPct val="150000"/>
              </a:lnSpc>
              <a:buAutoNum type="arabicPeriod"/>
            </a:pPr>
            <a:r>
              <a:rPr lang="ko-KR" altLang="en-US" sz="2000" dirty="0"/>
              <a:t>매일 관광지는 </a:t>
            </a:r>
            <a:r>
              <a:rPr lang="en-US" altLang="ko-KR" sz="2000" dirty="0"/>
              <a:t>3</a:t>
            </a:r>
            <a:r>
              <a:rPr lang="ko-KR" altLang="en-US" sz="2000" dirty="0"/>
              <a:t>개 정도 보고 싶다</a:t>
            </a:r>
            <a:r>
              <a:rPr lang="en-US" altLang="ko-KR" sz="2000" dirty="0"/>
              <a:t>. </a:t>
            </a:r>
            <a:r>
              <a:rPr lang="ko-KR" altLang="en-US" sz="2000" dirty="0"/>
              <a:t>너가 알고 있는 제주도 관광지를 추천해서 계획에 넣어줘</a:t>
            </a:r>
            <a:r>
              <a:rPr lang="en-US" altLang="ko-KR" sz="2000" dirty="0"/>
              <a:t>.</a:t>
            </a:r>
          </a:p>
          <a:p>
            <a:pPr marL="514350" indent="-514350" algn="just">
              <a:lnSpc>
                <a:spcPct val="150000"/>
              </a:lnSpc>
              <a:buAutoNum type="arabicPeriod"/>
            </a:pPr>
            <a:r>
              <a:rPr lang="ko-KR" altLang="en-US" sz="2000" dirty="0"/>
              <a:t>위의 일정으로 자세한 여행 계획을 작성해줘</a:t>
            </a:r>
            <a:r>
              <a:rPr lang="en-US" altLang="ko-KR" sz="2000" dirty="0"/>
              <a:t>.</a:t>
            </a:r>
          </a:p>
        </p:txBody>
      </p:sp>
    </p:spTree>
    <p:extLst>
      <p:ext uri="{BB962C8B-B14F-4D97-AF65-F5344CB8AC3E}">
        <p14:creationId xmlns:p14="http://schemas.microsoft.com/office/powerpoint/2010/main" val="3238978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0" indent="0">
              <a:lnSpc>
                <a:spcPct val="200000"/>
              </a:lnSpc>
              <a:buNone/>
            </a:pPr>
            <a:r>
              <a:rPr lang="ko-KR" altLang="en-US" sz="2000" b="1" dirty="0"/>
              <a:t>위 일정을 지도에 나타낼 수 있는 파이썬코드를 작성해줘</a:t>
            </a:r>
            <a:r>
              <a:rPr lang="en-US" altLang="ko-KR" sz="2000" b="1" dirty="0"/>
              <a:t>. </a:t>
            </a:r>
            <a:r>
              <a:rPr lang="ko-KR" altLang="en-US" sz="2000" b="1" dirty="0"/>
              <a:t>조건은 다음과 같다</a:t>
            </a:r>
            <a:r>
              <a:rPr lang="en-US" altLang="ko-KR" sz="2000" b="1" dirty="0"/>
              <a:t>.</a:t>
            </a:r>
            <a:endParaRPr lang="en-US" altLang="ko-KR" sz="2000" dirty="0"/>
          </a:p>
          <a:p>
            <a:pPr marL="457200" indent="-457200">
              <a:lnSpc>
                <a:spcPct val="200000"/>
              </a:lnSpc>
              <a:buAutoNum type="arabicPeriod"/>
            </a:pPr>
            <a:r>
              <a:rPr lang="en-US" altLang="ko-KR" sz="2000" b="1" dirty="0">
                <a:solidFill>
                  <a:srgbClr val="C00000"/>
                </a:solidFill>
              </a:rPr>
              <a:t>Folium</a:t>
            </a:r>
            <a:r>
              <a:rPr lang="ko-KR" altLang="en-US" sz="2000" b="1" dirty="0">
                <a:solidFill>
                  <a:srgbClr val="C00000"/>
                </a:solidFill>
              </a:rPr>
              <a:t>라이브러리</a:t>
            </a:r>
            <a:r>
              <a:rPr lang="ko-KR" altLang="en-US" sz="2000" dirty="0"/>
              <a:t>를 사용해야 한다</a:t>
            </a:r>
            <a:r>
              <a:rPr lang="en-US" altLang="ko-KR" sz="2000" dirty="0"/>
              <a:t>.</a:t>
            </a:r>
          </a:p>
          <a:p>
            <a:pPr marL="457200" indent="-457200">
              <a:lnSpc>
                <a:spcPct val="200000"/>
              </a:lnSpc>
              <a:buAutoNum type="arabicPeriod"/>
            </a:pPr>
            <a:r>
              <a:rPr lang="ko-KR" altLang="en-US" sz="2000" dirty="0"/>
              <a:t>이동경로를 지도에 나타내야 한다</a:t>
            </a:r>
            <a:r>
              <a:rPr lang="en-US" altLang="ko-KR" sz="2000" dirty="0"/>
              <a:t>.</a:t>
            </a:r>
          </a:p>
          <a:p>
            <a:pPr marL="457200" indent="-457200">
              <a:lnSpc>
                <a:spcPct val="200000"/>
              </a:lnSpc>
              <a:buAutoNum type="arabicPeriod"/>
            </a:pPr>
            <a:r>
              <a:rPr lang="en-US" altLang="ko-KR" sz="2000" dirty="0"/>
              <a:t>1</a:t>
            </a:r>
            <a:r>
              <a:rPr lang="ko-KR" altLang="en-US" sz="2000" dirty="0"/>
              <a:t>일차</a:t>
            </a:r>
            <a:r>
              <a:rPr lang="en-US" altLang="ko-KR" sz="2000" dirty="0"/>
              <a:t>, 2</a:t>
            </a:r>
            <a:r>
              <a:rPr lang="ko-KR" altLang="en-US" sz="2000" dirty="0"/>
              <a:t>일차</a:t>
            </a:r>
            <a:r>
              <a:rPr lang="en-US" altLang="ko-KR" sz="2000" dirty="0"/>
              <a:t>, 3</a:t>
            </a:r>
            <a:r>
              <a:rPr lang="ko-KR" altLang="en-US" sz="2000" dirty="0"/>
              <a:t>일차</a:t>
            </a:r>
            <a:r>
              <a:rPr lang="en-US" altLang="ko-KR" sz="2000" dirty="0"/>
              <a:t>, 4</a:t>
            </a:r>
            <a:r>
              <a:rPr lang="ko-KR" altLang="en-US" sz="2000" dirty="0"/>
              <a:t>일차</a:t>
            </a:r>
            <a:r>
              <a:rPr lang="en-US" altLang="ko-KR" sz="2000" dirty="0"/>
              <a:t> </a:t>
            </a:r>
            <a:r>
              <a:rPr lang="ko-KR" altLang="en-US" sz="2000" dirty="0"/>
              <a:t>일 별 색을 구분해야 한다</a:t>
            </a:r>
            <a:r>
              <a:rPr lang="en-US" altLang="ko-KR" sz="2000" dirty="0"/>
              <a:t>.</a:t>
            </a:r>
          </a:p>
          <a:p>
            <a:pPr marL="457200" indent="-457200">
              <a:lnSpc>
                <a:spcPct val="200000"/>
              </a:lnSpc>
              <a:buAutoNum type="arabicPeriod"/>
            </a:pPr>
            <a:r>
              <a:rPr lang="ko-KR" altLang="en-US" sz="2000" dirty="0"/>
              <a:t>마커에 해당 관광지의 이름을 나타내야 한다</a:t>
            </a:r>
            <a:r>
              <a:rPr lang="en-US" altLang="ko-KR" sz="2000" dirty="0"/>
              <a:t>.</a:t>
            </a:r>
          </a:p>
          <a:p>
            <a:pPr marL="457200" indent="-457200">
              <a:lnSpc>
                <a:spcPct val="200000"/>
              </a:lnSpc>
              <a:buAutoNum type="arabicPeriod"/>
            </a:pPr>
            <a:r>
              <a:rPr lang="en-US" altLang="ko-KR" sz="2000" dirty="0"/>
              <a:t>Html</a:t>
            </a:r>
            <a:r>
              <a:rPr lang="ko-KR" altLang="en-US" sz="2000" dirty="0"/>
              <a:t>파일로 </a:t>
            </a:r>
            <a:r>
              <a:rPr lang="ko-KR" altLang="en-US" sz="2000" dirty="0" err="1"/>
              <a:t>저장해야한다</a:t>
            </a:r>
            <a:r>
              <a:rPr lang="en-US" altLang="ko-KR" sz="2000" dirty="0"/>
              <a:t>.</a:t>
            </a:r>
          </a:p>
        </p:txBody>
      </p:sp>
      <p:sp>
        <p:nvSpPr>
          <p:cNvPr id="6" name="직사각형 5"/>
          <p:cNvSpPr/>
          <p:nvPr/>
        </p:nvSpPr>
        <p:spPr>
          <a:xfrm>
            <a:off x="6673583" y="2949970"/>
            <a:ext cx="3409908" cy="646331"/>
          </a:xfrm>
          <a:prstGeom prst="rect">
            <a:avLst/>
          </a:prstGeom>
        </p:spPr>
        <p:txBody>
          <a:bodyPr wrap="none">
            <a:spAutoFit/>
          </a:bodyPr>
          <a:lstStyle/>
          <a:p>
            <a:r>
              <a:rPr lang="ko-KR" altLang="en-US" b="1" dirty="0">
                <a:solidFill>
                  <a:srgbClr val="C00000"/>
                </a:solidFill>
              </a:rPr>
              <a:t>지도라는 자동차를 만들기 위한</a:t>
            </a:r>
            <a:endParaRPr lang="en-US" altLang="ko-KR" b="1" dirty="0">
              <a:solidFill>
                <a:srgbClr val="C00000"/>
              </a:solidFill>
            </a:endParaRPr>
          </a:p>
          <a:p>
            <a:r>
              <a:rPr lang="ko-KR" altLang="en-US" b="1" dirty="0">
                <a:solidFill>
                  <a:srgbClr val="C00000"/>
                </a:solidFill>
              </a:rPr>
              <a:t>핵심 부품이라 생각해주세요</a:t>
            </a:r>
            <a:r>
              <a:rPr lang="en-US" altLang="ko-KR" b="1" dirty="0">
                <a:solidFill>
                  <a:srgbClr val="C00000"/>
                </a:solidFill>
              </a:rPr>
              <a:t>!</a:t>
            </a:r>
            <a:endParaRPr lang="ko-KR" altLang="en-US" b="1" dirty="0">
              <a:solidFill>
                <a:srgbClr val="C00000"/>
              </a:solidFill>
            </a:endParaRPr>
          </a:p>
        </p:txBody>
      </p:sp>
      <p:cxnSp>
        <p:nvCxnSpPr>
          <p:cNvPr id="8" name="직선 화살표 연결선 7"/>
          <p:cNvCxnSpPr/>
          <p:nvPr/>
        </p:nvCxnSpPr>
        <p:spPr>
          <a:xfrm flipH="1" flipV="1">
            <a:off x="2108509" y="3227416"/>
            <a:ext cx="4563686" cy="91438"/>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pic>
        <p:nvPicPr>
          <p:cNvPr id="16" name="그림 15"/>
          <p:cNvPicPr>
            <a:picLocks noChangeAspect="1"/>
          </p:cNvPicPr>
          <p:nvPr/>
        </p:nvPicPr>
        <p:blipFill>
          <a:blip r:embed="rId2"/>
          <a:stretch>
            <a:fillRect/>
          </a:stretch>
        </p:blipFill>
        <p:spPr>
          <a:xfrm>
            <a:off x="10083491" y="2497027"/>
            <a:ext cx="1953894" cy="1863945"/>
          </a:xfrm>
          <a:prstGeom prst="rect">
            <a:avLst/>
          </a:prstGeom>
        </p:spPr>
      </p:pic>
    </p:spTree>
    <p:extLst>
      <p:ext uri="{BB962C8B-B14F-4D97-AF65-F5344CB8AC3E}">
        <p14:creationId xmlns:p14="http://schemas.microsoft.com/office/powerpoint/2010/main" val="144688272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1684</TotalTime>
  <Words>3118</Words>
  <Application>Microsoft Office PowerPoint</Application>
  <PresentationFormat>와이드스크린</PresentationFormat>
  <Paragraphs>218</Paragraphs>
  <Slides>39</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39</vt:i4>
      </vt:variant>
    </vt:vector>
  </HeadingPairs>
  <TitlesOfParts>
    <vt:vector size="43" baseType="lpstr">
      <vt:lpstr>Söhne</vt:lpstr>
      <vt:lpstr>맑은 고딕</vt:lpstr>
      <vt:lpstr>Arial</vt:lpstr>
      <vt:lpstr>Office 테마</vt:lpstr>
      <vt:lpstr>프롬프트</vt:lpstr>
      <vt:lpstr>프롬프트가 뭐야?(ChatGPT 답변)</vt:lpstr>
      <vt:lpstr>이메일 작성</vt:lpstr>
      <vt:lpstr>이메일 작성 프롬프트</vt:lpstr>
      <vt:lpstr>Python</vt:lpstr>
      <vt:lpstr>파이썬을 자동차 생산 시설에 비유한다면?</vt:lpstr>
      <vt:lpstr>파이썬을 자동차 생산 시설에 비유한다면?</vt:lpstr>
      <vt:lpstr>여행 관광지도</vt:lpstr>
      <vt:lpstr>여행 관광지도</vt:lpstr>
      <vt:lpstr>전국 관광지도 만들기 (추가)</vt:lpstr>
      <vt:lpstr>html 파일 활용하면?</vt:lpstr>
      <vt:lpstr>엑셀파일 결합하기</vt:lpstr>
      <vt:lpstr>엑셀파일 결합하기(기본)</vt:lpstr>
      <vt:lpstr>엑셀파일 결합하기(확장)</vt:lpstr>
      <vt:lpstr>통합된 엑셀파일 분리하기</vt:lpstr>
      <vt:lpstr>통합된 엑셀파일 분리하기(기본)</vt:lpstr>
      <vt:lpstr>통합된 엑셀파일 분리하기(확장)</vt:lpstr>
      <vt:lpstr>Python 업무 활용</vt:lpstr>
      <vt:lpstr>Excel VBA</vt:lpstr>
      <vt:lpstr>PowerPoint 프레젠테이션</vt:lpstr>
      <vt:lpstr>사진 사이즈 변경하기(기본)</vt:lpstr>
      <vt:lpstr>몇 호선이지 찾는 문제</vt:lpstr>
      <vt:lpstr>몇 호선이지 찾는 문제</vt:lpstr>
      <vt:lpstr>몇 호선이지 찾는 문제(기본)</vt:lpstr>
      <vt:lpstr>몇 호선이지 찾는 문제(확장)</vt:lpstr>
      <vt:lpstr>엑셀 날짜별로 시트 구분하여 생성하기</vt:lpstr>
      <vt:lpstr>엑셀 날짜별로 시트 구분하여 생성하기(확장-1)</vt:lpstr>
      <vt:lpstr>엑셀 날짜별로 시트 구분하여 생성하기(확장-2)</vt:lpstr>
      <vt:lpstr>엑셀 날짜별로 시트 구분하여 생성하기(확장-3)</vt:lpstr>
      <vt:lpstr>수능 문제 풀기</vt:lpstr>
      <vt:lpstr>수능 국어</vt:lpstr>
      <vt:lpstr>수능 국어: 답 2번</vt:lpstr>
      <vt:lpstr>수능 영어: 답 d번, 1, 2</vt:lpstr>
      <vt:lpstr>긍정 부정 판별</vt:lpstr>
      <vt:lpstr>긍정 + 긍정 = 부정</vt:lpstr>
      <vt:lpstr>긍정 + 긍정 = 부정</vt:lpstr>
      <vt:lpstr>영화 리얼</vt:lpstr>
      <vt:lpstr>신문기사 분석하기(기사 내용)</vt:lpstr>
      <vt:lpstr>신문기사 분석하기(질문 하기)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프롬프트</dc:title>
  <dc:creator>user</dc:creator>
  <cp:lastModifiedBy>hoof Jo.</cp:lastModifiedBy>
  <cp:revision>161</cp:revision>
  <dcterms:created xsi:type="dcterms:W3CDTF">2023-05-22T00:37:44Z</dcterms:created>
  <dcterms:modified xsi:type="dcterms:W3CDTF">2023-06-30T07:29:14Z</dcterms:modified>
</cp:coreProperties>
</file>