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4" r:id="rId3"/>
    <p:sldId id="323" r:id="rId4"/>
    <p:sldId id="304" r:id="rId5"/>
    <p:sldId id="312" r:id="rId6"/>
    <p:sldId id="309" r:id="rId7"/>
    <p:sldId id="313" r:id="rId8"/>
    <p:sldId id="285" r:id="rId9"/>
    <p:sldId id="288" r:id="rId10"/>
    <p:sldId id="314" r:id="rId11"/>
    <p:sldId id="315" r:id="rId12"/>
    <p:sldId id="317" r:id="rId13"/>
    <p:sldId id="292" r:id="rId14"/>
    <p:sldId id="321" r:id="rId15"/>
    <p:sldId id="319" r:id="rId16"/>
    <p:sldId id="301" r:id="rId17"/>
    <p:sldId id="320" r:id="rId18"/>
    <p:sldId id="291" r:id="rId19"/>
    <p:sldId id="289" r:id="rId20"/>
    <p:sldId id="322" r:id="rId21"/>
    <p:sldId id="297" r:id="rId22"/>
    <p:sldId id="324" r:id="rId23"/>
    <p:sldId id="327" r:id="rId24"/>
    <p:sldId id="325" r:id="rId25"/>
    <p:sldId id="326" r:id="rId26"/>
    <p:sldId id="294" r:id="rId27"/>
    <p:sldId id="296" r:id="rId28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562" autoAdjust="0"/>
    <p:restoredTop sz="79123" autoAdjust="0"/>
  </p:normalViewPr>
  <p:slideViewPr>
    <p:cSldViewPr snapToGrid="0">
      <p:cViewPr varScale="1">
        <p:scale>
          <a:sx n="100" d="100"/>
          <a:sy n="100" d="100"/>
        </p:scale>
        <p:origin x="1494" y="96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1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안녕하십니까 </a:t>
            </a:r>
            <a:r>
              <a:rPr lang="en-US" altLang="ko-KR"/>
              <a:t>2</a:t>
            </a:r>
            <a:r>
              <a:rPr lang="ko-KR" altLang="en-US"/>
              <a:t>조 펫플 팀의 발표을 맡게된 엄소연 팀원입니다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저희는  누구나 펫시터가 될 수 잇는 펫시팅 서비스 플랫폼을 구현하였습니다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상단의 로고를 모시면 저희 펫시팅 서비스가 가능한 펫 종류 강아지와 고양이로 로고를 제작했습니다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저희 펫플팀은 구성원은 팀장 반보영</a:t>
            </a:r>
            <a:r>
              <a:rPr lang="en-US" altLang="ko-KR"/>
              <a:t>,</a:t>
            </a:r>
            <a:r>
              <a:rPr lang="ko-KR" altLang="en-US"/>
              <a:t> 팀원 엄소연</a:t>
            </a:r>
            <a:r>
              <a:rPr lang="en-US" altLang="ko-KR"/>
              <a:t>,</a:t>
            </a:r>
            <a:r>
              <a:rPr lang="ko-KR" altLang="en-US"/>
              <a:t> 장현성</a:t>
            </a:r>
            <a:r>
              <a:rPr lang="en-US" altLang="ko-KR"/>
              <a:t>,</a:t>
            </a:r>
            <a:r>
              <a:rPr lang="ko-KR" altLang="en-US"/>
              <a:t> 조영관</a:t>
            </a:r>
            <a:r>
              <a:rPr lang="en-US" altLang="ko-KR"/>
              <a:t>,</a:t>
            </a:r>
            <a:r>
              <a:rPr lang="ko-KR" altLang="en-US"/>
              <a:t> 최동현팀원 까지 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 그럼 시작하겠습니다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0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프로세스 순서도를 시연 전에 잠시 말씀드리면 일반 서비스인 방문 서비스</a:t>
            </a:r>
            <a:r>
              <a:rPr lang="en-US" altLang="ko-KR"/>
              <a:t>,</a:t>
            </a:r>
            <a:r>
              <a:rPr lang="ko-KR" altLang="en-US"/>
              <a:t> 위탁 서비스는 </a:t>
            </a:r>
          </a:p>
          <a:p>
            <a:pPr lvl="0">
              <a:defRPr/>
            </a:pPr>
            <a:r>
              <a:rPr lang="ko-KR" altLang="en-US"/>
              <a:t>해당 권한을 가진 펫시터의 프로필이 목록으로 조회되며 펫시터의 프로필에서 예약 요청을 하게되는데</a:t>
            </a:r>
          </a:p>
          <a:p>
            <a:pPr lvl="0">
              <a:defRPr/>
            </a:pPr>
            <a:r>
              <a:rPr lang="ko-KR" altLang="en-US"/>
              <a:t>예약 요청을 하면서 결제를 같이하게됩니다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이는 물건을 살때 물건이 아직 배송 안됐지만 미리 결제를 해야</a:t>
            </a:r>
          </a:p>
          <a:p>
            <a:pPr lvl="0">
              <a:defRPr/>
            </a:pPr>
            <a:r>
              <a:rPr lang="ko-KR" altLang="en-US"/>
              <a:t>물건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서비스를 받으실 수 있다고 생각해 주셔도됩니다</a:t>
            </a:r>
            <a:r>
              <a:rPr lang="en-US" altLang="ko-KR"/>
              <a:t>.)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34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여기서는 </a:t>
            </a:r>
            <a:r>
              <a:rPr lang="ko-KR" altLang="en-US" dirty="0" err="1"/>
              <a:t>노쇼</a:t>
            </a:r>
            <a:r>
              <a:rPr lang="ko-KR" altLang="en-US" dirty="0"/>
              <a:t> 부분을 봐주시면 됩니다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사람과 사람</a:t>
            </a:r>
            <a:r>
              <a:rPr lang="en-US" altLang="ko-KR" dirty="0"/>
              <a:t>,</a:t>
            </a:r>
            <a:r>
              <a:rPr lang="ko-KR" altLang="en-US" dirty="0"/>
              <a:t> 심지어 동물까지 밀접하게 만나는 플랫폼이라서 모든 사용자들이 이용하는데 최대한 불편을 느끼지 않게 </a:t>
            </a:r>
          </a:p>
          <a:p>
            <a:pPr lvl="0">
              <a:defRPr/>
            </a:pPr>
            <a:r>
              <a:rPr lang="ko-KR" altLang="en-US" dirty="0"/>
              <a:t> 지각과 </a:t>
            </a:r>
            <a:r>
              <a:rPr lang="ko-KR" altLang="en-US" dirty="0" err="1"/>
              <a:t>노쇼에</a:t>
            </a:r>
            <a:r>
              <a:rPr lang="ko-KR" altLang="en-US" dirty="0"/>
              <a:t> 대한  정책 고민이 </a:t>
            </a:r>
            <a:r>
              <a:rPr lang="ko-KR" altLang="en-US" dirty="0" err="1"/>
              <a:t>컷습니다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 err="1"/>
              <a:t>노쇼</a:t>
            </a:r>
            <a:r>
              <a:rPr lang="ko-KR" altLang="en-US" dirty="0"/>
              <a:t> 는 버튼으로 구현하였고 </a:t>
            </a:r>
          </a:p>
          <a:p>
            <a:pPr lvl="0">
              <a:defRPr/>
            </a:pPr>
            <a:r>
              <a:rPr lang="ko-KR" altLang="en-US" dirty="0" err="1"/>
              <a:t>노쇼란</a:t>
            </a:r>
            <a:r>
              <a:rPr lang="ko-KR" altLang="en-US" dirty="0"/>
              <a:t> 지금 줌에 </a:t>
            </a:r>
            <a:r>
              <a:rPr lang="ko-KR" altLang="en-US" dirty="0" err="1"/>
              <a:t>없는사람</a:t>
            </a:r>
            <a:r>
              <a:rPr lang="ko-KR" altLang="en-US" dirty="0"/>
              <a:t> 손들어 보세요 라고하면 </a:t>
            </a:r>
            <a:r>
              <a:rPr lang="ko-KR" altLang="en-US" dirty="0" err="1"/>
              <a:t>없는사람은</a:t>
            </a:r>
            <a:r>
              <a:rPr lang="ko-KR" altLang="en-US" dirty="0"/>
              <a:t> 손을 들지 </a:t>
            </a:r>
            <a:r>
              <a:rPr lang="ko-KR" altLang="en-US" dirty="0" err="1"/>
              <a:t>못하는것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서비스를 이행하고자 한 사람이 </a:t>
            </a:r>
            <a:r>
              <a:rPr lang="ko-KR" altLang="en-US" dirty="0" err="1"/>
              <a:t>노쇼를</a:t>
            </a:r>
            <a:r>
              <a:rPr lang="ko-KR" altLang="en-US" dirty="0"/>
              <a:t> 한 </a:t>
            </a:r>
            <a:r>
              <a:rPr lang="ko-KR" altLang="en-US" dirty="0" err="1"/>
              <a:t>상대측이</a:t>
            </a:r>
            <a:r>
              <a:rPr lang="ko-KR" altLang="en-US" dirty="0"/>
              <a:t> </a:t>
            </a:r>
            <a:r>
              <a:rPr lang="ko-KR" altLang="en-US" dirty="0" err="1"/>
              <a:t>노쇼</a:t>
            </a:r>
            <a:r>
              <a:rPr lang="ko-KR" altLang="en-US" dirty="0"/>
              <a:t> 상태라고 플랫폼에 표시 해줘서 결제금액이 처리됩니다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2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펫시터의 주요 기능은 긴급서비스</a:t>
            </a:r>
            <a:r>
              <a:rPr lang="en-US" altLang="ko-KR"/>
              <a:t>.</a:t>
            </a:r>
            <a:r>
              <a:rPr lang="ko-KR" altLang="en-US"/>
              <a:t> 위탁</a:t>
            </a:r>
            <a:r>
              <a:rPr lang="en-US" altLang="ko-KR"/>
              <a:t>,</a:t>
            </a:r>
            <a:r>
              <a:rPr lang="ko-KR" altLang="en-US"/>
              <a:t> 방문서비스를 제공하여 돈을 벌 수 있고 </a:t>
            </a:r>
          </a:p>
          <a:p>
            <a:pPr lvl="0">
              <a:defRPr/>
            </a:pPr>
            <a:r>
              <a:rPr lang="ko-KR" altLang="en-US"/>
              <a:t>펫시터로 활동을하면서 등급을 가지고 마이페이지에서 갖가지 정보 를 등록</a:t>
            </a:r>
            <a:r>
              <a:rPr lang="en-US" altLang="ko-KR"/>
              <a:t>,</a:t>
            </a:r>
            <a:r>
              <a:rPr lang="ko-KR" altLang="en-US"/>
              <a:t> 수정</a:t>
            </a:r>
            <a:r>
              <a:rPr lang="en-US" altLang="ko-KR"/>
              <a:t>,</a:t>
            </a:r>
            <a:r>
              <a:rPr lang="ko-KR" altLang="en-US"/>
              <a:t> 삭제 할 수 있으며</a:t>
            </a:r>
          </a:p>
          <a:p>
            <a:pPr lvl="0">
              <a:defRPr/>
            </a:pPr>
            <a:r>
              <a:rPr lang="ko-KR" altLang="en-US"/>
              <a:t>펫시팅 서비스를 제공하였으면 일지도 작성을 해야합니다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43311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펫시터의 순서도는 서비스 진행이 되면 펫시터는 최대 </a:t>
            </a:r>
            <a:r>
              <a:rPr lang="en-US" altLang="ko-KR"/>
              <a:t>3</a:t>
            </a:r>
            <a:r>
              <a:rPr lang="ko-KR" altLang="en-US"/>
              <a:t>일이내엔 수익금이 입금이 되는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프로세스라는것을 알아주시면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22053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관리자는 </a:t>
            </a:r>
            <a:r>
              <a:rPr lang="en-US" altLang="ko-KR"/>
              <a:t>Q&amp;A</a:t>
            </a:r>
            <a:r>
              <a:rPr lang="ko-KR" altLang="en-US"/>
              <a:t> 처리</a:t>
            </a:r>
            <a:r>
              <a:rPr lang="en-US" altLang="ko-KR"/>
              <a:t>,</a:t>
            </a:r>
            <a:r>
              <a:rPr lang="ko-KR" altLang="en-US"/>
              <a:t> 회원 조회</a:t>
            </a:r>
            <a:r>
              <a:rPr lang="en-US" altLang="ko-KR"/>
              <a:t>,</a:t>
            </a:r>
            <a:r>
              <a:rPr lang="ko-KR" altLang="en-US"/>
              <a:t> 이용자의 신고에 대해 경고처리를 하고 사이트 관리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사이트 이용자 현황 </a:t>
            </a:r>
            <a:r>
              <a:rPr lang="en-US" altLang="ko-KR"/>
              <a:t>,</a:t>
            </a:r>
            <a:r>
              <a:rPr lang="ko-KR" altLang="en-US"/>
              <a:t> 수익</a:t>
            </a:r>
            <a:r>
              <a:rPr lang="en-US" altLang="ko-KR"/>
              <a:t>,</a:t>
            </a:r>
            <a:r>
              <a:rPr lang="ko-KR" altLang="en-US"/>
              <a:t> 회원 통계를 낼 수 있도록 기획했습니다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7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 플랫폼의 테이블은 </a:t>
            </a:r>
            <a:r>
              <a:rPr lang="en-US" altLang="ko-KR"/>
              <a:t>101</a:t>
            </a:r>
            <a:r>
              <a:rPr lang="ko-KR" altLang="en-US"/>
              <a:t>개로 구성되어있으며 역정규화까지 마쳤습니다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13137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플랫폼 주요 정책을 설명하겠습니다</a:t>
            </a:r>
            <a:r>
              <a:rPr lang="en-US" altLang="ko-KR"/>
              <a:t>.</a:t>
            </a:r>
            <a:r>
              <a:rPr lang="ko-KR" altLang="en-US"/>
              <a:t>저희는 방문</a:t>
            </a:r>
            <a:r>
              <a:rPr lang="en-US" altLang="ko-KR"/>
              <a:t>/</a:t>
            </a:r>
            <a:r>
              <a:rPr lang="ko-KR" altLang="en-US"/>
              <a:t> 위탁 서비스와 더불어 긴급요청 서비스도 구현하고자 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이유는 방문</a:t>
            </a:r>
            <a:r>
              <a:rPr lang="en-US" altLang="ko-KR"/>
              <a:t>/</a:t>
            </a:r>
            <a:r>
              <a:rPr lang="ko-KR" altLang="en-US"/>
              <a:t>위탁 서비스는 원활한 예약을 위하여 서비스 개시일 </a:t>
            </a:r>
            <a:r>
              <a:rPr lang="en-US" altLang="ko-KR"/>
              <a:t>72</a:t>
            </a:r>
            <a:r>
              <a:rPr lang="ko-KR" altLang="en-US"/>
              <a:t>시간 이전에 예약이 완료되도록 정책을 설정했는데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72</a:t>
            </a:r>
            <a:r>
              <a:rPr lang="ko-KR" altLang="en-US"/>
              <a:t>시간 이전에 긴박하게  하루</a:t>
            </a:r>
            <a:r>
              <a:rPr lang="en-US" altLang="ko-KR"/>
              <a:t>,</a:t>
            </a:r>
            <a:r>
              <a:rPr lang="ko-KR" altLang="en-US"/>
              <a:t>이틀남았는데 펫시팅 서비스가 필요하다면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펫시터의 프로필을 보고 예약하고</a:t>
            </a:r>
            <a:r>
              <a:rPr lang="en-US" altLang="ko-KR"/>
              <a:t>,</a:t>
            </a:r>
            <a:r>
              <a:rPr lang="ko-KR" altLang="en-US"/>
              <a:t> 수락을 기다리는 것이 아니라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의뢰인이 원하는 조건을 긴급 요청 서비스로 등록하여 그 조건을 맞춰줄수 있는 펫시터를 구인하는 프로세스도 기획하였습니다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그래서 일반서비스와 반대로 요청 했던 글에 지원한 다수의 펫시터중에서 </a:t>
            </a:r>
            <a:r>
              <a:rPr lang="en-US" altLang="ko-KR"/>
              <a:t>1</a:t>
            </a:r>
            <a:r>
              <a:rPr lang="ko-KR" altLang="en-US"/>
              <a:t>명을 수락하면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예약 완료 되는것이 긴급 요청 서비스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또한 가격 정책도 신경을 많이 써서 시연할 때 보여드리겠습니다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등급기준은 가입 즉시에 누구나 모두 공평하게 새싹등급으로 시작하여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펫시팅 누적 시간과 가입 일</a:t>
            </a:r>
            <a:r>
              <a:rPr lang="en-US" altLang="ko-KR"/>
              <a:t>,</a:t>
            </a:r>
            <a:r>
              <a:rPr lang="ko-KR" altLang="en-US"/>
              <a:t>  후기 평점이 누적되어 조건에 맞으면 자동 승급할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86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왼쪽이 초기 피그마로 작성한 페이지 뷰 이며 초안 그대로 구현하고자했습니다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33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11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7973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그럼 저희가 첫번째로 알아볼것은 간단하게 프로젝트의 선정 배경 이유와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프로젝트 요약및 사용한 기술들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세번째로는 주요기능을 설명 해드리고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마지막으로 시연을 하고 끝내도록 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32530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프로젝트의 선정 배경으로는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처음엔 보통 반려 동물을 키우는 사람들이 자신의 반려동물은 가족</a:t>
            </a:r>
            <a:r>
              <a:rPr lang="en-US" altLang="ko-KR"/>
              <a:t>,</a:t>
            </a:r>
            <a:r>
              <a:rPr lang="ko-KR" altLang="en-US"/>
              <a:t> 친구</a:t>
            </a:r>
            <a:r>
              <a:rPr lang="en-US" altLang="ko-KR"/>
              <a:t>,</a:t>
            </a:r>
            <a:r>
              <a:rPr lang="ko-KR" altLang="en-US"/>
              <a:t> 자식과 같다고 할 정도로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반려동물에 대한 애정이 높은데 그래서 반려인들에게 필요한 서비스가 무엇일지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고민해보다가 많은 반려인들이 느끼는 어려움을 고려했을때 집을 비웠을 때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돌봐줄 사람이 없다는것에 대한 고민이 크다는 이야기를 자주 듣고 기획을 하게되었습니다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그래서 조사를 해본 결과 반려동물 연관 산업의 규모는 해가 바뀔수록 </a:t>
            </a:r>
          </a:p>
          <a:p>
            <a:pPr lvl="0">
              <a:defRPr/>
            </a:pPr>
            <a:r>
              <a:rPr lang="ko-KR" altLang="en-US"/>
              <a:t>증가한다는 하고있었습니다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주변만봐도 키우는 사람도 늘어나고 한 가정에서 다수의 반려동물을 키우고 </a:t>
            </a:r>
          </a:p>
          <a:p>
            <a:pPr lvl="0">
              <a:defRPr/>
            </a:pPr>
            <a:r>
              <a:rPr lang="ko-KR" altLang="en-US"/>
              <a:t> 돌봄사업</a:t>
            </a:r>
            <a:r>
              <a:rPr lang="en-US" altLang="ko-KR"/>
              <a:t>,</a:t>
            </a:r>
            <a:r>
              <a:rPr lang="ko-KR" altLang="en-US"/>
              <a:t>  식품사업</a:t>
            </a:r>
            <a:r>
              <a:rPr lang="en-US" altLang="ko-KR"/>
              <a:t>,</a:t>
            </a:r>
            <a:r>
              <a:rPr lang="ko-KR" altLang="en-US"/>
              <a:t> 의약품사업</a:t>
            </a:r>
            <a:r>
              <a:rPr lang="en-US" altLang="ko-KR"/>
              <a:t>,</a:t>
            </a:r>
            <a:r>
              <a:rPr lang="ko-KR" altLang="en-US"/>
              <a:t> 장례사업까지 블루오션인 사업이었습니다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그래서 펫시팅 즉 돌봄사업을 기획해보기로 하였습니다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2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 프로젝트 요약및  사용한 기술을 설명하겠습니다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우선 개발 기간은 </a:t>
            </a:r>
            <a:r>
              <a:rPr lang="en-US" altLang="ko-KR"/>
              <a:t>69</a:t>
            </a:r>
            <a:r>
              <a:rPr lang="ko-KR" altLang="en-US"/>
              <a:t>일 정도였으며 개발 기간 및 일정은 우리반이 비슷할것이라고 생각합니다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주의해서 봐주셨으면 하는것이 실제 페이지 작업과 코딩은 </a:t>
            </a:r>
            <a:r>
              <a:rPr lang="en-US" altLang="ko-KR"/>
              <a:t>2</a:t>
            </a:r>
            <a:r>
              <a:rPr lang="ko-KR" altLang="en-US"/>
              <a:t>달 중 약 </a:t>
            </a:r>
            <a:r>
              <a:rPr lang="en-US" altLang="ko-KR"/>
              <a:t>2</a:t>
            </a:r>
            <a:r>
              <a:rPr lang="ko-KR" altLang="en-US"/>
              <a:t>주 정도 소요되었습니다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개발도구는 수업시간에 배운것을 위주로 에이젝스</a:t>
            </a:r>
            <a:r>
              <a:rPr lang="en-US" altLang="ko-KR"/>
              <a:t>,</a:t>
            </a:r>
            <a:r>
              <a:rPr lang="ko-KR" altLang="en-US"/>
              <a:t> 제이쿼리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html, js,</a:t>
            </a:r>
            <a:r>
              <a:rPr lang="ko-KR" altLang="en-US"/>
              <a:t> </a:t>
            </a:r>
            <a:r>
              <a:rPr lang="en-US" altLang="ko-KR"/>
              <a:t>css</a:t>
            </a:r>
            <a:r>
              <a:rPr lang="ko-KR" altLang="en-US"/>
              <a:t> 를 사용하였고 부트스트랩</a:t>
            </a:r>
            <a:r>
              <a:rPr lang="en-US" altLang="ko-KR"/>
              <a:t>5</a:t>
            </a:r>
            <a:r>
              <a:rPr lang="ko-KR" altLang="en-US"/>
              <a:t> 탬플릿을 사용하였습니다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백엔드는  </a:t>
            </a:r>
            <a:r>
              <a:rPr lang="en-US" altLang="ko-KR"/>
              <a:t>sts</a:t>
            </a:r>
            <a:r>
              <a:rPr lang="ko-KR" altLang="en-US"/>
              <a:t> 툴을 사용하였고 </a:t>
            </a:r>
            <a:r>
              <a:rPr lang="en-US" altLang="ko-KR"/>
              <a:t>sts</a:t>
            </a:r>
            <a:r>
              <a:rPr lang="ko-KR" altLang="en-US"/>
              <a:t>는 이클립스 기반의 스프링에 최적화된 통합 개발 환경이라고 생각해 주시면 될 것 같습니다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마이바티스를 사용하였고 Java 로 Spring Boot를 썻는데 Spring Boot는 Spring 프레임워크에 몇 가지 장점을 더한 확장판입니다.</a:t>
            </a:r>
          </a:p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는 오라클을 사용하고 깃허브로 협업 했습니다</a:t>
            </a:r>
          </a:p>
          <a:p>
            <a:pPr lvl="0">
              <a:defRPr/>
            </a:pPr>
            <a:r>
              <a:rPr lang="ko-KR" altLang="en-US"/>
              <a:t>자바의 대표적인 빌드 관리 툴인 그레이들을 사용하였고 그레이들은 유연성이 높은 빌드 툴 이라고합니다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기타개발 도구로 저희는  피그마를 활용하여 뷰페이지를 최대한 상세하게 작성하고 개발을 시작했습니다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이후 피그마 초안과 실제 구현한 페이지를 비교해보고록 하겠습니다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다음 </a:t>
            </a:r>
            <a:r>
              <a:rPr lang="en-US" altLang="ko-KR"/>
              <a:t>API </a:t>
            </a:r>
            <a:r>
              <a:rPr lang="ko-KR" altLang="en-US"/>
              <a:t>로 주소를 받았고 지도는 카카오</a:t>
            </a:r>
            <a:r>
              <a:rPr lang="en-US" altLang="ko-KR"/>
              <a:t> map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를 사용하였습니다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4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 플랫폼을 사용하는 사용자는 크게 관리자 그리고 회원가입을 하게되면  일반회원이 되며 </a:t>
            </a:r>
          </a:p>
          <a:p>
            <a:pPr lvl="0">
              <a:defRPr/>
            </a:pPr>
            <a:r>
              <a:rPr lang="ko-KR" altLang="en-US"/>
              <a:t>그 일반 회원이 펫시터로 지원하게 되면 우선 방문 펫시터의 권한을 얻습니다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방문펫시터가 된 회원은 위탁펫시터로 활동을 원할 시 위탁펫시터 등록 폼만 작성하면 위탁 펫시터의 권한 역시 얻게됩니다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0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일반회원은 저희 플랫폼에서 긴급 요청 서비스</a:t>
            </a:r>
            <a:r>
              <a:rPr lang="en-US" altLang="ko-KR"/>
              <a:t>,</a:t>
            </a:r>
            <a:r>
              <a:rPr lang="ko-KR" altLang="en-US"/>
              <a:t> 일반적인 서비스인 방문</a:t>
            </a:r>
            <a:r>
              <a:rPr lang="en-US" altLang="ko-KR"/>
              <a:t>/</a:t>
            </a:r>
            <a:r>
              <a:rPr lang="ko-KR" altLang="en-US"/>
              <a:t> 위탁 서비스 를 이용할 수 있으며 펫시터로 지원해서 </a:t>
            </a:r>
          </a:p>
          <a:p>
            <a:pPr lvl="0">
              <a:defRPr/>
            </a:pPr>
            <a:r>
              <a:rPr lang="ko-KR" altLang="en-US"/>
              <a:t>수익활동을 할 수 있고</a:t>
            </a:r>
            <a:r>
              <a:rPr lang="en-US" altLang="ko-KR"/>
              <a:t>,</a:t>
            </a:r>
            <a:r>
              <a:rPr lang="ko-KR" altLang="en-US"/>
              <a:t> 마이페이지에서 정보 추가 등록 삭제가 가능하며</a:t>
            </a:r>
          </a:p>
          <a:p>
            <a:pPr lvl="0">
              <a:defRPr/>
            </a:pPr>
            <a:r>
              <a:rPr lang="ko-KR" altLang="en-US"/>
              <a:t>이용하면서 신고하기 프로세스도 기획하였습니다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8556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5D514-6465-5E12-DDE1-E6BE620CB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B0950-6EB2-4F63-C020-93D7456D4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037E-1BE3-104E-3716-96C931FF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8FC43-7EE8-CE22-2E47-208FF1EA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18FA2-7823-E8E8-F79D-3433582F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5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0A3E2-570B-8142-C14F-83AE45EB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FB7A-B880-EC21-204B-03474439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29B62-53CD-EBFD-2FFF-FD5654DC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5F696-595B-9CD3-5AED-884C9D08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61702-3B5E-2E22-B0D3-8CEA7E42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EE3F92-08D0-6FDB-D332-2C252B1F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5F91C-CE59-C791-101A-2091CC2B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5D008-3FD4-2A57-3FD7-A5956A97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3EF64-B639-1F20-AFA8-75903D23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7005D-4A9F-F45F-433D-A92E96AF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19AD2-03AD-527A-6DC1-0E6E0175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D7165-21CE-2EAF-EBB7-B53C7502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29A2C-80D5-A5EA-662B-18287E31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F186F-354E-4458-19FD-74AD28C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DB0B0-263C-AA2D-9AF5-5D1E469A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6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EF2C-5E0F-CF9B-C245-1CFD4C3F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0C838-0BED-9B4B-BCA1-249E5D1FA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4C911-91AA-9900-EB05-D0BA1F24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EAD29-4C50-96C7-8764-37A6A340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4D418-3654-5B79-F507-CD84540A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E272-C198-AA36-55C0-26BC58EC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C3581-1589-730B-E601-738E19FA8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66BC33-614D-C73E-C478-5BA70DCC7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E7392-C011-CA7C-25E9-6EA1914C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9F411-6C9D-D627-8186-EC83A161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3ECFE-E600-BB1D-210B-1F2C8F24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39060-C6F2-F4F0-B060-3753D44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34C59-5554-0235-DD17-7CF7FFFBB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8DDD9-BD99-84CD-E549-B620788EF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E5C3D3-4944-E9E1-78CB-DBF86AF6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9C33F5-D1D5-0FAE-14C8-55B769F9E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2FBE79-E3D6-3044-E29B-DB698A89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C61C61-0538-F75A-E316-49CD00B9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BBAC5-EB87-3825-BBDF-88CF2968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5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363DE-DC7E-BC4B-8772-39A8E482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80A49B-03B2-B7B8-D626-BFC155D7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B0C53F-C016-8BE9-04D5-9F463FB7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204EF-249F-23CE-3E8D-7710F7C7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1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61EF95-CAC1-22B6-D693-D80762D0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0D073D-1956-CECF-8B8D-26E32C45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B7F38-F488-F3D6-9D11-571A2CE2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0707F-9193-5ED0-8527-347F2CEB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4B806-B7CF-1130-F671-C0DAABAB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92370-814A-82A8-6330-D09CADC3C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8F03D-C33B-18D1-8133-BA36BA6A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D4E0F-AAB3-8973-BCB9-655401B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B8C08-E731-BB4C-FD01-5F6AD401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62C1-7430-6A26-1A32-CA32B5A7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58CE46-BC85-BA7C-5368-ACDD5D57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4A66D-C2A8-466B-A71A-7FFD2F126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11D9F-293F-F12F-985F-87A8A560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A6E6A-CEA6-695A-6C22-808C528B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5E489-3916-F92A-1F49-CB1271D4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587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3AE64E-3471-6907-7C92-F871868B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F9184-DCC6-BA28-5BE2-4BF2D2B09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81D60-BB19-7233-AF66-BC7C4F482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0AE5-7B14-43B9-BD68-8B603D50F1C7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71905-BF52-D0AF-9415-FBB88B4C4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B931F-E4A7-4F50-3C92-C10EEC357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0A89-3D78-4139-B842-838C83B1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7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6.png"  /><Relationship Id="rId11" Type="http://schemas.openxmlformats.org/officeDocument/2006/relationships/image" Target="../media/image37.png"  /><Relationship Id="rId12" Type="http://schemas.openxmlformats.org/officeDocument/2006/relationships/image" Target="../media/image38.png"  /><Relationship Id="rId13" Type="http://schemas.openxmlformats.org/officeDocument/2006/relationships/image" Target="../media/image39.png"  /><Relationship Id="rId14" Type="http://schemas.openxmlformats.org/officeDocument/2006/relationships/image" Target="../media/image40.png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Relationship Id="rId9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6.png"  /><Relationship Id="rId11" Type="http://schemas.openxmlformats.org/officeDocument/2006/relationships/image" Target="../media/image37.png"  /><Relationship Id="rId12" Type="http://schemas.openxmlformats.org/officeDocument/2006/relationships/image" Target="../media/image38.png"  /><Relationship Id="rId13" Type="http://schemas.openxmlformats.org/officeDocument/2006/relationships/image" Target="../media/image39.png"  /><Relationship Id="rId14" Type="http://schemas.openxmlformats.org/officeDocument/2006/relationships/image" Target="../media/image40.png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Relationship Id="rId9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10" Type="http://schemas.openxmlformats.org/officeDocument/2006/relationships/image" Target="../media/image37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14" Type="http://schemas.openxmlformats.org/officeDocument/2006/relationships/image" Target="../media/image28.png"  /><Relationship Id="rId15" Type="http://schemas.microsoft.com/office/2007/relationships/hdphoto" Target="../embeddings/oleObject1.wdp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56.png"  /><Relationship Id="rId11" Type="http://schemas.openxmlformats.org/officeDocument/2006/relationships/image" Target="../media/image57.png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Relationship Id="rId6" Type="http://schemas.openxmlformats.org/officeDocument/2006/relationships/image" Target="../media/image52.png"  /><Relationship Id="rId7" Type="http://schemas.openxmlformats.org/officeDocument/2006/relationships/image" Target="../media/image53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0.png"  /><Relationship Id="rId3" Type="http://schemas.microsoft.com/office/2007/relationships/hdphoto" Target="../embeddings/oleObject2.wdp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Relationship Id="rId5" Type="http://schemas.openxmlformats.org/officeDocument/2006/relationships/image" Target="../media/image64.png"  /><Relationship Id="rId6" Type="http://schemas.openxmlformats.org/officeDocument/2006/relationships/image" Target="../media/image6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68.png"  /><Relationship Id="rId4" Type="http://schemas.openxmlformats.org/officeDocument/2006/relationships/image" Target="../media/image6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9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9.png"  /><Relationship Id="rId15" Type="http://schemas.openxmlformats.org/officeDocument/2006/relationships/image" Target="../media/image20.png"  /><Relationship Id="rId16" Type="http://schemas.openxmlformats.org/officeDocument/2006/relationships/image" Target="../media/image21.png"  /><Relationship Id="rId17" Type="http://schemas.openxmlformats.org/officeDocument/2006/relationships/image" Target="../media/image22.png"  /><Relationship Id="rId18" Type="http://schemas.openxmlformats.org/officeDocument/2006/relationships/image" Target="../media/image23.png"  /><Relationship Id="rId19" Type="http://schemas.openxmlformats.org/officeDocument/2006/relationships/image" Target="../media/image24.png"  /><Relationship Id="rId2" Type="http://schemas.openxmlformats.org/officeDocument/2006/relationships/notesSlide" Target="../notesSlides/notesSlide7.xml"  /><Relationship Id="rId20" Type="http://schemas.openxmlformats.org/officeDocument/2006/relationships/image" Target="../media/image25.png"  /><Relationship Id="rId21" Type="http://schemas.openxmlformats.org/officeDocument/2006/relationships/image" Target="../media/image26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microsoft.com/office/2007/relationships/hdphoto" Target="../embeddings/oleObject1.wdp"  /><Relationship Id="rId6" Type="http://schemas.openxmlformats.org/officeDocument/2006/relationships/image" Target="../media/image2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46184"/>
            <a:ext cx="9307484" cy="5303298"/>
          </a:xfrm>
          <a:prstGeom prst="rect">
            <a:avLst/>
          </a:prstGeom>
          <a:blipFill dpi="0" rotWithShape="1">
            <a:blip r:embed="rId3">
              <a:alphaModFix amt="64000"/>
            </a:blip>
            <a:srcRect/>
            <a:stretch>
              <a:fillRect l="-24" t="1129" r="1780" b="18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F3887-031E-C95D-53DE-1F2E6D10C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218" y="1453607"/>
            <a:ext cx="2138767" cy="401486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1500" dirty="0">
                <a:solidFill>
                  <a:srgbClr val="D7C49E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누구나 </a:t>
            </a:r>
            <a:r>
              <a:rPr lang="ko-KR" altLang="en-US" sz="1500" dirty="0" err="1">
                <a:solidFill>
                  <a:srgbClr val="D7C49E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펫시터가</a:t>
            </a:r>
            <a:r>
              <a:rPr lang="ko-KR" altLang="en-US" sz="1500" dirty="0">
                <a:solidFill>
                  <a:srgbClr val="D7C49E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될 수 있는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068B6-EA59-CDF5-C5AC-98A7F6428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87" y="3515173"/>
            <a:ext cx="6858000" cy="1241822"/>
          </a:xfrm>
        </p:spPr>
        <p:txBody>
          <a:bodyPr>
            <a:normAutofit fontScale="92500" lnSpcReduction="20000"/>
          </a:bodyPr>
          <a:lstStyle/>
          <a:p>
            <a:pPr algn="r"/>
            <a:endParaRPr lang="en-US" altLang="ko-KR" dirty="0">
              <a:solidFill>
                <a:srgbClr val="D7C49E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r"/>
            <a:r>
              <a:rPr lang="ko-KR" altLang="en-US" dirty="0">
                <a:solidFill>
                  <a:srgbClr val="D7C49E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파이널 프로젝트 </a:t>
            </a:r>
            <a:r>
              <a:rPr lang="en-US" altLang="ko-KR" dirty="0">
                <a:solidFill>
                  <a:srgbClr val="D7C49E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</a:t>
            </a:r>
            <a:r>
              <a:rPr lang="ko-KR" altLang="en-US" dirty="0">
                <a:solidFill>
                  <a:srgbClr val="D7C49E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조 </a:t>
            </a:r>
            <a:r>
              <a:rPr lang="en-US" altLang="ko-KR" dirty="0" err="1">
                <a:solidFill>
                  <a:srgbClr val="D7C49E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Petpple</a:t>
            </a:r>
            <a:endParaRPr lang="en-US" altLang="ko-KR" dirty="0">
              <a:solidFill>
                <a:srgbClr val="D7C49E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r"/>
            <a:endParaRPr lang="en-US" altLang="ko-KR" sz="500" dirty="0">
              <a:solidFill>
                <a:srgbClr val="D7C49E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algn="r"/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반보영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엄소연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장현성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조영관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최동현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2D612E-CBFF-C90B-A2DF-27180F68F3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6" y="104237"/>
            <a:ext cx="967754" cy="81126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96750" y="1391268"/>
            <a:ext cx="629489" cy="36698"/>
            <a:chOff x="1480225" y="1905634"/>
            <a:chExt cx="839319" cy="71637"/>
          </a:xfrm>
        </p:grpSpPr>
        <p:pic>
          <p:nvPicPr>
            <p:cNvPr id="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0225" y="1905634"/>
              <a:ext cx="839319" cy="71637"/>
            </a:xfrm>
            <a:prstGeom prst="rect">
              <a:avLst/>
            </a:prstGeom>
          </p:spPr>
        </p:pic>
      </p:grpSp>
      <p:sp>
        <p:nvSpPr>
          <p:cNvPr id="9" name="제목 1"/>
          <p:cNvSpPr txBox="1"/>
          <p:nvPr/>
        </p:nvSpPr>
        <p:spPr>
          <a:xfrm>
            <a:off x="1015142" y="1464719"/>
            <a:ext cx="6858000" cy="1790700"/>
          </a:xfrm>
          <a:prstGeom prst="rect">
            <a:avLst/>
          </a:prstGeom>
        </p:spPr>
        <p:txBody>
          <a:bodyPr vert="horz" lIns="68580" tIns="34290" rIns="68580" bIns="3429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ko-KR" altLang="en-US" sz="4100">
                <a:solidFill>
                  <a:schemeClr val="bg1">
                    <a:lumMod val="9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펫시팅 서비스 </a:t>
            </a:r>
          </a:p>
          <a:p>
            <a:pPr lvl="0" algn="l">
              <a:defRPr/>
            </a:pPr>
            <a:r>
              <a:rPr lang="ko-KR" altLang="en-US" sz="4100">
                <a:solidFill>
                  <a:schemeClr val="bg1">
                    <a:lumMod val="9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플랫폼 </a:t>
            </a:r>
            <a:r>
              <a:rPr lang="en-US" altLang="ko-KR" sz="4100">
                <a:solidFill>
                  <a:schemeClr val="bg1">
                    <a:lumMod val="9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Kiwi</a:t>
            </a:r>
          </a:p>
        </p:txBody>
      </p:sp>
    </p:spTree>
    <p:extLst>
      <p:ext uri="{BB962C8B-B14F-4D97-AF65-F5344CB8AC3E}">
        <p14:creationId xmlns:p14="http://schemas.microsoft.com/office/powerpoint/2010/main" val="112069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7A11E5-DDA3-3D53-D326-5505C143775A}"/>
              </a:ext>
            </a:extLst>
          </p:cNvPr>
          <p:cNvGrpSpPr/>
          <p:nvPr/>
        </p:nvGrpSpPr>
        <p:grpSpPr>
          <a:xfrm>
            <a:off x="3213064" y="2190854"/>
            <a:ext cx="2717871" cy="761792"/>
            <a:chOff x="3213064" y="1886947"/>
            <a:chExt cx="2717871" cy="761792"/>
          </a:xfrm>
        </p:grpSpPr>
        <p:sp>
          <p:nvSpPr>
            <p:cNvPr id="4" name="TextBox 3"/>
            <p:cNvSpPr txBox="1"/>
            <p:nvPr/>
          </p:nvSpPr>
          <p:spPr>
            <a:xfrm>
              <a:off x="3547342" y="1886947"/>
              <a:ext cx="2049316" cy="684803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343148"/>
                  </a:solidFill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주요기능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213064" y="2648739"/>
              <a:ext cx="2717871" cy="0"/>
            </a:xfrm>
            <a:prstGeom prst="line">
              <a:avLst/>
            </a:prstGeom>
            <a:ln w="31750">
              <a:solidFill>
                <a:srgbClr val="3431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54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3061" y="2973077"/>
            <a:ext cx="156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일반회원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99440" y="635000"/>
            <a:ext cx="7904480" cy="0"/>
          </a:xfrm>
          <a:prstGeom prst="line">
            <a:avLst/>
          </a:prstGeom>
          <a:ln w="190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5145" y="56898"/>
            <a:ext cx="506476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dirty="0">
                <a:solidFill>
                  <a:srgbClr val="331B3F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일반회원 주요기능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00141" y="1178560"/>
            <a:ext cx="1686560" cy="477520"/>
          </a:xfrm>
          <a:prstGeom prst="roundRect">
            <a:avLst>
              <a:gd name="adj" fmla="val 24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781920" y="1178560"/>
            <a:ext cx="5365265" cy="3193833"/>
            <a:chOff x="7035325" y="1749068"/>
            <a:chExt cx="9655246" cy="5378378"/>
          </a:xfrm>
        </p:grpSpPr>
        <p:grpSp>
          <p:nvGrpSpPr>
            <p:cNvPr id="47" name="그룹 1006"/>
            <p:cNvGrpSpPr/>
            <p:nvPr/>
          </p:nvGrpSpPr>
          <p:grpSpPr>
            <a:xfrm>
              <a:off x="10421864" y="4611887"/>
              <a:ext cx="2978085" cy="2515559"/>
              <a:chOff x="10421864" y="4611887"/>
              <a:chExt cx="2978085" cy="2515559"/>
            </a:xfrm>
          </p:grpSpPr>
          <p:pic>
            <p:nvPicPr>
              <p:cNvPr id="48" name="Object 2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421864" y="4611887"/>
                <a:ext cx="2978085" cy="2515559"/>
              </a:xfrm>
              <a:prstGeom prst="rect">
                <a:avLst/>
              </a:prstGeom>
            </p:spPr>
          </p:pic>
        </p:grpSp>
        <p:grpSp>
          <p:nvGrpSpPr>
            <p:cNvPr id="49" name="그룹 1007"/>
            <p:cNvGrpSpPr/>
            <p:nvPr/>
          </p:nvGrpSpPr>
          <p:grpSpPr>
            <a:xfrm>
              <a:off x="7035325" y="3811879"/>
              <a:ext cx="2579778" cy="2579778"/>
              <a:chOff x="7035325" y="3811879"/>
              <a:chExt cx="2579778" cy="2579778"/>
            </a:xfrm>
          </p:grpSpPr>
          <p:pic>
            <p:nvPicPr>
              <p:cNvPr id="50" name="Object 2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035325" y="3811879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1" name="그룹 1008"/>
            <p:cNvGrpSpPr/>
            <p:nvPr/>
          </p:nvGrpSpPr>
          <p:grpSpPr>
            <a:xfrm>
              <a:off x="8203639" y="1749068"/>
              <a:ext cx="2579778" cy="2579778"/>
              <a:chOff x="8203639" y="1749068"/>
              <a:chExt cx="2579778" cy="2579778"/>
            </a:xfrm>
          </p:grpSpPr>
          <p:pic>
            <p:nvPicPr>
              <p:cNvPr id="52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03639" y="1749068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3" name="그룹 1009"/>
            <p:cNvGrpSpPr/>
            <p:nvPr/>
          </p:nvGrpSpPr>
          <p:grpSpPr>
            <a:xfrm>
              <a:off x="10587956" y="1749068"/>
              <a:ext cx="2579778" cy="2579778"/>
              <a:chOff x="10587956" y="1749068"/>
              <a:chExt cx="2579778" cy="2579778"/>
            </a:xfrm>
          </p:grpSpPr>
          <p:pic>
            <p:nvPicPr>
              <p:cNvPr id="54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87956" y="1749068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5" name="그룹 1010"/>
            <p:cNvGrpSpPr/>
            <p:nvPr/>
          </p:nvGrpSpPr>
          <p:grpSpPr>
            <a:xfrm>
              <a:off x="12972273" y="1749068"/>
              <a:ext cx="2579778" cy="2579778"/>
              <a:chOff x="12972273" y="1749068"/>
              <a:chExt cx="2579778" cy="2579778"/>
            </a:xfrm>
          </p:grpSpPr>
          <p:pic>
            <p:nvPicPr>
              <p:cNvPr id="56" name="Object 3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972273" y="1749068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7" name="그룹 1011"/>
            <p:cNvGrpSpPr/>
            <p:nvPr/>
          </p:nvGrpSpPr>
          <p:grpSpPr>
            <a:xfrm>
              <a:off x="14110793" y="3811879"/>
              <a:ext cx="2579778" cy="2579778"/>
              <a:chOff x="14110793" y="3811879"/>
              <a:chExt cx="2579778" cy="2579778"/>
            </a:xfrm>
          </p:grpSpPr>
          <p:pic>
            <p:nvPicPr>
              <p:cNvPr id="58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10793" y="3811879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9" name="그룹 1012"/>
            <p:cNvGrpSpPr/>
            <p:nvPr/>
          </p:nvGrpSpPr>
          <p:grpSpPr>
            <a:xfrm>
              <a:off x="11368838" y="5784788"/>
              <a:ext cx="993582" cy="665601"/>
              <a:chOff x="11368838" y="5784788"/>
              <a:chExt cx="993582" cy="665601"/>
            </a:xfrm>
          </p:grpSpPr>
          <p:pic>
            <p:nvPicPr>
              <p:cNvPr id="60" name="Object 4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368838" y="5784788"/>
                <a:ext cx="993582" cy="665601"/>
              </a:xfrm>
              <a:prstGeom prst="rect">
                <a:avLst/>
              </a:prstGeom>
            </p:spPr>
          </p:pic>
        </p:grpSp>
        <p:grpSp>
          <p:nvGrpSpPr>
            <p:cNvPr id="61" name="그룹 1013"/>
            <p:cNvGrpSpPr/>
            <p:nvPr/>
          </p:nvGrpSpPr>
          <p:grpSpPr>
            <a:xfrm>
              <a:off x="15057658" y="4620124"/>
              <a:ext cx="725432" cy="652883"/>
              <a:chOff x="15057658" y="4620124"/>
              <a:chExt cx="725432" cy="652883"/>
            </a:xfrm>
          </p:grpSpPr>
          <p:pic>
            <p:nvPicPr>
              <p:cNvPr id="62" name="Object 4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057658" y="4620124"/>
                <a:ext cx="725432" cy="652883"/>
              </a:xfrm>
              <a:prstGeom prst="rect">
                <a:avLst/>
              </a:prstGeom>
            </p:spPr>
          </p:pic>
        </p:grpSp>
        <p:grpSp>
          <p:nvGrpSpPr>
            <p:cNvPr id="68" name="그룹 1014"/>
            <p:cNvGrpSpPr/>
            <p:nvPr/>
          </p:nvGrpSpPr>
          <p:grpSpPr>
            <a:xfrm>
              <a:off x="8072236" y="4624012"/>
              <a:ext cx="491587" cy="581522"/>
              <a:chOff x="8072236" y="4624012"/>
              <a:chExt cx="491587" cy="581522"/>
            </a:xfrm>
          </p:grpSpPr>
          <p:pic>
            <p:nvPicPr>
              <p:cNvPr id="69" name="Object 5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072236" y="4624012"/>
                <a:ext cx="491587" cy="581522"/>
              </a:xfrm>
              <a:prstGeom prst="rect">
                <a:avLst/>
              </a:prstGeom>
            </p:spPr>
          </p:pic>
        </p:grpSp>
        <p:grpSp>
          <p:nvGrpSpPr>
            <p:cNvPr id="70" name="그룹 1015"/>
            <p:cNvGrpSpPr/>
            <p:nvPr/>
          </p:nvGrpSpPr>
          <p:grpSpPr>
            <a:xfrm>
              <a:off x="9287698" y="2459467"/>
              <a:ext cx="411660" cy="684242"/>
              <a:chOff x="9287698" y="2459467"/>
              <a:chExt cx="411660" cy="684242"/>
            </a:xfrm>
          </p:grpSpPr>
          <p:pic>
            <p:nvPicPr>
              <p:cNvPr id="71" name="Object 5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287698" y="2459467"/>
                <a:ext cx="411660" cy="684242"/>
              </a:xfrm>
              <a:prstGeom prst="rect">
                <a:avLst/>
              </a:prstGeom>
            </p:spPr>
          </p:pic>
        </p:grpSp>
        <p:grpSp>
          <p:nvGrpSpPr>
            <p:cNvPr id="72" name="그룹 1016"/>
            <p:cNvGrpSpPr/>
            <p:nvPr/>
          </p:nvGrpSpPr>
          <p:grpSpPr>
            <a:xfrm>
              <a:off x="11623457" y="2480012"/>
              <a:ext cx="488035" cy="643147"/>
              <a:chOff x="11623457" y="2480012"/>
              <a:chExt cx="488035" cy="643147"/>
            </a:xfrm>
          </p:grpSpPr>
          <p:pic>
            <p:nvPicPr>
              <p:cNvPr id="73" name="Object 6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623457" y="2480012"/>
                <a:ext cx="488035" cy="643147"/>
              </a:xfrm>
              <a:prstGeom prst="rect">
                <a:avLst/>
              </a:prstGeom>
            </p:spPr>
          </p:pic>
        </p:grpSp>
        <p:grpSp>
          <p:nvGrpSpPr>
            <p:cNvPr id="74" name="그룹 1017"/>
            <p:cNvGrpSpPr/>
            <p:nvPr/>
          </p:nvGrpSpPr>
          <p:grpSpPr>
            <a:xfrm>
              <a:off x="13941632" y="2504575"/>
              <a:ext cx="641059" cy="594025"/>
              <a:chOff x="13941632" y="2504575"/>
              <a:chExt cx="641059" cy="594025"/>
            </a:xfrm>
          </p:grpSpPr>
          <p:pic>
            <p:nvPicPr>
              <p:cNvPr id="75" name="Object 6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941632" y="2504575"/>
                <a:ext cx="641059" cy="594025"/>
              </a:xfrm>
              <a:prstGeom prst="rect">
                <a:avLst/>
              </a:prstGeom>
            </p:spPr>
          </p:pic>
        </p:grpSp>
      </p:grpSp>
      <p:sp>
        <p:nvSpPr>
          <p:cNvPr id="77" name="TextBox 76"/>
          <p:cNvSpPr txBox="1"/>
          <p:nvPr/>
        </p:nvSpPr>
        <p:spPr>
          <a:xfrm>
            <a:off x="1926500" y="3168410"/>
            <a:ext cx="1182480" cy="51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긴급 요청 </a:t>
            </a:r>
          </a:p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서비스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86280" y="1931164"/>
            <a:ext cx="1182480" cy="514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방문</a:t>
            </a:r>
            <a:r>
              <a:rPr lang="en-US" altLang="ko-KR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/</a:t>
            </a: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위탁</a:t>
            </a:r>
            <a:r>
              <a:rPr lang="ko-KR" altLang="en-US" sz="100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  <a:endParaRPr lang="ko-KR" altLang="en-US">
              <a:solidFill>
                <a:srgbClr val="343148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서비스</a:t>
            </a:r>
            <a:r>
              <a:rPr lang="ko-KR" altLang="en-US" sz="100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06517" y="2038588"/>
            <a:ext cx="118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마이페이지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77274" y="3265059"/>
            <a:ext cx="118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신고하기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26285" y="2029404"/>
            <a:ext cx="118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펫시터</a:t>
            </a:r>
            <a:r>
              <a:rPr lang="ko-KR" altLang="en-US" dirty="0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 지원</a:t>
            </a:r>
          </a:p>
        </p:txBody>
      </p:sp>
    </p:spTree>
    <p:extLst>
      <p:ext uri="{BB962C8B-B14F-4D97-AF65-F5344CB8AC3E}">
        <p14:creationId xmlns:p14="http://schemas.microsoft.com/office/powerpoint/2010/main" val="16374845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4055274" cy="994172"/>
          </a:xfrm>
        </p:spPr>
        <p:txBody>
          <a:bodyPr>
            <a:normAutofit/>
          </a:bodyPr>
          <a:lstStyle/>
          <a:p>
            <a:r>
              <a:rPr lang="ko-KR" altLang="en-US" sz="2900" dirty="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프로세스 순서도</a:t>
            </a:r>
            <a:r>
              <a:rPr lang="en-US" altLang="ko-KR" sz="2900" dirty="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900" dirty="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일반회원</a:t>
            </a:r>
            <a:r>
              <a:rPr lang="en-US" altLang="ko-KR" sz="2900" dirty="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3" y="1039208"/>
            <a:ext cx="2986135" cy="370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74" y="1090008"/>
            <a:ext cx="4603571" cy="36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837161" y="1494451"/>
            <a:ext cx="0" cy="2797521"/>
          </a:xfrm>
          <a:prstGeom prst="line">
            <a:avLst/>
          </a:prstGeom>
          <a:ln w="190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타원 8196"/>
          <p:cNvSpPr/>
          <p:nvPr/>
        </p:nvSpPr>
        <p:spPr>
          <a:xfrm>
            <a:off x="1079499" y="1473200"/>
            <a:ext cx="1822450" cy="704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198" name="타원 8197"/>
          <p:cNvSpPr/>
          <p:nvPr/>
        </p:nvSpPr>
        <p:spPr>
          <a:xfrm>
            <a:off x="1905000" y="4152900"/>
            <a:ext cx="1625600" cy="704849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6858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E1FF71-5558-9E41-5CB5-AD9775E8EB25}"/>
              </a:ext>
            </a:extLst>
          </p:cNvPr>
          <p:cNvSpPr/>
          <p:nvPr/>
        </p:nvSpPr>
        <p:spPr>
          <a:xfrm>
            <a:off x="1812761" y="951970"/>
            <a:ext cx="256674" cy="8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14986-E472-EFA8-84B3-78971394B26A}"/>
              </a:ext>
            </a:extLst>
          </p:cNvPr>
          <p:cNvSpPr/>
          <p:nvPr/>
        </p:nvSpPr>
        <p:spPr>
          <a:xfrm>
            <a:off x="1239612" y="4681081"/>
            <a:ext cx="120650" cy="85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995630-8902-7E6E-6EC1-89147B7D3A27}"/>
              </a:ext>
            </a:extLst>
          </p:cNvPr>
          <p:cNvSpPr/>
          <p:nvPr/>
        </p:nvSpPr>
        <p:spPr>
          <a:xfrm>
            <a:off x="6636221" y="1002452"/>
            <a:ext cx="256674" cy="8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17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4055274" cy="994172"/>
          </a:xfrm>
        </p:spPr>
        <p:txBody>
          <a:bodyPr>
            <a:normAutofit/>
          </a:bodyPr>
          <a:lstStyle/>
          <a:p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프로세스 순서도</a:t>
            </a:r>
            <a:r>
              <a:rPr lang="en-US" altLang="ko-KR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일반회원</a:t>
            </a:r>
            <a:r>
              <a:rPr lang="en-US" altLang="ko-KR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6" y="1045201"/>
            <a:ext cx="4153071" cy="314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69" y="1217217"/>
            <a:ext cx="4771910" cy="331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820562" y="1511929"/>
            <a:ext cx="0" cy="2797521"/>
          </a:xfrm>
          <a:prstGeom prst="line">
            <a:avLst/>
          </a:prstGeom>
          <a:ln w="190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타원 23557"/>
          <p:cNvSpPr/>
          <p:nvPr/>
        </p:nvSpPr>
        <p:spPr>
          <a:xfrm>
            <a:off x="5905501" y="3173235"/>
            <a:ext cx="749299" cy="439911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6858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559" name="타원 23558"/>
          <p:cNvSpPr/>
          <p:nvPr/>
        </p:nvSpPr>
        <p:spPr>
          <a:xfrm>
            <a:off x="1740902" y="937458"/>
            <a:ext cx="859589" cy="517691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6858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560" name="타원 23559"/>
          <p:cNvSpPr/>
          <p:nvPr/>
        </p:nvSpPr>
        <p:spPr>
          <a:xfrm>
            <a:off x="2209131" y="3310688"/>
            <a:ext cx="1035050" cy="577849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6858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109784-004F-9E8B-010C-B72E15D3978F}"/>
              </a:ext>
            </a:extLst>
          </p:cNvPr>
          <p:cNvSpPr/>
          <p:nvPr/>
        </p:nvSpPr>
        <p:spPr>
          <a:xfrm>
            <a:off x="2135981" y="1009404"/>
            <a:ext cx="77912" cy="34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467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3061" y="2973077"/>
            <a:ext cx="156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일반회원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00141" y="1178560"/>
            <a:ext cx="1686560" cy="477520"/>
          </a:xfrm>
          <a:prstGeom prst="roundRect">
            <a:avLst>
              <a:gd name="adj" fmla="val 24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781920" y="1178560"/>
            <a:ext cx="5365265" cy="3189070"/>
            <a:chOff x="7035325" y="1749068"/>
            <a:chExt cx="9655246" cy="5370357"/>
          </a:xfrm>
        </p:grpSpPr>
        <p:grpSp>
          <p:nvGrpSpPr>
            <p:cNvPr id="47" name="그룹 1006"/>
            <p:cNvGrpSpPr/>
            <p:nvPr/>
          </p:nvGrpSpPr>
          <p:grpSpPr>
            <a:xfrm>
              <a:off x="10425692" y="4603866"/>
              <a:ext cx="2978085" cy="2515559"/>
              <a:chOff x="10425692" y="4603866"/>
              <a:chExt cx="2978085" cy="2515559"/>
            </a:xfrm>
          </p:grpSpPr>
          <p:pic>
            <p:nvPicPr>
              <p:cNvPr id="48" name="Object 2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425692" y="4603866"/>
                <a:ext cx="2978085" cy="2515559"/>
              </a:xfrm>
              <a:prstGeom prst="rect">
                <a:avLst/>
              </a:prstGeom>
            </p:spPr>
          </p:pic>
        </p:grpSp>
        <p:grpSp>
          <p:nvGrpSpPr>
            <p:cNvPr id="49" name="그룹 1007"/>
            <p:cNvGrpSpPr/>
            <p:nvPr/>
          </p:nvGrpSpPr>
          <p:grpSpPr>
            <a:xfrm>
              <a:off x="7035325" y="3811879"/>
              <a:ext cx="2579778" cy="2579778"/>
              <a:chOff x="7035325" y="3811879"/>
              <a:chExt cx="2579778" cy="2579778"/>
            </a:xfrm>
          </p:grpSpPr>
          <p:pic>
            <p:nvPicPr>
              <p:cNvPr id="50" name="Object 2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035325" y="3811879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1" name="그룹 1008"/>
            <p:cNvGrpSpPr/>
            <p:nvPr/>
          </p:nvGrpSpPr>
          <p:grpSpPr>
            <a:xfrm>
              <a:off x="8203639" y="1749068"/>
              <a:ext cx="2579778" cy="2579778"/>
              <a:chOff x="8203639" y="1749068"/>
              <a:chExt cx="2579778" cy="2579778"/>
            </a:xfrm>
          </p:grpSpPr>
          <p:pic>
            <p:nvPicPr>
              <p:cNvPr id="52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03639" y="1749068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3" name="그룹 1009"/>
            <p:cNvGrpSpPr/>
            <p:nvPr/>
          </p:nvGrpSpPr>
          <p:grpSpPr>
            <a:xfrm>
              <a:off x="10587956" y="1749068"/>
              <a:ext cx="2579778" cy="2579778"/>
              <a:chOff x="10587956" y="1749068"/>
              <a:chExt cx="2579778" cy="2579778"/>
            </a:xfrm>
          </p:grpSpPr>
          <p:pic>
            <p:nvPicPr>
              <p:cNvPr id="54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87956" y="1749068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5" name="그룹 1010"/>
            <p:cNvGrpSpPr/>
            <p:nvPr/>
          </p:nvGrpSpPr>
          <p:grpSpPr>
            <a:xfrm>
              <a:off x="12972273" y="1749068"/>
              <a:ext cx="2579778" cy="2579778"/>
              <a:chOff x="12972273" y="1749068"/>
              <a:chExt cx="2579778" cy="2579778"/>
            </a:xfrm>
          </p:grpSpPr>
          <p:pic>
            <p:nvPicPr>
              <p:cNvPr id="56" name="Object 3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972273" y="1749068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7" name="그룹 1011"/>
            <p:cNvGrpSpPr/>
            <p:nvPr/>
          </p:nvGrpSpPr>
          <p:grpSpPr>
            <a:xfrm>
              <a:off x="14110793" y="3811879"/>
              <a:ext cx="2579778" cy="2579778"/>
              <a:chOff x="14110793" y="3811879"/>
              <a:chExt cx="2579778" cy="2579778"/>
            </a:xfrm>
          </p:grpSpPr>
          <p:pic>
            <p:nvPicPr>
              <p:cNvPr id="58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10793" y="3811879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9" name="그룹 1012"/>
            <p:cNvGrpSpPr/>
            <p:nvPr/>
          </p:nvGrpSpPr>
          <p:grpSpPr>
            <a:xfrm>
              <a:off x="11413119" y="5784788"/>
              <a:ext cx="993582" cy="665601"/>
              <a:chOff x="11413119" y="5784788"/>
              <a:chExt cx="993582" cy="665601"/>
            </a:xfrm>
          </p:grpSpPr>
          <p:pic>
            <p:nvPicPr>
              <p:cNvPr id="60" name="Object 4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413119" y="5784788"/>
                <a:ext cx="993582" cy="665601"/>
              </a:xfrm>
              <a:prstGeom prst="rect">
                <a:avLst/>
              </a:prstGeom>
            </p:spPr>
          </p:pic>
        </p:grpSp>
        <p:grpSp>
          <p:nvGrpSpPr>
            <p:cNvPr id="61" name="그룹 1013"/>
            <p:cNvGrpSpPr/>
            <p:nvPr/>
          </p:nvGrpSpPr>
          <p:grpSpPr>
            <a:xfrm>
              <a:off x="15057658" y="4620124"/>
              <a:ext cx="725432" cy="652883"/>
              <a:chOff x="15057658" y="4620124"/>
              <a:chExt cx="725432" cy="652883"/>
            </a:xfrm>
          </p:grpSpPr>
          <p:pic>
            <p:nvPicPr>
              <p:cNvPr id="62" name="Object 4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057658" y="4620124"/>
                <a:ext cx="725432" cy="652883"/>
              </a:xfrm>
              <a:prstGeom prst="rect">
                <a:avLst/>
              </a:prstGeom>
            </p:spPr>
          </p:pic>
        </p:grpSp>
        <p:grpSp>
          <p:nvGrpSpPr>
            <p:cNvPr id="68" name="그룹 1014"/>
            <p:cNvGrpSpPr/>
            <p:nvPr/>
          </p:nvGrpSpPr>
          <p:grpSpPr>
            <a:xfrm>
              <a:off x="8072236" y="4624012"/>
              <a:ext cx="491587" cy="581522"/>
              <a:chOff x="8072236" y="4624012"/>
              <a:chExt cx="491587" cy="581522"/>
            </a:xfrm>
          </p:grpSpPr>
          <p:pic>
            <p:nvPicPr>
              <p:cNvPr id="69" name="Object 5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072236" y="4624012"/>
                <a:ext cx="491587" cy="581522"/>
              </a:xfrm>
              <a:prstGeom prst="rect">
                <a:avLst/>
              </a:prstGeom>
            </p:spPr>
          </p:pic>
        </p:grpSp>
        <p:grpSp>
          <p:nvGrpSpPr>
            <p:cNvPr id="70" name="그룹 1015"/>
            <p:cNvGrpSpPr/>
            <p:nvPr/>
          </p:nvGrpSpPr>
          <p:grpSpPr>
            <a:xfrm>
              <a:off x="9287698" y="2459467"/>
              <a:ext cx="411660" cy="684242"/>
              <a:chOff x="9287698" y="2459467"/>
              <a:chExt cx="411660" cy="684242"/>
            </a:xfrm>
          </p:grpSpPr>
          <p:pic>
            <p:nvPicPr>
              <p:cNvPr id="71" name="Object 5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287698" y="2459467"/>
                <a:ext cx="411660" cy="684242"/>
              </a:xfrm>
              <a:prstGeom prst="rect">
                <a:avLst/>
              </a:prstGeom>
            </p:spPr>
          </p:pic>
        </p:grpSp>
        <p:grpSp>
          <p:nvGrpSpPr>
            <p:cNvPr id="72" name="그룹 1016"/>
            <p:cNvGrpSpPr/>
            <p:nvPr/>
          </p:nvGrpSpPr>
          <p:grpSpPr>
            <a:xfrm>
              <a:off x="11644197" y="2478317"/>
              <a:ext cx="488035" cy="643147"/>
              <a:chOff x="11644197" y="2478317"/>
              <a:chExt cx="488035" cy="643147"/>
            </a:xfrm>
          </p:grpSpPr>
          <p:pic>
            <p:nvPicPr>
              <p:cNvPr id="73" name="Object 6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644197" y="2478317"/>
                <a:ext cx="488035" cy="643147"/>
              </a:xfrm>
              <a:prstGeom prst="rect">
                <a:avLst/>
              </a:prstGeom>
            </p:spPr>
          </p:pic>
        </p:grpSp>
        <p:grpSp>
          <p:nvGrpSpPr>
            <p:cNvPr id="74" name="그룹 1017"/>
            <p:cNvGrpSpPr/>
            <p:nvPr/>
          </p:nvGrpSpPr>
          <p:grpSpPr>
            <a:xfrm>
              <a:off x="13941632" y="2504575"/>
              <a:ext cx="641059" cy="594025"/>
              <a:chOff x="13941632" y="2504575"/>
              <a:chExt cx="641059" cy="594025"/>
            </a:xfrm>
          </p:grpSpPr>
          <p:pic>
            <p:nvPicPr>
              <p:cNvPr id="75" name="Object 6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941632" y="2504575"/>
                <a:ext cx="641059" cy="594025"/>
              </a:xfrm>
              <a:prstGeom prst="rect">
                <a:avLst/>
              </a:prstGeom>
            </p:spPr>
          </p:pic>
        </p:grpSp>
      </p:grpSp>
      <p:sp>
        <p:nvSpPr>
          <p:cNvPr id="36" name="TextBox 35"/>
          <p:cNvSpPr txBox="1"/>
          <p:nvPr/>
        </p:nvSpPr>
        <p:spPr>
          <a:xfrm>
            <a:off x="1907450" y="3257311"/>
            <a:ext cx="118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긴급서비스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0482" y="1933376"/>
            <a:ext cx="1182480" cy="512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위탁</a:t>
            </a:r>
            <a:r>
              <a:rPr lang="en-US" altLang="ko-KR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/</a:t>
            </a: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방문</a:t>
            </a:r>
          </a:p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서비스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12708" y="2010847"/>
            <a:ext cx="1182480" cy="29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등급</a:t>
            </a:r>
            <a:r>
              <a:rPr lang="en-US" altLang="ko-KR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/</a:t>
            </a: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후기평점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24701" y="2014261"/>
            <a:ext cx="118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마이페이지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2816" y="3281351"/>
            <a:ext cx="1182480" cy="36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일지 쓰기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F2CBF28-8FF6-60A7-26CC-6EEFF07C4708}"/>
              </a:ext>
            </a:extLst>
          </p:cNvPr>
          <p:cNvCxnSpPr/>
          <p:nvPr/>
        </p:nvCxnSpPr>
        <p:spPr>
          <a:xfrm>
            <a:off x="599440" y="635000"/>
            <a:ext cx="7904480" cy="0"/>
          </a:xfrm>
          <a:prstGeom prst="line">
            <a:avLst/>
          </a:prstGeom>
          <a:ln w="190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D197CB-9A96-493A-11CB-36786FBD5A38}"/>
              </a:ext>
            </a:extLst>
          </p:cNvPr>
          <p:cNvSpPr txBox="1"/>
          <p:nvPr/>
        </p:nvSpPr>
        <p:spPr>
          <a:xfrm>
            <a:off x="2043276" y="70410"/>
            <a:ext cx="506476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>
                <a:solidFill>
                  <a:srgbClr val="331B3F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펫시터</a:t>
            </a:r>
            <a:r>
              <a:rPr lang="ko-KR" altLang="en-US" sz="2500" dirty="0">
                <a:solidFill>
                  <a:srgbClr val="331B3F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 주요기능</a:t>
            </a:r>
          </a:p>
        </p:txBody>
      </p:sp>
    </p:spTree>
    <p:extLst>
      <p:ext uri="{BB962C8B-B14F-4D97-AF65-F5344CB8AC3E}">
        <p14:creationId xmlns:p14="http://schemas.microsoft.com/office/powerpoint/2010/main" val="1419925670"/>
      </p:ext>
    </p:extLst>
  </p:cSld>
  <p:clrMapOvr>
    <a:masterClrMapping/>
  </p:clrMapOvr>
  <p:transition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4055274" cy="994172"/>
          </a:xfrm>
        </p:spPr>
        <p:txBody>
          <a:bodyPr>
            <a:normAutofit/>
          </a:bodyPr>
          <a:lstStyle/>
          <a:p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프로세스 순서도</a:t>
            </a:r>
            <a:r>
              <a:rPr lang="en-US" altLang="ko-KR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펫시터</a:t>
            </a:r>
            <a:r>
              <a:rPr lang="en-US" altLang="ko-KR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07721" y="1171634"/>
            <a:ext cx="0" cy="2797521"/>
          </a:xfrm>
          <a:prstGeom prst="line">
            <a:avLst/>
          </a:prstGeom>
          <a:ln w="190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4E28E7-D441-AEE2-B7F8-85AAAF96078B}"/>
              </a:ext>
            </a:extLst>
          </p:cNvPr>
          <p:cNvSpPr/>
          <p:nvPr/>
        </p:nvSpPr>
        <p:spPr>
          <a:xfrm>
            <a:off x="7884695" y="2571750"/>
            <a:ext cx="184484" cy="115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2E7734-F5DD-FEEE-E010-240D1D15C5C5}"/>
              </a:ext>
            </a:extLst>
          </p:cNvPr>
          <p:cNvSpPr/>
          <p:nvPr/>
        </p:nvSpPr>
        <p:spPr>
          <a:xfrm>
            <a:off x="7553325" y="854075"/>
            <a:ext cx="120650" cy="85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C8F19B-2F4E-9BD0-8B79-943AD75D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" y="866275"/>
            <a:ext cx="2839915" cy="39746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AAD70-CD57-2C64-A924-E74C62AC924C}"/>
              </a:ext>
            </a:extLst>
          </p:cNvPr>
          <p:cNvSpPr/>
          <p:nvPr/>
        </p:nvSpPr>
        <p:spPr>
          <a:xfrm>
            <a:off x="2494547" y="778042"/>
            <a:ext cx="152400" cy="100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1C11C1-11BE-46C3-1B85-6A39F1221B89}"/>
              </a:ext>
            </a:extLst>
          </p:cNvPr>
          <p:cNvSpPr/>
          <p:nvPr/>
        </p:nvSpPr>
        <p:spPr>
          <a:xfrm>
            <a:off x="7684184" y="954933"/>
            <a:ext cx="152400" cy="90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230528-9017-C337-3582-CCA755D5A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68" y="896581"/>
            <a:ext cx="3135773" cy="40540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C96ECC-EB1D-0B7D-C1E5-D1B9622293BC}"/>
              </a:ext>
            </a:extLst>
          </p:cNvPr>
          <p:cNvSpPr/>
          <p:nvPr/>
        </p:nvSpPr>
        <p:spPr>
          <a:xfrm>
            <a:off x="7716268" y="810126"/>
            <a:ext cx="152400" cy="100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23559"/>
          <p:cNvSpPr/>
          <p:nvPr/>
        </p:nvSpPr>
        <p:spPr>
          <a:xfrm>
            <a:off x="7255547" y="3093793"/>
            <a:ext cx="1117478" cy="953354"/>
          </a:xfrm>
          <a:prstGeom prst="ellipse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6858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110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3061" y="2973077"/>
            <a:ext cx="156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일반회원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00141" y="1178560"/>
            <a:ext cx="1686560" cy="477520"/>
          </a:xfrm>
          <a:prstGeom prst="roundRect">
            <a:avLst>
              <a:gd name="adj" fmla="val 24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781920" y="1178560"/>
            <a:ext cx="5365265" cy="3189070"/>
            <a:chOff x="7035325" y="1749068"/>
            <a:chExt cx="9655246" cy="5370357"/>
          </a:xfrm>
        </p:grpSpPr>
        <p:grpSp>
          <p:nvGrpSpPr>
            <p:cNvPr id="47" name="그룹 1006"/>
            <p:cNvGrpSpPr/>
            <p:nvPr/>
          </p:nvGrpSpPr>
          <p:grpSpPr>
            <a:xfrm>
              <a:off x="10425692" y="4603866"/>
              <a:ext cx="2978085" cy="2515559"/>
              <a:chOff x="10425692" y="4603866"/>
              <a:chExt cx="2978085" cy="2515559"/>
            </a:xfrm>
          </p:grpSpPr>
          <p:pic>
            <p:nvPicPr>
              <p:cNvPr id="48" name="Object 2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bg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425692" y="4603866"/>
                <a:ext cx="2978085" cy="2515559"/>
              </a:xfrm>
              <a:prstGeom prst="rect">
                <a:avLst/>
              </a:prstGeom>
            </p:spPr>
          </p:pic>
        </p:grpSp>
        <p:grpSp>
          <p:nvGrpSpPr>
            <p:cNvPr id="49" name="그룹 1007"/>
            <p:cNvGrpSpPr/>
            <p:nvPr/>
          </p:nvGrpSpPr>
          <p:grpSpPr>
            <a:xfrm>
              <a:off x="7035325" y="3811879"/>
              <a:ext cx="2579778" cy="2579778"/>
              <a:chOff x="7035325" y="3811879"/>
              <a:chExt cx="2579778" cy="2579778"/>
            </a:xfrm>
          </p:grpSpPr>
          <p:pic>
            <p:nvPicPr>
              <p:cNvPr id="50" name="Object 2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035325" y="3811879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1" name="그룹 1008"/>
            <p:cNvGrpSpPr/>
            <p:nvPr/>
          </p:nvGrpSpPr>
          <p:grpSpPr>
            <a:xfrm>
              <a:off x="8203639" y="1749068"/>
              <a:ext cx="2579778" cy="2579778"/>
              <a:chOff x="8203639" y="1749068"/>
              <a:chExt cx="2579778" cy="2579778"/>
            </a:xfrm>
          </p:grpSpPr>
          <p:pic>
            <p:nvPicPr>
              <p:cNvPr id="52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03639" y="1749068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3" name="그룹 1009"/>
            <p:cNvGrpSpPr/>
            <p:nvPr/>
          </p:nvGrpSpPr>
          <p:grpSpPr>
            <a:xfrm>
              <a:off x="10587956" y="1749068"/>
              <a:ext cx="2579778" cy="2579778"/>
              <a:chOff x="10587956" y="1749068"/>
              <a:chExt cx="2579778" cy="2579778"/>
            </a:xfrm>
          </p:grpSpPr>
          <p:pic>
            <p:nvPicPr>
              <p:cNvPr id="54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87956" y="1749068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5" name="그룹 1010"/>
            <p:cNvGrpSpPr/>
            <p:nvPr/>
          </p:nvGrpSpPr>
          <p:grpSpPr>
            <a:xfrm>
              <a:off x="12972273" y="1749068"/>
              <a:ext cx="2579778" cy="2579778"/>
              <a:chOff x="12972273" y="1749068"/>
              <a:chExt cx="2579778" cy="2579778"/>
            </a:xfrm>
          </p:grpSpPr>
          <p:pic>
            <p:nvPicPr>
              <p:cNvPr id="56" name="Object 3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972273" y="1749068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57" name="그룹 1011"/>
            <p:cNvGrpSpPr/>
            <p:nvPr/>
          </p:nvGrpSpPr>
          <p:grpSpPr>
            <a:xfrm>
              <a:off x="14110793" y="3811879"/>
              <a:ext cx="2579778" cy="2579778"/>
              <a:chOff x="14110793" y="3811879"/>
              <a:chExt cx="2579778" cy="2579778"/>
            </a:xfrm>
          </p:grpSpPr>
          <p:pic>
            <p:nvPicPr>
              <p:cNvPr id="58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10793" y="3811879"/>
                <a:ext cx="2579778" cy="2579778"/>
              </a:xfrm>
              <a:prstGeom prst="rect">
                <a:avLst/>
              </a:prstGeom>
            </p:spPr>
          </p:pic>
        </p:grpSp>
        <p:grpSp>
          <p:nvGrpSpPr>
            <p:cNvPr id="61" name="그룹 1013"/>
            <p:cNvGrpSpPr/>
            <p:nvPr/>
          </p:nvGrpSpPr>
          <p:grpSpPr>
            <a:xfrm>
              <a:off x="15057658" y="4620124"/>
              <a:ext cx="725432" cy="652883"/>
              <a:chOff x="15057658" y="4620124"/>
              <a:chExt cx="725432" cy="652883"/>
            </a:xfrm>
          </p:grpSpPr>
          <p:pic>
            <p:nvPicPr>
              <p:cNvPr id="62" name="Object 4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057658" y="4620124"/>
                <a:ext cx="725432" cy="652883"/>
              </a:xfrm>
              <a:prstGeom prst="rect">
                <a:avLst/>
              </a:prstGeom>
            </p:spPr>
          </p:pic>
        </p:grpSp>
        <p:grpSp>
          <p:nvGrpSpPr>
            <p:cNvPr id="68" name="그룹 1014"/>
            <p:cNvGrpSpPr/>
            <p:nvPr/>
          </p:nvGrpSpPr>
          <p:grpSpPr>
            <a:xfrm>
              <a:off x="8072236" y="4624012"/>
              <a:ext cx="491587" cy="581522"/>
              <a:chOff x="8072236" y="4624012"/>
              <a:chExt cx="491587" cy="581522"/>
            </a:xfrm>
          </p:grpSpPr>
          <p:pic>
            <p:nvPicPr>
              <p:cNvPr id="69" name="Object 5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072236" y="4624012"/>
                <a:ext cx="491587" cy="581522"/>
              </a:xfrm>
              <a:prstGeom prst="rect">
                <a:avLst/>
              </a:prstGeom>
            </p:spPr>
          </p:pic>
        </p:grpSp>
        <p:grpSp>
          <p:nvGrpSpPr>
            <p:cNvPr id="70" name="그룹 1015"/>
            <p:cNvGrpSpPr/>
            <p:nvPr/>
          </p:nvGrpSpPr>
          <p:grpSpPr>
            <a:xfrm>
              <a:off x="9287698" y="2459467"/>
              <a:ext cx="411660" cy="684242"/>
              <a:chOff x="9287698" y="2459467"/>
              <a:chExt cx="411660" cy="684242"/>
            </a:xfrm>
          </p:grpSpPr>
          <p:pic>
            <p:nvPicPr>
              <p:cNvPr id="71" name="Object 5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287698" y="2459467"/>
                <a:ext cx="411660" cy="684242"/>
              </a:xfrm>
              <a:prstGeom prst="rect">
                <a:avLst/>
              </a:prstGeom>
            </p:spPr>
          </p:pic>
        </p:grpSp>
        <p:grpSp>
          <p:nvGrpSpPr>
            <p:cNvPr id="72" name="그룹 1016"/>
            <p:cNvGrpSpPr/>
            <p:nvPr/>
          </p:nvGrpSpPr>
          <p:grpSpPr>
            <a:xfrm>
              <a:off x="11644197" y="2480012"/>
              <a:ext cx="488035" cy="643147"/>
              <a:chOff x="11644197" y="2480012"/>
              <a:chExt cx="488035" cy="643147"/>
            </a:xfrm>
          </p:grpSpPr>
          <p:pic>
            <p:nvPicPr>
              <p:cNvPr id="73" name="Object 6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644197" y="2480012"/>
                <a:ext cx="488035" cy="643147"/>
              </a:xfrm>
              <a:prstGeom prst="rect">
                <a:avLst/>
              </a:prstGeom>
            </p:spPr>
          </p:pic>
        </p:grpSp>
        <p:grpSp>
          <p:nvGrpSpPr>
            <p:cNvPr id="74" name="그룹 1017"/>
            <p:cNvGrpSpPr/>
            <p:nvPr/>
          </p:nvGrpSpPr>
          <p:grpSpPr>
            <a:xfrm>
              <a:off x="13941632" y="2504575"/>
              <a:ext cx="641059" cy="594025"/>
              <a:chOff x="13941632" y="2504575"/>
              <a:chExt cx="641059" cy="594025"/>
            </a:xfrm>
          </p:grpSpPr>
          <p:pic>
            <p:nvPicPr>
              <p:cNvPr id="75" name="Object 6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941632" y="2504575"/>
                <a:ext cx="641059" cy="594025"/>
              </a:xfrm>
              <a:prstGeom prst="rect">
                <a:avLst/>
              </a:prstGeom>
            </p:spPr>
          </p:pic>
        </p:grpSp>
      </p:grpSp>
      <p:sp>
        <p:nvSpPr>
          <p:cNvPr id="36" name="TextBox 35"/>
          <p:cNvSpPr txBox="1"/>
          <p:nvPr/>
        </p:nvSpPr>
        <p:spPr>
          <a:xfrm>
            <a:off x="1907450" y="3257311"/>
            <a:ext cx="1182480" cy="293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문의 답변</a:t>
            </a:r>
            <a:endParaRPr lang="ko-KR" altLang="en-US">
              <a:solidFill>
                <a:srgbClr val="343148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81590" y="2006839"/>
            <a:ext cx="1182480" cy="35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경고</a:t>
            </a:r>
            <a:r>
              <a:rPr lang="ko-KR" altLang="en-US" sz="1800" dirty="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  <a:r>
              <a:rPr lang="ko-KR" altLang="en-US" dirty="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처리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6517" y="2044939"/>
            <a:ext cx="118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사이트관리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50116" y="3322036"/>
            <a:ext cx="118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통계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56663" y="2041327"/>
            <a:ext cx="118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회원  조회</a:t>
            </a:r>
          </a:p>
        </p:txBody>
      </p:sp>
      <p:pic>
        <p:nvPicPr>
          <p:cNvPr id="41" name="Picture 4" descr="C:\Users\June\Desktop\ppt 사진\사람 아이콘\administrator_4960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344" b="96484" l="2930" r="94531">
                        <a14:foregroundMark x1="45508" y1="20508" x2="48242" y2="57031"/>
                        <a14:foregroundMark x1="39258" y1="13867" x2="40820" y2="35156"/>
                        <a14:foregroundMark x1="40820" y1="14453" x2="64648" y2="22656"/>
                        <a14:foregroundMark x1="56445" y1="26758" x2="54297" y2="52539"/>
                        <a14:foregroundMark x1="42188" y1="68750" x2="41992" y2="71875"/>
                        <a14:foregroundMark x1="57617" y1="68945" x2="57617" y2="71680"/>
                        <a14:foregroundMark x1="58008" y1="83398" x2="75391" y2="82422"/>
                        <a14:foregroundMark x1="24609" y1="83984" x2="42188" y2="83594"/>
                        <a14:foregroundMark x1="29492" y1="78516" x2="20508" y2="83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277" y="3322036"/>
            <a:ext cx="851105" cy="8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100867B-D7F0-D684-0B77-083D4522BADB}"/>
              </a:ext>
            </a:extLst>
          </p:cNvPr>
          <p:cNvCxnSpPr/>
          <p:nvPr/>
        </p:nvCxnSpPr>
        <p:spPr>
          <a:xfrm>
            <a:off x="599440" y="635000"/>
            <a:ext cx="7904480" cy="0"/>
          </a:xfrm>
          <a:prstGeom prst="line">
            <a:avLst/>
          </a:prstGeom>
          <a:ln w="190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E0DFF8-A31E-802A-E5F9-96775D6FCFC3}"/>
              </a:ext>
            </a:extLst>
          </p:cNvPr>
          <p:cNvSpPr txBox="1"/>
          <p:nvPr/>
        </p:nvSpPr>
        <p:spPr>
          <a:xfrm>
            <a:off x="1985145" y="56898"/>
            <a:ext cx="506476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dirty="0">
                <a:solidFill>
                  <a:srgbClr val="331B3F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관리자 주요기능</a:t>
            </a:r>
          </a:p>
        </p:txBody>
      </p:sp>
    </p:spTree>
    <p:extLst>
      <p:ext uri="{BB962C8B-B14F-4D97-AF65-F5344CB8AC3E}">
        <p14:creationId xmlns:p14="http://schemas.microsoft.com/office/powerpoint/2010/main" val="141992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2515679" cy="994172"/>
          </a:xfrm>
        </p:spPr>
        <p:txBody>
          <a:bodyPr>
            <a:normAutofit/>
          </a:bodyPr>
          <a:lstStyle/>
          <a:p>
            <a:r>
              <a:rPr lang="en-US" altLang="ko-KR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ER-Diagram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9217" name="Picture 1" descr="C:\Downloads\Copy of 221229 2조erd_ver3.0La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6" y="874167"/>
            <a:ext cx="5568687" cy="374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712585" y="1501852"/>
            <a:ext cx="1564640" cy="1997955"/>
            <a:chOff x="741680" y="1416863"/>
            <a:chExt cx="1564640" cy="1997955"/>
          </a:xfrm>
        </p:grpSpPr>
        <p:sp>
          <p:nvSpPr>
            <p:cNvPr id="12" name="TextBox 11"/>
            <p:cNvSpPr txBox="1"/>
            <p:nvPr/>
          </p:nvSpPr>
          <p:spPr>
            <a:xfrm>
              <a:off x="741680" y="1416863"/>
              <a:ext cx="1564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TABLE</a:t>
              </a:r>
              <a:endParaRPr lang="ko-KR" altLang="en-US" sz="200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1680" y="3014708"/>
              <a:ext cx="1564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101 </a:t>
              </a:r>
              <a:r>
                <a:rPr lang="ko-KR" altLang="en-US" sz="2000"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개</a:t>
              </a:r>
            </a:p>
          </p:txBody>
        </p:sp>
        <p:pic>
          <p:nvPicPr>
            <p:cNvPr id="14" name="Picture 2" descr="C:\Downloads\free-icon-table-cell-609973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75" y="1843605"/>
              <a:ext cx="11620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0896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2515679" cy="994172"/>
          </a:xfrm>
        </p:spPr>
        <p:txBody>
          <a:bodyPr>
            <a:normAutofit/>
          </a:bodyPr>
          <a:lstStyle/>
          <a:p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플랫폼 정책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8" name="그룹 1001"/>
          <p:cNvGrpSpPr/>
          <p:nvPr/>
        </p:nvGrpSpPr>
        <p:grpSpPr>
          <a:xfrm>
            <a:off x="1375714" y="1187257"/>
            <a:ext cx="1241162" cy="1332525"/>
            <a:chOff x="2204940" y="3750836"/>
            <a:chExt cx="2489177" cy="2489177"/>
          </a:xfrm>
        </p:grpSpPr>
        <p:pic>
          <p:nvPicPr>
            <p:cNvPr id="9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4940" y="3750836"/>
              <a:ext cx="2489177" cy="2489177"/>
            </a:xfrm>
            <a:prstGeom prst="rect">
              <a:avLst/>
            </a:prstGeom>
          </p:spPr>
        </p:pic>
      </p:grpSp>
      <p:grpSp>
        <p:nvGrpSpPr>
          <p:cNvPr id="10" name="그룹 1002"/>
          <p:cNvGrpSpPr/>
          <p:nvPr/>
        </p:nvGrpSpPr>
        <p:grpSpPr>
          <a:xfrm>
            <a:off x="1184275" y="2578182"/>
            <a:ext cx="1624041" cy="139487"/>
            <a:chOff x="1821004" y="6349104"/>
            <a:chExt cx="3257048" cy="260564"/>
          </a:xfrm>
        </p:grpSpPr>
        <p:pic>
          <p:nvPicPr>
            <p:cNvPr id="11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004" y="6349104"/>
              <a:ext cx="3257048" cy="260564"/>
            </a:xfrm>
            <a:prstGeom prst="rect">
              <a:avLst/>
            </a:prstGeom>
          </p:spPr>
        </p:pic>
      </p:grpSp>
      <p:grpSp>
        <p:nvGrpSpPr>
          <p:cNvPr id="14" name="그룹 1003"/>
          <p:cNvGrpSpPr/>
          <p:nvPr/>
        </p:nvGrpSpPr>
        <p:grpSpPr>
          <a:xfrm>
            <a:off x="4010248" y="1187257"/>
            <a:ext cx="1241162" cy="1332525"/>
            <a:chOff x="6120650" y="3750836"/>
            <a:chExt cx="2489177" cy="24891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0650" y="3750836"/>
              <a:ext cx="2489177" cy="2489177"/>
            </a:xfrm>
            <a:prstGeom prst="rect">
              <a:avLst/>
            </a:prstGeom>
          </p:spPr>
        </p:pic>
      </p:grpSp>
      <p:grpSp>
        <p:nvGrpSpPr>
          <p:cNvPr id="16" name="그룹 1004"/>
          <p:cNvGrpSpPr/>
          <p:nvPr/>
        </p:nvGrpSpPr>
        <p:grpSpPr>
          <a:xfrm>
            <a:off x="3818809" y="2578182"/>
            <a:ext cx="1624041" cy="139487"/>
            <a:chOff x="5736715" y="6349104"/>
            <a:chExt cx="3257048" cy="260564"/>
          </a:xfrm>
        </p:grpSpPr>
        <p:pic>
          <p:nvPicPr>
            <p:cNvPr id="17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6715" y="6349104"/>
              <a:ext cx="3257048" cy="260564"/>
            </a:xfrm>
            <a:prstGeom prst="rect">
              <a:avLst/>
            </a:prstGeom>
          </p:spPr>
        </p:pic>
      </p:grpSp>
      <p:grpSp>
        <p:nvGrpSpPr>
          <p:cNvPr id="20" name="그룹 1005"/>
          <p:cNvGrpSpPr/>
          <p:nvPr/>
        </p:nvGrpSpPr>
        <p:grpSpPr>
          <a:xfrm>
            <a:off x="6484033" y="1187255"/>
            <a:ext cx="1241162" cy="1332525"/>
            <a:chOff x="9959198" y="3750836"/>
            <a:chExt cx="2489177" cy="2489177"/>
          </a:xfrm>
        </p:grpSpPr>
        <p:pic>
          <p:nvPicPr>
            <p:cNvPr id="21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59198" y="3750836"/>
              <a:ext cx="2489177" cy="2489177"/>
            </a:xfrm>
            <a:prstGeom prst="rect">
              <a:avLst/>
            </a:prstGeom>
          </p:spPr>
        </p:pic>
      </p:grpSp>
      <p:grpSp>
        <p:nvGrpSpPr>
          <p:cNvPr id="22" name="그룹 1006"/>
          <p:cNvGrpSpPr/>
          <p:nvPr/>
        </p:nvGrpSpPr>
        <p:grpSpPr>
          <a:xfrm>
            <a:off x="6292594" y="2584638"/>
            <a:ext cx="1624041" cy="139487"/>
            <a:chOff x="9575263" y="6396797"/>
            <a:chExt cx="3257048" cy="260564"/>
          </a:xfrm>
        </p:grpSpPr>
        <p:pic>
          <p:nvPicPr>
            <p:cNvPr id="23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75263" y="6396797"/>
              <a:ext cx="3257048" cy="260564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426016" y="2777271"/>
            <a:ext cx="1116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A88AF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시간 설정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8538" y="2777271"/>
            <a:ext cx="142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3C8D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가격 측정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9902" y="2778604"/>
            <a:ext cx="1469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D9C6B7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등급 기준</a:t>
            </a:r>
          </a:p>
        </p:txBody>
      </p:sp>
      <p:pic>
        <p:nvPicPr>
          <p:cNvPr id="10241" name="Picture 1" descr="C:\Users\June\Desktop\ppt 사진\bagofmoney_510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39" y="1561007"/>
            <a:ext cx="585023" cy="58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June\Desktop\ppt 사진\scheme_star_favorite_342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96" y="1614498"/>
            <a:ext cx="478041" cy="4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June\Desktop\ppt 사진\schedule_11870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84" y="1599008"/>
            <a:ext cx="509021" cy="5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761814" y="3185829"/>
            <a:ext cx="21455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등급 별 추가 금액이 별도로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Pretendard SemiBold"/>
              <a:ea typeface="Pretendard SemiBold"/>
              <a:cs typeface="Pretendard SemiBold"/>
            </a:endParaRP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산정됩니다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.            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펫 크기에 따라 금액이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추가로 산정됩니다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추가 마리 수 당 금액 할인</a:t>
            </a:r>
          </a:p>
          <a:p>
            <a:pPr lvl="0"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: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기본금 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– 10,000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원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긴급 서비스 요청 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기본금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+ 20,000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원</a:t>
            </a:r>
          </a:p>
          <a:p>
            <a:pPr lvl="0">
              <a:defRPr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4802" y="3197525"/>
            <a:ext cx="2305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새싹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가입 즉시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브론즈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: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펫시팅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 누적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4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회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(12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시간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)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이상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,                                                                   </a:t>
            </a:r>
          </a:p>
          <a:p>
            <a:pPr lvl="0"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           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가입일 기준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1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달 이상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실버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: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펫시팅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 누적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10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번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(60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시간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), 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          가입일 기준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달 이상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, </a:t>
            </a:r>
          </a:p>
          <a:p>
            <a:pPr lvl="0"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       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평균 평점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3.5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이상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골드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: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펫시팅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 누적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30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번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(180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시간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), 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           가입일 기준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달 이상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, 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           평균 평점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4.0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이상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66765" y="3177381"/>
            <a:ext cx="21698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방문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/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위탁 서비스는 서비스 개시일</a:t>
            </a:r>
          </a:p>
          <a:p>
            <a:pPr lvl="0">
              <a:defRPr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72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시간 이전만 신청이 가능합니다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</a:p>
          <a:p>
            <a:pPr lvl="0">
              <a:defRPr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Pretendard SemiBold"/>
              <a:ea typeface="Pretendard SemiBold"/>
              <a:cs typeface="Pretendard SemiBold"/>
            </a:endParaRP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긴급 요청 서비스는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요청일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72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시간 전부터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최소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1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시간 전까지</a:t>
            </a:r>
          </a:p>
          <a:p>
            <a:pPr lvl="0">
              <a:defRPr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긴급 요청서비스를 등록 할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1523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2515679" cy="994172"/>
          </a:xfrm>
        </p:spPr>
        <p:txBody>
          <a:bodyPr>
            <a:normAutofit/>
          </a:bodyPr>
          <a:lstStyle/>
          <a:p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초안 비교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04" name="그림 20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48029" y="738926"/>
            <a:ext cx="5195970" cy="304535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390413"/>
            <a:ext cx="4387708" cy="25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0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747BF6E5-B11F-BDE5-6E12-A75916ECFF5F}"/>
              </a:ext>
            </a:extLst>
          </p:cNvPr>
          <p:cNvGrpSpPr/>
          <p:nvPr/>
        </p:nvGrpSpPr>
        <p:grpSpPr>
          <a:xfrm>
            <a:off x="747974" y="1861781"/>
            <a:ext cx="3118449" cy="1265296"/>
            <a:chOff x="732146" y="1614040"/>
            <a:chExt cx="3118449" cy="1265296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A11F3887-031E-C95D-53DE-1F2E6D10C3BE}"/>
                </a:ext>
              </a:extLst>
            </p:cNvPr>
            <p:cNvSpPr txBox="1">
              <a:spLocks/>
            </p:cNvSpPr>
            <p:nvPr/>
          </p:nvSpPr>
          <p:spPr>
            <a:xfrm>
              <a:off x="732146" y="1614040"/>
              <a:ext cx="3118449" cy="1265296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4100" dirty="0">
                  <a:solidFill>
                    <a:srgbClr val="D7C49E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INDEX</a:t>
              </a:r>
              <a:endParaRPr lang="ko-KR" altLang="en-US" sz="4100" dirty="0">
                <a:solidFill>
                  <a:srgbClr val="D7C49E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221010" y="1824925"/>
              <a:ext cx="2062025" cy="0"/>
            </a:xfrm>
            <a:prstGeom prst="line">
              <a:avLst/>
            </a:prstGeom>
            <a:ln w="19050">
              <a:solidFill>
                <a:srgbClr val="D7C4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221010" y="2583374"/>
              <a:ext cx="2062025" cy="0"/>
            </a:xfrm>
            <a:prstGeom prst="line">
              <a:avLst/>
            </a:prstGeom>
            <a:ln w="19050">
              <a:solidFill>
                <a:srgbClr val="D7C4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이등변 삼각형 36"/>
          <p:cNvSpPr/>
          <p:nvPr/>
        </p:nvSpPr>
        <p:spPr>
          <a:xfrm rot="10800000">
            <a:off x="-1" y="29"/>
            <a:ext cx="1139125" cy="834185"/>
          </a:xfrm>
          <a:prstGeom prst="triangle">
            <a:avLst>
              <a:gd name="adj" fmla="val 100000"/>
            </a:avLst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21600000">
            <a:off x="8004876" y="4309315"/>
            <a:ext cx="1139125" cy="834185"/>
          </a:xfrm>
          <a:prstGeom prst="triangle">
            <a:avLst>
              <a:gd name="adj" fmla="val 100000"/>
            </a:avLst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C0D093-24D8-E610-4593-89AAA54DB752}"/>
              </a:ext>
            </a:extLst>
          </p:cNvPr>
          <p:cNvCxnSpPr>
            <a:cxnSpLocks/>
          </p:cNvCxnSpPr>
          <p:nvPr/>
        </p:nvCxnSpPr>
        <p:spPr>
          <a:xfrm>
            <a:off x="4909834" y="1399473"/>
            <a:ext cx="4037316" cy="0"/>
          </a:xfrm>
          <a:prstGeom prst="line">
            <a:avLst/>
          </a:prstGeom>
          <a:ln w="19050">
            <a:solidFill>
              <a:srgbClr val="343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3C5FE3-FE55-FBF1-2A41-1723A3197D23}"/>
              </a:ext>
            </a:extLst>
          </p:cNvPr>
          <p:cNvSpPr txBox="1"/>
          <p:nvPr/>
        </p:nvSpPr>
        <p:spPr>
          <a:xfrm>
            <a:off x="4909834" y="1405753"/>
            <a:ext cx="8306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00" spc="-150" dirty="0">
                <a:solidFill>
                  <a:srgbClr val="34314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02</a:t>
            </a:r>
            <a:endParaRPr lang="ko-KR" altLang="en-US" sz="4100" spc="-150" dirty="0">
              <a:solidFill>
                <a:srgbClr val="34314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E29CA-518F-22AC-8F00-809BBB2B4A19}"/>
              </a:ext>
            </a:extLst>
          </p:cNvPr>
          <p:cNvSpPr txBox="1"/>
          <p:nvPr/>
        </p:nvSpPr>
        <p:spPr>
          <a:xfrm>
            <a:off x="5793409" y="1533542"/>
            <a:ext cx="27126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>
                <a:solidFill>
                  <a:srgbClr val="34314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프로젝트 요약 및 사용 기술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8F926-67B8-FDB3-DC74-0F62E3BD9F90}"/>
              </a:ext>
            </a:extLst>
          </p:cNvPr>
          <p:cNvSpPr txBox="1"/>
          <p:nvPr/>
        </p:nvSpPr>
        <p:spPr>
          <a:xfrm>
            <a:off x="5813286" y="1892248"/>
            <a:ext cx="9669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도구 및 환경</a:t>
            </a:r>
            <a:endParaRPr lang="en-US" altLang="ko-KR" sz="900" dirty="0">
              <a:solidFill>
                <a:srgbClr val="343148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ERD </a:t>
            </a:r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구조</a:t>
            </a:r>
          </a:p>
          <a:p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프로세스 순서도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CF7EF5-7B1C-55FB-6369-BC85575ED374}"/>
              </a:ext>
            </a:extLst>
          </p:cNvPr>
          <p:cNvCxnSpPr>
            <a:cxnSpLocks/>
          </p:cNvCxnSpPr>
          <p:nvPr/>
        </p:nvCxnSpPr>
        <p:spPr>
          <a:xfrm>
            <a:off x="4903886" y="2494430"/>
            <a:ext cx="4037316" cy="0"/>
          </a:xfrm>
          <a:prstGeom prst="line">
            <a:avLst/>
          </a:prstGeom>
          <a:ln w="19050">
            <a:solidFill>
              <a:srgbClr val="343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C18C2A-7346-1D3C-F0A9-7895DA6BF595}"/>
              </a:ext>
            </a:extLst>
          </p:cNvPr>
          <p:cNvSpPr txBox="1"/>
          <p:nvPr/>
        </p:nvSpPr>
        <p:spPr>
          <a:xfrm>
            <a:off x="4909834" y="2494429"/>
            <a:ext cx="88357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00" dirty="0">
                <a:solidFill>
                  <a:srgbClr val="34314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03</a:t>
            </a:r>
            <a:endParaRPr lang="ko-KR" altLang="en-US" sz="4100" dirty="0">
              <a:solidFill>
                <a:srgbClr val="34314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A69CF4-0F8D-B8E5-E188-BB67060E2C5C}"/>
              </a:ext>
            </a:extLst>
          </p:cNvPr>
          <p:cNvSpPr txBox="1"/>
          <p:nvPr/>
        </p:nvSpPr>
        <p:spPr>
          <a:xfrm>
            <a:off x="5801956" y="2621920"/>
            <a:ext cx="1079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>
                <a:solidFill>
                  <a:srgbClr val="34314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주요 기능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82A48-9447-466B-D293-22D8A7E8A6BA}"/>
              </a:ext>
            </a:extLst>
          </p:cNvPr>
          <p:cNvSpPr txBox="1"/>
          <p:nvPr/>
        </p:nvSpPr>
        <p:spPr>
          <a:xfrm>
            <a:off x="5793409" y="2977730"/>
            <a:ext cx="10374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일반회원 주요 기능</a:t>
            </a:r>
            <a:endParaRPr lang="en-US" altLang="ko-KR" sz="900" dirty="0">
              <a:solidFill>
                <a:srgbClr val="343148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sz="900" dirty="0" err="1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펫시터</a:t>
            </a:r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주요 기능</a:t>
            </a:r>
            <a:endParaRPr lang="en-US" altLang="ko-KR" sz="900" dirty="0">
              <a:solidFill>
                <a:srgbClr val="343148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주요 기능</a:t>
            </a:r>
            <a:endParaRPr lang="en-US" altLang="ko-KR" sz="900" dirty="0">
              <a:solidFill>
                <a:srgbClr val="343148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플랫폼 정책</a:t>
            </a:r>
            <a:endParaRPr lang="en-US" altLang="ko-KR" sz="900" dirty="0">
              <a:solidFill>
                <a:srgbClr val="343148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초안 비교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54953B2-ABB9-5133-F7E3-A380B4D03BFC}"/>
              </a:ext>
            </a:extLst>
          </p:cNvPr>
          <p:cNvCxnSpPr>
            <a:cxnSpLocks/>
          </p:cNvCxnSpPr>
          <p:nvPr/>
        </p:nvCxnSpPr>
        <p:spPr>
          <a:xfrm>
            <a:off x="4909834" y="527441"/>
            <a:ext cx="4037316" cy="0"/>
          </a:xfrm>
          <a:prstGeom prst="line">
            <a:avLst/>
          </a:prstGeom>
          <a:ln w="19050">
            <a:solidFill>
              <a:srgbClr val="343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A599F63-240D-D938-8D77-86E85B400A83}"/>
              </a:ext>
            </a:extLst>
          </p:cNvPr>
          <p:cNvSpPr txBox="1"/>
          <p:nvPr/>
        </p:nvSpPr>
        <p:spPr>
          <a:xfrm>
            <a:off x="4909834" y="527441"/>
            <a:ext cx="79541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00" dirty="0">
                <a:solidFill>
                  <a:srgbClr val="34314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01</a:t>
            </a:r>
            <a:endParaRPr lang="ko-KR" altLang="en-US" sz="4100" dirty="0">
              <a:solidFill>
                <a:srgbClr val="34314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3867B3-9F16-2834-A111-EAA62F3D2DF4}"/>
              </a:ext>
            </a:extLst>
          </p:cNvPr>
          <p:cNvSpPr txBox="1"/>
          <p:nvPr/>
        </p:nvSpPr>
        <p:spPr>
          <a:xfrm>
            <a:off x="5793409" y="654932"/>
            <a:ext cx="19736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>
                <a:solidFill>
                  <a:srgbClr val="34314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프로젝트 선정 배경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69B5E-09B0-2AC7-EB63-B5F8794757FB}"/>
              </a:ext>
            </a:extLst>
          </p:cNvPr>
          <p:cNvSpPr txBox="1"/>
          <p:nvPr/>
        </p:nvSpPr>
        <p:spPr>
          <a:xfrm>
            <a:off x="5803631" y="1008123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Kiwi </a:t>
            </a:r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이유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67969AC-501B-231F-1809-EFEBF9562EEA}"/>
              </a:ext>
            </a:extLst>
          </p:cNvPr>
          <p:cNvCxnSpPr>
            <a:cxnSpLocks/>
          </p:cNvCxnSpPr>
          <p:nvPr/>
        </p:nvCxnSpPr>
        <p:spPr>
          <a:xfrm>
            <a:off x="4903886" y="3798919"/>
            <a:ext cx="4037316" cy="0"/>
          </a:xfrm>
          <a:prstGeom prst="line">
            <a:avLst/>
          </a:prstGeom>
          <a:ln w="19050">
            <a:solidFill>
              <a:srgbClr val="343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CA1195E-5CA2-E1AB-55E1-5337E44D0F62}"/>
              </a:ext>
            </a:extLst>
          </p:cNvPr>
          <p:cNvSpPr txBox="1"/>
          <p:nvPr/>
        </p:nvSpPr>
        <p:spPr>
          <a:xfrm>
            <a:off x="4903886" y="3798919"/>
            <a:ext cx="85632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00" spc="-150" dirty="0">
                <a:solidFill>
                  <a:srgbClr val="34314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04</a:t>
            </a:r>
            <a:endParaRPr lang="ko-KR" altLang="en-US" sz="4100" spc="-150" dirty="0">
              <a:solidFill>
                <a:srgbClr val="34314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5980E2-AFF5-14C6-29A2-C8B1D86366E9}"/>
              </a:ext>
            </a:extLst>
          </p:cNvPr>
          <p:cNvSpPr txBox="1"/>
          <p:nvPr/>
        </p:nvSpPr>
        <p:spPr>
          <a:xfrm>
            <a:off x="5801956" y="3931836"/>
            <a:ext cx="14991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>
                <a:solidFill>
                  <a:srgbClr val="34314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프로그램 시연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903DA7-56A0-54A9-2EA5-46A7516B40CA}"/>
              </a:ext>
            </a:extLst>
          </p:cNvPr>
          <p:cNvSpPr txBox="1"/>
          <p:nvPr/>
        </p:nvSpPr>
        <p:spPr>
          <a:xfrm>
            <a:off x="5813286" y="4292893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프로그램 시연</a:t>
            </a:r>
            <a:endParaRPr lang="en-US" altLang="ko-KR" sz="900" dirty="0">
              <a:solidFill>
                <a:srgbClr val="343148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팀원 소개</a:t>
            </a:r>
            <a:endParaRPr lang="en-US" altLang="ko-KR" sz="900" dirty="0">
              <a:solidFill>
                <a:srgbClr val="343148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후기</a:t>
            </a:r>
            <a:endParaRPr lang="en-US" altLang="ko-KR" sz="900" dirty="0">
              <a:solidFill>
                <a:srgbClr val="343148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sz="900" dirty="0">
                <a:solidFill>
                  <a:srgbClr val="343148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Q&amp;A</a:t>
            </a:r>
            <a:endParaRPr lang="ko-KR" altLang="en-US" sz="900" dirty="0">
              <a:solidFill>
                <a:srgbClr val="343148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1234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72304" y="849075"/>
            <a:ext cx="5341296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4000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프로젝트 시연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96552" y="1693699"/>
            <a:ext cx="5892800" cy="0"/>
          </a:xfrm>
          <a:prstGeom prst="line">
            <a:avLst/>
          </a:prstGeom>
          <a:ln w="31750">
            <a:solidFill>
              <a:srgbClr val="343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휴대용 퍼스널 컴퓨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6" y="1366039"/>
            <a:ext cx="3837156" cy="383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365145" y="2764605"/>
            <a:ext cx="2355614" cy="354013"/>
            <a:chOff x="4380466" y="2684274"/>
            <a:chExt cx="3108886" cy="64860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631941" y="2684274"/>
              <a:ext cx="2605937" cy="64860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80466" y="2731576"/>
              <a:ext cx="3108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프로그램 보기</a:t>
              </a:r>
              <a:br>
                <a:rPr lang="en-US" altLang="ko-KR" sz="1500" dirty="0"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</a:br>
              <a:endParaRPr lang="en-US" altLang="ko-KR" sz="1500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22812" y="2048034"/>
            <a:ext cx="7272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펫시팅 서비스 플랫폼 </a:t>
            </a:r>
            <a:r>
              <a:rPr lang="ko-KR" altLang="en-US" sz="1500">
                <a:solidFill>
                  <a:schemeClr val="accent2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키위</a:t>
            </a:r>
            <a:r>
              <a:rPr lang="ko-KR" altLang="en-US" sz="150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는</a:t>
            </a:r>
            <a:r>
              <a:rPr lang="en-US" altLang="ko-KR" sz="150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 </a:t>
            </a:r>
            <a:r>
              <a:rPr lang="ko-KR" altLang="en-US" sz="150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방문 </a:t>
            </a:r>
            <a:r>
              <a:rPr lang="en-US" altLang="ko-KR" sz="150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/ </a:t>
            </a:r>
            <a:r>
              <a:rPr lang="ko-KR" altLang="en-US" sz="150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위탁 서비스 등 다양한</a:t>
            </a:r>
            <a:endParaRPr lang="en-US" altLang="ko-KR" sz="1500"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  <a:p>
            <a:r>
              <a:rPr lang="ko-KR" altLang="en-US" sz="150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서비스 옵션을 제공합니다</a:t>
            </a:r>
            <a:r>
              <a:rPr lang="en-US" altLang="ko-KR" sz="150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.</a:t>
            </a:r>
            <a:r>
              <a:rPr lang="ko-KR" altLang="en-US" sz="150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 </a:t>
            </a:r>
            <a:endParaRPr lang="en-US" altLang="ko-KR" sz="1500"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3846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45866" y="1260531"/>
            <a:ext cx="1437303" cy="170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6966" y="4843008"/>
            <a:ext cx="1437303" cy="42748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13967" y="2585374"/>
            <a:ext cx="1569203" cy="15465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 algn="ctr">
              <a:defRPr/>
            </a:pPr>
            <a:r>
              <a:rPr lang="ko-KR" altLang="en-US" sz="1800" dirty="0" err="1">
                <a:solidFill>
                  <a:srgbClr val="D7C49E"/>
                </a:solidFill>
                <a:latin typeface="Pretendard ExtraBold"/>
                <a:ea typeface="Pretendard ExtraBold"/>
                <a:cs typeface="Pretendard ExtraBold"/>
              </a:rPr>
              <a:t>반보영</a:t>
            </a:r>
            <a:r>
              <a:rPr lang="ko-KR" altLang="en-US" sz="1800" dirty="0">
                <a:solidFill>
                  <a:srgbClr val="D7C49E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  <a:r>
              <a:rPr lang="en-US" altLang="ko-KR" sz="1800" dirty="0">
                <a:solidFill>
                  <a:srgbClr val="D7C49E"/>
                </a:solidFill>
                <a:latin typeface="Pretendard ExtraBold"/>
                <a:ea typeface="Pretendard ExtraBold"/>
                <a:cs typeface="Pretendard ExtraBold"/>
              </a:rPr>
              <a:t>(</a:t>
            </a:r>
            <a:r>
              <a:rPr lang="ko-KR" altLang="en-US" sz="1800" dirty="0">
                <a:solidFill>
                  <a:srgbClr val="D7C49E"/>
                </a:solidFill>
                <a:latin typeface="Pretendard ExtraBold"/>
                <a:ea typeface="Pretendard ExtraBold"/>
                <a:cs typeface="Pretendard ExtraBold"/>
              </a:rPr>
              <a:t>팀장</a:t>
            </a:r>
            <a:r>
              <a:rPr lang="en-US" altLang="ko-KR" sz="1800" dirty="0">
                <a:solidFill>
                  <a:srgbClr val="D7C49E"/>
                </a:solidFill>
                <a:latin typeface="Pretendard ExtraBold"/>
                <a:ea typeface="Pretendard ExtraBold"/>
                <a:cs typeface="Pretendard ExtraBold"/>
              </a:rPr>
              <a:t>)</a:t>
            </a:r>
            <a:endParaRPr lang="en-US" altLang="ko-KR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endParaRPr lang="en-US" altLang="ko-KR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전체 총괄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프로젝트 세팅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요구분석서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스토리보드</a:t>
            </a:r>
            <a:endParaRPr lang="en-US" altLang="ko-KR" sz="1600" dirty="0">
              <a:solidFill>
                <a:srgbClr val="331B3F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00241" y="2602230"/>
            <a:ext cx="1692147" cy="200824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 algn="ctr">
              <a:defRPr/>
            </a:pPr>
            <a:r>
              <a:rPr lang="ko-KR" altLang="en-US" sz="1800" dirty="0" err="1">
                <a:solidFill>
                  <a:srgbClr val="D7C49E"/>
                </a:solidFill>
                <a:latin typeface="Pretendard ExtraBold"/>
                <a:ea typeface="Pretendard ExtraBold"/>
                <a:cs typeface="Pretendard ExtraBold"/>
              </a:rPr>
              <a:t>엄소연</a:t>
            </a:r>
            <a:endParaRPr lang="ko-KR" altLang="en-US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endParaRPr lang="en-US" altLang="ko-KR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일반회원 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프로세스 구현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 일반회원 기술문서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순서도 작성</a:t>
            </a:r>
            <a:endParaRPr lang="en-US" altLang="ko-KR" sz="1600" dirty="0">
              <a:solidFill>
                <a:srgbClr val="331B3F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발표 진행</a:t>
            </a:r>
          </a:p>
          <a:p>
            <a:pPr lvl="0" algn="ctr">
              <a:defRPr/>
            </a:pPr>
            <a:endParaRPr lang="ko-KR" altLang="en-US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5162" y="2603154"/>
            <a:ext cx="1569203" cy="20697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 algn="ctr">
              <a:defRPr/>
            </a:pPr>
            <a:r>
              <a:rPr lang="ko-KR" altLang="en-US" sz="1800" dirty="0">
                <a:solidFill>
                  <a:srgbClr val="D7C49E"/>
                </a:solidFill>
                <a:latin typeface="Pretendard ExtraBold"/>
                <a:ea typeface="Pretendard ExtraBold"/>
                <a:cs typeface="Pretendard ExtraBold"/>
              </a:rPr>
              <a:t>최동현</a:t>
            </a:r>
            <a:endParaRPr lang="ko-KR" altLang="en-US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endParaRPr lang="en-US" altLang="ko-KR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  <a:r>
              <a:rPr lang="en-US" altLang="ko-KR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일반회원</a:t>
            </a:r>
          </a:p>
          <a:p>
            <a:pPr lvl="0" algn="ctr">
              <a:defRPr/>
            </a:pPr>
            <a:r>
              <a:rPr lang="ko-KR" altLang="en-US" sz="1600" dirty="0" err="1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펫시터</a:t>
            </a: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기능구현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요구분석서  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작성</a:t>
            </a:r>
          </a:p>
          <a:p>
            <a:pPr lvl="0" algn="ctr">
              <a:defRPr/>
            </a:pPr>
            <a:endParaRPr lang="ko-KR" altLang="en-US" sz="1800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5892" y="2595734"/>
            <a:ext cx="1569203" cy="17927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 algn="ctr">
              <a:defRPr/>
            </a:pPr>
            <a:r>
              <a:rPr lang="ko-KR" altLang="en-US" sz="1800" dirty="0">
                <a:solidFill>
                  <a:srgbClr val="D7C49E"/>
                </a:solidFill>
                <a:latin typeface="Pretendard ExtraBold"/>
                <a:ea typeface="Pretendard ExtraBold"/>
                <a:cs typeface="Pretendard ExtraBold"/>
              </a:rPr>
              <a:t>조영관</a:t>
            </a:r>
          </a:p>
          <a:p>
            <a:pPr lvl="0" algn="ctr">
              <a:defRPr/>
            </a:pPr>
            <a:endParaRPr lang="en-US" altLang="ko-KR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펫 등록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서기</a:t>
            </a:r>
            <a:r>
              <a:rPr lang="en-US" altLang="ko-KR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 </a:t>
            </a:r>
            <a:endParaRPr lang="ko-KR" altLang="en-US" sz="1600" dirty="0">
              <a:solidFill>
                <a:srgbClr val="331B3F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요구분석서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배경지식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회의록 작성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24936" y="2606842"/>
            <a:ext cx="1707584" cy="17927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 algn="ctr">
              <a:defRPr/>
            </a:pPr>
            <a:r>
              <a:rPr lang="ko-KR" altLang="en-US" sz="1800" dirty="0">
                <a:solidFill>
                  <a:srgbClr val="D7C49E"/>
                </a:solidFill>
                <a:latin typeface="Pretendard ExtraBold"/>
                <a:ea typeface="Pretendard ExtraBold"/>
                <a:cs typeface="Pretendard ExtraBold"/>
              </a:rPr>
              <a:t>장현성</a:t>
            </a:r>
            <a:endParaRPr lang="ko-KR" altLang="en-US" sz="1500" dirty="0">
              <a:solidFill>
                <a:srgbClr val="D7C49E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endParaRPr lang="en-US" altLang="ko-KR" dirty="0">
              <a:solidFill>
                <a:srgbClr val="331B3F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회원가입</a:t>
            </a:r>
            <a:endParaRPr lang="en-US" altLang="ko-KR" sz="1600" dirty="0">
              <a:solidFill>
                <a:srgbClr val="331B3F"/>
              </a:solidFill>
              <a:latin typeface="Pretendard ExtraBold"/>
              <a:ea typeface="Pretendard ExtraBold"/>
              <a:cs typeface="Pretendard ExtraBold"/>
            </a:endParaRP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로그인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 비회원 페이지 구현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스토리보드</a:t>
            </a:r>
          </a:p>
          <a:p>
            <a:pPr lvl="0" algn="ctr">
              <a:defRPr/>
            </a:pPr>
            <a:r>
              <a:rPr lang="ko-KR" altLang="en-US" sz="1600" dirty="0">
                <a:solidFill>
                  <a:srgbClr val="331B3F"/>
                </a:solidFill>
                <a:latin typeface="Pretendard ExtraBold"/>
                <a:ea typeface="Pretendard ExtraBold"/>
                <a:cs typeface="Pretendard ExtraBold"/>
              </a:rPr>
              <a:t>발표 자료 제작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79916" y="1112764"/>
            <a:ext cx="1404000" cy="1404000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3" name="Picture 4" descr="C:\Users\June\Desktop\ppt 사진\사람 아이콘\1455555007_users-16_icon-icons.com_53274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6900" y="1013831"/>
            <a:ext cx="1516810" cy="1516811"/>
          </a:xfrm>
          <a:prstGeom prst="rect">
            <a:avLst/>
          </a:prstGeom>
          <a:noFill/>
        </p:spPr>
      </p:pic>
      <p:sp>
        <p:nvSpPr>
          <p:cNvPr id="46" name="직사각형 45"/>
          <p:cNvSpPr/>
          <p:nvPr/>
        </p:nvSpPr>
        <p:spPr>
          <a:xfrm>
            <a:off x="2246201" y="1109078"/>
            <a:ext cx="1404000" cy="1404000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06582" y="1114904"/>
            <a:ext cx="1437303" cy="1425696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559678" y="1110406"/>
            <a:ext cx="1437303" cy="1425696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79310" y="1110406"/>
            <a:ext cx="1437303" cy="1425696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50" name="Picture 3" descr="C:\Users\June\Desktop\ppt 사진\사람 아이콘\1455554995_users-3_icon-icons.com_53276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0252" y="1082572"/>
            <a:ext cx="1442748" cy="1442748"/>
          </a:xfrm>
          <a:prstGeom prst="rect">
            <a:avLst/>
          </a:prstGeom>
          <a:noFill/>
        </p:spPr>
      </p:pic>
      <p:pic>
        <p:nvPicPr>
          <p:cNvPr id="51" name="Picture 2" descr="C:\Users\June\Desktop\ppt 사진\사람 아이콘\1455554987_users-1_icon-icons.com_53280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79126" y="980223"/>
            <a:ext cx="1563889" cy="1563889"/>
          </a:xfrm>
          <a:prstGeom prst="rect">
            <a:avLst/>
          </a:prstGeom>
          <a:noFill/>
        </p:spPr>
      </p:pic>
      <p:pic>
        <p:nvPicPr>
          <p:cNvPr id="52" name="Picture 5" descr="C:\Users\June\Desktop\ppt 사진\사람 아이콘\1455555016_users-15_icon-icons.com_53267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495821" y="1026620"/>
            <a:ext cx="1521480" cy="1521481"/>
          </a:xfrm>
          <a:prstGeom prst="rect">
            <a:avLst/>
          </a:prstGeom>
          <a:noFill/>
        </p:spPr>
      </p:pic>
      <p:pic>
        <p:nvPicPr>
          <p:cNvPr id="53" name="Picture 6" descr="C:\Users\June\Desktop\ppt 사진\사람 아이콘\1455555019_users-9_icon-icons.com_53249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25638" y="1016605"/>
            <a:ext cx="1531615" cy="1531615"/>
          </a:xfrm>
          <a:prstGeom prst="rect">
            <a:avLst/>
          </a:prstGeom>
          <a:noFill/>
        </p:spPr>
      </p:pic>
      <p:sp>
        <p:nvSpPr>
          <p:cNvPr id="54" name="직사각형 53"/>
          <p:cNvSpPr/>
          <p:nvPr/>
        </p:nvSpPr>
        <p:spPr>
          <a:xfrm>
            <a:off x="2239851" y="4844778"/>
            <a:ext cx="1437303" cy="42748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853348" y="4844778"/>
            <a:ext cx="1437303" cy="42748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546977" y="4844779"/>
            <a:ext cx="1437303" cy="42748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160260" y="4846047"/>
            <a:ext cx="1437303" cy="42748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 txBox="1">
            <a:spLocks/>
          </p:cNvSpPr>
          <p:nvPr/>
        </p:nvSpPr>
        <p:spPr>
          <a:xfrm>
            <a:off x="175763" y="1"/>
            <a:ext cx="311737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팀원 소개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9387" y="670130"/>
            <a:ext cx="31055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>
                <a:solidFill>
                  <a:srgbClr val="D7C49E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팀원 소개 및 개발 파트</a:t>
            </a:r>
          </a:p>
        </p:txBody>
      </p:sp>
    </p:spTree>
    <p:extLst>
      <p:ext uri="{BB962C8B-B14F-4D97-AF65-F5344CB8AC3E}">
        <p14:creationId xmlns:p14="http://schemas.microsoft.com/office/powerpoint/2010/main" val="31235827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3117371" cy="994172"/>
          </a:xfrm>
        </p:spPr>
        <p:txBody>
          <a:bodyPr>
            <a:normAutofit/>
          </a:bodyPr>
          <a:lstStyle/>
          <a:p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후기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909" y="1033957"/>
            <a:ext cx="1437303" cy="1425696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6" name="Picture 4" descr="C:\Users\June\Desktop\ppt 사진\사람 아이콘\1455555007_users-16_icon-icons.com_53274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8637" y="865182"/>
            <a:ext cx="1516810" cy="1516811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08391" y="1042604"/>
            <a:ext cx="1437303" cy="1826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1472" y="251920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반보영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495" y="940150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새로운 도전은 쉽지 않다</a:t>
            </a:r>
            <a:r>
              <a:rPr lang="en-US" altLang="ko-KR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 dirty="0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6496" y="1202311"/>
            <a:ext cx="63872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기존에 배우지 않았던 내용들을 많이 사용해보고 싶어 이번 프로젝트를 진행하면서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 Spring  Boot  2.7.7,  STS  3.9.14,  Gradle  7.6,  Bootstrap  5  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등을  사용해볼  수  있었다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. 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초기 설치 및 사용 과정 프로그램 충돌 등 많은 어려움이 있었지만 해결해 나갈 수 있었다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.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 프로젝트  하나  생성하는  데에만  거의  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4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일을 투자해서  가뜩이나  부족한  개발  시간이  더  부족해진  것  같고 또한  너무  내  욕심에  새로운  기술을  자꾸  시도하려고만  한  것  같아  팀원들에게  미안했다 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.</a:t>
            </a:r>
            <a:endParaRPr lang="ko-KR" altLang="en-US" sz="1200" dirty="0">
              <a:latin typeface="Pretendard Medium" charset="-127"/>
              <a:ea typeface="Pretendard Medium" charset="-127"/>
              <a:cs typeface="Pretendard Medium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6495" y="2249876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시간 배분</a:t>
            </a:r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6495" y="35408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협업</a:t>
            </a:r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46496" y="2531652"/>
            <a:ext cx="63872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실제로  우리에게  주어진  총  프로젝트  기간은  두  달  가량이었지만 코딩을  할  수  있었던 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,  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시간은  고작  일주일에  불과했다 열심히  기획을  했음에도  불구하고 실제  개발  과정에서는 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, 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기술적  한계에  부딪히며  원래  개발하고자  하는  기능을  없애거나  새로  추가하기도  하였고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,  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기존에  있었던  기획을  변경하는  일이  부지기수로  많았다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. 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전체적인  틀이  잡히면 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.  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바로  뷰  페이지부터  만들  수  있도록  </a:t>
            </a:r>
            <a:r>
              <a:rPr lang="ko-KR" altLang="en-US" sz="1200" dirty="0" err="1">
                <a:latin typeface="Pretendard Medium" charset="-127"/>
                <a:ea typeface="Pretendard Medium" charset="-127"/>
                <a:cs typeface="Pretendard Medium" charset="-127"/>
              </a:rPr>
              <a:t>진행해야함을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  다시  한번  </a:t>
            </a:r>
            <a:r>
              <a:rPr lang="ko-KR" altLang="en-US" sz="1200" dirty="0" err="1">
                <a:latin typeface="Pretendard Medium" charset="-127"/>
                <a:ea typeface="Pretendard Medium" charset="-127"/>
                <a:cs typeface="Pretendard Medium" charset="-127"/>
              </a:rPr>
              <a:t>깨달았다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.</a:t>
            </a:r>
            <a:endParaRPr lang="ko-KR" altLang="en-US" sz="1200" dirty="0">
              <a:latin typeface="Pretendard Medium" charset="-127"/>
              <a:ea typeface="Pretendard Medium" charset="-127"/>
              <a:cs typeface="Pretendard Medium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46496" y="3796197"/>
            <a:ext cx="63872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우리  조의  경우  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Git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을  이용한  협업을  진행하였는데 아무래도  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Git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을  처음  써보는  팀원들이 </a:t>
            </a:r>
            <a:r>
              <a:rPr lang="ko-KR" altLang="en-US" sz="1200" dirty="0" err="1">
                <a:latin typeface="Pretendard Medium" charset="-127"/>
                <a:ea typeface="Pretendard Medium" charset="-127"/>
                <a:cs typeface="Pretendard Medium" charset="-127"/>
              </a:rPr>
              <a:t>있다보니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 여러 문제가 발생했다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. 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아무리  급하더라도  일단은  익숙하게  사용할  수  있도록  교육하는  시간을  초반에  가졌다면  팀원들도 나도  훨씬  더  시간을  아낄  수  있었을  것  같다는  깨달음을  얻었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,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고 다음에  다른  프로젝트를  하게  된다면 먼저 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 Git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 사용에  대한  교육을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 1~2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시간 정도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 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진행  후에  프로젝트를  </a:t>
            </a:r>
            <a:r>
              <a:rPr lang="ko-KR" altLang="en-US" sz="1200" dirty="0" err="1">
                <a:latin typeface="Pretendard Medium" charset="-127"/>
                <a:ea typeface="Pretendard Medium" charset="-127"/>
                <a:cs typeface="Pretendard Medium" charset="-127"/>
              </a:rPr>
              <a:t>진행해야겠다고</a:t>
            </a:r>
            <a:r>
              <a:rPr lang="ko-KR" altLang="en-US" sz="1200" dirty="0">
                <a:latin typeface="Pretendard Medium" charset="-127"/>
                <a:ea typeface="Pretendard Medium" charset="-127"/>
                <a:cs typeface="Pretendard Medium" charset="-127"/>
              </a:rPr>
              <a:t>  생각하였다</a:t>
            </a:r>
            <a:r>
              <a:rPr lang="en-US" altLang="ko-KR" sz="1200" dirty="0">
                <a:latin typeface="Pretendard Medium" charset="-127"/>
                <a:ea typeface="Pretendard Medium" charset="-127"/>
                <a:cs typeface="Pretendard Medium" charset="-127"/>
              </a:rPr>
              <a:t>.</a:t>
            </a:r>
            <a:endParaRPr lang="ko-KR" altLang="en-US" sz="1200" dirty="0">
              <a:latin typeface="Pretendard Medium" charset="-127"/>
              <a:ea typeface="Pretendard Medium" charset="-127"/>
              <a:cs typeface="Pretendard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82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393" y="907160"/>
            <a:ext cx="1437303" cy="1425696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46495" y="807549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팀원 간 품앗이 프로젝트</a:t>
            </a:r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pic>
        <p:nvPicPr>
          <p:cNvPr id="6" name="Picture 3" descr="C:\Users\June\Desktop\ppt 사진\사람 아이콘\1455554995_users-3_icon-icons.com_5327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1" y="885606"/>
            <a:ext cx="1442748" cy="14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6496" y="1757767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마지막 프로젝트에서 얻은 큰 흥미와 자신감</a:t>
            </a:r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46496" y="2065544"/>
            <a:ext cx="6387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주로  수업시간에  실습한  방법을  활용하여  웹  애플리케이션  프로젝트를  진행하였는데 에러를  마주할  때  마다  평소  수업  시간에  들었던  내용들이  머릿속에  스쳐  지나가며  프로젝트에  총  집합해서  구현  할  수  있었다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이전의  프로젝트에서는  부족함만  느꼈다면  파이널 프로젝트에서는  의지  그대로  구현해  볼  수  있어서  웹  개발에  더욱  흥미와  자신감이  생겼다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endParaRPr lang="ko-KR" altLang="en-US" sz="12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46496" y="1056391"/>
            <a:ext cx="6387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프로젝트를 진행하면서 처음 써보는 툴이 많았지만 팀원들은  서로  알고 있는  정보나  모르는 점을  공부해서  공유해준  덕분에  순조롭게  사용  할  수  있게  되었고  나도  처음  사용했지만  점점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익숙해지게된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툴  사용  방법을  알려 주면서  발전하는  실력에  보람을  느꼈다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endParaRPr lang="ko-KR" altLang="en-US" sz="12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3117371" cy="994172"/>
          </a:xfrm>
        </p:spPr>
        <p:txBody>
          <a:bodyPr>
            <a:normAutofit/>
          </a:bodyPr>
          <a:lstStyle/>
          <a:p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후기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47820" y="2914970"/>
            <a:ext cx="1563889" cy="2043237"/>
            <a:chOff x="245099" y="2802687"/>
            <a:chExt cx="1563889" cy="2043237"/>
          </a:xfrm>
        </p:grpSpPr>
        <p:sp>
          <p:nvSpPr>
            <p:cNvPr id="12" name="직사각형 11"/>
            <p:cNvSpPr/>
            <p:nvPr/>
          </p:nvSpPr>
          <p:spPr>
            <a:xfrm>
              <a:off x="308391" y="3018938"/>
              <a:ext cx="1437303" cy="1826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8393" y="3018937"/>
              <a:ext cx="1437303" cy="1425696"/>
            </a:xfrm>
            <a:prstGeom prst="rect">
              <a:avLst/>
            </a:prstGeom>
            <a:solidFill>
              <a:srgbClr val="343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C:\Users\June\Desktop\ppt 사진\사람 아이콘\1455554987_users-1_icon-icons.com_5328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99" y="2802687"/>
              <a:ext cx="1563889" cy="1563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01472" y="4495541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장현성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08391" y="907160"/>
            <a:ext cx="1437303" cy="1826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1472" y="238376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엄소연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46495" y="307961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개발자 </a:t>
            </a:r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: </a:t>
            </a:r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인내심</a:t>
            </a:r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46496" y="3361516"/>
            <a:ext cx="6387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코드를  작성하고  실행해보면서  수많은  에러들을  만나게  되었다 이러한  에러들을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 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해결하기  위해  찾아보고  수정해 나가면서  개발자는  정말  많은  인내심과  참을성이  필요하다는  사실을  알  수  있었다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10%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의 코드 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90%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에러 수정이라는 말이 이해되는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부분이였다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endParaRPr lang="ko-KR" altLang="en-US" sz="12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46495" y="4036803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아쉬운 부분</a:t>
            </a:r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46496" y="4303965"/>
            <a:ext cx="6387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파이널  프로젝트  진행에  있어  좋은  점도  많았지만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아쉬운부분도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있다 기획에  있어  많은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시간이  소비되어  코드  작성하는  시간이  부족했고  스프링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어노테이션에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대한  이해도  부족과  능력부족으로  인해  기능을  제대로  구현하지  못해  아쉬움이  남는다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endParaRPr lang="ko-KR" altLang="en-US" sz="12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57409" y="2953785"/>
            <a:ext cx="8484839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0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3117371" cy="994172"/>
          </a:xfrm>
        </p:spPr>
        <p:txBody>
          <a:bodyPr>
            <a:normAutofit/>
          </a:bodyPr>
          <a:lstStyle/>
          <a:p>
            <a:r>
              <a:rPr lang="ko-KR" altLang="en-US" sz="290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후기</a:t>
            </a:r>
            <a:endParaRPr lang="ko-KR" altLang="en-US" sz="2900" dirty="0">
              <a:solidFill>
                <a:srgbClr val="34314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6495" y="784263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실전은 쉽지 않다</a:t>
            </a:r>
            <a:r>
              <a:rPr lang="en-US" altLang="ko-KR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 dirty="0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46496" y="1033105"/>
            <a:ext cx="6895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프로젝트를 진행하면서 처음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써부는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툴이 많았지만 팀원들은  서로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알고있는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정보나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모르는점을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공부해서  공유해준  덕분에  순조롭게  사용  할  수  있게  되었고  나도  처음  사용했지만  점점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익숙해지게된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툴  사용  방법을  알려 주면서  발전하는  실력에  보람을  느꼈다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endParaRPr lang="ko-KR" altLang="en-US" sz="12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6495" y="1671508"/>
            <a:ext cx="283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프로그래밍은 문제 해결의 연속이다</a:t>
            </a:r>
            <a:r>
              <a:rPr lang="en-US" altLang="ko-KR" dirty="0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 dirty="0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46496" y="1945832"/>
            <a:ext cx="6895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기능을  구현하다  보면  문제가  생기는  곳이  한  두  곳이  아니며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,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작성하는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한줄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한줄에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문제가  발생할  여지가  있고  문제의  종류가  너무나  다양했다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에러를  하나씩  해결해  나가면서  내가  무엇을  잘못했는지  배울  수  있었고 에러가  가장 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많이  발생한  기능과  관련된  기술을  잘  이해할  수  있었다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이  프로젝트에서  에러를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수정하면서  많은  것들을  참조하고 수많은  테스트를  거쳐  에러를  잡아냈던  것이  가장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의미있는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시간이라고  할  수  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endParaRPr lang="ko-KR" altLang="en-US" sz="12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12691" y="3062340"/>
            <a:ext cx="1521480" cy="1521481"/>
            <a:chOff x="287508" y="3480335"/>
            <a:chExt cx="1521480" cy="1521481"/>
          </a:xfrm>
        </p:grpSpPr>
        <p:sp>
          <p:nvSpPr>
            <p:cNvPr id="13" name="직사각형 12"/>
            <p:cNvSpPr/>
            <p:nvPr/>
          </p:nvSpPr>
          <p:spPr>
            <a:xfrm>
              <a:off x="371685" y="3576120"/>
              <a:ext cx="1437303" cy="1425696"/>
            </a:xfrm>
            <a:prstGeom prst="rect">
              <a:avLst/>
            </a:prstGeom>
            <a:solidFill>
              <a:srgbClr val="343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5" descr="C:\Users\June\Desktop\ppt 사진\사람 아이콘\1455555016_users-15_icon-icons.com_5326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08" y="3480335"/>
              <a:ext cx="1521480" cy="1521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946496" y="3933517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협업의 장점</a:t>
            </a:r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46496" y="4196690"/>
            <a:ext cx="6895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협업을  하면서  개발자에게  필수적인  책임감도  늘어나고  커뮤니케이션  능력도  향상된  것  같다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먼저  일을  분배해서  </a:t>
            </a:r>
            <a:r>
              <a:rPr lang="ko-KR" altLang="en-US" sz="1200" dirty="0" err="1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하다보니까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팀원에게  피해를  끼치지  않기  위해  책임감을 가지고  일에  집중할  수  있었다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프로젝트도  중요하지만  더  중요한  것은  사람이라고  생각한다 이번엔  프로젝트의  기록도  남기도  사람도  남길  수  있었던  뜻  깊은  시간이었다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endParaRPr lang="ko-KR" altLang="en-US" sz="12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  <a:p>
            <a:pPr algn="just"/>
            <a:endParaRPr lang="ko-KR" altLang="en-US" sz="12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41889" y="766884"/>
            <a:ext cx="1563889" cy="1965180"/>
            <a:chOff x="308393" y="750861"/>
            <a:chExt cx="1563889" cy="1965180"/>
          </a:xfrm>
        </p:grpSpPr>
        <p:sp>
          <p:nvSpPr>
            <p:cNvPr id="4" name="직사각형 3"/>
            <p:cNvSpPr/>
            <p:nvPr/>
          </p:nvSpPr>
          <p:spPr>
            <a:xfrm>
              <a:off x="371685" y="889055"/>
              <a:ext cx="1437303" cy="18269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1687" y="889054"/>
              <a:ext cx="1437303" cy="1425696"/>
            </a:xfrm>
            <a:prstGeom prst="rect">
              <a:avLst/>
            </a:prstGeom>
            <a:solidFill>
              <a:srgbClr val="343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spcCol="0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2" descr="C:\Users\June\Desktop\ppt 사진\사람 아이콘\1455554987_users-1_icon-icons.com_5328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93" y="750861"/>
              <a:ext cx="1563889" cy="1563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764766" y="2365658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최동현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88031" y="3158125"/>
            <a:ext cx="1437303" cy="1826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1112" y="463472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조영관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6496" y="3068917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[</a:t>
            </a:r>
            <a:r>
              <a:rPr lang="ko-KR" altLang="en-US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계획의 중요성</a:t>
            </a:r>
            <a:r>
              <a:rPr lang="en-US" altLang="ko-KR"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]</a:t>
            </a:r>
            <a:endParaRPr lang="ko-KR" altLang="en-US"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46496" y="3336477"/>
            <a:ext cx="6895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언제나  그렇듯이  모든  것은  계획대로  되지  않았고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변수가  발생했다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 모든  팀원들이  잠도  줄이고  서로  부족한  부분을  채워주고  프로젝트를  완성하겠다는  열정으로  많은  부분을  완성할  수  있었다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 </a:t>
            </a:r>
            <a:r>
              <a:rPr lang="ko-KR" altLang="en-US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가이드라인을  잡고  대안도  찾으면서  하나의  목표를  향해  나아갈  수  있었던  것  같다</a:t>
            </a:r>
            <a:r>
              <a:rPr lang="en-US" altLang="ko-KR" sz="1200" dirty="0"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endParaRPr lang="ko-KR" altLang="en-US" sz="1200" dirty="0"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57409" y="2953785"/>
            <a:ext cx="8484839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08391" y="907160"/>
            <a:ext cx="1437303" cy="1826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83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60" y="1865114"/>
            <a:ext cx="2515679" cy="994172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Q&amp;A</a:t>
            </a:r>
            <a:endParaRPr lang="ko-KR" altLang="en-US" sz="5500" dirty="0">
              <a:solidFill>
                <a:srgbClr val="343148"/>
              </a:solidFill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6109" y="2805394"/>
            <a:ext cx="2811780" cy="45719"/>
          </a:xfrm>
          <a:prstGeom prst="rect">
            <a:avLst/>
          </a:prstGeom>
          <a:solidFill>
            <a:srgbClr val="343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0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562" y="2311161"/>
            <a:ext cx="5702852" cy="994172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지금까지 발표들어주셔서 감사합니다</a:t>
            </a:r>
            <a:r>
              <a:rPr lang="en-US" altLang="ko-KR" sz="2000">
                <a:solidFill>
                  <a:schemeClr val="bg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520721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FFC000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THANK YOU</a:t>
            </a:r>
            <a:r>
              <a:rPr lang="ko-KR" altLang="en-US" sz="4000">
                <a:solidFill>
                  <a:srgbClr val="FFC000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 </a:t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27784" y="2412112"/>
            <a:ext cx="36004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0701889-7F07-9781-916E-16A4E0755008}"/>
              </a:ext>
            </a:extLst>
          </p:cNvPr>
          <p:cNvGrpSpPr/>
          <p:nvPr/>
        </p:nvGrpSpPr>
        <p:grpSpPr>
          <a:xfrm>
            <a:off x="2077054" y="2146334"/>
            <a:ext cx="4989892" cy="850832"/>
            <a:chOff x="2011618" y="1810607"/>
            <a:chExt cx="4989892" cy="850832"/>
          </a:xfrm>
        </p:grpSpPr>
        <p:sp>
          <p:nvSpPr>
            <p:cNvPr id="4" name="TextBox 3"/>
            <p:cNvSpPr txBox="1"/>
            <p:nvPr/>
          </p:nvSpPr>
          <p:spPr>
            <a:xfrm>
              <a:off x="2278704" y="1810607"/>
              <a:ext cx="4486306" cy="70403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ko-KR" altLang="en-US" sz="4100" dirty="0">
                  <a:solidFill>
                    <a:srgbClr val="343148"/>
                  </a:solidFill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프로젝트 선정 배경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011618" y="2661439"/>
              <a:ext cx="4989892" cy="0"/>
            </a:xfrm>
            <a:prstGeom prst="line">
              <a:avLst/>
            </a:prstGeom>
            <a:ln w="31750">
              <a:solidFill>
                <a:srgbClr val="3431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3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14800" y="1059840"/>
            <a:ext cx="4678827" cy="2695849"/>
            <a:chOff x="1034512" y="129533"/>
            <a:chExt cx="6665312" cy="3485447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512" y="152780"/>
              <a:ext cx="3417377" cy="3322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788" y="129533"/>
              <a:ext cx="3118036" cy="348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63379" y="827973"/>
            <a:ext cx="4706002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500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한국 반려가구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380" y="1220684"/>
            <a:ext cx="3366940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500" dirty="0">
                <a:solidFill>
                  <a:srgbClr val="D7C49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반려동물 양육가구는 </a:t>
            </a:r>
            <a:r>
              <a:rPr lang="en-US" altLang="ko-KR" sz="1500" dirty="0">
                <a:solidFill>
                  <a:srgbClr val="D7C49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604</a:t>
            </a:r>
            <a:r>
              <a:rPr lang="ko-KR" altLang="en-US" sz="1500" dirty="0">
                <a:solidFill>
                  <a:srgbClr val="D7C49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만 가구로 전체 가구의 </a:t>
            </a:r>
            <a:r>
              <a:rPr lang="en-US" altLang="ko-KR" sz="1500" dirty="0">
                <a:solidFill>
                  <a:srgbClr val="D7C49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29.7%</a:t>
            </a:r>
            <a:endParaRPr lang="ko-KR" altLang="en-US" sz="1500" dirty="0">
              <a:solidFill>
                <a:srgbClr val="D7C49E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380" y="1696711"/>
            <a:ext cx="3580300" cy="157735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반려동물을 바라보는 사람들의 인식 변화</a:t>
            </a:r>
            <a:r>
              <a:rPr lang="en-US" altLang="ko-KR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과거에는 사람들에게 즐거움을 준다는 의미에서 ‘</a:t>
            </a:r>
            <a:r>
              <a:rPr lang="ko-KR" altLang="en-US" dirty="0" err="1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애완동물’이라는</a:t>
            </a:r>
            <a:r>
              <a:rPr lang="ko-KR" altLang="en-US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 말이 쓰였다면  이제는 사람과 정서적 친밀감을 나눈다는 의미에서 </a:t>
            </a:r>
            <a:r>
              <a:rPr lang="en-US" altLang="ko-KR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'</a:t>
            </a:r>
            <a:r>
              <a:rPr lang="ko-KR" altLang="en-US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반려동물</a:t>
            </a:r>
            <a:r>
              <a:rPr lang="en-US" altLang="ko-KR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'</a:t>
            </a:r>
            <a:r>
              <a:rPr lang="ko-KR" altLang="en-US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이라는 말이 쓰인다</a:t>
            </a:r>
            <a:r>
              <a:rPr lang="en-US" altLang="ko-KR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반려인은 </a:t>
            </a:r>
            <a:r>
              <a:rPr lang="en-US" altLang="ko-KR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1,448</a:t>
            </a:r>
            <a:r>
              <a:rPr lang="ko-KR" altLang="en-US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만 명으로 한국인 </a:t>
            </a:r>
            <a:r>
              <a:rPr lang="en-US" altLang="ko-KR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4</a:t>
            </a:r>
            <a:r>
              <a:rPr lang="ko-KR" altLang="en-US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명 중 </a:t>
            </a:r>
            <a:r>
              <a:rPr lang="en-US" altLang="ko-KR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1</a:t>
            </a:r>
            <a:r>
              <a:rPr lang="ko-KR" altLang="en-US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명 이상이 반려동물과 함께 살아가고 있다</a:t>
            </a:r>
            <a:r>
              <a:rPr lang="en-US" altLang="ko-KR" dirty="0">
                <a:solidFill>
                  <a:srgbClr val="343148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.</a:t>
            </a:r>
            <a:endParaRPr lang="ko-KR" altLang="en-US" dirty="0">
              <a:solidFill>
                <a:srgbClr val="343148"/>
              </a:solidFill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378" y="3370010"/>
            <a:ext cx="397654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500" dirty="0">
                <a:solidFill>
                  <a:srgbClr val="343148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반려가구가 양육 과정에서 느끼는 가장 큰 어려움은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380" y="3626032"/>
            <a:ext cx="3245022" cy="2693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300" dirty="0">
                <a:solidFill>
                  <a:srgbClr val="343148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‘반려동물이 아플 때 대처가 힘들다’ </a:t>
            </a:r>
            <a:r>
              <a:rPr lang="en-US" altLang="ko-KR" sz="1300" dirty="0">
                <a:solidFill>
                  <a:srgbClr val="343148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(13.3%)</a:t>
            </a:r>
            <a:endParaRPr lang="ko-KR" altLang="en-US" sz="1300" dirty="0">
              <a:solidFill>
                <a:srgbClr val="343148"/>
              </a:solidFill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380" y="3849468"/>
            <a:ext cx="3245022" cy="2693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300" dirty="0">
                <a:solidFill>
                  <a:srgbClr val="343148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‘자유롭게 여행 갈 수 없다’</a:t>
            </a:r>
            <a:r>
              <a:rPr lang="en-US" altLang="ko-KR" sz="1300" dirty="0">
                <a:solidFill>
                  <a:srgbClr val="343148"/>
                </a:solidFill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(13.3%)</a:t>
            </a:r>
            <a:endParaRPr lang="ko-KR" altLang="en-US" sz="1300" dirty="0">
              <a:solidFill>
                <a:srgbClr val="343148"/>
              </a:solidFill>
              <a:latin typeface="Pretendard SemiBold" pitchFamily="50" charset="-127"/>
              <a:ea typeface="Pretendard SemiBold" pitchFamily="50" charset="-127"/>
              <a:cs typeface="Pretendard SemiBold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68680" y="4155440"/>
            <a:ext cx="7498080" cy="0"/>
          </a:xfrm>
          <a:prstGeom prst="line">
            <a:avLst/>
          </a:prstGeom>
          <a:ln w="63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B232D6-E1BD-31D4-6521-96C157B52862}"/>
              </a:ext>
            </a:extLst>
          </p:cNvPr>
          <p:cNvCxnSpPr>
            <a:cxnSpLocks/>
          </p:cNvCxnSpPr>
          <p:nvPr/>
        </p:nvCxnSpPr>
        <p:spPr>
          <a:xfrm>
            <a:off x="0" y="304800"/>
            <a:ext cx="9144000" cy="0"/>
          </a:xfrm>
          <a:prstGeom prst="line">
            <a:avLst/>
          </a:prstGeom>
          <a:ln w="190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630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408" y="754292"/>
            <a:ext cx="4410881" cy="44266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반려동물 연관산업 규모 전망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9472" y="1462355"/>
            <a:ext cx="4410881" cy="28992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경쟁 치열해진 </a:t>
            </a:r>
            <a:r>
              <a:rPr lang="en-US" altLang="ko-KR" sz="150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‘</a:t>
            </a:r>
            <a:r>
              <a:rPr lang="ko-KR" altLang="en-US" sz="150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반려동물</a:t>
            </a:r>
            <a:r>
              <a:rPr lang="en-US" altLang="ko-KR" sz="150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’</a:t>
            </a:r>
            <a:r>
              <a:rPr lang="ko-KR" altLang="en-US" sz="150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 사업</a:t>
            </a:r>
            <a:r>
              <a:rPr lang="en-US" altLang="ko-KR" sz="150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...6</a:t>
            </a:r>
            <a:r>
              <a:rPr lang="ko-KR" altLang="en-US" sz="150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조 시장 공략하라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0" y="304800"/>
            <a:ext cx="9144000" cy="0"/>
          </a:xfrm>
          <a:prstGeom prst="line">
            <a:avLst/>
          </a:prstGeom>
          <a:ln w="190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68680" y="4307840"/>
            <a:ext cx="7498080" cy="0"/>
          </a:xfrm>
          <a:prstGeom prst="line">
            <a:avLst/>
          </a:prstGeom>
          <a:ln w="63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938" y="1943609"/>
            <a:ext cx="3851489" cy="5205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이제는 사람이 먹을 수 있는 사료에 장례사업까지</a:t>
            </a:r>
          </a:p>
          <a:p>
            <a:pPr lvl="0">
              <a:defRPr/>
            </a:pPr>
            <a:r>
              <a:rPr lang="ko-KR" altLang="en-US" sz="150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        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8299" y="1012824"/>
            <a:ext cx="3117850" cy="311785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9441208">
            <a:off x="5824210" y="2009738"/>
            <a:ext cx="2289200" cy="183312"/>
          </a:xfrm>
          <a:prstGeom prst="rightArrow">
            <a:avLst>
              <a:gd name="adj1" fmla="val 50000"/>
              <a:gd name="adj2" fmla="val 928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TextBox 16"/>
          <p:cNvSpPr txBox="1"/>
          <p:nvPr/>
        </p:nvSpPr>
        <p:spPr>
          <a:xfrm>
            <a:off x="264446" y="2987426"/>
            <a:ext cx="4881465" cy="52216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lvl="0" indent="0" algn="l" defTabSz="6858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반려동물 의약품 수요도 증가세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...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제약사 반려동물 시장에 도전장</a:t>
            </a:r>
          </a:p>
          <a:p>
            <a:pPr marL="0" lvl="0" indent="0" algn="l" defTabSz="6858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 dirty="0">
              <a:solidFill>
                <a:srgbClr val="343148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941573" y="2417938"/>
            <a:ext cx="4410881" cy="29065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lvl="0" indent="0" algn="l" defTabSz="6858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4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조 원 반려동물 시장 선점하라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!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 통신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3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사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‘</a:t>
            </a:r>
            <a:r>
              <a:rPr kumimoji="0" lang="ko-KR" altLang="en-US" sz="1500" b="0" i="0" u="none" strike="noStrike" kern="1200" cap="none" spc="0" normalizeH="0" baseline="0" dirty="0" err="1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펫테크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’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D7C49E"/>
                </a:solidFill>
                <a:latin typeface="Pretendard SemiBold"/>
                <a:ea typeface="Pretendard SemiBold"/>
                <a:cs typeface="Pretendard SemiBold"/>
              </a:rPr>
              <a:t> 삼국지</a:t>
            </a:r>
          </a:p>
        </p:txBody>
      </p:sp>
    </p:spTree>
    <p:extLst>
      <p:ext uri="{BB962C8B-B14F-4D97-AF65-F5344CB8AC3E}">
        <p14:creationId xmlns:p14="http://schemas.microsoft.com/office/powerpoint/2010/main" val="5048682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304" y="1816815"/>
            <a:ext cx="5747362" cy="67492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rgbClr val="343148"/>
                </a:solidFill>
                <a:latin typeface="Pretendard ExtraBold"/>
                <a:ea typeface="Pretendard ExtraBold"/>
                <a:cs typeface="Pretendard ExtraBold"/>
              </a:rPr>
              <a:t>프로젝트 요약 및 사용 기술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596552" y="2661439"/>
            <a:ext cx="5892800" cy="0"/>
          </a:xfrm>
          <a:prstGeom prst="line">
            <a:avLst/>
          </a:prstGeom>
          <a:ln w="31750">
            <a:solidFill>
              <a:srgbClr val="343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87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7" y="463616"/>
            <a:ext cx="8433076" cy="371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32" y="4153723"/>
            <a:ext cx="3108599" cy="528910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총 기간 </a:t>
            </a:r>
            <a:r>
              <a:rPr lang="en-US" altLang="ko-KR" sz="1500" dirty="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 69</a:t>
            </a:r>
            <a:r>
              <a:rPr lang="ko-KR" altLang="en-US" sz="1500" dirty="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일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 txBox="1">
            <a:spLocks/>
          </p:cNvSpPr>
          <p:nvPr/>
        </p:nvSpPr>
        <p:spPr>
          <a:xfrm>
            <a:off x="290062" y="30197"/>
            <a:ext cx="318465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dirty="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기간 및 일정</a:t>
            </a:r>
          </a:p>
        </p:txBody>
      </p:sp>
    </p:spTree>
    <p:extLst>
      <p:ext uri="{BB962C8B-B14F-4D97-AF65-F5344CB8AC3E}">
        <p14:creationId xmlns:p14="http://schemas.microsoft.com/office/powerpoint/2010/main" val="17912271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06F894-07A7-0406-EB4B-174A400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3" y="1"/>
            <a:ext cx="3126939" cy="994172"/>
          </a:xfrm>
        </p:spPr>
        <p:txBody>
          <a:bodyPr>
            <a:normAutofit/>
          </a:bodyPr>
          <a:lstStyle/>
          <a:p>
            <a:r>
              <a:rPr lang="ko-KR" altLang="en-US" sz="2900" dirty="0">
                <a:solidFill>
                  <a:srgbClr val="34314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도구 및 환경</a:t>
            </a:r>
          </a:p>
        </p:txBody>
      </p:sp>
      <p:pic>
        <p:nvPicPr>
          <p:cNvPr id="2051" name="Picture 3" descr="C:\Downloads\pngeg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27" y="1302530"/>
            <a:ext cx="1142575" cy="70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ownloads\jque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79" y="1275977"/>
            <a:ext cx="1427229" cy="80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June\Desktop\ppt 사진\GitKrake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6480" y="4453009"/>
            <a:ext cx="645357" cy="564825"/>
          </a:xfrm>
          <a:prstGeom prst="rect">
            <a:avLst/>
          </a:prstGeom>
          <a:noFill/>
        </p:spPr>
      </p:pic>
      <p:pic>
        <p:nvPicPr>
          <p:cNvPr id="2058" name="Picture 10" descr="C:\Users\June\Desktop\1200px-Spring_Framework_Logo_2018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91" y="1505105"/>
            <a:ext cx="1338092" cy="34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June\Desktop\ppt 사진\grad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38" y="3384149"/>
            <a:ext cx="1358107" cy="9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June\Desktop\ppt 사진\orac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45" y="2723453"/>
            <a:ext cx="1669239" cy="39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4320" y="785738"/>
            <a:ext cx="2357120" cy="400110"/>
            <a:chOff x="274320" y="785738"/>
            <a:chExt cx="2357120" cy="40011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4320" y="797833"/>
              <a:ext cx="2357120" cy="375920"/>
            </a:xfrm>
            <a:prstGeom prst="roundRect">
              <a:avLst>
                <a:gd name="adj" fmla="val 50000"/>
              </a:avLst>
            </a:prstGeom>
            <a:solidFill>
              <a:srgbClr val="343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8356" y="785738"/>
              <a:ext cx="16690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>
                  <a:solidFill>
                    <a:srgbClr val="D7C49E"/>
                  </a:solidFill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FRONT-END</a:t>
              </a:r>
              <a:endParaRPr lang="ko-KR" altLang="en-US" sz="2000">
                <a:solidFill>
                  <a:srgbClr val="D7C49E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endParaRPr>
            </a:p>
          </p:txBody>
        </p:sp>
      </p:grpSp>
      <p:pic>
        <p:nvPicPr>
          <p:cNvPr id="2062" name="Picture 14" descr="C:\Users\June\Desktop\ppt 사진\aja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2" y="1361503"/>
            <a:ext cx="1110871" cy="53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June\Desktop\ppt 사진\MyBatis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91" y="2078794"/>
            <a:ext cx="1748949" cy="43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June\Desktop\ppt 사진\pngwing.co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96" y="1804611"/>
            <a:ext cx="1171969" cy="1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June\Desktop\ppt 사진\오라클디벨로퍼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83" y="3549527"/>
            <a:ext cx="570568" cy="6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58667" y="3504493"/>
            <a:ext cx="718357" cy="922243"/>
            <a:chOff x="1196893" y="2651684"/>
            <a:chExt cx="1416641" cy="1818716"/>
          </a:xfrm>
        </p:grpSpPr>
        <p:pic>
          <p:nvPicPr>
            <p:cNvPr id="2057" name="Picture 9" descr="C:\Users\June\Desktop\ppt 사진\github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893" y="2651684"/>
              <a:ext cx="1364923" cy="1364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C:\Users\June\Desktop\ppt 사진\github 문구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967" y="3684831"/>
              <a:ext cx="1396567" cy="785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3533200" y="780837"/>
            <a:ext cx="2357120" cy="403076"/>
            <a:chOff x="274320" y="797833"/>
            <a:chExt cx="2357120" cy="40307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74320" y="797833"/>
              <a:ext cx="2357120" cy="375920"/>
            </a:xfrm>
            <a:prstGeom prst="roundRect">
              <a:avLst>
                <a:gd name="adj" fmla="val 50000"/>
              </a:avLst>
            </a:prstGeom>
            <a:solidFill>
              <a:srgbClr val="343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5683" y="800799"/>
              <a:ext cx="15343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D7C49E"/>
                  </a:solidFill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BACK-END</a:t>
              </a:r>
              <a:endParaRPr lang="ko-KR" altLang="en-US" sz="2000">
                <a:solidFill>
                  <a:srgbClr val="D7C49E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6719" y="2915165"/>
            <a:ext cx="2357120" cy="400110"/>
            <a:chOff x="274320" y="773643"/>
            <a:chExt cx="2357120" cy="40011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274320" y="797833"/>
              <a:ext cx="2357120" cy="375920"/>
            </a:xfrm>
            <a:prstGeom prst="roundRect">
              <a:avLst>
                <a:gd name="adj" fmla="val 50000"/>
              </a:avLst>
            </a:prstGeom>
            <a:solidFill>
              <a:srgbClr val="343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57890" y="773643"/>
              <a:ext cx="8851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D7C49E"/>
                  </a:solidFill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TOOL</a:t>
              </a:r>
              <a:endParaRPr lang="ko-KR" altLang="en-US" sz="2000">
                <a:solidFill>
                  <a:srgbClr val="D7C49E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493774" y="770677"/>
            <a:ext cx="2357120" cy="403076"/>
            <a:chOff x="274320" y="797833"/>
            <a:chExt cx="2357120" cy="40307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74320" y="797833"/>
              <a:ext cx="2357120" cy="375920"/>
            </a:xfrm>
            <a:prstGeom prst="roundRect">
              <a:avLst>
                <a:gd name="adj" fmla="val 50000"/>
              </a:avLst>
            </a:prstGeom>
            <a:solidFill>
              <a:srgbClr val="343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05667" y="800799"/>
              <a:ext cx="6944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D7C49E"/>
                  </a:solidFill>
                  <a:latin typeface="Pretendard ExtraBold" pitchFamily="50" charset="-127"/>
                  <a:ea typeface="Pretendard ExtraBold" pitchFamily="50" charset="-127"/>
                  <a:cs typeface="Pretendard ExtraBold" pitchFamily="50" charset="-127"/>
                </a:rPr>
                <a:t>ETC</a:t>
              </a:r>
              <a:endParaRPr lang="ko-KR" altLang="en-US" sz="2000">
                <a:solidFill>
                  <a:srgbClr val="D7C49E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endParaRPr>
            </a:p>
          </p:txBody>
        </p:sp>
      </p:grpSp>
      <p:pic>
        <p:nvPicPr>
          <p:cNvPr id="2067" name="Picture 19" descr="C:\Users\June\Desktop\ppt 사진\HTML,JS,CS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2064875"/>
            <a:ext cx="1520931" cy="57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C:\Downloads\pngwing.com (2)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76" y="1389334"/>
            <a:ext cx="812476" cy="8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Downloads\pngwing.com (1)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856" y="1200394"/>
            <a:ext cx="1152536" cy="11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C:\Users\June\Desktop\ppt 사진\a2b57c94408a204811bba3b4fc66faa7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220" y="1424109"/>
            <a:ext cx="774950" cy="8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5" descr="카카오 지도 - 해시넷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4" name="Picture 26" descr="C:\Users\June\Desktop\ppt 사진\카카오 맵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89" y="2390595"/>
            <a:ext cx="892709" cy="67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C:\Users\June\Desktop\ppt 사진\노션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36" y="2376793"/>
            <a:ext cx="1264231" cy="7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Spring | Tool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June\Desktop\ppt 사진\STS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2008962"/>
            <a:ext cx="579189" cy="57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43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59480" y="2495557"/>
            <a:ext cx="156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일반회원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99440" y="934720"/>
            <a:ext cx="7904480" cy="0"/>
          </a:xfrm>
          <a:prstGeom prst="line">
            <a:avLst/>
          </a:prstGeom>
          <a:ln w="1905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1748"/>
            <a:ext cx="23063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>
                <a:solidFill>
                  <a:schemeClr val="bg1"/>
                </a:solidFill>
                <a:latin typeface="Pretendard Medium" pitchFamily="50" charset="-127"/>
                <a:ea typeface="Pretendard Medium" pitchFamily="50" charset="-127"/>
                <a:cs typeface="Pretendard Medium" pitchFamily="50" charset="-127"/>
              </a:rPr>
              <a:t>USER</a:t>
            </a:r>
            <a:endParaRPr lang="ko-KR" altLang="en-US" sz="5500">
              <a:solidFill>
                <a:schemeClr val="bg1"/>
              </a:solidFill>
              <a:latin typeface="Pretendard Medium" pitchFamily="50" charset="-127"/>
              <a:ea typeface="Pretendard Medium" pitchFamily="50" charset="-127"/>
              <a:cs typeface="Pretendard Medium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7760" y="2506389"/>
            <a:ext cx="156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관리자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5200" y="2515944"/>
            <a:ext cx="156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펫시터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0400" y="3939083"/>
            <a:ext cx="156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방문펫시터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4460" y="3949774"/>
            <a:ext cx="1564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 err="1">
                <a:solidFill>
                  <a:schemeClr val="bg1"/>
                </a:solidFill>
                <a:latin typeface="Pretendard ExtraBold"/>
                <a:ea typeface="Pretendard ExtraBold"/>
                <a:cs typeface="Pretendard ExtraBold"/>
              </a:rPr>
              <a:t>위탁펫시터</a:t>
            </a:r>
            <a:endParaRPr lang="ko-KR" altLang="en-US" sz="2000" dirty="0">
              <a:solidFill>
                <a:schemeClr val="bg1"/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5974080" y="3434080"/>
            <a:ext cx="0" cy="505003"/>
          </a:xfrm>
          <a:prstGeom prst="line">
            <a:avLst/>
          </a:prstGeom>
          <a:ln w="2540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963920" y="3444240"/>
            <a:ext cx="1808480" cy="0"/>
          </a:xfrm>
          <a:prstGeom prst="line">
            <a:avLst/>
          </a:prstGeom>
          <a:ln w="2540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827520" y="2916054"/>
            <a:ext cx="0" cy="504264"/>
          </a:xfrm>
          <a:prstGeom prst="line">
            <a:avLst/>
          </a:prstGeom>
          <a:ln w="2540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Object 4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7827" y="1797085"/>
            <a:ext cx="847946" cy="607032"/>
          </a:xfrm>
          <a:prstGeom prst="rect">
            <a:avLst/>
          </a:prstGeom>
        </p:spPr>
      </p:pic>
      <p:pic>
        <p:nvPicPr>
          <p:cNvPr id="29700" name="Picture 4" descr="C:\Users\June\Desktop\ppt 사진\사람 아이콘\administrator_496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6484" l="2930" r="94531">
                        <a14:foregroundMark x1="45508" y1="20508" x2="48242" y2="57031"/>
                        <a14:foregroundMark x1="39258" y1="13867" x2="40820" y2="35156"/>
                        <a14:foregroundMark x1="40820" y1="14453" x2="64648" y2="22656"/>
                        <a14:foregroundMark x1="56445" y1="26758" x2="54297" y2="52539"/>
                        <a14:foregroundMark x1="42188" y1="68750" x2="41992" y2="71875"/>
                        <a14:foregroundMark x1="57617" y1="68945" x2="57617" y2="71680"/>
                        <a14:foregroundMark x1="58008" y1="83398" x2="75391" y2="82422"/>
                        <a14:foregroundMark x1="24609" y1="83984" x2="42188" y2="83594"/>
                        <a14:foregroundMark x1="29492" y1="78516" x2="20508" y2="83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51" y="1732075"/>
            <a:ext cx="851105" cy="8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Object 4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03547" y="1803310"/>
            <a:ext cx="847946" cy="607032"/>
          </a:xfrm>
          <a:prstGeom prst="rect">
            <a:avLst/>
          </a:prstGeom>
        </p:spPr>
      </p:pic>
      <p:cxnSp>
        <p:nvCxnSpPr>
          <p:cNvPr id="29701" name="직선 연결선 16"/>
          <p:cNvCxnSpPr/>
          <p:nvPr/>
        </p:nvCxnSpPr>
        <p:spPr>
          <a:xfrm rot="10800000" flipV="1">
            <a:off x="4757420" y="2114549"/>
            <a:ext cx="1478280" cy="2540"/>
          </a:xfrm>
          <a:prstGeom prst="line">
            <a:avLst/>
          </a:prstGeom>
          <a:noFill/>
          <a:ln w="25400" cap="flat" cmpd="sng" algn="ctr">
            <a:solidFill>
              <a:srgbClr val="D7C49E">
                <a:alpha val="100000"/>
              </a:srgbClr>
            </a:solidFill>
            <a:prstDash val="solid"/>
            <a:miter/>
          </a:ln>
        </p:spPr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D1FA6C-0A87-56E1-4497-76D02EC4DD7F}"/>
              </a:ext>
            </a:extLst>
          </p:cNvPr>
          <p:cNvCxnSpPr>
            <a:cxnSpLocks/>
          </p:cNvCxnSpPr>
          <p:nvPr/>
        </p:nvCxnSpPr>
        <p:spPr>
          <a:xfrm>
            <a:off x="7780020" y="3434080"/>
            <a:ext cx="0" cy="505003"/>
          </a:xfrm>
          <a:prstGeom prst="line">
            <a:avLst/>
          </a:prstGeom>
          <a:ln w="25400">
            <a:solidFill>
              <a:srgbClr val="D7C4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03818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913</ep:Words>
  <ep:PresentationFormat>화면 슬라이드 쇼(16:9)</ep:PresentationFormat>
  <ep:Paragraphs>228</ep:Paragraphs>
  <ep:Slides>26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누구나 펫시터가 될 수 있는</vt:lpstr>
      <vt:lpstr>슬라이드 2</vt:lpstr>
      <vt:lpstr>슬라이드 3</vt:lpstr>
      <vt:lpstr>슬라이드 4</vt:lpstr>
      <vt:lpstr>슬라이드 5</vt:lpstr>
      <vt:lpstr>슬라이드 6</vt:lpstr>
      <vt:lpstr>프로젝트 총 기간 : 69일</vt:lpstr>
      <vt:lpstr>개발 도구 및 환경</vt:lpstr>
      <vt:lpstr>슬라이드 9</vt:lpstr>
      <vt:lpstr>슬라이드 10</vt:lpstr>
      <vt:lpstr>슬라이드 11</vt:lpstr>
      <vt:lpstr>프로세스 순서도(일반회원)</vt:lpstr>
      <vt:lpstr>프로세스 순서도(일반회원)</vt:lpstr>
      <vt:lpstr>슬라이드 14</vt:lpstr>
      <vt:lpstr>프로세스 순서도(펫시터)</vt:lpstr>
      <vt:lpstr>슬라이드 16</vt:lpstr>
      <vt:lpstr>ER-Diagram</vt:lpstr>
      <vt:lpstr>플랫폼 정책</vt:lpstr>
      <vt:lpstr>초안 비교</vt:lpstr>
      <vt:lpstr>슬라이드 20</vt:lpstr>
      <vt:lpstr>슬라이드 21</vt:lpstr>
      <vt:lpstr>프로젝트 후기</vt:lpstr>
      <vt:lpstr>프로젝트 후기</vt:lpstr>
      <vt:lpstr>프로젝트 후기</vt:lpstr>
      <vt:lpstr>Q&amp;A</vt:lpstr>
      <vt:lpstr>지금까지 발표들어주셔서 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2023-01-16T05:29:51.000</dcterms:created>
  <dc:creator>boyeong</dc:creator>
  <cp:lastModifiedBy>SOYEON</cp:lastModifiedBy>
  <dcterms:modified xsi:type="dcterms:W3CDTF">2023-01-18T03:06:03.814</dcterms:modified>
  <cp:revision>222</cp:revision>
  <dc:title>펫시팅 서비스 플랫폼, kiwi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