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0" r:id="rId40"/>
    <p:sldId id="311" r:id="rId41"/>
    <p:sldId id="312" r:id="rId42"/>
    <p:sldId id="31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06" r:id="rId65"/>
    <p:sldId id="307" r:id="rId66"/>
    <p:sldId id="308" r:id="rId67"/>
    <p:sldId id="30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E574-D601-460C-AFC4-90AE8A5D572E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BD356-E23B-47BA-B594-F56CB700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Delonix Regia Hotel Management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7452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CHAN ZHI MAI – 1301354E</a:t>
            </a:r>
          </a:p>
          <a:p>
            <a:r>
              <a:rPr lang="en-US" sz="3200" dirty="0" smtClean="0"/>
              <a:t>Aaron lim jiekai – 1300647c</a:t>
            </a:r>
          </a:p>
          <a:p>
            <a:r>
              <a:rPr lang="en-US" sz="3200" dirty="0" smtClean="0"/>
              <a:t>Zhiyong chew – 1306307h</a:t>
            </a:r>
          </a:p>
          <a:p>
            <a:r>
              <a:rPr lang="en-US" sz="3200" dirty="0" smtClean="0"/>
              <a:t>Nurul Hidayah Hamzah – 1302901b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>housekeeping module – 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Housekeeping orders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>human resource module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Payroll</a:t>
            </a:r>
          </a:p>
          <a:p>
            <a:r>
              <a:rPr lang="en-US" dirty="0" smtClean="0"/>
              <a:t>Database for employee information</a:t>
            </a:r>
          </a:p>
          <a:p>
            <a:r>
              <a:rPr lang="en-US" dirty="0" smtClean="0"/>
              <a:t>Attendance records</a:t>
            </a:r>
          </a:p>
          <a:p>
            <a:r>
              <a:rPr lang="en-US" dirty="0" smtClean="0"/>
              <a:t>Management of absences/leave application</a:t>
            </a:r>
          </a:p>
          <a:p>
            <a:r>
              <a:rPr lang="en-US" dirty="0" smtClean="0"/>
              <a:t>Employee scheduling</a:t>
            </a:r>
          </a:p>
          <a:p>
            <a:r>
              <a:rPr lang="en-US" dirty="0" smtClean="0"/>
              <a:t>Performance appraisal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workload – chan zhi mai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24573"/>
              </p:ext>
            </p:extLst>
          </p:nvPr>
        </p:nvGraphicFramePr>
        <p:xfrm>
          <a:off x="2123440" y="1702646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Objectives/Deliverables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Members 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Introduction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Objectives of the 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Room Booking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Finance and Accounting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Aaron Lim JieKai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Housekeeping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Human Resource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Nurul Hidayah Hamzah (1302901B</a:t>
                      </a:r>
                      <a:r>
                        <a:rPr lang="en-GB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Scope of the Project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Room Booking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Finance and Accounting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Aaron Lim JieKai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Housekeeping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Human Resource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Nurul Hidayah Hamzah (1302901B)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workload – chan zhi mai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03464"/>
              </p:ext>
            </p:extLst>
          </p:nvPr>
        </p:nvGraphicFramePr>
        <p:xfrm>
          <a:off x="2123440" y="1702646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Objectives/Deliverables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Members 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Distribution of Workload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Constraints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Resources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Product Positioning in the Market/Company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Aaron Lim JieKai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Approach and Methodology of the 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Nurul Hidayah Hamzah (1302901B)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– zhiyong chew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Collaboration and integrating problem</a:t>
            </a:r>
          </a:p>
          <a:p>
            <a:r>
              <a:rPr lang="en-US" dirty="0" smtClean="0"/>
              <a:t>Work load will be different as some might have more sub-features </a:t>
            </a:r>
          </a:p>
          <a:p>
            <a:r>
              <a:rPr lang="en-US" dirty="0" smtClean="0"/>
              <a:t>Might not able to deliver the product stated due to time is limited</a:t>
            </a:r>
          </a:p>
          <a:p>
            <a:r>
              <a:rPr lang="en-US" dirty="0" smtClean="0"/>
              <a:t>Software availability</a:t>
            </a:r>
          </a:p>
          <a:p>
            <a:r>
              <a:rPr lang="en-US" dirty="0" smtClean="0"/>
              <a:t>manpower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– chan zhi mai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Software:</a:t>
            </a:r>
          </a:p>
          <a:p>
            <a:pPr marL="0" indent="0">
              <a:buNone/>
            </a:pPr>
            <a:r>
              <a:rPr lang="en-US" dirty="0"/>
              <a:t>1.	Microsoft Office 2013</a:t>
            </a:r>
          </a:p>
          <a:p>
            <a:pPr marL="0" indent="0">
              <a:buNone/>
            </a:pPr>
            <a:r>
              <a:rPr lang="en-US" dirty="0"/>
              <a:t>2.	Microsoft Visual Studio 2013</a:t>
            </a:r>
          </a:p>
          <a:p>
            <a:pPr marL="0" indent="0">
              <a:buNone/>
            </a:pPr>
            <a:r>
              <a:rPr lang="en-US" dirty="0"/>
              <a:t>3.	Microsoft Security Essentials </a:t>
            </a:r>
          </a:p>
          <a:p>
            <a:pPr marL="0" indent="0">
              <a:buNone/>
            </a:pPr>
            <a:r>
              <a:rPr lang="en-US" dirty="0"/>
              <a:t>4.	SQL Management Studio</a:t>
            </a:r>
          </a:p>
          <a:p>
            <a:pPr marL="0" indent="0">
              <a:buNone/>
            </a:pPr>
            <a:r>
              <a:rPr lang="en-US" dirty="0"/>
              <a:t>5.	Tableau 8.3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Hardware: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Brother MFC-J470DW Printer</a:t>
            </a: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ASUS ET2321INTH All-In-One PC  </a:t>
            </a: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Casio TE-2200 Cash Register with Honeywell MS-9520 Scanner Receipt Printer</a:t>
            </a: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Nets Terminal</a:t>
            </a: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ea typeface="Times New Roman" panose="02020603050405020304" pitchFamily="18" charset="0"/>
              </a:rPr>
              <a:t>Citibank </a:t>
            </a:r>
            <a:r>
              <a:rPr lang="en-GB" dirty="0">
                <a:ea typeface="Times New Roman" panose="02020603050405020304" pitchFamily="18" charset="0"/>
              </a:rPr>
              <a:t>Credit Card Terminal</a:t>
            </a:r>
            <a:endParaRPr lang="en-US" dirty="0"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positioning – aaron lim jiekai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109787"/>
            <a:ext cx="4619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 of the </a:t>
            </a:r>
            <a:r>
              <a:rPr lang="en-US" dirty="0" smtClean="0"/>
              <a:t>Project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WATERFALL MODEL:</a:t>
            </a:r>
          </a:p>
          <a:p>
            <a:r>
              <a:rPr lang="en-US" dirty="0"/>
              <a:t>model maintains that one should move to a phase only when it’s preceding phase is completed and perfected. </a:t>
            </a:r>
            <a:endParaRPr lang="en-US" dirty="0" smtClean="0"/>
          </a:p>
          <a:p>
            <a:r>
              <a:rPr lang="en-US" dirty="0"/>
              <a:t>Phases of development in the waterfall model are thus discrete, and there is no jumping back and forth or overlap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7691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– 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Assumed </a:t>
            </a:r>
            <a:r>
              <a:rPr lang="en-US" dirty="0"/>
              <a:t>that the project will go on smoothly as time planned and be able to deliver the project to the hotel on time.</a:t>
            </a:r>
          </a:p>
          <a:p>
            <a:pPr marL="0" indent="0">
              <a:buNone/>
            </a:pPr>
            <a:r>
              <a:rPr lang="en-US" dirty="0" smtClean="0"/>
              <a:t>• Assumed </a:t>
            </a:r>
            <a:r>
              <a:rPr lang="en-US" dirty="0"/>
              <a:t>that the manpower for the project will stay throughout the entire work schedule.</a:t>
            </a:r>
          </a:p>
          <a:p>
            <a:pPr marL="0" indent="0">
              <a:buNone/>
            </a:pPr>
            <a:r>
              <a:rPr lang="en-US" dirty="0" smtClean="0"/>
              <a:t>• Assumed </a:t>
            </a:r>
            <a:r>
              <a:rPr lang="en-US" dirty="0"/>
              <a:t>that the hardware such as, computers, servers will deliver on time and able to configure as such for the project.</a:t>
            </a:r>
          </a:p>
          <a:p>
            <a:pPr marL="0" indent="0">
              <a:buNone/>
            </a:pPr>
            <a:r>
              <a:rPr lang="en-US" dirty="0" smtClean="0"/>
              <a:t>• Assumed </a:t>
            </a:r>
            <a:r>
              <a:rPr lang="en-US" dirty="0"/>
              <a:t>that there are sufficient hardware and software to complete the project without failing.</a:t>
            </a:r>
          </a:p>
          <a:p>
            <a:pPr marL="0" indent="0">
              <a:buNone/>
            </a:pPr>
            <a:r>
              <a:rPr lang="en-US" dirty="0" smtClean="0"/>
              <a:t>• Assumed </a:t>
            </a:r>
            <a:r>
              <a:rPr lang="en-US" dirty="0"/>
              <a:t>that there will be no issues upon integrating with the hotel and it will work as planned.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acronyms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HR – Human Resource</a:t>
            </a:r>
          </a:p>
          <a:p>
            <a:r>
              <a:rPr lang="en-US" dirty="0"/>
              <a:t>O.T. – Over Time</a:t>
            </a:r>
          </a:p>
          <a:p>
            <a:r>
              <a:rPr lang="en-US" dirty="0"/>
              <a:t>E.g. – Example</a:t>
            </a:r>
          </a:p>
          <a:p>
            <a:r>
              <a:rPr lang="en-US" dirty="0"/>
              <a:t>VAT – Value-added tax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Delonix Regia Hotel is not been doing well even though it is located at a good district. </a:t>
            </a:r>
            <a:endParaRPr lang="en-US" dirty="0" smtClean="0"/>
          </a:p>
          <a:p>
            <a:r>
              <a:rPr lang="en-US" dirty="0" smtClean="0"/>
              <a:t>Mr</a:t>
            </a:r>
            <a:r>
              <a:rPr lang="en-US" dirty="0"/>
              <a:t>. Wang wants to have a Hotel Management System for their </a:t>
            </a:r>
            <a:r>
              <a:rPr lang="en-US" dirty="0" smtClean="0"/>
              <a:t>hotel.</a:t>
            </a:r>
          </a:p>
          <a:p>
            <a:r>
              <a:rPr lang="en-US" dirty="0" smtClean="0"/>
              <a:t>Mr </a:t>
            </a:r>
            <a:r>
              <a:rPr lang="en-US" dirty="0"/>
              <a:t>Wang expects to have an update on the project progress periodically.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we will propose our system to Mr Wang by using Term of Reference, Project Plan and Project Schedule. </a:t>
            </a:r>
          </a:p>
        </p:txBody>
      </p:sp>
    </p:spTree>
    <p:extLst>
      <p:ext uri="{BB962C8B-B14F-4D97-AF65-F5344CB8AC3E}">
        <p14:creationId xmlns:p14="http://schemas.microsoft.com/office/powerpoint/2010/main" val="13569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89513"/>
              </p:ext>
            </p:extLst>
          </p:nvPr>
        </p:nvGraphicFramePr>
        <p:xfrm>
          <a:off x="2009140" y="16112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Roles and Responsibilities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Members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Term of Reference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Introduction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Objectives of the 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Room Booking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Finance and Accounting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Aaron Lim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JieKai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Housekeeping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Human Resource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Nurul Hidayah Hamzah (1302901B)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Scope of the Project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Room Booking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Finance and Accounting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Aaron Lim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JieKai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8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89513"/>
              </p:ext>
            </p:extLst>
          </p:nvPr>
        </p:nvGraphicFramePr>
        <p:xfrm>
          <a:off x="2009140" y="16112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Roles and Responsibilities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Members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Housekeeping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Human Resource Module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Nurul Hidayah Hamzah (1302901B)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Distribution of Workload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Constraints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Resources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Product Positioning in the Market/Company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Aaron Lim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JieKai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(1300647C)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Approach and Methodology of the 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Nurul Hidayah Hamzah (1302901B)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3141"/>
              </p:ext>
            </p:extLst>
          </p:nvPr>
        </p:nvGraphicFramePr>
        <p:xfrm>
          <a:off x="2009140" y="1611206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Roles and Responsibilities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Members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Project Plan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Introduction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Objectives and scope of the project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Assumptions and constraints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ZhiYong Chew (1306307H)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Definitions and acronyms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Roles and responsibilities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Estimates and project schedule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Work breakdown structure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Project schedule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Budget summary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 (1301354E)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Risk management plan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 except Chan Zhi Mai (1301354E)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-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Hotel Management System Project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Initiate Project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	Develop Term of References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1.1.1	Define Scope and Requirement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1.1.2	Determine Project Team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1.1.2.1	Determine Project Manager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1.1.2.2	Determine Development Team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1.1.2.3	Determine Programming Team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1.1.3	Determine Project Positioning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1.1.4	Finalize Term of References and Gain Approvals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1.1.4.1	Consolidate Term of References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1.1.4.2	Hold Review Meeting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1.1.4.3	Revise Project Term of References 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1.1.4.4	Gain Approvals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-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	Plan Project Plan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	Develop Work Plan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2.1.1	Develop Work Breakdown Structure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2.1.2	Develop Project Staffing Plan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2.1.3	Develop Project Schedule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2.1.4	Develop Project Budget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2.1.5	Develop Risk Management Plan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	Finalize Project Plan and Gain Approvals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2.2.1	Consolidate Project Plan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2.2.2	Hold Review Meeting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2.2.3	Revise Project charter 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2.2.4	Gain approvals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-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	Installation and Configuration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	Procure Hardware/Software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3.1.1	Install Development System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3.1.2	Install Live System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3.1.3	Configure System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	Execute Project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	Design Framework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4.1.1	Define framework stages and activities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4.1.2	Design framework content formats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4.1.3	Design web framework delivery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-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	Build the Framework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4.2.1	Write the framework content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4.2.2	Review framework content for quality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	Build hotel management system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4.2.3.1	Room Booking Module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4.2.3.2	Finance Module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4.2.3.3	Housekeeping Module</a:t>
            </a: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4.2.3.4	Human Resource Module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4.3	Implement Framework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4.3.1	Test usability of web tool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4.3.2	Test usability of content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4.3.3	Adjust framework based on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1398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-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4.4	Test the Framework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4.4.1	Move framework to production environment</a:t>
            </a: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4.4.2	Announce availability of framework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4.5	Deployment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	Close the Project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5.1	Maintenance</a:t>
            </a:r>
          </a:p>
        </p:txBody>
      </p:sp>
    </p:spTree>
    <p:extLst>
      <p:ext uri="{BB962C8B-B14F-4D97-AF65-F5344CB8AC3E}">
        <p14:creationId xmlns:p14="http://schemas.microsoft.com/office/powerpoint/2010/main" val="27955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00" y="1996602"/>
            <a:ext cx="10312599" cy="48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5" y="2171857"/>
            <a:ext cx="10224310" cy="46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r>
              <a:rPr lang="en-US" dirty="0" smtClean="0"/>
              <a:t>Room Booking Module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Offer online hotel rooms reservation for customer to make hotel room reservation with the hotel.</a:t>
            </a:r>
          </a:p>
          <a:p>
            <a:r>
              <a:rPr lang="en-US" dirty="0" smtClean="0"/>
              <a:t>Integrate Information and save in a centralized database for easier insert, retrieve, update and delete.</a:t>
            </a:r>
          </a:p>
          <a:p>
            <a:r>
              <a:rPr lang="en-US" dirty="0" smtClean="0"/>
              <a:t>Generate computerized report for business records such as cashier report.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75" y="2152809"/>
            <a:ext cx="10112649" cy="47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8" y="2081381"/>
            <a:ext cx="9722023" cy="4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" y="2262333"/>
            <a:ext cx="10823266" cy="45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94" y="2030884"/>
            <a:ext cx="10339412" cy="4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- all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6" y="2214694"/>
            <a:ext cx="10991507" cy="45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summary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41060"/>
              </p:ext>
            </p:extLst>
          </p:nvPr>
        </p:nvGraphicFramePr>
        <p:xfrm>
          <a:off x="1849120" y="1656926"/>
          <a:ext cx="812800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  <a:tab pos="2438400" algn="ctr"/>
                        </a:tabLs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Delonix Regia Hotel Management System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Labour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Expenses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Members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Salary ($)/month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Time 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needed (Months)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Salary ($)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 Zhi Mai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Aaron Lim </a:t>
                      </a:r>
                      <a:r>
                        <a:rPr lang="en-US" sz="1200" b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JieKai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ZhiYong Chew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Nurul Hidayah Hamzah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Subtotal: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8,000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Hardware Expenses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Resources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Cost ($) /quantity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Cost ($)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Brother MFC-J470DW Printer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218.00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218.00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ASUS ET2321INTH All-In-One PC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1499.00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1499.00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summary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71368"/>
              </p:ext>
            </p:extLst>
          </p:nvPr>
        </p:nvGraphicFramePr>
        <p:xfrm>
          <a:off x="1849120" y="1656926"/>
          <a:ext cx="81280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  <a:tab pos="2438400" algn="ctr"/>
                        </a:tabLs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Delonix Regia Hotel Management System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Casio TE-2200 Cash Register with Honeywell MS-9520 Scanner Receipt Printer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698.00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698.00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Nets Terminal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Citibank Credit Card Terminal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246.00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246.00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Subtotal: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2701.00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Software Expenses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Resources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Cost ($) /quantity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Cost ($)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Microsoft Office 2013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Microsoft Visual Studio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Microsoft Security Essentials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 Management Studio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summary – chan zhi mai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01823"/>
              </p:ext>
            </p:extLst>
          </p:nvPr>
        </p:nvGraphicFramePr>
        <p:xfrm>
          <a:off x="1849120" y="1656926"/>
          <a:ext cx="8128000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  <a:tab pos="2438400" algn="ctr"/>
                        </a:tabLs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Delonix Regia Hotel Management System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Tableau 8.3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Subtotal: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Other Expenses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Resources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Cost ($) /quantity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Quantity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Cost ($)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Credit Card Terminal Annual Fees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385.00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385.00 (Annually)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Nets Terminal Annual Fees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456.00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456.00 (Annually)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Subtotal: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841.00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Cost of the project: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11542.00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mtClean="0"/>
              <a:t>PLAN – ALL EXCEPT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Financial risk </a:t>
            </a:r>
          </a:p>
          <a:p>
            <a:r>
              <a:rPr lang="en-US" dirty="0" smtClean="0"/>
              <a:t>the </a:t>
            </a:r>
            <a:r>
              <a:rPr lang="en-US" dirty="0"/>
              <a:t>hotel may not achieve its business and profit </a:t>
            </a:r>
            <a:r>
              <a:rPr lang="en-US" dirty="0" smtClean="0"/>
              <a:t>margins due to cash-flow issue. </a:t>
            </a:r>
          </a:p>
          <a:p>
            <a:r>
              <a:rPr lang="en-US" dirty="0" smtClean="0"/>
              <a:t>To </a:t>
            </a:r>
            <a:r>
              <a:rPr lang="en-US" dirty="0"/>
              <a:t>reduce </a:t>
            </a:r>
            <a:r>
              <a:rPr lang="en-US" dirty="0" smtClean="0"/>
              <a:t>the, </a:t>
            </a:r>
            <a:r>
              <a:rPr lang="en-US" dirty="0"/>
              <a:t>the hotel may use the approach to come up with promotions, discounts, lucky draws to attract customers to continue to visit the </a:t>
            </a:r>
            <a:r>
              <a:rPr lang="en-US" dirty="0" smtClean="0"/>
              <a:t>hotel</a:t>
            </a:r>
          </a:p>
          <a:p>
            <a:r>
              <a:rPr lang="en-US" dirty="0" smtClean="0"/>
              <a:t>and </a:t>
            </a:r>
            <a:r>
              <a:rPr lang="en-US" dirty="0"/>
              <a:t>if such approach are good, customers will eventually use their mouth-to-mouth to let more people know about the hotel.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mtClean="0"/>
              <a:t>PLAN – ALL EXCEPT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Reputational </a:t>
            </a:r>
            <a:r>
              <a:rPr lang="en-US" dirty="0"/>
              <a:t>Risk</a:t>
            </a:r>
          </a:p>
          <a:p>
            <a:r>
              <a:rPr lang="en-US" dirty="0" smtClean="0"/>
              <a:t>competitive </a:t>
            </a:r>
            <a:r>
              <a:rPr lang="en-US" dirty="0"/>
              <a:t>is growing in the fast market </a:t>
            </a:r>
            <a:r>
              <a:rPr lang="en-US" dirty="0" smtClean="0"/>
              <a:t>nowadays. </a:t>
            </a:r>
          </a:p>
          <a:p>
            <a:r>
              <a:rPr lang="en-US" dirty="0" smtClean="0"/>
              <a:t>The </a:t>
            </a:r>
            <a:r>
              <a:rPr lang="en-US" dirty="0"/>
              <a:t>likelihood of this risk arising is moderate as long as the hotel provides customers great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reduce the risk from arising at any point of time, the hotel can ensure that all staffs are well-trained and provide good services to customers at any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r>
              <a:rPr lang="en-US" dirty="0" smtClean="0"/>
              <a:t>Finance and accounting module – Aaron lim jiekai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Handles accounts, billing invoice, and view financial reports</a:t>
            </a:r>
          </a:p>
          <a:p>
            <a:r>
              <a:rPr lang="en-US" dirty="0" smtClean="0"/>
              <a:t>System can manage different currencies to match with different foreign 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mtClean="0"/>
              <a:t>PLAN – ALL EXCEPT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Safety 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People may injured themselves within the hotel premises</a:t>
            </a:r>
          </a:p>
          <a:p>
            <a:r>
              <a:rPr lang="en-US" dirty="0" smtClean="0"/>
              <a:t>The </a:t>
            </a:r>
            <a:r>
              <a:rPr lang="en-US" dirty="0"/>
              <a:t>likelihood of this risk arising is likely to happen as people sometimes are not that careful and thus leading to injuries.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reduce the </a:t>
            </a:r>
            <a:r>
              <a:rPr lang="en-US" dirty="0" smtClean="0"/>
              <a:t>risk, </a:t>
            </a:r>
            <a:r>
              <a:rPr lang="en-US" dirty="0"/>
              <a:t>the hotel may engage employees to attend safety risk </a:t>
            </a:r>
            <a:r>
              <a:rPr lang="en-US" dirty="0" smtClean="0"/>
              <a:t>courses that </a:t>
            </a:r>
            <a:r>
              <a:rPr lang="en-US" dirty="0"/>
              <a:t>can train the employees to help handle such </a:t>
            </a:r>
            <a:r>
              <a:rPr lang="en-US" dirty="0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mtClean="0"/>
              <a:t>PLAN – ALL EXCEPT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Information Systems 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Failure in the management system will be deadly as the hotel rely heavily on technologies and cause operation to be delayed</a:t>
            </a:r>
          </a:p>
          <a:p>
            <a:r>
              <a:rPr lang="en-US" dirty="0" smtClean="0"/>
              <a:t>Valuable information are stored in the management system and any inappropriate or unauthorized access will cause it to be lost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reduce this </a:t>
            </a:r>
            <a:r>
              <a:rPr lang="en-US" dirty="0" smtClean="0"/>
              <a:t>risk, </a:t>
            </a:r>
            <a:r>
              <a:rPr lang="en-US" dirty="0"/>
              <a:t>the Hotel have to ensure at least monthly system updates and inspections to prevent any system </a:t>
            </a:r>
            <a:r>
              <a:rPr lang="en-US" dirty="0" smtClean="0"/>
              <a:t>disruption</a:t>
            </a:r>
          </a:p>
          <a:p>
            <a:r>
              <a:rPr lang="en-US" dirty="0" smtClean="0"/>
              <a:t>have </a:t>
            </a:r>
            <a:r>
              <a:rPr lang="en-US" dirty="0"/>
              <a:t>to implement a variety of security measures in order to maintain the safety of personal customer information and to prevent outsiders from hacking in into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mtClean="0"/>
              <a:t>PLAN – ALL EXCEPT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Technology 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unable </a:t>
            </a:r>
            <a:r>
              <a:rPr lang="en-US" dirty="0"/>
              <a:t>to keep pace with developments in technology could damage operation or competitive position. </a:t>
            </a:r>
            <a:endParaRPr lang="en-US" dirty="0" smtClean="0"/>
          </a:p>
          <a:p>
            <a:r>
              <a:rPr lang="en-US" dirty="0" smtClean="0"/>
              <a:t>technologies </a:t>
            </a:r>
            <a:r>
              <a:rPr lang="en-US" dirty="0"/>
              <a:t>and systems must be refined, updated or replaced with more advanced systems on a regular basics.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hotel is unable to do as quickly as compared to competitors or could not afford to change or update the system, it will cause the business to suffer.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reduce the risk from arising, hotel can find technologies that is cheap and easy to update and also software that is flexible to implement news features or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 – CHAN ZHI MAI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1189" y="2682976"/>
            <a:ext cx="3651821" cy="279221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6679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framework or a process used by software industry to define tasks performed at each step in the </a:t>
            </a:r>
            <a:r>
              <a:rPr lang="en-US" dirty="0" smtClean="0"/>
              <a:t>software </a:t>
            </a:r>
            <a:r>
              <a:rPr lang="en-US" dirty="0"/>
              <a:t>development process</a:t>
            </a:r>
            <a:r>
              <a:rPr lang="en-US" dirty="0" smtClean="0"/>
              <a:t>.</a:t>
            </a:r>
          </a:p>
          <a:p>
            <a:r>
              <a:rPr lang="en-US" dirty="0"/>
              <a:t>SDLC is a structure followed by a development team within the software organization. </a:t>
            </a:r>
            <a:endParaRPr lang="en-US" dirty="0" smtClean="0"/>
          </a:p>
          <a:p>
            <a:r>
              <a:rPr lang="en-US" dirty="0"/>
              <a:t>It consists of a detailed plan describing how to design, develop, maintain, replace and alter or enhance specific software.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8168" y="2214694"/>
            <a:ext cx="370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SDLC STAGES – PLANNING TO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– CHAN ZHI MAI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131" y="2366963"/>
            <a:ext cx="4497937" cy="342423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13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referred as a linear-sequential life cycle model</a:t>
            </a:r>
            <a:r>
              <a:rPr lang="en-US" dirty="0" smtClean="0"/>
              <a:t>.</a:t>
            </a:r>
          </a:p>
          <a:p>
            <a:r>
              <a:rPr lang="en-US" dirty="0"/>
              <a:t>each phrase must be fully completed before the next phrase can begin. </a:t>
            </a:r>
            <a:endParaRPr lang="en-US" dirty="0" smtClean="0"/>
          </a:p>
          <a:p>
            <a:r>
              <a:rPr lang="en-US" dirty="0"/>
              <a:t>usually used for small projects and there are no uncertain requirements. </a:t>
            </a:r>
            <a:endParaRPr lang="en-US" dirty="0" smtClean="0"/>
          </a:p>
          <a:p>
            <a:r>
              <a:rPr lang="en-US" dirty="0"/>
              <a:t>At the end of each phrase, a review takes place to determine if the project is on the right path and whether or not to continue or discard the project.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158" y="1925053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MODEL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 (RAD) model – CHAN ZHI MAI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59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type of incremental </a:t>
            </a:r>
            <a:r>
              <a:rPr lang="en-US" dirty="0" smtClean="0"/>
              <a:t>model.</a:t>
            </a:r>
          </a:p>
          <a:p>
            <a:r>
              <a:rPr lang="en-US" dirty="0"/>
              <a:t>The components and functions are developed in parallel as if they were mini </a:t>
            </a:r>
            <a:r>
              <a:rPr lang="en-US" dirty="0" smtClean="0"/>
              <a:t>projects.</a:t>
            </a:r>
          </a:p>
          <a:p>
            <a:r>
              <a:rPr lang="en-US" dirty="0"/>
              <a:t>The developments are time-boxed, delivered and then assembled into a working </a:t>
            </a:r>
            <a:r>
              <a:rPr lang="en-US" dirty="0" smtClean="0"/>
              <a:t>prototype.</a:t>
            </a:r>
            <a:endParaRPr lang="en-US" dirty="0"/>
          </a:p>
          <a:p>
            <a:r>
              <a:rPr lang="en-US" dirty="0"/>
              <a:t>This can quickly give the customer something to see and use so as to provide feedback regarding the deliver and their </a:t>
            </a:r>
            <a:r>
              <a:rPr lang="en-US" dirty="0" smtClean="0"/>
              <a:t>requirements.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7909" y="2366963"/>
            <a:ext cx="3578382" cy="3424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295" y="1925053"/>
            <a:ext cx="36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 MODEL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 model (v) – CHAN ZHI MAI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36528"/>
          </a:xfrm>
        </p:spPr>
        <p:txBody>
          <a:bodyPr>
            <a:normAutofit/>
          </a:bodyPr>
          <a:lstStyle/>
          <a:p>
            <a:r>
              <a:rPr lang="en-US" dirty="0"/>
              <a:t>a sequential path of execution of </a:t>
            </a:r>
            <a:r>
              <a:rPr lang="en-US" dirty="0" smtClean="0"/>
              <a:t>process.</a:t>
            </a:r>
          </a:p>
          <a:p>
            <a:r>
              <a:rPr lang="en-US" dirty="0"/>
              <a:t>Each phase must be completed before the next phase </a:t>
            </a:r>
            <a:r>
              <a:rPr lang="en-US" dirty="0" smtClean="0"/>
              <a:t>begins.</a:t>
            </a:r>
          </a:p>
          <a:p>
            <a:r>
              <a:rPr lang="en-US" dirty="0"/>
              <a:t>Testing of the product is planned in parallel with a corresponding phase of </a:t>
            </a:r>
            <a:r>
              <a:rPr lang="en-US" dirty="0" smtClean="0"/>
              <a:t>development.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6295" y="1925053"/>
            <a:ext cx="36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MODEL PHRASES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9013" y="2366963"/>
            <a:ext cx="415617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Six phases in </a:t>
            </a:r>
            <a:r>
              <a:rPr lang="en-US" dirty="0" smtClean="0"/>
              <a:t>SDLC: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 gathering and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136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Framework defining tasks performed at each step in the software development process</a:t>
            </a:r>
          </a:p>
          <a:p>
            <a:r>
              <a:rPr lang="en-US" dirty="0" smtClean="0"/>
              <a:t>A structure followed by a development team within the software organization. </a:t>
            </a:r>
          </a:p>
          <a:p>
            <a:r>
              <a:rPr lang="en-US" dirty="0" smtClean="0"/>
              <a:t>Consists of a detailed plan describing how to develop, maintain and replace specific software</a:t>
            </a:r>
          </a:p>
          <a:p>
            <a:r>
              <a:rPr lang="en-US" dirty="0" smtClean="0"/>
              <a:t>The life cycle defines a methodology for improving the quality of software and the overall development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79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– </a:t>
            </a:r>
            <a:r>
              <a:rPr lang="en-US" dirty="0" smtClean="0"/>
              <a:t>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process model to be introduced.</a:t>
            </a:r>
          </a:p>
          <a:p>
            <a:r>
              <a:rPr lang="en-US" dirty="0"/>
              <a:t>Referred to as a linear-sequential life cycle model.</a:t>
            </a:r>
          </a:p>
          <a:p>
            <a:r>
              <a:rPr lang="en-US" dirty="0"/>
              <a:t>Each phase must be completed fully before the next phase can begin.</a:t>
            </a:r>
          </a:p>
          <a:p>
            <a:r>
              <a:rPr lang="en-US" dirty="0"/>
              <a:t>Used for project which is small and there are no uncertain requirements.</a:t>
            </a:r>
          </a:p>
          <a:p>
            <a:r>
              <a:rPr lang="en-US" dirty="0"/>
              <a:t>Testing starts only after the development is complete and in waterfall model phases do not overlap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4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– </a:t>
            </a:r>
            <a:r>
              <a:rPr lang="en-US" dirty="0" smtClean="0"/>
              <a:t>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333884"/>
            <a:ext cx="5106026" cy="3724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Disadvantages of waterfall </a:t>
            </a:r>
            <a:r>
              <a:rPr lang="en-US" dirty="0" smtClean="0"/>
              <a:t>model:</a:t>
            </a:r>
          </a:p>
          <a:p>
            <a:r>
              <a:rPr lang="en-US" dirty="0" smtClean="0"/>
              <a:t>High </a:t>
            </a:r>
            <a:r>
              <a:rPr lang="en-US" dirty="0"/>
              <a:t>amounts of risk and uncertainty.</a:t>
            </a:r>
          </a:p>
          <a:p>
            <a:r>
              <a:rPr lang="en-US" dirty="0"/>
              <a:t>Poor model for long and ongoing projects.</a:t>
            </a:r>
          </a:p>
          <a:p>
            <a:r>
              <a:rPr lang="en-US" dirty="0"/>
              <a:t>Not a good model for complex and object-oriented projects.</a:t>
            </a:r>
          </a:p>
          <a:p>
            <a:r>
              <a:rPr lang="en-US" dirty="0"/>
              <a:t>No working software is produced until late during the life cycle.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13775" y="2333884"/>
            <a:ext cx="5105400" cy="3724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 of waterfall </a:t>
            </a:r>
            <a:r>
              <a:rPr lang="en-US" dirty="0" smtClean="0"/>
              <a:t>model:</a:t>
            </a:r>
          </a:p>
          <a:p>
            <a:r>
              <a:rPr lang="en-US" dirty="0"/>
              <a:t>Simple and easy to understand and use</a:t>
            </a:r>
          </a:p>
          <a:p>
            <a:r>
              <a:rPr lang="en-US" dirty="0"/>
              <a:t>Easy to manage due to the rigidity of the model as each phase has specific deliverables and a review process.</a:t>
            </a:r>
          </a:p>
          <a:p>
            <a:r>
              <a:rPr lang="en-US" dirty="0"/>
              <a:t>Waterfall model works well for smaller projects </a:t>
            </a:r>
          </a:p>
          <a:p>
            <a:r>
              <a:rPr lang="en-US" dirty="0"/>
              <a:t>Model phases are processed and completed one at a time as phases do not overlap.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r>
              <a:rPr lang="en-US" dirty="0" smtClean="0"/>
              <a:t>Housekeeping module – 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Room attendants and their supervisor can do better housekeeping</a:t>
            </a:r>
          </a:p>
          <a:p>
            <a:r>
              <a:rPr lang="en-US" dirty="0" smtClean="0"/>
              <a:t>Fulfil hotel sanitation requirements more tactfully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Model – 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333884"/>
            <a:ext cx="51060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13775" y="2333884"/>
            <a:ext cx="5105400" cy="4524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Divided into various builds and multiple development cycles take places here, making the life cycle a “multi-waterfall” cycle.</a:t>
            </a:r>
          </a:p>
          <a:p>
            <a:r>
              <a:rPr lang="en-US" dirty="0"/>
              <a:t>Cycles are then divided up into smaller so as to manage modules easily. </a:t>
            </a:r>
          </a:p>
          <a:p>
            <a:r>
              <a:rPr lang="en-US" dirty="0"/>
              <a:t>Each module will pass through the requirement, design, implementation and lastly the testing phases</a:t>
            </a:r>
          </a:p>
          <a:p>
            <a:r>
              <a:rPr lang="en-US" dirty="0"/>
              <a:t>Each subsequent release of the module adds function to the previous release and the process continues until the complete system is achieved.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9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Model – 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333884"/>
            <a:ext cx="5106026" cy="37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Incremental </a:t>
            </a:r>
            <a:r>
              <a:rPr lang="en-US" dirty="0" smtClean="0"/>
              <a:t>Model:</a:t>
            </a:r>
          </a:p>
          <a:p>
            <a:r>
              <a:rPr lang="en-US" dirty="0"/>
              <a:t>Need good planning and design.</a:t>
            </a:r>
          </a:p>
          <a:p>
            <a:r>
              <a:rPr lang="en-US" dirty="0"/>
              <a:t>Need a clear and complete definition of the whole system before it can be broken down and built incrementally.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13775" y="2333884"/>
            <a:ext cx="5105400" cy="3724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 of Incremental </a:t>
            </a:r>
            <a:r>
              <a:rPr lang="en-US" dirty="0" smtClean="0"/>
              <a:t>Model:</a:t>
            </a:r>
          </a:p>
          <a:p>
            <a:r>
              <a:rPr lang="en-US" dirty="0"/>
              <a:t>Generates working software quickly and early during the software life cycle.</a:t>
            </a:r>
          </a:p>
          <a:p>
            <a:r>
              <a:rPr lang="en-US" dirty="0"/>
              <a:t>Less costly to change scope and requirements.</a:t>
            </a:r>
          </a:p>
          <a:p>
            <a:r>
              <a:rPr lang="en-US" dirty="0"/>
              <a:t>It is easier to test and debug during a smaller iteration.</a:t>
            </a:r>
          </a:p>
          <a:p>
            <a:r>
              <a:rPr lang="en-US" dirty="0"/>
              <a:t>Customer can respond to each built.</a:t>
            </a:r>
          </a:p>
          <a:p>
            <a:r>
              <a:rPr lang="en-US" dirty="0"/>
              <a:t>Lowers initial delivery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1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Model – 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333884"/>
            <a:ext cx="5106026" cy="34241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13775" y="2333884"/>
            <a:ext cx="5105400" cy="4524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also a type of incremental model </a:t>
            </a:r>
          </a:p>
          <a:p>
            <a:r>
              <a:rPr lang="en-US" dirty="0"/>
              <a:t>Software is developed in incremental and rapid cycles. </a:t>
            </a:r>
          </a:p>
          <a:p>
            <a:r>
              <a:rPr lang="en-US" dirty="0"/>
              <a:t>Results in small incremental releases with each release building on previous functionality.</a:t>
            </a:r>
          </a:p>
          <a:p>
            <a:r>
              <a:rPr lang="en-US" dirty="0"/>
              <a:t>Each release is thoroughly tested to ensure that the software quality is maintained and it is also used for time critical applications.</a:t>
            </a:r>
          </a:p>
          <a:p>
            <a:r>
              <a:rPr lang="en-US" dirty="0"/>
              <a:t>Example of agile model is extreme programming(XP)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Model – 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333884"/>
            <a:ext cx="5106026" cy="3701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Disadvantages of Agile Model:</a:t>
            </a:r>
          </a:p>
          <a:p>
            <a:r>
              <a:rPr lang="en-US" dirty="0"/>
              <a:t>Difficult to assess the effort required at the beginning of the software development life cycle if the software deliverables are larges. </a:t>
            </a:r>
          </a:p>
          <a:p>
            <a:r>
              <a:rPr lang="en-US" dirty="0"/>
              <a:t>Lack of emphasis on necessary designing and documentation.</a:t>
            </a:r>
          </a:p>
          <a:p>
            <a:r>
              <a:rPr lang="en-US" dirty="0"/>
              <a:t>The project can easily get taken off track if the customer representative is not clear with what is the final outcome that they want.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13775" y="2333884"/>
            <a:ext cx="5105400" cy="3701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 of Agile </a:t>
            </a:r>
            <a:r>
              <a:rPr lang="en-US" dirty="0" smtClean="0"/>
              <a:t>Model:</a:t>
            </a:r>
          </a:p>
          <a:p>
            <a:r>
              <a:rPr lang="en-US" dirty="0"/>
              <a:t>Customer satisfaction by rapid, continuous delivery of useful software.</a:t>
            </a:r>
          </a:p>
          <a:p>
            <a:r>
              <a:rPr lang="en-US" dirty="0"/>
              <a:t>Customers, developers and testers constantly interact with each other.</a:t>
            </a:r>
          </a:p>
          <a:p>
            <a:r>
              <a:rPr lang="en-US" dirty="0"/>
              <a:t>Working software is delivered frequently </a:t>
            </a:r>
          </a:p>
          <a:p>
            <a:r>
              <a:rPr lang="en-US" dirty="0"/>
              <a:t>Late changes in requirements can be done</a:t>
            </a:r>
          </a:p>
        </p:txBody>
      </p:sp>
    </p:spTree>
    <p:extLst>
      <p:ext uri="{BB962C8B-B14F-4D97-AF65-F5344CB8AC3E}">
        <p14:creationId xmlns:p14="http://schemas.microsoft.com/office/powerpoint/2010/main" val="3613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6679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Framework that define tasks performed at each step in the software development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A structure that is followed by a development team within the software </a:t>
            </a:r>
            <a:r>
              <a:rPr lang="en-US" dirty="0" smtClean="0"/>
              <a:t>organization</a:t>
            </a:r>
            <a:endParaRPr lang="en-US" dirty="0"/>
          </a:p>
          <a:p>
            <a:r>
              <a:rPr lang="en-US" dirty="0"/>
              <a:t>Used in systems engineering, information systems and software engineering to describe a process for planning creating, testing and deploying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6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Software Development Life Cycle </a:t>
            </a:r>
            <a:r>
              <a:rPr lang="en-US" dirty="0" smtClean="0"/>
              <a:t>Phases:</a:t>
            </a:r>
          </a:p>
          <a:p>
            <a:r>
              <a:rPr lang="en-US" dirty="0"/>
              <a:t>Requirement gathering and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Implementation or </a:t>
            </a:r>
            <a:r>
              <a:rPr lang="en-US" dirty="0" smtClean="0"/>
              <a:t>coding</a:t>
            </a:r>
            <a:endParaRPr lang="en-US" dirty="0"/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667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Requirement gathering and </a:t>
            </a:r>
            <a:r>
              <a:rPr lang="en-US" dirty="0" smtClean="0"/>
              <a:t>analysis</a:t>
            </a:r>
          </a:p>
          <a:p>
            <a:r>
              <a:rPr lang="en-US" dirty="0"/>
              <a:t>Requires business requirement that must be </a:t>
            </a:r>
            <a:r>
              <a:rPr lang="en-US" dirty="0" smtClean="0"/>
              <a:t>gathered</a:t>
            </a:r>
            <a:endParaRPr lang="en-US" dirty="0"/>
          </a:p>
          <a:p>
            <a:r>
              <a:rPr lang="en-US" dirty="0"/>
              <a:t>Main focus for project managers and stake </a:t>
            </a:r>
            <a:r>
              <a:rPr lang="en-US" dirty="0" smtClean="0"/>
              <a:t>holders</a:t>
            </a:r>
            <a:endParaRPr lang="en-US" dirty="0"/>
          </a:p>
          <a:p>
            <a:r>
              <a:rPr lang="en-US" dirty="0"/>
              <a:t>Conduct meetings to determine the requirements </a:t>
            </a:r>
          </a:p>
          <a:p>
            <a:r>
              <a:rPr lang="en-US" dirty="0"/>
              <a:t>After requirements are gathered, it will be </a:t>
            </a:r>
            <a:r>
              <a:rPr lang="en-US" dirty="0" smtClean="0"/>
              <a:t>analyzed </a:t>
            </a:r>
            <a:r>
              <a:rPr lang="en-US" dirty="0"/>
              <a:t>in the system and development is also studied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6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Prepares the system, software design that were studied in the first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/>
              <a:t>Specify design hardware and system requirements that helps in defining the overall system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Serve as the input for the next phase model</a:t>
            </a:r>
          </a:p>
        </p:txBody>
      </p:sp>
    </p:spTree>
    <p:extLst>
      <p:ext uri="{BB962C8B-B14F-4D97-AF65-F5344CB8AC3E}">
        <p14:creationId xmlns:p14="http://schemas.microsoft.com/office/powerpoint/2010/main" val="30228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69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or </a:t>
            </a:r>
            <a:r>
              <a:rPr lang="en-US" dirty="0" smtClean="0"/>
              <a:t>coding</a:t>
            </a:r>
          </a:p>
          <a:p>
            <a:r>
              <a:rPr lang="en-US" dirty="0" smtClean="0"/>
              <a:t>Receives </a:t>
            </a:r>
            <a:r>
              <a:rPr lang="en-US" dirty="0"/>
              <a:t>system design documents </a:t>
            </a:r>
          </a:p>
          <a:p>
            <a:r>
              <a:rPr lang="en-US" dirty="0"/>
              <a:t>The work will be divided in modules or units and the actual coding will be </a:t>
            </a:r>
            <a:r>
              <a:rPr lang="en-US" dirty="0" smtClean="0"/>
              <a:t>started</a:t>
            </a:r>
            <a:endParaRPr lang="en-US" dirty="0"/>
          </a:p>
          <a:p>
            <a:r>
              <a:rPr lang="en-US" dirty="0"/>
              <a:t>Code will be produced and it will be the main focus for </a:t>
            </a:r>
            <a:r>
              <a:rPr lang="en-US" dirty="0" smtClean="0"/>
              <a:t>developers</a:t>
            </a:r>
            <a:endParaRPr lang="en-US" dirty="0"/>
          </a:p>
          <a:p>
            <a:r>
              <a:rPr lang="en-US" dirty="0"/>
              <a:t>The longest phase of the SDLC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69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r>
              <a:rPr lang="en-US" dirty="0"/>
              <a:t>Making sure product is solving the addressed and gathered during the requirement phase once the code is </a:t>
            </a:r>
            <a:r>
              <a:rPr lang="en-US" dirty="0" smtClean="0"/>
              <a:t>developed</a:t>
            </a:r>
            <a:endParaRPr lang="en-US" dirty="0"/>
          </a:p>
          <a:p>
            <a:r>
              <a:rPr lang="en-US" dirty="0"/>
              <a:t>Unit testing, integration testing, system testing and acceptance testing are done in this phase</a:t>
            </a:r>
          </a:p>
        </p:txBody>
      </p:sp>
    </p:spTree>
    <p:extLst>
      <p:ext uri="{BB962C8B-B14F-4D97-AF65-F5344CB8AC3E}">
        <p14:creationId xmlns:p14="http://schemas.microsoft.com/office/powerpoint/2010/main" val="1345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Deployment</a:t>
            </a:r>
          </a:p>
          <a:p>
            <a:r>
              <a:rPr lang="en-US" dirty="0"/>
              <a:t>Deploy the product to the customer for their usage after all successful testing are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Maintenance</a:t>
            </a:r>
            <a:endParaRPr lang="en-US" dirty="0" smtClean="0"/>
          </a:p>
          <a:p>
            <a:r>
              <a:rPr lang="en-US" dirty="0"/>
              <a:t>Take care of problems once customer’s meets actual problem when they starts using the developed system</a:t>
            </a:r>
          </a:p>
        </p:txBody>
      </p:sp>
    </p:spTree>
    <p:extLst>
      <p:ext uri="{BB962C8B-B14F-4D97-AF65-F5344CB8AC3E}">
        <p14:creationId xmlns:p14="http://schemas.microsoft.com/office/powerpoint/2010/main" val="20863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Refers to linear-sequential life cycle model. Each phase must be completed fully first before the next phase can </a:t>
            </a:r>
            <a:r>
              <a:rPr lang="en-US" dirty="0" smtClean="0"/>
              <a:t>begin</a:t>
            </a:r>
            <a:endParaRPr lang="en-US" dirty="0"/>
          </a:p>
          <a:p>
            <a:r>
              <a:rPr lang="en-US" dirty="0"/>
              <a:t>Used for project which is small with no other uncertain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/>
              <a:t>A review will take place to determine if the project is on the right path one the first phase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Testing only starts after the development is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/>
              <a:t>Does not overlap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71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Waterfall </a:t>
            </a:r>
            <a:r>
              <a:rPr lang="en-US" dirty="0" smtClean="0"/>
              <a:t>Model:</a:t>
            </a:r>
          </a:p>
          <a:p>
            <a:r>
              <a:rPr lang="en-US" dirty="0"/>
              <a:t>Simple and easy to understand and </a:t>
            </a:r>
            <a:r>
              <a:rPr lang="en-US" dirty="0" smtClean="0"/>
              <a:t>use</a:t>
            </a:r>
            <a:endParaRPr lang="en-US" dirty="0"/>
          </a:p>
          <a:p>
            <a:r>
              <a:rPr lang="en-US" dirty="0"/>
              <a:t>Each phase has specific deliverables and a review process thus making it easy to </a:t>
            </a:r>
            <a:r>
              <a:rPr lang="en-US" dirty="0" smtClean="0"/>
              <a:t>manage</a:t>
            </a:r>
            <a:endParaRPr lang="en-US" dirty="0"/>
          </a:p>
          <a:p>
            <a:r>
              <a:rPr lang="en-US" dirty="0"/>
              <a:t>Waterfall model works well in smaller projects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13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Disadvantages of Waterfall </a:t>
            </a:r>
            <a:r>
              <a:rPr lang="en-US" dirty="0" smtClean="0"/>
              <a:t>Model: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hard to change something that was not well-thought in the concept stage once the application is in the testing </a:t>
            </a:r>
            <a:r>
              <a:rPr lang="en-US" dirty="0" smtClean="0"/>
              <a:t>stage</a:t>
            </a:r>
            <a:endParaRPr lang="en-US" dirty="0"/>
          </a:p>
          <a:p>
            <a:r>
              <a:rPr lang="en-US" dirty="0"/>
              <a:t>High amounts of risk and </a:t>
            </a:r>
            <a:r>
              <a:rPr lang="en-US" dirty="0" smtClean="0"/>
              <a:t>uncertainty</a:t>
            </a:r>
            <a:endParaRPr lang="en-US" dirty="0"/>
          </a:p>
          <a:p>
            <a:r>
              <a:rPr lang="en-US" dirty="0"/>
              <a:t>Poor model for long and ongoing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r>
              <a:rPr lang="en-US" dirty="0" smtClean="0"/>
              <a:t>Human resource module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allows functions such as leave applications, and generating payroll, reports and employee’s timetable/ timesheets</a:t>
            </a:r>
            <a:r>
              <a:rPr lang="en-US" dirty="0" smtClean="0"/>
              <a:t>.</a:t>
            </a:r>
          </a:p>
          <a:p>
            <a:r>
              <a:rPr lang="en-US" dirty="0"/>
              <a:t>record basic demographic and address data, selection, training and development, capabilities and skills management, compensation planning records and other related activities. </a:t>
            </a:r>
            <a:endParaRPr lang="en-US" dirty="0" smtClean="0"/>
          </a:p>
          <a:p>
            <a:r>
              <a:rPr lang="en-US" dirty="0"/>
              <a:t>provides the ability to run applications and enter relevant data to applicable database fields, notify employers and provide position management and position control.</a:t>
            </a:r>
          </a:p>
        </p:txBody>
      </p:sp>
    </p:spTree>
    <p:extLst>
      <p:ext uri="{BB962C8B-B14F-4D97-AF65-F5344CB8AC3E}">
        <p14:creationId xmlns:p14="http://schemas.microsoft.com/office/powerpoint/2010/main" val="26961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/>
          </a:bodyPr>
          <a:lstStyle/>
          <a:p>
            <a:r>
              <a:rPr lang="en-US" dirty="0"/>
              <a:t>Does not attempt to start with a full specification of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/>
              <a:t>Development begins by specifying and implementing just part of the software, which then will be reviewed in order to identify further requirements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Process will then be repeated thus, producing a new version of the software for each cycle of the model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713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Advantages of Iterative </a:t>
            </a:r>
            <a:r>
              <a:rPr lang="en-US" dirty="0" smtClean="0"/>
              <a:t>Model:</a:t>
            </a:r>
            <a:endParaRPr lang="en-US" dirty="0"/>
          </a:p>
          <a:p>
            <a:r>
              <a:rPr lang="en-US" dirty="0" smtClean="0"/>
              <a:t>Detect </a:t>
            </a:r>
            <a:r>
              <a:rPr lang="en-US" dirty="0"/>
              <a:t>defects at early stages as iterative model allows building and improving the product step by </a:t>
            </a:r>
            <a:r>
              <a:rPr lang="en-US" dirty="0" smtClean="0"/>
              <a:t>step</a:t>
            </a:r>
            <a:endParaRPr lang="en-US" dirty="0"/>
          </a:p>
          <a:p>
            <a:r>
              <a:rPr lang="en-US" dirty="0"/>
              <a:t>Less time is spent on documenting and more time given for </a:t>
            </a:r>
            <a:r>
              <a:rPr lang="en-US" dirty="0" smtClean="0"/>
              <a:t>designing</a:t>
            </a:r>
            <a:endParaRPr lang="en-US" dirty="0"/>
          </a:p>
          <a:p>
            <a:r>
              <a:rPr lang="en-US" dirty="0"/>
              <a:t>Get reliable user feedback when presenting sketches and blueprints of the product to users for their feedback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1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Iterative </a:t>
            </a:r>
            <a:r>
              <a:rPr lang="en-US" dirty="0" smtClean="0"/>
              <a:t>Model:</a:t>
            </a:r>
          </a:p>
          <a:p>
            <a:r>
              <a:rPr lang="en-US" dirty="0"/>
              <a:t>Each phase of iterative is rigid with no </a:t>
            </a:r>
            <a:r>
              <a:rPr lang="en-US" dirty="0" smtClean="0"/>
              <a:t>overlaps</a:t>
            </a:r>
            <a:endParaRPr lang="en-US" dirty="0"/>
          </a:p>
          <a:p>
            <a:r>
              <a:rPr lang="en-US" dirty="0"/>
              <a:t>Expensive system architecture or design as not all requirements are gathers up front for the entire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incremental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Components or functions are developed in parallel that acts like they were mini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Developments are time boxed, delivered and then assembled into a functioning prototype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Quickly give the customer something to see and use so to provide feedback regarding the delivery and the requirements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Model – </a:t>
            </a:r>
            <a:r>
              <a:rPr lang="en-US" dirty="0" smtClean="0"/>
              <a:t>ZHIYONG 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73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RAD </a:t>
            </a:r>
            <a:r>
              <a:rPr lang="en-US" dirty="0" smtClean="0"/>
              <a:t>Model:</a:t>
            </a:r>
          </a:p>
          <a:p>
            <a:r>
              <a:rPr lang="en-US" dirty="0"/>
              <a:t>Reduced development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Encourages customer </a:t>
            </a:r>
            <a:r>
              <a:rPr lang="en-US" dirty="0" smtClean="0"/>
              <a:t>feedback</a:t>
            </a:r>
            <a:endParaRPr lang="en-US" dirty="0"/>
          </a:p>
          <a:p>
            <a:r>
              <a:rPr lang="en-US" dirty="0"/>
              <a:t>Increases the reusability of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36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Disadvantages of RAD </a:t>
            </a:r>
            <a:r>
              <a:rPr lang="en-US" dirty="0" smtClean="0"/>
              <a:t>Model:</a:t>
            </a:r>
          </a:p>
          <a:p>
            <a:r>
              <a:rPr lang="en-US" dirty="0"/>
              <a:t>Requires skilled developers or </a:t>
            </a:r>
            <a:r>
              <a:rPr lang="en-US" dirty="0" smtClean="0"/>
              <a:t>designers</a:t>
            </a:r>
            <a:endParaRPr lang="en-US" dirty="0"/>
          </a:p>
          <a:p>
            <a:r>
              <a:rPr lang="en-US" dirty="0"/>
              <a:t>Not applicable for cheaper projects as the cost of modelling and automated code generation is very </a:t>
            </a:r>
            <a:r>
              <a:rPr lang="en-US" dirty="0" smtClean="0"/>
              <a:t>high</a:t>
            </a:r>
            <a:endParaRPr lang="en-US" dirty="0"/>
          </a:p>
          <a:p>
            <a:r>
              <a:rPr lang="en-US" dirty="0"/>
              <a:t>Only system that can be modularized, can only be built using RAD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– </a:t>
            </a:r>
            <a:r>
              <a:rPr lang="en-US" dirty="0" smtClean="0"/>
              <a:t>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/>
          </a:bodyPr>
          <a:lstStyle/>
          <a:p>
            <a:r>
              <a:rPr lang="en-US" dirty="0"/>
              <a:t>Series of steps, or phases</a:t>
            </a:r>
          </a:p>
          <a:p>
            <a:pPr lvl="1"/>
            <a:r>
              <a:rPr lang="en-US" dirty="0"/>
              <a:t>Provide a model for the development and lifecycle management of an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Cost-efficient</a:t>
            </a:r>
          </a:p>
          <a:p>
            <a:r>
              <a:rPr lang="en-US" dirty="0"/>
              <a:t>Effective</a:t>
            </a:r>
          </a:p>
          <a:p>
            <a:r>
              <a:rPr lang="en-US" dirty="0"/>
              <a:t>High quality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200025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PHASES IN SDLC 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07456"/>
            <a:ext cx="4114800" cy="3086100"/>
          </a:xfrm>
        </p:spPr>
      </p:pic>
    </p:spTree>
    <p:extLst>
      <p:ext uri="{BB962C8B-B14F-4D97-AF65-F5344CB8AC3E}">
        <p14:creationId xmlns:p14="http://schemas.microsoft.com/office/powerpoint/2010/main" val="21926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Model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6908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Focuses on process adaptability and customer </a:t>
            </a:r>
            <a:r>
              <a:rPr lang="en-US" dirty="0" smtClean="0"/>
              <a:t>satisfaction</a:t>
            </a:r>
          </a:p>
          <a:p>
            <a:r>
              <a:rPr lang="en-US" dirty="0" smtClean="0"/>
              <a:t>Rapid </a:t>
            </a:r>
            <a:r>
              <a:rPr lang="en-US" dirty="0"/>
              <a:t>delivery of working software product</a:t>
            </a:r>
          </a:p>
          <a:p>
            <a:pPr lvl="1"/>
            <a:r>
              <a:rPr lang="en-US" dirty="0" smtClean="0"/>
              <a:t>Interactive</a:t>
            </a:r>
            <a:endParaRPr lang="en-US" dirty="0"/>
          </a:p>
          <a:p>
            <a:pPr lvl="1"/>
            <a:r>
              <a:rPr lang="en-US" dirty="0" smtClean="0"/>
              <a:t>Incremental</a:t>
            </a:r>
            <a:endParaRPr lang="en-US" dirty="0"/>
          </a:p>
          <a:p>
            <a:r>
              <a:rPr lang="en-US" dirty="0"/>
              <a:t>Used for time critical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Tasks are divided to small time frames to deliver specific features for a </a:t>
            </a:r>
            <a:r>
              <a:rPr lang="en-US" dirty="0" smtClean="0"/>
              <a:t>release</a:t>
            </a:r>
            <a:endParaRPr lang="en-US" dirty="0"/>
          </a:p>
          <a:p>
            <a:r>
              <a:rPr lang="en-US" dirty="0"/>
              <a:t>Managing time due to its flexibility and </a:t>
            </a:r>
            <a:r>
              <a:rPr lang="en-US" dirty="0" smtClean="0"/>
              <a:t>adaptability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6908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/>
              <a:t>Functionality can be developed rapidly and demonstrated.</a:t>
            </a:r>
          </a:p>
          <a:p>
            <a:r>
              <a:rPr lang="en-US" dirty="0"/>
              <a:t>Resource requirements are minimum.</a:t>
            </a:r>
          </a:p>
          <a:p>
            <a:r>
              <a:rPr lang="en-US" dirty="0"/>
              <a:t>Suitable fixed or changing requirements.</a:t>
            </a:r>
          </a:p>
          <a:p>
            <a:r>
              <a:rPr lang="en-US" dirty="0"/>
              <a:t> Minimal rules, documentation easily employed</a:t>
            </a:r>
          </a:p>
          <a:p>
            <a:r>
              <a:rPr lang="en-US" dirty="0"/>
              <a:t>Little planning required</a:t>
            </a:r>
          </a:p>
          <a:p>
            <a:r>
              <a:rPr lang="en-US" dirty="0"/>
              <a:t>Easy to manage</a:t>
            </a:r>
          </a:p>
        </p:txBody>
      </p:sp>
    </p:spTree>
    <p:extLst>
      <p:ext uri="{BB962C8B-B14F-4D97-AF65-F5344CB8AC3E}">
        <p14:creationId xmlns:p14="http://schemas.microsoft.com/office/powerpoint/2010/main" val="546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713668"/>
          </a:xfrm>
        </p:spPr>
        <p:txBody>
          <a:bodyPr>
            <a:normAutofit/>
          </a:bodyPr>
          <a:lstStyle/>
          <a:p>
            <a:r>
              <a:rPr lang="en-US" dirty="0"/>
              <a:t>Verification and Validation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V-shaped life cycle is a sequential path of execution of </a:t>
            </a:r>
            <a:r>
              <a:rPr lang="en-US" dirty="0" smtClean="0"/>
              <a:t>processes</a:t>
            </a:r>
            <a:endParaRPr lang="en-US" dirty="0"/>
          </a:p>
          <a:p>
            <a:r>
              <a:rPr lang="en-US" dirty="0"/>
              <a:t>Each phase must be completed before the next phase </a:t>
            </a:r>
            <a:r>
              <a:rPr lang="en-US" dirty="0" smtClean="0"/>
              <a:t>begins</a:t>
            </a:r>
            <a:endParaRPr lang="en-US" dirty="0"/>
          </a:p>
          <a:p>
            <a:r>
              <a:rPr lang="en-US" dirty="0"/>
              <a:t>Testing of the product is planned in parallel with a corresponding phase of development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13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/>
              <a:t>Simple and easy to use.</a:t>
            </a:r>
          </a:p>
          <a:p>
            <a:r>
              <a:rPr lang="en-US" dirty="0"/>
              <a:t>Testing activities like planning, test designing happens well before coding. This saves a lot of time. Hence higher chance of success over the waterfall model.</a:t>
            </a:r>
          </a:p>
          <a:p>
            <a:r>
              <a:rPr lang="en-US" dirty="0"/>
              <a:t>Proactive defect tracking – that is defects are found at early stage.</a:t>
            </a:r>
          </a:p>
          <a:p>
            <a:r>
              <a:rPr lang="en-US" dirty="0"/>
              <a:t>Avoids the downward flow of the defects.</a:t>
            </a:r>
          </a:p>
          <a:p>
            <a:r>
              <a:rPr lang="en-US" dirty="0"/>
              <a:t>Works well for small projects where requirements are easily understood.</a:t>
            </a:r>
          </a:p>
        </p:txBody>
      </p:sp>
    </p:spTree>
    <p:extLst>
      <p:ext uri="{BB962C8B-B14F-4D97-AF65-F5344CB8AC3E}">
        <p14:creationId xmlns:p14="http://schemas.microsoft.com/office/powerpoint/2010/main" val="15980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mODEL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736528"/>
          </a:xfrm>
        </p:spPr>
        <p:txBody>
          <a:bodyPr>
            <a:normAutofit/>
          </a:bodyPr>
          <a:lstStyle/>
          <a:p>
            <a:r>
              <a:rPr lang="en-US" dirty="0"/>
              <a:t>Stands for Rapid Application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Type of incremental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Developed in parallel – for mini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Customers are able to see and use this to provide feedback regarding the delivery and their requirements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73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/>
              <a:t>Reduced development time.</a:t>
            </a:r>
          </a:p>
          <a:p>
            <a:r>
              <a:rPr lang="en-US" dirty="0"/>
              <a:t>Increases reusability of components</a:t>
            </a:r>
          </a:p>
          <a:p>
            <a:r>
              <a:rPr lang="en-US" dirty="0"/>
              <a:t>Quick initial reviews occur</a:t>
            </a:r>
          </a:p>
          <a:p>
            <a:r>
              <a:rPr lang="en-US" dirty="0"/>
              <a:t>Encourages customer feedback</a:t>
            </a:r>
          </a:p>
          <a:p>
            <a:r>
              <a:rPr lang="en-US" dirty="0"/>
              <a:t>Integration from very beginning solves a lot of integration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r>
              <a:rPr lang="en-US" dirty="0" smtClean="0"/>
              <a:t>Human resource module – nurul hidayah hamzah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query their attendance record, apply for leave and check their work timetable from the system without asking the information from HR personnel</a:t>
            </a:r>
            <a:r>
              <a:rPr lang="en-US" dirty="0" smtClean="0"/>
              <a:t>.</a:t>
            </a:r>
          </a:p>
          <a:p>
            <a:r>
              <a:rPr lang="en-US" dirty="0"/>
              <a:t>lets supervisors to approve O.T and leave application requests from their subordinates through the system. </a:t>
            </a:r>
            <a:endParaRPr lang="en-US" dirty="0" smtClean="0"/>
          </a:p>
          <a:p>
            <a:r>
              <a:rPr lang="en-US" dirty="0"/>
              <a:t>keep track of the employees’ attendance and their performance for job promotion or rise of </a:t>
            </a:r>
            <a:r>
              <a:rPr lang="en-US" dirty="0" smtClean="0"/>
              <a:t>salary.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>Room booking module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Availability status</a:t>
            </a:r>
          </a:p>
          <a:p>
            <a:r>
              <a:rPr lang="en-US" dirty="0" smtClean="0"/>
              <a:t>Room reservation</a:t>
            </a:r>
          </a:p>
          <a:p>
            <a:r>
              <a:rPr lang="en-US" dirty="0" smtClean="0"/>
              <a:t>Arrival list</a:t>
            </a:r>
          </a:p>
          <a:p>
            <a:r>
              <a:rPr lang="en-US" dirty="0" smtClean="0"/>
              <a:t>Reservation list</a:t>
            </a:r>
          </a:p>
          <a:p>
            <a:r>
              <a:rPr lang="en-US" dirty="0" smtClean="0"/>
              <a:t>Room status</a:t>
            </a:r>
          </a:p>
          <a:p>
            <a:r>
              <a:rPr lang="en-US" dirty="0" smtClean="0"/>
              <a:t>Telephone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Check-in </a:t>
            </a:r>
          </a:p>
          <a:p>
            <a:r>
              <a:rPr lang="en-US" dirty="0" smtClean="0"/>
              <a:t>Check-out</a:t>
            </a:r>
          </a:p>
          <a:p>
            <a:r>
              <a:rPr lang="en-US" dirty="0" smtClean="0"/>
              <a:t>Departure list</a:t>
            </a:r>
          </a:p>
          <a:p>
            <a:r>
              <a:rPr lang="en-US" dirty="0" smtClean="0"/>
              <a:t>Cashier report</a:t>
            </a:r>
          </a:p>
          <a:p>
            <a:r>
              <a:rPr lang="en-US" dirty="0" smtClean="0"/>
              <a:t>Occupancy</a:t>
            </a:r>
          </a:p>
          <a:p>
            <a:r>
              <a:rPr lang="en-US" dirty="0" smtClean="0"/>
              <a:t>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br>
              <a:rPr lang="en-US" dirty="0" smtClean="0"/>
            </a:br>
            <a:r>
              <a:rPr lang="en-US" dirty="0" smtClean="0"/>
              <a:t>finance and accounting module – aaron lim jiekai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</a:p>
          <a:p>
            <a:r>
              <a:rPr lang="en-US" dirty="0" smtClean="0"/>
              <a:t>Seized accountancy</a:t>
            </a:r>
          </a:p>
          <a:p>
            <a:r>
              <a:rPr lang="en-US" dirty="0" smtClean="0"/>
              <a:t>Numerous automation</a:t>
            </a:r>
          </a:p>
          <a:p>
            <a:r>
              <a:rPr lang="en-US" dirty="0" smtClean="0"/>
              <a:t>Third party management</a:t>
            </a:r>
          </a:p>
          <a:p>
            <a:r>
              <a:rPr lang="en-US" dirty="0" smtClean="0"/>
              <a:t>Reconciliation</a:t>
            </a:r>
          </a:p>
          <a:p>
            <a:r>
              <a:rPr lang="en-US" dirty="0" smtClean="0"/>
              <a:t>Multi’s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Numerous controls</a:t>
            </a:r>
          </a:p>
          <a:p>
            <a:r>
              <a:rPr lang="en-US" dirty="0" smtClean="0"/>
              <a:t>Integration of modules</a:t>
            </a:r>
          </a:p>
          <a:p>
            <a:r>
              <a:rPr lang="en-US" dirty="0" smtClean="0"/>
              <a:t>Financial reports</a:t>
            </a:r>
          </a:p>
          <a:p>
            <a:r>
              <a:rPr lang="en-US" dirty="0" smtClean="0"/>
              <a:t>Analytic</a:t>
            </a:r>
          </a:p>
          <a:p>
            <a:r>
              <a:rPr lang="en-US" dirty="0" smtClean="0"/>
              <a:t>budgeting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395</TotalTime>
  <Words>3386</Words>
  <Application>Microsoft Office PowerPoint</Application>
  <PresentationFormat>Widescreen</PresentationFormat>
  <Paragraphs>630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Symbol</vt:lpstr>
      <vt:lpstr>Times New Roman</vt:lpstr>
      <vt:lpstr>Tw Cen MT</vt:lpstr>
      <vt:lpstr>Wingdings</vt:lpstr>
      <vt:lpstr>Droplet</vt:lpstr>
      <vt:lpstr>Delonix Regia Hotel Management System </vt:lpstr>
      <vt:lpstr>Introduction – CHAN ZHI MAI</vt:lpstr>
      <vt:lpstr>Objectives Room Booking Module – CHAN ZHI MAI</vt:lpstr>
      <vt:lpstr>Objectives Finance and accounting module – Aaron lim jiekai </vt:lpstr>
      <vt:lpstr>Objectives Housekeeping module – Zhiyong chew</vt:lpstr>
      <vt:lpstr>Objectives Human resource module – nurul hidayah hamzah</vt:lpstr>
      <vt:lpstr>Objectives Human resource module – nurul hidayah hamzah</vt:lpstr>
      <vt:lpstr>Scope Room booking module – chan zhi mai</vt:lpstr>
      <vt:lpstr>Scope  finance and accounting module – aaron lim jiekai</vt:lpstr>
      <vt:lpstr>Scope housekeeping module – zhiyong chew</vt:lpstr>
      <vt:lpstr>Scope human resource module – nurul hidayah hamzah</vt:lpstr>
      <vt:lpstr>Distribution of workload – chan zhi mai</vt:lpstr>
      <vt:lpstr>Distribution of workload – chan zhi mai</vt:lpstr>
      <vt:lpstr>Constraints – zhiyong chew</vt:lpstr>
      <vt:lpstr>Resources – chan zhi mai</vt:lpstr>
      <vt:lpstr>Product positioning – aaron lim jiekai</vt:lpstr>
      <vt:lpstr>Approach and Methodology of the Project – nurul hidayah hamzah</vt:lpstr>
      <vt:lpstr>Assumption – zhiyong chew</vt:lpstr>
      <vt:lpstr>Definition and acronyms – chan zhi mai</vt:lpstr>
      <vt:lpstr>Roles and responsibilities – chan zhi mai</vt:lpstr>
      <vt:lpstr>Roles and responsibilities – chan zhi mai</vt:lpstr>
      <vt:lpstr>Roles and responsibilities – chan zhi mai</vt:lpstr>
      <vt:lpstr>Work breakdown structure - all</vt:lpstr>
      <vt:lpstr>Work breakdown structure - all</vt:lpstr>
      <vt:lpstr>Work breakdown structure - all</vt:lpstr>
      <vt:lpstr>Work breakdown structure - all</vt:lpstr>
      <vt:lpstr>Work breakdown structure - all</vt:lpstr>
      <vt:lpstr>Project schedule - all </vt:lpstr>
      <vt:lpstr>Project schedule - all </vt:lpstr>
      <vt:lpstr>Project schedule - all </vt:lpstr>
      <vt:lpstr>Project schedule - all </vt:lpstr>
      <vt:lpstr>Project schedule - all </vt:lpstr>
      <vt:lpstr>Project schedule - all </vt:lpstr>
      <vt:lpstr>Project schedule - all </vt:lpstr>
      <vt:lpstr>Budget summary – chan zhi mai</vt:lpstr>
      <vt:lpstr>Budget summary – chan zhi mai</vt:lpstr>
      <vt:lpstr>Budget summary – chan zhi mai</vt:lpstr>
      <vt:lpstr>RISK MANAGEMENT PLAN – ALL EXCEPT CHAN ZHI MAI</vt:lpstr>
      <vt:lpstr>RISK MANAGEMENT PLAN – ALL EXCEPT CHAN ZHI MAI</vt:lpstr>
      <vt:lpstr>RISK MANAGEMENT PLAN – ALL EXCEPT CHAN ZHI MAI</vt:lpstr>
      <vt:lpstr>RISK MANAGEMENT PLAN – ALL EXCEPT CHAN ZHI MAI</vt:lpstr>
      <vt:lpstr>RISK MANAGEMENT PLAN – ALL EXCEPT CHAN ZHI MAI</vt:lpstr>
      <vt:lpstr>SOFTWARE DEVELOPMENT LIFE CYCLE – CHAN ZHI MAI</vt:lpstr>
      <vt:lpstr>Waterfall model – CHAN ZHI MAI</vt:lpstr>
      <vt:lpstr>RAPID APPLICATION DEVELOPMENT (RAD) model – CHAN ZHI MAI</vt:lpstr>
      <vt:lpstr>VERIFICATION AND VALIDATION model (v) – CHAN ZHI MAI</vt:lpstr>
      <vt:lpstr>SOFTWARE DEVELOPMENT LIFE CYCLE – Aaron lim jiekai</vt:lpstr>
      <vt:lpstr>Waterfall Model – Aaron lim jiekai</vt:lpstr>
      <vt:lpstr>Waterfall Model – Aaron lim jiekai</vt:lpstr>
      <vt:lpstr>Incremental Model – Aaron lim jiekai</vt:lpstr>
      <vt:lpstr>Incremental Model – Aaron lim jiekai</vt:lpstr>
      <vt:lpstr>Agile Model – Aaron lim jiekai</vt:lpstr>
      <vt:lpstr>Agile Model – Aaron lim jiekai</vt:lpstr>
      <vt:lpstr>SOFTWARE DEVELOPMENT LIFE CYCLE – ZHIYONG CHEW</vt:lpstr>
      <vt:lpstr>SOFTWARE DEVELOPMENT LIFE CYCLE – ZHIYONG CHEW</vt:lpstr>
      <vt:lpstr>SOFTWARE DEVELOPMENT LIFE CYCLE – ZHIYONG CHEW</vt:lpstr>
      <vt:lpstr>SOFTWARE DEVELOPMENT LIFE CYCLE – ZHIYONG CHEW</vt:lpstr>
      <vt:lpstr>Waterfall model – ZHIYONG CHEW</vt:lpstr>
      <vt:lpstr>Waterfall model – ZHIYONG CHEW</vt:lpstr>
      <vt:lpstr>Iterative Model – ZHIYONG CHEW</vt:lpstr>
      <vt:lpstr>Iterative Model – ZHIYONG CHEW</vt:lpstr>
      <vt:lpstr>RAD Model – ZHIYONG CHEW</vt:lpstr>
      <vt:lpstr>RAD Model – ZHIYONG CHEW</vt:lpstr>
      <vt:lpstr>SOFTWARE DEVELOPMENT LIFE CYCLE – NURUL HIDAYAH HAMZAH</vt:lpstr>
      <vt:lpstr>Agile Model – NURUL HIDAYAH HAMZAH</vt:lpstr>
      <vt:lpstr>V-Model – NURUL HIDAYAH HAMZAH</vt:lpstr>
      <vt:lpstr>RAD mODEL – NURUL HIDAYAH HAMZAH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Delonix Regia Hotel Management System</dc:title>
  <dc:creator>1301099F@STUDENT.TP.EDU.SG</dc:creator>
  <cp:lastModifiedBy>1301099F@STUDENT.TP.EDU.SG</cp:lastModifiedBy>
  <cp:revision>36</cp:revision>
  <dcterms:created xsi:type="dcterms:W3CDTF">2015-05-04T08:53:32Z</dcterms:created>
  <dcterms:modified xsi:type="dcterms:W3CDTF">2015-05-04T16:48:09Z</dcterms:modified>
</cp:coreProperties>
</file>