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 goals to midterm expectations. Ask students to note personal focus areas.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Demonstrate both concatenation approaches and compare with SQL Server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responses before dismissing; note trends for follow-up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Encourage students to commit to one specific action before the midterm.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Preview the session flow and encourage questions at each transition.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Capture misconceptions for targeted reteaching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a conversion live and encourage students to narrate the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Ask for estimates before revealing the answer. Relate powers of two to storage.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Invite volunteers to act out each stage using a simple recipe metaphor.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Run each snippet live, soliciting predictions before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Show how </a:t>
            </a:r>
            <a:r>
              <a:rPr>
                <a:latin typeface="Courier"/>
              </a:rPr>
              <a:t>with open(...)</a:t>
            </a:r>
            <a:r>
              <a:rPr/>
              <a:t> refines the file iteration 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students refactor the loop and share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CST1100 Midterm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Weeks 1–7 • Binary • Python • SQL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Loop Output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for i in range(3): print(i, end=' ')</a:t>
            </a:r>
            <a:r>
              <a:rPr/>
              <a:t> outputs </a:t>
            </a:r>
            <a:r>
              <a:rPr>
                <a:latin typeface="Courier"/>
              </a:rPr>
              <a:t>0 1 2</a:t>
            </a:r>
            <a:r>
              <a:rPr/>
              <a:t> (Q18).</a:t>
            </a:r>
          </a:p>
          <a:p>
            <a:pPr lvl="0"/>
            <a:r>
              <a:rPr/>
              <a:t>Off-by-one awareness: start at 0, stop before 3.</a:t>
            </a:r>
          </a:p>
          <a:p>
            <a:pPr lvl="0"/>
            <a:r>
              <a:rPr/>
              <a:t>Challenge: How to include 3 or count down?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SELECT</a:t>
            </a:r>
            <a:r>
              <a:rPr/>
              <a:t> retrieves columns (Q19).</a:t>
            </a:r>
          </a:p>
          <a:p>
            <a:pPr lvl="0"/>
            <a:r>
              <a:rPr/>
              <a:t>PostgreSQL concatenation: </a:t>
            </a:r>
            <a:r>
              <a:rPr>
                <a:latin typeface="Courier"/>
              </a:rPr>
              <a:t>firstname || ' ' || surname</a:t>
            </a:r>
            <a:r>
              <a:rPr/>
              <a:t> or </a:t>
            </a:r>
            <a:r>
              <a:rPr>
                <a:latin typeface="Courier"/>
              </a:rPr>
              <a:t>concat(...)</a:t>
            </a:r>
            <a:r>
              <a:rPr/>
              <a:t> (Q20).</a:t>
            </a:r>
          </a:p>
          <a:p>
            <a:pPr lvl="0"/>
            <a:r>
              <a:rPr/>
              <a:t>Why </a:t>
            </a:r>
            <a:r>
              <a:rPr>
                <a:latin typeface="Courier"/>
              </a:rPr>
              <a:t>+</a:t>
            </a:r>
            <a:r>
              <a:rPr/>
              <a:t> fails in PostgreSQL.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Wrap-Up &amp; Exit Ticket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Big ideas: binary, Python control flow, SQL verbs.</a:t>
            </a:r>
          </a:p>
          <a:p>
            <a:pPr lvl="0"/>
            <a:r>
              <a:rPr/>
              <a:t>Exit ticket prompts:</a:t>
            </a:r>
          </a:p>
          <a:p>
            <a:pPr lvl="1"/>
            <a:r>
              <a:rPr/>
              <a:t>Convert 1101₂ to decimal.</a:t>
            </a:r>
          </a:p>
          <a:p>
            <a:pPr lvl="1"/>
            <a:r>
              <a:rPr/>
              <a:t>Predict </a:t>
            </a:r>
            <a:r>
              <a:rPr>
                <a:latin typeface="Courier"/>
              </a:rPr>
              <a:t>len('binary')</a:t>
            </a:r>
            <a:r>
              <a:rPr/>
              <a:t>.</a:t>
            </a:r>
          </a:p>
          <a:p>
            <a:pPr lvl="1"/>
            <a:r>
              <a:rPr/>
              <a:t>Write SQL to select full names.</a:t>
            </a:r>
          </a:p>
          <a:p>
            <a:pPr lvl="0"/>
            <a:r>
              <a:rPr/>
              <a:t>Capture “muddiest point” feedback.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Target weak spots with extra practice.</a:t>
            </a:r>
          </a:p>
          <a:p>
            <a:pPr lvl="0"/>
            <a:r>
              <a:rPr/>
              <a:t>Form study pods to review tricky questions.</a:t>
            </a:r>
          </a:p>
          <a:p>
            <a:pPr lvl="0"/>
            <a:r>
              <a:rPr/>
              <a:t>Reach out during office hours or LMS forums.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Explain why computers rely on binary and ASCII encoding.</a:t>
            </a:r>
          </a:p>
          <a:p>
            <a:pPr lvl="0"/>
            <a:r>
              <a:rPr/>
              <a:t>Practice reading Python snippets for conversions, control flow, and loops.</a:t>
            </a:r>
          </a:p>
          <a:p>
            <a:pPr lvl="0"/>
            <a:r>
              <a:rPr/>
              <a:t>Review logic gates and the CPU instruction cycle.</a:t>
            </a:r>
          </a:p>
          <a:p>
            <a:pPr lvl="0"/>
            <a:r>
              <a:rPr/>
              <a:t>Refresh SQL query syntax and string concatenation.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Warm-Up Diagnostic (10 min)</a:t>
            </a:r>
          </a:p>
          <a:p>
            <a:pPr lvl="0"/>
            <a:r>
              <a:rPr/>
              <a:t>Data Representation Deep Dive (30 min)</a:t>
            </a:r>
          </a:p>
          <a:p>
            <a:pPr lvl="0"/>
            <a:r>
              <a:rPr/>
              <a:t>Logic &amp; CPU Cycle Workshop (15 min)</a:t>
            </a:r>
          </a:p>
          <a:p>
            <a:pPr lvl="0"/>
            <a:r>
              <a:rPr/>
              <a:t>Python Practice Circuit (25 min)</a:t>
            </a:r>
          </a:p>
          <a:p>
            <a:pPr lvl="0"/>
            <a:r>
              <a:rPr/>
              <a:t>SQL Refresher (10 min)</a:t>
            </a:r>
          </a:p>
          <a:p>
            <a:pPr lvl="0"/>
            <a:r>
              <a:rPr/>
              <a:t>Synthesis &amp; Exit Ticket (10 min)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Warm-Up: Binary Quick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Poll: 1011₂ equals what in decimal?</a:t>
            </a:r>
          </a:p>
          <a:p>
            <a:pPr lvl="0"/>
            <a:r>
              <a:rPr/>
              <a:t>Thumbs check: A NOT gate outputs the same value.</a:t>
            </a:r>
          </a:p>
          <a:p>
            <a:pPr lvl="0"/>
            <a:r>
              <a:rPr/>
              <a:t>Pair share: Why do computers lean on base-2?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Representation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Binary rationale: two stable hardware states (Q1).</a:t>
            </a:r>
          </a:p>
          <a:p>
            <a:pPr lvl="0"/>
            <a:r>
              <a:rPr/>
              <a:t>Place-value conversion for </a:t>
            </a:r>
            <a:r>
              <a:rPr>
                <a:latin typeface="Courier"/>
              </a:rPr>
              <a:t>1011₂</a:t>
            </a:r>
            <a:r>
              <a:rPr/>
              <a:t> → 11 (Q2).</a:t>
            </a:r>
          </a:p>
          <a:p>
            <a:pPr lvl="0"/>
            <a:r>
              <a:rPr/>
              <a:t>Bits vs bytes; ASCII code 65 → </a:t>
            </a:r>
            <a:r>
              <a:rPr>
                <a:latin typeface="Courier"/>
              </a:rPr>
              <a:t>A</a:t>
            </a:r>
            <a:r>
              <a:rPr/>
              <a:t> (Q3–Q5).</a:t>
            </a:r>
          </a:p>
          <a:p>
            <a:pPr lvl="0"/>
            <a:r>
              <a:rPr/>
              <a:t>Python helpers: </a:t>
            </a:r>
            <a:r>
              <a:rPr>
                <a:latin typeface="Courier"/>
              </a:rPr>
              <a:t>int(binary, 2)</a:t>
            </a:r>
            <a:r>
              <a:rPr/>
              <a:t> and </a:t>
            </a:r>
            <a:r>
              <a:rPr>
                <a:latin typeface="Courier"/>
              </a:rPr>
              <a:t>ord()</a:t>
            </a:r>
            <a:r>
              <a:rPr/>
              <a:t> (Q4 &amp; Q6).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Color Depth &amp;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 bits per pixel → 2⁸ = 256 colors (Q7).</a:t>
            </a:r>
          </a:p>
          <a:p>
            <a:pPr lvl="0"/>
            <a:r>
              <a:rPr/>
              <a:t>Real-world tie-ins: grayscale photos, emoji palettes.</a:t>
            </a:r>
          </a:p>
          <a:p>
            <a:pPr lvl="0"/>
            <a:r>
              <a:rPr/>
              <a:t>Stretch question: What does 24-bit color yield?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Logic &amp; CPU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 gate flips inputs; AND outputs 1 only when both inputs are 1 (Q8–Q9).</a:t>
            </a:r>
          </a:p>
          <a:p>
            <a:pPr lvl="0"/>
            <a:r>
              <a:rPr/>
              <a:t>Collaboratively build a truth table.</a:t>
            </a:r>
          </a:p>
          <a:p>
            <a:pPr lvl="0"/>
            <a:r>
              <a:rPr/>
              <a:t>CPU cycle: Fetch → Decode → Execute (Q10).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Essentials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5 // 2</a:t>
            </a:r>
            <a:r>
              <a:rPr/>
              <a:t> vs </a:t>
            </a:r>
            <a:r>
              <a:rPr>
                <a:latin typeface="Courier"/>
              </a:rPr>
              <a:t>5 / 2</a:t>
            </a:r>
            <a:r>
              <a:rPr/>
              <a:t>: floor division vs true division (Q11).</a:t>
            </a:r>
          </a:p>
          <a:p>
            <a:pPr lvl="0"/>
            <a:r>
              <a:rPr>
                <a:latin typeface="Courier"/>
              </a:rPr>
              <a:t>len('CityTech')</a:t>
            </a:r>
            <a:r>
              <a:rPr/>
              <a:t> → 8; </a:t>
            </a:r>
            <a:r>
              <a:rPr>
                <a:latin typeface="Courier"/>
              </a:rPr>
              <a:t>#</a:t>
            </a:r>
            <a:r>
              <a:rPr/>
              <a:t> starts comments (Q12–Q13).</a:t>
            </a:r>
          </a:p>
          <a:p>
            <a:pPr lvl="0"/>
            <a:r>
              <a:rPr>
                <a:latin typeface="Courier"/>
              </a:rPr>
              <a:t>True and not False</a:t>
            </a:r>
            <a:r>
              <a:rPr/>
              <a:t> evaluates to </a:t>
            </a:r>
            <a:r>
              <a:rPr>
                <a:latin typeface="Courier"/>
              </a:rPr>
              <a:t>True</a:t>
            </a:r>
            <a:r>
              <a:rPr/>
              <a:t> (Q14).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 Patterns &amp;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Iterate through files with </a:t>
            </a:r>
            <a:r>
              <a:rPr>
                <a:latin typeface="Courier"/>
              </a:rPr>
              <a:t>for line in f:</a:t>
            </a:r>
            <a:r>
              <a:rPr/>
              <a:t> (Q15).</a:t>
            </a:r>
          </a:p>
          <a:p>
            <a:pPr lvl="0"/>
            <a:r>
              <a:rPr/>
              <a:t>Pseudocode goal: human-readable plan (Q16).</a:t>
            </a:r>
          </a:p>
          <a:p>
            <a:pPr lvl="0"/>
            <a:r>
              <a:rPr/>
              <a:t>Repeat N times? Reach for a </a:t>
            </a:r>
            <a:r>
              <a:rPr>
                <a:latin typeface="Courier"/>
              </a:rPr>
              <a:t>for</a:t>
            </a:r>
            <a:r>
              <a:rPr/>
              <a:t> loop (Q17).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CST1100 Midterm Review</dc:title>
  <dc:creator/>
  <cp:keywords/>
  <dcterms:created xsi:type="dcterms:W3CDTF">2025-10-09T19:00:09Z</dcterms:created>
  <dcterms:modified xsi:type="dcterms:W3CDTF">2025-10-09T19:00:09Z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Weeks 1–7 • Binary • Python • SQL</vt:lpwstr>
  </property>
</Properties>
</file>