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Welcome students, set the tone for connecting OOP with real APIs. Mention that we'll blend Python classes with web data and build a mini client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Collect quick responses (Jamboard, LMS, sticky notes) and let students know you will address the muddiest points next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Briefly preview each segment and signal the lab timing so students know there is hands-on practice coming.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the smoothie example from the warm-up: each smoothie order has flavor, size, toppings, and actions like blend or add protein.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Point to each mapping on the left, then show how the code on the right brings the terms to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Share a quick story about a bug caused by forgetting `self`. Reinforce that `self` is automatically passed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Relate the request to placing an order at a counter; the response is the receipt.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Walk through the URL structure, then read the response line-by-line so students see headers and JSON side by side.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Narrate the design choices while live coding: the class holds state, reuses a session, and exposes clean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Encourage students to pair up and talk through the TODO comments. Remind them to read assertion messages carefully.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 to OOP &amp;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505050"/>
                </a:solidFill>
              </a:defRPr>
            </a:pPr>
            <a:r>
              <a:t>CST1100 Week 9 • Classes meet Cat Facts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 &amp;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One thing OOP made easier today</a:t>
            </a:r>
          </a:p>
          <a:p>
            <a:pPr>
              <a:defRPr sz="2400"/>
            </a:pPr>
            <a:r>
              <a:t>One API concept you want to revisit</a:t>
            </a:r>
          </a:p>
          <a:p>
            <a:pPr>
              <a:defRPr sz="2400"/>
            </a:pPr>
            <a:r>
              <a:t>Post-lab: explore another public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Today's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Warm-up: spot attributes &amp; actions</a:t>
            </a:r>
          </a:p>
          <a:p>
            <a:pPr>
              <a:defRPr sz="2400"/>
            </a:pPr>
            <a:r>
              <a:t>OOP building blocks in Python</a:t>
            </a:r>
          </a:p>
          <a:p>
            <a:pPr>
              <a:defRPr sz="2400"/>
            </a:pPr>
            <a:r>
              <a:t>HTTP 101 and JSON payloads</a:t>
            </a:r>
          </a:p>
          <a:p>
            <a:pPr>
              <a:defRPr sz="2400"/>
            </a:pPr>
            <a:r>
              <a:t>Live demo: CatFactsClient</a:t>
            </a:r>
          </a:p>
          <a:p>
            <a:pPr>
              <a:defRPr sz="2400"/>
            </a:pPr>
            <a:r>
              <a:t>Hands-on lab + share-out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Group related data + behavior in one place</a:t>
            </a:r>
          </a:p>
          <a:p>
            <a:pPr>
              <a:defRPr sz="2400"/>
            </a:pPr>
            <a:r>
              <a:t>Create reusable blueprints (`class`) for many objects</a:t>
            </a:r>
          </a:p>
          <a:p>
            <a:pPr>
              <a:defRPr sz="2400"/>
            </a:pPr>
            <a:r>
              <a:t>Keep code easier to test, share, and extend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2200">
                <a:solidFill>
                  <a:srgbClr val="3C3C3C"/>
                </a:solidFill>
              </a:defRPr>
            </a:pPr>
            <a:r>
              <a:t>Class → blueprint</a:t>
            </a:r>
            <a:br/>
            <a:r>
              <a:t>Object → built item (instance)</a:t>
            </a:r>
            <a:br/>
            <a:r>
              <a:t>Attribute → data you store</a:t>
            </a:r>
            <a:br/>
            <a:r>
              <a:t>Method → action the object performs</a:t>
            </a:r>
            <a:br/>
            <a:r>
              <a:t>Constructor → setup code (`__init__`)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800">
                <a:latin typeface="Courier New"/>
              </a:defRPr>
            </a:pPr>
            <a:r>
              <a:t>class CoffeeOrder:</a:t>
            </a:r>
            <a:br/>
            <a:r>
              <a:t>    def __init__(self, size, drink):</a:t>
            </a:r>
            <a:br/>
            <a:r>
              <a:t>        self.size = size</a:t>
            </a:r>
            <a:br/>
            <a:r>
              <a:t>        self.drink = drink</a:t>
            </a:r>
            <a:br/>
            <a:br/>
            <a:r>
              <a:t>order = CoffeeOrder('medium', 'latte')</a:t>
            </a:r>
            <a:br/>
            <a:r>
              <a:t>order.size  # 'medium'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Watch Out For…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`self` is just the current object</a:t>
            </a:r>
          </a:p>
          <a:p>
            <a:pPr>
              <a:defRPr sz="2400"/>
            </a:pPr>
            <a:r>
              <a:t>Classes describe objects; they are not the objects themselves</a:t>
            </a:r>
          </a:p>
          <a:p>
            <a:pPr>
              <a:defRPr sz="2400"/>
            </a:pPr>
            <a:r>
              <a:t>Attributes must be created inside `__init__` before 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URL = protocol + domain + path + query</a:t>
            </a:r>
          </a:p>
          <a:p>
            <a:pPr>
              <a:defRPr sz="2400"/>
            </a:pPr>
            <a:r>
              <a:t>Method (GET/POST) tells the API what action</a:t>
            </a:r>
          </a:p>
          <a:p>
            <a:pPr>
              <a:defRPr sz="2400"/>
            </a:pPr>
            <a:r>
              <a:t>Response returns status code + headers + body</a:t>
            </a:r>
          </a:p>
          <a:p>
            <a:pPr>
              <a:defRPr sz="2400"/>
            </a:pPr>
            <a:r>
              <a:t>JSON is a dictionary-like format for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Anatomy of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2200">
                <a:solidFill>
                  <a:srgbClr val="3C3C3C"/>
                </a:solidFill>
              </a:defRPr>
            </a:pPr>
            <a:r>
              <a:t>Example URL</a:t>
            </a:r>
            <a:br/>
            <a:r>
              <a:t>https://catfact.ninja/fact?max_length=120</a:t>
            </a:r>
            <a:br/>
            <a:br/>
            <a:r>
              <a:t>Status Codes</a:t>
            </a:r>
            <a:br/>
            <a:r>
              <a:t>200 → Success</a:t>
            </a:r>
            <a:br/>
            <a:r>
              <a:t>404 → Not found</a:t>
            </a:r>
            <a:br/>
            <a:r>
              <a:t>429 → Too many requests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800">
                <a:latin typeface="Courier New"/>
              </a:defRPr>
            </a:pPr>
            <a:r>
              <a:t>GET /fact?max_length=120 HTTP/1.1</a:t>
            </a:r>
            <a:br/>
            <a:r>
              <a:t>Host: catfact.ninja</a:t>
            </a:r>
            <a:br/>
            <a:r>
              <a:t>Accept: application/json</a:t>
            </a:r>
            <a:br/>
            <a:br/>
            <a:r>
              <a:t>{</a:t>
            </a:r>
            <a:br/>
            <a:r>
              <a:t>  'fact': 'Cats have 32 muscles...',</a:t>
            </a:r>
            <a:br/>
            <a:r>
              <a:t>  'length': 42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CatFactsClient Blueprint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645920"/>
            <a:ext cx="585216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1E1E1E"/>
                </a:solidFill>
                <a:latin typeface="Courier New"/>
              </a:defRPr>
            </a:pPr>
            <a:r>
              <a:t>class CatFactsClient:</a:t>
            </a:r>
          </a:p>
          <a:p>
            <a:pPr>
              <a:defRPr sz="1800">
                <a:solidFill>
                  <a:srgbClr val="1E1E1E"/>
                </a:solidFill>
                <a:latin typeface="Courier New"/>
              </a:defRPr>
            </a:pPr>
            <a:r>
              <a:t>    BASE_URL = 'https://catfact.ninja'</a:t>
            </a:r>
          </a:p>
          <a:p>
            <a:pPr>
              <a:defRPr sz="1800">
                <a:solidFill>
                  <a:srgbClr val="1E1E1E"/>
                </a:solidFill>
                <a:latin typeface="Courier New"/>
              </a:defRPr>
            </a:pPr>
            <a:r>
              <a:t>    def __init__(self, session=None):</a:t>
            </a:r>
          </a:p>
          <a:p>
            <a:pPr>
              <a:defRPr sz="1800">
                <a:solidFill>
                  <a:srgbClr val="1E1E1E"/>
                </a:solidFill>
                <a:latin typeface="Courier New"/>
              </a:defRPr>
            </a:pPr>
            <a:r>
              <a:t>        self.session = session or requests.Session()</a:t>
            </a:r>
          </a:p>
          <a:p>
            <a:pPr>
              <a:defRPr sz="1800">
                <a:solidFill>
                  <a:srgbClr val="1E1E1E"/>
                </a:solidFill>
                <a:latin typeface="Courier New"/>
              </a:defRPr>
            </a:pPr>
            <a:r>
              <a:t>        self.last_fact = None</a:t>
            </a:r>
          </a:p>
          <a:p>
            <a:pPr>
              <a:defRPr sz="1800">
                <a:solidFill>
                  <a:srgbClr val="1E1E1E"/>
                </a:solidFill>
                <a:latin typeface="Courier New"/>
              </a:defRPr>
            </a:pPr>
            <a:r>
              <a:t>        self.last_fetched_at = None</a:t>
            </a:r>
          </a:p>
          <a:p>
            <a:pPr>
              <a:defRPr sz="1800">
                <a:solidFill>
                  <a:srgbClr val="1E1E1E"/>
                </a:solidFill>
                <a:latin typeface="Courier New"/>
              </a:defRPr>
            </a:pPr>
          </a:p>
          <a:p>
            <a:pPr>
              <a:defRPr sz="1800">
                <a:solidFill>
                  <a:srgbClr val="1E1E1E"/>
                </a:solidFill>
                <a:latin typeface="Courier New"/>
              </a:defRPr>
            </a:pPr>
            <a:r>
              <a:t>    def random_fact(self, max_length=120):</a:t>
            </a:r>
          </a:p>
          <a:p>
            <a:pPr>
              <a:defRPr sz="1800">
                <a:solidFill>
                  <a:srgbClr val="1E1E1E"/>
                </a:solidFill>
                <a:latin typeface="Courier New"/>
              </a:defRPr>
            </a:pPr>
            <a:r>
              <a:t>        response = self.session.get(...)</a:t>
            </a:r>
          </a:p>
          <a:p>
            <a:pPr>
              <a:defRPr sz="1800">
                <a:solidFill>
                  <a:srgbClr val="1E1E1E"/>
                </a:solidFill>
                <a:latin typeface="Courier New"/>
              </a:defRPr>
            </a:pPr>
            <a:r>
              <a:t>        data = self._handle_response(response)</a:t>
            </a:r>
          </a:p>
          <a:p>
            <a:pPr>
              <a:defRPr sz="1800">
                <a:solidFill>
                  <a:srgbClr val="1E1E1E"/>
                </a:solidFill>
                <a:latin typeface="Courier New"/>
              </a:defRPr>
            </a:pPr>
            <a:r>
              <a:t>        # store data + timestamp</a:t>
            </a:r>
          </a:p>
          <a:p>
            <a:pPr>
              <a:defRPr sz="1800">
                <a:solidFill>
                  <a:srgbClr val="1E1E1E"/>
                </a:solidFill>
                <a:latin typeface="Courier New"/>
              </a:defRPr>
            </a:pPr>
            <a:r>
              <a:t>        return data['fact']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75120" y="1645920"/>
            <a:ext cx="1828800" cy="3657600"/>
          </a:xfrm>
          <a:prstGeom prst="rect">
            <a:avLst/>
          </a:prstGeom>
          <a:solidFill>
            <a:srgbClr val="215E96"/>
          </a:solidFill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Why a class?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keep state (last fact)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reuse helper methods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easier to test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Finish the TODOs in `CatFactsClient`</a:t>
            </a:r>
          </a:p>
          <a:p>
            <a:pPr>
              <a:defRPr sz="2400"/>
            </a:pPr>
            <a:r>
              <a:t>Run the provided tests as you go</a:t>
            </a:r>
          </a:p>
          <a:p>
            <a:pPr>
              <a:defRPr sz="2400"/>
            </a:pPr>
            <a:r>
              <a:t>Save your last fact to JSON</a:t>
            </a:r>
          </a:p>
          <a:p>
            <a:pPr>
              <a:defRPr sz="2400"/>
            </a:pPr>
            <a:r>
              <a:t>Stretch: keyword search + caching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