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students, outline the hour, and connect to last week. Emphasize that today pairs conceptual understanding with hands-on experimentation in CodePen.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Normalize debugging as a collaborative habit. Share a quick story of a past bug to humanize troubleshooting.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Walk through a screenshot or the starter pen so students understand deliverables. Clarify naming and submission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 the rubric to daily practice. Encourage students to test with keyboard navigation and screen readers if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Motivate fast finishers. Remind the class these are optional but demonstrate how small additions reinforce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 with energy. Invite questions, then transition into lab time or logistics.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Highlight everyday experiences where JS plays a role—form validation, live search, dashboards. Reinforce that JS complements HTML/CSS rather than replacing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a slide diagram or the whiteboard to sketch the call stack and event loop. Mention names (V8, SpiderMonkey) to demystify, but reassure students we will stay at fundamentals.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 to Python: variables, lists, dictionaries. Explain why </a:t>
            </a:r>
            <a:r>
              <a:rPr>
                <a:latin typeface="Courier"/>
              </a:rPr>
              <a:t>var</a:t>
            </a:r>
            <a:r>
              <a:rPr/>
              <a:t> is deprecated in introductory code. Show a quick example of a template literal vs string concatenation.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a simple function in the browser console. Point out how event handlers rely on closures to remember references, foreshadowing the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Walk through predicting the result of a short snippet. Encourage students to mentally trace boolean expressions before testing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DevTools Elements panel and show how selecting a node highlights it in the DOM. Emphasize the difference between writing HTML and mutating it with 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down the anatomy of an event listener. Mention common mistakes—forgetting parentheses, referencing stale variables—and how to avoid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Preview what students should watch for in the live coding segment. Invite them to spot the select → listen → update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 5: JavaScript Foundations with CodePen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CST1100 Intro to 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5 Session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Demo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Select DOM nodes required for interaction</a:t>
            </a:r>
          </a:p>
          <a:p>
            <a:pPr lvl="0"/>
            <a:r>
              <a:rPr/>
              <a:t>Track UI state with a boolean or string</a:t>
            </a:r>
          </a:p>
          <a:p>
            <a:pPr lvl="0"/>
            <a:r>
              <a:rPr/>
              <a:t>Update text and classes inside the handler</a:t>
            </a:r>
          </a:p>
          <a:p>
            <a:pPr lvl="0"/>
            <a:r>
              <a:rPr/>
              <a:t>Mirror each change with a console log for verification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console.log</a:t>
            </a:r>
            <a:r>
              <a:rPr/>
              <a:t>, </a:t>
            </a:r>
            <a:r>
              <a:rPr>
                <a:latin typeface="Courier"/>
              </a:rPr>
              <a:t>console.table</a:t>
            </a:r>
            <a:r>
              <a:rPr/>
              <a:t>, </a:t>
            </a:r>
            <a:r>
              <a:rPr>
                <a:latin typeface="Courier"/>
              </a:rPr>
              <a:t>console.error</a:t>
            </a:r>
            <a:r>
              <a:rPr/>
              <a:t> for visibility</a:t>
            </a:r>
          </a:p>
          <a:p>
            <a:pPr lvl="0"/>
            <a:r>
              <a:rPr/>
              <a:t>Read error messages: type, description, file, line number</a:t>
            </a:r>
          </a:p>
          <a:p>
            <a:pPr lvl="0"/>
            <a:r>
              <a:rPr/>
              <a:t>Breakpoints in DevTools pause code to inspect values</a:t>
            </a:r>
          </a:p>
          <a:p>
            <a:pPr lvl="0"/>
            <a:r>
              <a:rPr/>
              <a:t>Refresh frequently to ensure a clean state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 a “Product Spotlight” pen from the provided starter</a:t>
            </a:r>
          </a:p>
          <a:p>
            <a:pPr lvl="0"/>
            <a:r>
              <a:rPr/>
              <a:t>Semantic HTML boxes in hero, features, and detail areas</a:t>
            </a:r>
          </a:p>
          <a:p>
            <a:pPr lvl="0"/>
            <a:r>
              <a:rPr/>
              <a:t>CSS variables define theme and responsive layout</a:t>
            </a:r>
          </a:p>
          <a:p>
            <a:pPr lvl="0"/>
            <a:r>
              <a:rPr/>
              <a:t>Buttons update detail copy without page reloads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Accessible structure and focus management</a:t>
            </a:r>
          </a:p>
          <a:p>
            <a:pPr lvl="0"/>
            <a:r>
              <a:rPr/>
              <a:t>Consistent styling with tokens and responsive rules</a:t>
            </a:r>
          </a:p>
          <a:p>
            <a:pPr lvl="0"/>
            <a:r>
              <a:rPr/>
              <a:t>Event handlers update content reliably</a:t>
            </a:r>
          </a:p>
          <a:p>
            <a:pPr lvl="0"/>
            <a:r>
              <a:rPr/>
              <a:t>Reflection explains debugging insights and next steps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Stretch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Surprise button cycles through features automatically</a:t>
            </a:r>
          </a:p>
          <a:p>
            <a:pPr lvl="0"/>
            <a:r>
              <a:rPr/>
              <a:t>Dark mode toggle swaps CSS variable values</a:t>
            </a:r>
          </a:p>
          <a:p>
            <a:pPr lvl="0"/>
            <a:r>
              <a:rPr/>
              <a:t>Transition animations polish detail updates</a:t>
            </a:r>
          </a:p>
          <a:p>
            <a:pPr lvl="0"/>
            <a:r>
              <a:rPr/>
              <a:t>Persist last selection with </a:t>
            </a:r>
            <a:r>
              <a:rPr>
                <a:latin typeface="Courier"/>
              </a:rPr>
              <a:t>localStorage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Wrap-Up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Summarize the select → listen → update rhythm</a:t>
            </a:r>
          </a:p>
          <a:p>
            <a:pPr lvl="0"/>
            <a:r>
              <a:rPr/>
              <a:t>Celebrate debugging wins and shared strategies</a:t>
            </a:r>
          </a:p>
          <a:p>
            <a:pPr lvl="0"/>
            <a:r>
              <a:rPr/>
              <a:t>Preview asynchronous JavaScript and fetch APIs next week</a:t>
            </a:r>
          </a:p>
          <a:p>
            <a:pPr lvl="0"/>
            <a:r>
              <a:rPr/>
              <a:t>Encourage students to recreate the pen locally as practice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Situate JavaScript in the web stack</a:t>
            </a:r>
          </a:p>
          <a:p>
            <a:pPr lvl="0"/>
            <a:r>
              <a:rPr/>
              <a:t>Review syntax foundations and mental models</a:t>
            </a:r>
          </a:p>
          <a:p>
            <a:pPr lvl="0"/>
            <a:r>
              <a:rPr/>
              <a:t>Explore DOM access and event handling patterns</a:t>
            </a:r>
          </a:p>
          <a:p>
            <a:pPr lvl="0"/>
            <a:r>
              <a:rPr/>
              <a:t>Practice debugging with DevTools &amp; console</a:t>
            </a:r>
          </a:p>
          <a:p>
            <a:pPr lvl="0"/>
            <a:r>
              <a:rPr/>
              <a:t>Preview the CodePen lab deliverables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JavaScript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Runs in every modern browser without installs</a:t>
            </a:r>
          </a:p>
          <a:p>
            <a:pPr lvl="0"/>
            <a:r>
              <a:rPr/>
              <a:t>Powers interactivity, validation, animation, and data flow</a:t>
            </a:r>
          </a:p>
          <a:p>
            <a:pPr lvl="0"/>
            <a:r>
              <a:rPr/>
              <a:t>Bridges design intent and user experience expectations</a:t>
            </a:r>
          </a:p>
          <a:p>
            <a:pPr lvl="0"/>
            <a:r>
              <a:rPr/>
              <a:t>Connects front-end UI to APIs and back-end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JavaScript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Rendering engine handles HTML/CSS; JS engine executes scripts</a:t>
            </a:r>
          </a:p>
          <a:p>
            <a:pPr lvl="0"/>
            <a:r>
              <a:rPr/>
              <a:t>Single-threaded execution loop reacts to events</a:t>
            </a:r>
          </a:p>
          <a:p>
            <a:pPr lvl="0"/>
            <a:r>
              <a:rPr/>
              <a:t>DOM updates happen instantly; the tree stays live</a:t>
            </a:r>
          </a:p>
          <a:p>
            <a:pPr lvl="0"/>
            <a:r>
              <a:rPr/>
              <a:t>Blocking code freezes the UI—keep handlers lightweight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Language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Declare values with </a:t>
            </a:r>
            <a:r>
              <a:rPr>
                <a:latin typeface="Courier"/>
              </a:rPr>
              <a:t>const</a:t>
            </a:r>
            <a:r>
              <a:rPr/>
              <a:t> (fixed) or </a:t>
            </a:r>
            <a:r>
              <a:rPr>
                <a:latin typeface="Courier"/>
              </a:rPr>
              <a:t>let</a:t>
            </a:r>
            <a:r>
              <a:rPr/>
              <a:t> (mutable)</a:t>
            </a:r>
          </a:p>
          <a:p>
            <a:pPr lvl="0"/>
            <a:r>
              <a:rPr/>
              <a:t>Primitive types: string, number, boolean, null, undefined</a:t>
            </a:r>
          </a:p>
          <a:p>
            <a:pPr lvl="0"/>
            <a:r>
              <a:rPr/>
              <a:t>Objects and arrays group related data</a:t>
            </a:r>
          </a:p>
          <a:p>
            <a:pPr lvl="0"/>
            <a:r>
              <a:rPr/>
              <a:t>Template literals make string interpolation clean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Functions encapsulate reusable behavior</a:t>
            </a:r>
          </a:p>
          <a:p>
            <a:pPr lvl="0"/>
            <a:r>
              <a:rPr/>
              <a:t>Parameters accept input; </a:t>
            </a:r>
            <a:r>
              <a:rPr>
                <a:latin typeface="Courier"/>
              </a:rPr>
              <a:t>return</a:t>
            </a:r>
            <a:r>
              <a:rPr/>
              <a:t> passes values back</a:t>
            </a:r>
          </a:p>
          <a:p>
            <a:pPr lvl="0"/>
            <a:r>
              <a:rPr/>
              <a:t>Block scope controls variable visibility</a:t>
            </a:r>
          </a:p>
          <a:p>
            <a:pPr lvl="0"/>
            <a:r>
              <a:rPr/>
              <a:t>Closures capture surrounding variables for later use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 Flow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if / else</a:t>
            </a:r>
            <a:r>
              <a:rPr/>
              <a:t> handles decisions</a:t>
            </a:r>
          </a:p>
          <a:p>
            <a:pPr lvl="0"/>
            <a:r>
              <a:rPr/>
              <a:t>Comparison operators (</a:t>
            </a:r>
            <a:r>
              <a:rPr>
                <a:latin typeface="Courier"/>
              </a:rPr>
              <a:t>===</a:t>
            </a:r>
            <a:r>
              <a:rPr/>
              <a:t>, </a:t>
            </a:r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) evaluate conditions</a:t>
            </a:r>
          </a:p>
          <a:p>
            <a:pPr lvl="0"/>
            <a:r>
              <a:rPr/>
              <a:t>Logical operators (</a:t>
            </a:r>
            <a:r>
              <a:rPr>
                <a:latin typeface="Courier"/>
              </a:rPr>
              <a:t>&amp;&amp;</a:t>
            </a:r>
            <a:r>
              <a:rPr/>
              <a:t>, </a:t>
            </a:r>
            <a:r>
              <a:rPr>
                <a:latin typeface="Courier"/>
              </a:rPr>
              <a:t>||</a:t>
            </a:r>
            <a:r>
              <a:rPr/>
              <a:t>, </a:t>
            </a:r>
            <a:r>
              <a:rPr>
                <a:latin typeface="Courier"/>
              </a:rPr>
              <a:t>!</a:t>
            </a:r>
            <a:r>
              <a:rPr/>
              <a:t>) combine checks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 and </a:t>
            </a:r>
            <a:r>
              <a:rPr>
                <a:latin typeface="Courier"/>
              </a:rPr>
              <a:t>for...of</a:t>
            </a:r>
            <a:r>
              <a:rPr/>
              <a:t> loops iterate over arrays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HTML becomes a node tree (Document Object Model)</a:t>
            </a:r>
          </a:p>
          <a:p>
            <a:pPr lvl="0"/>
            <a:r>
              <a:rPr>
                <a:latin typeface="Courier"/>
              </a:rPr>
              <a:t>document.querySelector</a:t>
            </a:r>
            <a:r>
              <a:rPr/>
              <a:t> grabs the first matching element</a:t>
            </a:r>
          </a:p>
          <a:p>
            <a:pPr lvl="0"/>
            <a:r>
              <a:rPr>
                <a:latin typeface="Courier"/>
              </a:rPr>
              <a:t>textContent</a:t>
            </a:r>
            <a:r>
              <a:rPr/>
              <a:t>, </a:t>
            </a:r>
            <a:r>
              <a:rPr>
                <a:latin typeface="Courier"/>
              </a:rPr>
              <a:t>innerHTML</a:t>
            </a:r>
            <a:r>
              <a:rPr/>
              <a:t>, </a:t>
            </a:r>
            <a:r>
              <a:rPr>
                <a:latin typeface="Courier"/>
              </a:rPr>
              <a:t>classList</a:t>
            </a:r>
            <a:r>
              <a:rPr/>
              <a:t> update structure &amp; styling</a:t>
            </a:r>
          </a:p>
          <a:p>
            <a:pPr lvl="0"/>
            <a:r>
              <a:rPr/>
              <a:t>Attribute methods (</a:t>
            </a:r>
            <a:r>
              <a:rPr>
                <a:latin typeface="Courier"/>
              </a:rPr>
              <a:t>setAttribute</a:t>
            </a:r>
            <a:r>
              <a:rPr/>
              <a:t>, </a:t>
            </a:r>
            <a:r>
              <a:rPr>
                <a:latin typeface="Courier"/>
              </a:rPr>
              <a:t>dataset</a:t>
            </a:r>
            <a:r>
              <a:rPr/>
              <a:t>) add metadata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Event-Driven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Events describe user actions or system changes</a:t>
            </a:r>
          </a:p>
          <a:p>
            <a:pPr lvl="0"/>
            <a:r>
              <a:rPr/>
              <a:t>Listen with </a:t>
            </a:r>
            <a:r>
              <a:rPr>
                <a:latin typeface="Courier"/>
              </a:rPr>
              <a:t>addEventListener('click', handler)</a:t>
            </a:r>
          </a:p>
          <a:p>
            <a:pPr lvl="0"/>
            <a:r>
              <a:rPr/>
              <a:t>Handlers receive an event object for context</a:t>
            </a:r>
          </a:p>
          <a:p>
            <a:pPr lvl="0"/>
            <a:r>
              <a:rPr/>
              <a:t>Keep handlers focused: read, decide, update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JavaScript Foundations with CodePen</dc:title>
  <dc:creator>CST1100 Intro to Computing</dc:creator>
  <cp:keywords/>
  <dcterms:created xsi:type="dcterms:W3CDTF">2025-09-25T19:15:36Z</dcterms:created>
  <dcterms:modified xsi:type="dcterms:W3CDTF">2025-09-25T19:15:36Z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Week 5 Session</vt:lpwstr>
  </property>
</Properties>
</file>