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hyperlink" Target="https://en.wikipedia.org/wiki/Binary_number#:~:text=its%20straightforward%20implementation%20in%20digital,1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hyperlink" Target="https://en.wikipedia.org/wiki/Logic_level#:~:text=In%20binary%20logic%20the%20two,digital%20circuit%20design%20or%20analysis" TargetMode="External"/><Relationship Id="rId2" Type="http://schemas.openxmlformats.org/officeDocument/2006/relationships/hyperlink" Target="https://en.wikipedia.org/wiki/Binary_number#:~:text=its%20straightforward%20implementation%20in%20digital,1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hyperlink" Target="https://en.wikipedia.org/wiki/Byte#:~:text=The%20byte%20is%20a%20unit,depending%20on%20the%20%20158" TargetMode="External"/><Relationship Id="rId2" Type="http://schemas.openxmlformats.org/officeDocument/2006/relationships/hyperlink" Target="https://en.wikipedia.org/wiki/Kilobyte#:~:text=The%20term%20%27kilobyte%27%20has%20traditionally,8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hyperlink" Target="https://en.wikipedia.org/wiki/Hexadecimal#:~:text=Hexadecimal%20,decimal%20value%2010%20to%2015" TargetMode="External"/><Relationship Id="rId2" Type="http://schemas.openxmlformats.org/officeDocument/2006/relationships/hyperlink" Target="https://en.wikipedia.org/wiki/Byte#:~:text=The%20byte%20is%20a%20unit,depending%20on%20the%20%20158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hyperlink" Target="https://runestone.academy/ns/books/published/pythonds/BasicDS/ConvertingDecimalNumberstoBinaryNumbers.html#:~:text=The%20Divide%20by%202%20algorithm,we%20again%20see%20the%20reversal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hyperlink" Target="https://www.geeksforgeeks.org/computer-organization-architecture/what-is-ascii-a-complete-guide-to-generating-ascii-code/#:~:text=ASCII%20stands%20for%20American%20Standard,element%20in%20computing%20for%20decades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hyperlink" Target="https://en.wikipedia.org/wiki/Unicode#:~:text=There%20are%20a%20total%20of,the%20range%20U%2B10000%20through%20U%2B10FFFF" TargetMode="External"/><Relationship Id="rId2" Type="http://schemas.openxmlformats.org/officeDocument/2006/relationships/hyperlink" Target="https://en.wikipedia.org/wiki/UTF-8#:~:text=UTF,8.%5B%202" TargetMode="External"/><Relationship Id="rId3" Type="http://schemas.openxmlformats.org/officeDocument/2006/relationships/hyperlink" Target="https://en.wikipedia.org/wiki/UTF-8#:~:text=The%20first%20128%C2%A0code%20points%20,145%2C%20and%20other%20useful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hyperlink" Target="https://runestone.academy/ns/books/published/pythonds/BasicDS/ConvertingDecimalNumberstoBinaryNumbers.html#:~:text=The%20Divide%20by%202%20algorithm,we%20again%20see%20the%20reversal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hyperlink" Target="https://en.wikipedia.org/wiki/Binary_number#:~:text=its%20straightforward%20implementation%20in%20digital,1" TargetMode="External"/><Relationship Id="rId3" Type="http://schemas.openxmlformats.org/officeDocument/2006/relationships/hyperlink" Target="https://en.wikipedia.org/wiki/Byte#:~:text=The%20byte%20is%20a%20unit,depending%20on%20the%20%20158" TargetMode="External"/><Relationship Id="rId4" Type="http://schemas.openxmlformats.org/officeDocument/2006/relationships/hyperlink" Target="https://en.wikipedia.org/wiki/Hexadecimal#:~:text=Hexadecimal%20,decimal%20value%2010%20to%2015" TargetMode="External"/><Relationship Id="rId5" Type="http://schemas.openxmlformats.org/officeDocument/2006/relationships/hyperlink" Target="https://www.geeksforgeeks.org/computer-organization-architecture/what-is-ascii-a-complete-guide-to-generating-ascii-code/#:~:text=ASCII%20stands%20for%20American%20Standard,element%20in%20computing%20for%20decades" TargetMode="External"/><Relationship Id="rId6" Type="http://schemas.openxmlformats.org/officeDocument/2006/relationships/hyperlink" Target="https://en.wikipedia.org/wiki/UTF-8#:~:text=UTF,8.%5B%202" TargetMode="External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oai/share/02f16356-eef0-45f1-ad09-cc23617d5fcd.png">    </p:cNvPr>
          <p:cNvPicPr>
            <a:picLocks noChangeAspect="1"/>
          </p:cNvPicPr>
          <p:nvPr/>
        </p:nvPicPr>
        <p:blipFill>
          <a:blip r:embed="rId1"/>
          <a:srcRect l="12500" r="12500" t="0" b="0"/>
          <a:stretch/>
        </p:blipFill>
        <p:spPr>
          <a:xfrm>
            <a:off x="5029200" y="548640"/>
            <a:ext cx="4114800" cy="3657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74320" y="1371600"/>
            <a:ext cx="4114800" cy="2011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Week 2:
</a:t>
            </a:r>
            <a:pPr indent="0" marL="0">
              <a:buNone/>
            </a:pPr>
            <a:r>
              <a:rPr lang="en-US" sz="3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Representation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274320" y="3383280"/>
            <a:ext cx="4114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i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Binary Numbers, Base Conversion, Bits, ASCII &amp; Unicode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274320" y="4411980"/>
            <a:ext cx="36576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i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Fall 2025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066CC"/>
                </a:solidFill>
                <a:hlinkClick r:id="rId2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Binary System &amp; Why Computers Use It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74320" y="1371600"/>
            <a:ext cx="4389120" cy="3383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Digital circuits operate with two voltage levels (high &amp; low) representing 1 and 0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Binary representation is noise‑tolerant and easy to implement in hardware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All data and instructions in computers ultimately reduce to bit patterns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Binary logic enables simple gates for arithmetic and control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5029200" y="1828800"/>
            <a:ext cx="3200400" cy="640080"/>
          </a:xfrm>
          <a:prstGeom prst="roundRect">
            <a:avLst>
              <a:gd name="adj" fmla="val 7143"/>
            </a:avLst>
          </a:prstGeom>
          <a:solidFill>
            <a:srgbClr val="97B1DF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5029200" y="1828800"/>
            <a:ext cx="32004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0 (LOW voltage)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5029200" y="2743200"/>
            <a:ext cx="3200400" cy="640080"/>
          </a:xfrm>
          <a:prstGeom prst="roundRect">
            <a:avLst>
              <a:gd name="adj" fmla="val 7143"/>
            </a:avLst>
          </a:prstGeom>
          <a:solidFill>
            <a:srgbClr val="A4B6B8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7" name="Text 5"/>
          <p:cNvSpPr/>
          <p:nvPr/>
        </p:nvSpPr>
        <p:spPr>
          <a:xfrm>
            <a:off x="5029200" y="2743200"/>
            <a:ext cx="32004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1 (HIGH voltage)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6492240" y="2468880"/>
            <a:ext cx="274320" cy="274320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9" name="Text 7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066CC"/>
                </a:solidFill>
                <a:hlinkClick r:id="rId1"/>
              </a:rPr>
              <a:t>[2]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0066CC"/>
                </a:solidFill>
                <a:hlinkClick r:id="rId2"/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Bits, Bytes &amp; Data Units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74320" y="1463040"/>
            <a:ext cx="4572000" cy="3474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Bit: smallest unit of data, a binary digit (0 or 1)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Byte: group of 8 bits, historically used to encode one character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One byte can represent values from 0 to 255 (2⁸ values)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Higher units: 1 KB = 1024 bytes (≈ 10³), 1 MB = 1024 KB, 1 GB = 1024 MB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Prefix confusion: kilo (10³) vs kibi (2¹⁰); use context to interpret correctly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5120640" y="1828800"/>
            <a:ext cx="3657600" cy="502920"/>
          </a:xfrm>
          <a:prstGeom prst="roundRect">
            <a:avLst>
              <a:gd name="adj" fmla="val 9091"/>
            </a:avLst>
          </a:prstGeom>
          <a:solidFill>
            <a:srgbClr val="97B1DF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5120640" y="1828800"/>
            <a:ext cx="365760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030A18"/>
                </a:solidFill>
              </a:rPr>
              <a:t>Bit (b)</a:t>
            </a:r>
            <a:endParaRPr lang="en-US" sz="1100" dirty="0"/>
          </a:p>
        </p:txBody>
      </p:sp>
      <p:sp>
        <p:nvSpPr>
          <p:cNvPr id="6" name="Shape 4"/>
          <p:cNvSpPr/>
          <p:nvPr/>
        </p:nvSpPr>
        <p:spPr>
          <a:xfrm>
            <a:off x="6812280" y="2331720"/>
            <a:ext cx="274320" cy="228600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7" name="Shape 5"/>
          <p:cNvSpPr/>
          <p:nvPr/>
        </p:nvSpPr>
        <p:spPr>
          <a:xfrm>
            <a:off x="5120640" y="2377440"/>
            <a:ext cx="3657600" cy="502920"/>
          </a:xfrm>
          <a:prstGeom prst="roundRect">
            <a:avLst>
              <a:gd name="adj" fmla="val 9091"/>
            </a:avLst>
          </a:prstGeom>
          <a:solidFill>
            <a:srgbClr val="A4B6B8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8" name="Text 6"/>
          <p:cNvSpPr/>
          <p:nvPr/>
        </p:nvSpPr>
        <p:spPr>
          <a:xfrm>
            <a:off x="5120640" y="2377440"/>
            <a:ext cx="365760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030A18"/>
                </a:solidFill>
              </a:rPr>
              <a:t>Byte (B)</a:t>
            </a:r>
            <a:endParaRPr lang="en-US" sz="1100" dirty="0"/>
          </a:p>
          <a:p>
            <a:pPr algn="ctr" indent="0" marL="0">
              <a:buNone/>
            </a:pPr>
            <a:r>
              <a:rPr lang="en-US" sz="1100" b="1" dirty="0">
                <a:solidFill>
                  <a:srgbClr val="030A18"/>
                </a:solidFill>
              </a:rPr>
              <a:t>= 8 bits</a:t>
            </a:r>
            <a:endParaRPr lang="en-US" sz="1100" dirty="0"/>
          </a:p>
        </p:txBody>
      </p:sp>
      <p:sp>
        <p:nvSpPr>
          <p:cNvPr id="9" name="Shape 7"/>
          <p:cNvSpPr/>
          <p:nvPr/>
        </p:nvSpPr>
        <p:spPr>
          <a:xfrm>
            <a:off x="6812280" y="2880360"/>
            <a:ext cx="274320" cy="228600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0" name="Shape 8"/>
          <p:cNvSpPr/>
          <p:nvPr/>
        </p:nvSpPr>
        <p:spPr>
          <a:xfrm>
            <a:off x="5120640" y="2926080"/>
            <a:ext cx="3657600" cy="502920"/>
          </a:xfrm>
          <a:prstGeom prst="roundRect">
            <a:avLst>
              <a:gd name="adj" fmla="val 9091"/>
            </a:avLst>
          </a:prstGeom>
          <a:solidFill>
            <a:srgbClr val="97B1DF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1" name="Text 9"/>
          <p:cNvSpPr/>
          <p:nvPr/>
        </p:nvSpPr>
        <p:spPr>
          <a:xfrm>
            <a:off x="5120640" y="2926080"/>
            <a:ext cx="365760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030A18"/>
                </a:solidFill>
              </a:rPr>
              <a:t>Kilobyte (KB)</a:t>
            </a:r>
            <a:endParaRPr lang="en-US" sz="1100" dirty="0"/>
          </a:p>
          <a:p>
            <a:pPr algn="ctr" indent="0" marL="0">
              <a:buNone/>
            </a:pPr>
            <a:r>
              <a:rPr lang="en-US" sz="1100" b="1" dirty="0">
                <a:solidFill>
                  <a:srgbClr val="030A18"/>
                </a:solidFill>
              </a:rPr>
              <a:t>= 1024 B</a:t>
            </a:r>
            <a:endParaRPr lang="en-US" sz="1100" dirty="0"/>
          </a:p>
        </p:txBody>
      </p:sp>
      <p:sp>
        <p:nvSpPr>
          <p:cNvPr id="12" name="Shape 10"/>
          <p:cNvSpPr/>
          <p:nvPr/>
        </p:nvSpPr>
        <p:spPr>
          <a:xfrm>
            <a:off x="6812280" y="3429000"/>
            <a:ext cx="274320" cy="228600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3" name="Shape 11"/>
          <p:cNvSpPr/>
          <p:nvPr/>
        </p:nvSpPr>
        <p:spPr>
          <a:xfrm>
            <a:off x="5120640" y="3474720"/>
            <a:ext cx="3657600" cy="502920"/>
          </a:xfrm>
          <a:prstGeom prst="roundRect">
            <a:avLst>
              <a:gd name="adj" fmla="val 9091"/>
            </a:avLst>
          </a:prstGeom>
          <a:solidFill>
            <a:srgbClr val="A4B6B8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4" name="Text 12"/>
          <p:cNvSpPr/>
          <p:nvPr/>
        </p:nvSpPr>
        <p:spPr>
          <a:xfrm>
            <a:off x="5120640" y="3474720"/>
            <a:ext cx="365760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030A18"/>
                </a:solidFill>
              </a:rPr>
              <a:t>Megabyte (MB)</a:t>
            </a:r>
            <a:endParaRPr lang="en-US" sz="1100" dirty="0"/>
          </a:p>
          <a:p>
            <a:pPr algn="ctr" indent="0" marL="0">
              <a:buNone/>
            </a:pPr>
            <a:r>
              <a:rPr lang="en-US" sz="1100" b="1" dirty="0">
                <a:solidFill>
                  <a:srgbClr val="030A18"/>
                </a:solidFill>
              </a:rPr>
              <a:t>= 1024 KB</a:t>
            </a:r>
            <a:endParaRPr lang="en-US" sz="1100" dirty="0"/>
          </a:p>
        </p:txBody>
      </p:sp>
      <p:sp>
        <p:nvSpPr>
          <p:cNvPr id="15" name="Shape 13"/>
          <p:cNvSpPr/>
          <p:nvPr/>
        </p:nvSpPr>
        <p:spPr>
          <a:xfrm>
            <a:off x="6812280" y="3977640"/>
            <a:ext cx="274320" cy="228600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6" name="Shape 14"/>
          <p:cNvSpPr/>
          <p:nvPr/>
        </p:nvSpPr>
        <p:spPr>
          <a:xfrm>
            <a:off x="5120640" y="4023360"/>
            <a:ext cx="3657600" cy="502920"/>
          </a:xfrm>
          <a:prstGeom prst="roundRect">
            <a:avLst>
              <a:gd name="adj" fmla="val 9091"/>
            </a:avLst>
          </a:prstGeom>
          <a:solidFill>
            <a:srgbClr val="97B1DF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7" name="Text 15"/>
          <p:cNvSpPr/>
          <p:nvPr/>
        </p:nvSpPr>
        <p:spPr>
          <a:xfrm>
            <a:off x="5120640" y="4023360"/>
            <a:ext cx="365760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030A18"/>
                </a:solidFill>
              </a:rPr>
              <a:t>Gigabyte (GB)</a:t>
            </a:r>
            <a:endParaRPr lang="en-US" sz="1100" dirty="0"/>
          </a:p>
          <a:p>
            <a:pPr algn="ctr" indent="0" marL="0">
              <a:buNone/>
            </a:pPr>
            <a:r>
              <a:rPr lang="en-US" sz="1100" b="1" dirty="0">
                <a:solidFill>
                  <a:srgbClr val="030A18"/>
                </a:solidFill>
              </a:rPr>
              <a:t>= 1024 MB</a:t>
            </a:r>
            <a:endParaRPr lang="en-US" sz="1100" dirty="0"/>
          </a:p>
        </p:txBody>
      </p:sp>
      <p:sp>
        <p:nvSpPr>
          <p:cNvPr id="18" name="Text 16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066CC"/>
                </a:solidFill>
                <a:hlinkClick r:id="rId1"/>
              </a:rPr>
              <a:t>[4]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0066CC"/>
                </a:solidFill>
                <a:hlinkClick r:id="rId2"/>
              </a:rPr>
              <a:t>[5]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Number Bases &amp; Digit Sets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74320" y="1463040"/>
            <a:ext cx="4389120" cy="3474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Positional notation uses powers of the base (radix)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Decimal (base 10) uses digits 0–9; each position represents powers of 10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Binary (base 2) uses digits 0–1; each bit position represents powers of 2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Hexadecimal (base 16) uses digits 0–9 and A–F; each hex digit equals 4 bits (nibble)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Two hex digits correspond to one byte</a:t>
            </a:r>
            <a:endParaRPr lang="en-US" sz="1200" dirty="0"/>
          </a:p>
        </p:txBody>
      </p:sp>
      <p:graphicFrame>
        <p:nvGraphicFramePr>
          <p:cNvPr id="5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937760" y="1554480"/>
          <a:ext cx="3657600" cy="3200400"/>
        </p:xfrm>
        <a:graphic>
          <a:graphicData uri="http://schemas.openxmlformats.org/drawingml/2006/table">
            <a:tbl>
              <a:tblPr/>
              <a:tblGrid>
                <a:gridCol w="1188720"/>
                <a:gridCol w="1463040"/>
                <a:gridCol w="1005840"/>
              </a:tblGrid>
              <a:tr h="188259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Decimal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6B8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Binary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6B8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Hex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6B8"/>
                    </a:solidFill>
                  </a:tcPr>
                </a:tc>
              </a:tr>
              <a:tr h="188259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0000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59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0001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59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0010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59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0011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59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0100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59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0101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59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0110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59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0111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59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1000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59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1001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59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1010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59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1011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59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1100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59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1101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D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59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1110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E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59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1111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F</a:t>
                      </a:r>
                      <a:endParaRPr lang="en-US" sz="800" dirty="0"/>
                    </a:p>
                  </a:txBody>
                  <a:tcPr marL="91440" marR="91440" marT="45720" marB="45720">
                    <a:lnL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066CC"/>
                </a:solidFill>
                <a:hlinkClick r:id="rId1"/>
              </a:rPr>
              <a:t>[6]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0066CC"/>
                </a:solidFill>
                <a:hlinkClick r:id="rId2"/>
              </a:rPr>
              <a:t>[7]</a:t>
            </a:r>
            <a:endParaRPr lang="en-US" sz="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Base Conversion Techniques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74320" y="1463040"/>
            <a:ext cx="4389120" cy="3474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Repeated division converts decimal to binary or hex by capturing remainders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 convert from another base to decimal, multiply each digit by its positional value and sum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Group binary digits in sets of four to translate directly into hex digits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Conversely, each hex digit corresponds to a 4‑bit nibble; two hex digits form one byte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4846320" y="1645920"/>
            <a:ext cx="3840480" cy="502920"/>
          </a:xfrm>
          <a:prstGeom prst="roundRect">
            <a:avLst>
              <a:gd name="adj" fmla="val 9091"/>
            </a:avLst>
          </a:prstGeom>
          <a:solidFill>
            <a:srgbClr val="97B1DF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4892040" y="1645920"/>
            <a:ext cx="374904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30A18"/>
                </a:solidFill>
              </a:rPr>
              <a:t>Start with decimal N</a:t>
            </a:r>
            <a:endParaRPr lang="en-US" sz="1100" dirty="0"/>
          </a:p>
        </p:txBody>
      </p:sp>
      <p:sp>
        <p:nvSpPr>
          <p:cNvPr id="6" name="Shape 4"/>
          <p:cNvSpPr/>
          <p:nvPr/>
        </p:nvSpPr>
        <p:spPr>
          <a:xfrm>
            <a:off x="6656832" y="2148840"/>
            <a:ext cx="219456" cy="256032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7" name="Shape 5"/>
          <p:cNvSpPr/>
          <p:nvPr/>
        </p:nvSpPr>
        <p:spPr>
          <a:xfrm>
            <a:off x="4846320" y="2258568"/>
            <a:ext cx="3840480" cy="502920"/>
          </a:xfrm>
          <a:prstGeom prst="roundRect">
            <a:avLst>
              <a:gd name="adj" fmla="val 9091"/>
            </a:avLst>
          </a:prstGeom>
          <a:solidFill>
            <a:srgbClr val="A4B6B8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8" name="Text 6"/>
          <p:cNvSpPr/>
          <p:nvPr/>
        </p:nvSpPr>
        <p:spPr>
          <a:xfrm>
            <a:off x="4892040" y="2258568"/>
            <a:ext cx="374904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30A18"/>
                </a:solidFill>
              </a:rPr>
              <a:t>Divide N by base; record remainder</a:t>
            </a:r>
            <a:endParaRPr lang="en-US" sz="1100" dirty="0"/>
          </a:p>
        </p:txBody>
      </p:sp>
      <p:sp>
        <p:nvSpPr>
          <p:cNvPr id="9" name="Shape 7"/>
          <p:cNvSpPr/>
          <p:nvPr/>
        </p:nvSpPr>
        <p:spPr>
          <a:xfrm>
            <a:off x="6656832" y="2761488"/>
            <a:ext cx="219456" cy="256032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0" name="Shape 8"/>
          <p:cNvSpPr/>
          <p:nvPr/>
        </p:nvSpPr>
        <p:spPr>
          <a:xfrm>
            <a:off x="4846320" y="2871216"/>
            <a:ext cx="3840480" cy="502920"/>
          </a:xfrm>
          <a:prstGeom prst="roundRect">
            <a:avLst>
              <a:gd name="adj" fmla="val 9091"/>
            </a:avLst>
          </a:prstGeom>
          <a:solidFill>
            <a:srgbClr val="97B1DF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1" name="Text 9"/>
          <p:cNvSpPr/>
          <p:nvPr/>
        </p:nvSpPr>
        <p:spPr>
          <a:xfrm>
            <a:off x="4892040" y="2871216"/>
            <a:ext cx="374904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30A18"/>
                </a:solidFill>
              </a:rPr>
              <a:t>Set N = quotient and repeat until N = 0</a:t>
            </a:r>
            <a:endParaRPr lang="en-US" sz="1100" dirty="0"/>
          </a:p>
        </p:txBody>
      </p:sp>
      <p:sp>
        <p:nvSpPr>
          <p:cNvPr id="12" name="Shape 10"/>
          <p:cNvSpPr/>
          <p:nvPr/>
        </p:nvSpPr>
        <p:spPr>
          <a:xfrm>
            <a:off x="6656832" y="3374136"/>
            <a:ext cx="219456" cy="256032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3" name="Shape 11"/>
          <p:cNvSpPr/>
          <p:nvPr/>
        </p:nvSpPr>
        <p:spPr>
          <a:xfrm>
            <a:off x="4846320" y="3483864"/>
            <a:ext cx="3840480" cy="502920"/>
          </a:xfrm>
          <a:prstGeom prst="roundRect">
            <a:avLst>
              <a:gd name="adj" fmla="val 9091"/>
            </a:avLst>
          </a:prstGeom>
          <a:solidFill>
            <a:srgbClr val="A4B6B8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4" name="Text 12"/>
          <p:cNvSpPr/>
          <p:nvPr/>
        </p:nvSpPr>
        <p:spPr>
          <a:xfrm>
            <a:off x="4892040" y="3483864"/>
            <a:ext cx="374904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30A18"/>
                </a:solidFill>
              </a:rPr>
              <a:t>Write remainders in reverse order</a:t>
            </a:r>
            <a:endParaRPr lang="en-US" sz="1100" dirty="0"/>
          </a:p>
        </p:txBody>
      </p:sp>
      <p:sp>
        <p:nvSpPr>
          <p:cNvPr id="15" name="Text 13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066CC"/>
                </a:solidFill>
                <a:hlinkClick r:id="rId1"/>
              </a:rPr>
              <a:t>[8]</a:t>
            </a:r>
            <a:endParaRPr lang="en-US" sz="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ASCII Character Encoding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74320" y="1463040"/>
            <a:ext cx="4389120" cy="3474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ASCII uses 7 bits to encode 128 characters (0–127)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Characters include 95 printable symbols and 33 control characters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 modern systems, ASCII codes are stored in 8‑bit bytes with the high bit zero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ASCII occupies the first 128 code points of Unicode</a:t>
            </a:r>
            <a:endParaRPr lang="en-US" sz="1200" dirty="0"/>
          </a:p>
        </p:txBody>
      </p:sp>
      <p:graphicFrame>
        <p:nvGraphicFramePr>
          <p:cNvPr id="7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846320" y="1828800"/>
          <a:ext cx="4023360" cy="2743200"/>
        </p:xfrm>
        <a:graphic>
          <a:graphicData uri="http://schemas.openxmlformats.org/drawingml/2006/table">
            <a:tbl>
              <a:tblPr/>
              <a:tblGrid>
                <a:gridCol w="914400"/>
                <a:gridCol w="1645920"/>
                <a:gridCol w="822960"/>
                <a:gridCol w="640080"/>
              </a:tblGrid>
              <a:tr h="391886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Dec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6B8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Bin (7‑bit)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6B8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Hex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6B8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Char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6B8"/>
                    </a:solidFill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0000000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00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NUL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0100000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Space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48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0110000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65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1000001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41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97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1100001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61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127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1111111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7F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DEL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066CC"/>
                </a:solidFill>
                <a:hlinkClick r:id="rId1"/>
              </a:rPr>
              <a:t>[9]</a:t>
            </a:r>
            <a:endParaRPr lang="en-US" sz="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Unicode &amp; UTF‑8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74320" y="1463040"/>
            <a:ext cx="4389120" cy="3474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Unicode defines a codespace of over a million code points (0x0000–0x10FFFF)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 organizes code points into 17 planes; the Basic Multilingual Plane holds common scripts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UTF‑8 is a variable‑width encoding that uses 1–4 bytes per character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first 128 code points (0x00–0x7F) are identical to ASCII</a:t>
            </a:r>
            <a:endParaRPr lang="en-US" sz="1200" dirty="0"/>
          </a:p>
        </p:txBody>
      </p:sp>
      <p:graphicFrame>
        <p:nvGraphicFramePr>
          <p:cNvPr id="8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754880" y="2011680"/>
          <a:ext cx="4114800" cy="2194560"/>
        </p:xfrm>
        <a:graphic>
          <a:graphicData uri="http://schemas.openxmlformats.org/drawingml/2006/table">
            <a:tbl>
              <a:tblPr/>
              <a:tblGrid>
                <a:gridCol w="2743200"/>
                <a:gridCol w="1371600"/>
              </a:tblGrid>
              <a:tr h="438912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Code Point Range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6B8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Bytes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6B8"/>
                    </a:solidFill>
                  </a:tcPr>
                </a:tc>
              </a:tr>
              <a:tr h="438912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U+0000–U+007F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1 byte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912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U+0080–U+07FF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2 bytes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912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U+0800–U+FFFF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3 bytes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912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U+10000–U+10FFFF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4 bytes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066CC"/>
                </a:solidFill>
                <a:hlinkClick r:id="rId1"/>
              </a:rPr>
              <a:t>[10]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0066CC"/>
                </a:solidFill>
                <a:hlinkClick r:id="rId2"/>
              </a:rPr>
              <a:t>[11]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0066CC"/>
                </a:solidFill>
                <a:hlinkClick r:id="rId3"/>
              </a:rPr>
              <a:t>[12]</a:t>
            </a:r>
            <a:endParaRPr lang="en-US" sz="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Practice &amp; Lab Instructions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74320" y="1463040"/>
            <a:ext cx="4572000" cy="3474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Convert decimal numbers to binary and hex (e.g. 2025)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Convert binary bytes to decimal and ASCII (e.g. 01000101 → 69 → 'E')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Convert hex values to binary and ASCII (e.g. C4A3)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Verify results using an online calculator or Python script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Complete Problem Set 1: Binary/Hex conversions and ASCII interpretation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Submit answers before next class for grading and feedback</a:t>
            </a:r>
            <a:endParaRPr lang="en-US" sz="1200" dirty="0"/>
          </a:p>
        </p:txBody>
      </p:sp>
      <p:graphicFrame>
        <p:nvGraphicFramePr>
          <p:cNvPr id="9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937760" y="1828800"/>
          <a:ext cx="3931920" cy="2743200"/>
        </p:xfrm>
        <a:graphic>
          <a:graphicData uri="http://schemas.openxmlformats.org/drawingml/2006/table">
            <a:tbl>
              <a:tblPr/>
              <a:tblGrid>
                <a:gridCol w="1280160"/>
                <a:gridCol w="1463040"/>
                <a:gridCol w="822960"/>
                <a:gridCol w="640080"/>
              </a:tblGrid>
              <a:tr h="68580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Example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6B8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Binary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6B8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Hex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6B8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ASCII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6B8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2025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11111101001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7E9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—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01000101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01000101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45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E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C4A3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1100010010100011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C4A3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—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066CC"/>
                </a:solidFill>
                <a:hlinkClick r:id="rId1"/>
              </a:rPr>
              <a:t>[13]</a:t>
            </a:r>
            <a:endParaRPr lang="en-US" sz="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Summary &amp; Takeaways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74320" y="1463040"/>
            <a:ext cx="5120640" cy="3383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Computers use binary because digital circuits have two voltage levels and binary is noise‑resistant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Bits group into bytes (8 bits) which scale to kilobytes, megabytes and beyond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Understanding positional notation helps convert between decimal, binary and hexadecimal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ASCII encodes 128 characters using 7 bits; modern storage uses 8‑bit bytes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Unicode and UTF‑8 support over a million characters using variable‑width encoding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Practising conversions solidifies comprehension; complete your problem set!</a:t>
            </a:r>
            <a:endParaRPr lang="en-US" sz="1200" dirty="0"/>
          </a:p>
        </p:txBody>
      </p:sp>
      <p:pic>
        <p:nvPicPr>
          <p:cNvPr id="4" name="Image 0" descr="/home/oai/share/7d940032-2e09-47e2-9f23-d4308a47f87d.png">    </p:cNvPr>
          <p:cNvPicPr>
            <a:picLocks noChangeAspect="1"/>
          </p:cNvPicPr>
          <p:nvPr/>
        </p:nvPicPr>
        <p:blipFill>
          <a:blip r:embed="rId1"/>
          <a:srcRect l="10000" r="10000" t="0" b="0"/>
          <a:stretch/>
        </p:blipFill>
        <p:spPr>
          <a:xfrm>
            <a:off x="6400800" y="1828800"/>
            <a:ext cx="2743200" cy="22860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066CC"/>
                </a:solidFill>
                <a:hlinkClick r:id="rId2"/>
              </a:rPr>
              <a:t>[14]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0066CC"/>
                </a:solidFill>
                <a:hlinkClick r:id="rId3"/>
              </a:rPr>
              <a:t>[15]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0066CC"/>
                </a:solidFill>
                <a:hlinkClick r:id="rId4"/>
              </a:rPr>
              <a:t>[16]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0066CC"/>
                </a:solidFill>
                <a:hlinkClick r:id="rId5"/>
              </a:rPr>
              <a:t>[17]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0066CC"/>
                </a:solidFill>
                <a:hlinkClick r:id="rId6"/>
              </a:rPr>
              <a:t>[18]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2025-09-02T19:26:04Z</dcterms:created>
  <dcterms:modified xsi:type="dcterms:W3CDTF">2025-09-02T19:26:04Z</dcterms:modified>
</cp:coreProperties>
</file>