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51575"/>
  </p:normalViewPr>
  <p:slideViewPr>
    <p:cSldViewPr snapToGrid="0" snapToObjects="1">
      <p:cViewPr varScale="1">
        <p:scale>
          <a:sx n="82" d="100"/>
          <a:sy n="82" d="100"/>
        </p:scale>
        <p:origin x="302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1"/>
  <c:style val="2"/>
  <c:chart>
    <c:autoTitleDeleted val="1"/>
    <c:plotArea>
      <c:layout/>
      <c:barChart>
        <c:barDir val="col"/>
        <c:grouping val="clustered"/>
        <c:varyColors val="0"/>
        <c:ser>
          <c:idx val="0"/>
          <c:order val="0"/>
          <c:tx>
            <c:strRef>
              <c:f>Sheet1!$B$1</c:f>
              <c:strCache>
                <c:ptCount val="1"/>
                <c:pt idx="0">
                  <c:v>Bit values</c:v>
                </c:pt>
              </c:strCache>
            </c:strRef>
          </c:tx>
          <c:spPr>
            <a:solidFill>
              <a:srgbClr val="97B1DF"/>
            </a:solidFill>
            <a:effectLst/>
          </c:spPr>
          <c:invertIfNegative val="0"/>
          <c:cat>
            <c:strRef>
              <c:f>Sheet1!$A$2:$A$5</c:f>
              <c:strCache>
                <c:ptCount val="4"/>
                <c:pt idx="0">
                  <c:v>2^3</c:v>
                </c:pt>
                <c:pt idx="1">
                  <c:v>2^2</c:v>
                </c:pt>
                <c:pt idx="2">
                  <c:v>2^1</c:v>
                </c:pt>
                <c:pt idx="3">
                  <c:v>2^0</c:v>
                </c:pt>
              </c:strCache>
            </c:strRef>
          </c:cat>
          <c:val>
            <c:numRef>
              <c:f>Sheet1!$B$2:$B$5</c:f>
              <c:numCache>
                <c:formatCode>General</c:formatCode>
                <c:ptCount val="4"/>
                <c:pt idx="0">
                  <c:v>8</c:v>
                </c:pt>
                <c:pt idx="1">
                  <c:v>4</c:v>
                </c:pt>
                <c:pt idx="2">
                  <c:v>2</c:v>
                </c:pt>
                <c:pt idx="3">
                  <c:v>1</c:v>
                </c:pt>
              </c:numCache>
            </c:numRef>
          </c:val>
          <c:extLst>
            <c:ext xmlns:c16="http://schemas.microsoft.com/office/drawing/2014/chart" uri="{C3380CC4-5D6E-409C-BE32-E72D297353CC}">
              <c16:uniqueId val="{00000000-14BF-5543-BC26-0F3F280DD7A0}"/>
            </c:ext>
          </c:extLst>
        </c:ser>
        <c:dLbls>
          <c:showLegendKey val="0"/>
          <c:showVal val="0"/>
          <c:showCatName val="0"/>
          <c:showSerName val="0"/>
          <c:showPercent val="0"/>
          <c:showBubbleSize val="0"/>
        </c:dLbls>
        <c:gapWidth val="150"/>
        <c:axId val="2094734554"/>
        <c:axId val="2094734552"/>
      </c:barChart>
      <c:catAx>
        <c:axId val="2094734554"/>
        <c:scaling>
          <c:orientation val="minMax"/>
        </c:scaling>
        <c:delete val="0"/>
        <c:axPos val="b"/>
        <c:title>
          <c:tx>
            <c:rich>
              <a:bodyPr/>
              <a:lstStyle/>
              <a:p>
                <a:pPr>
                  <a:defRPr b="0" i="0" u="none" strike="noStrike">
                    <a:solidFill>
                      <a:srgbClr val="000000"/>
                    </a:solidFill>
                    <a:latin typeface="Arial"/>
                  </a:defRPr>
                </a:pPr>
                <a:r>
                  <a:rPr lang="en-US" b="0" i="0" u="none" strike="noStrike">
                    <a:solidFill>
                      <a:srgbClr val="000000"/>
                    </a:solidFill>
                    <a:latin typeface="Arial"/>
                  </a:rPr>
                  <a:t>Bit Position</a:t>
                </a:r>
              </a:p>
            </c:rich>
          </c:tx>
          <c:overlay val="0"/>
        </c:title>
        <c:numFmt formatCode="General" sourceLinked="1"/>
        <c:majorTickMark val="out"/>
        <c:minorTickMark val="none"/>
        <c:tickLblPos val="low"/>
        <c:spPr>
          <a:ln w="12700" cap="flat">
            <a:noFill/>
            <a:prstDash val="solid"/>
            <a:round/>
          </a:ln>
        </c:spPr>
        <c:txPr>
          <a:bodyPr/>
          <a:lstStyle/>
          <a:p>
            <a:pPr>
              <a:defRPr sz="1200" b="0" i="0" u="none" strike="noStrike">
                <a:solidFill>
                  <a:srgbClr val="030A18"/>
                </a:solidFill>
                <a:latin typeface="Arial"/>
              </a:defRPr>
            </a:pPr>
            <a:endParaRPr lang="en-US"/>
          </a:p>
        </c:txPr>
        <c:crossAx val="2094734552"/>
        <c:crosses val="autoZero"/>
        <c:auto val="1"/>
        <c:lblAlgn val="ctr"/>
        <c:lblOffset val="100"/>
        <c:noMultiLvlLbl val="1"/>
      </c:catAx>
      <c:valAx>
        <c:axId val="2094734552"/>
        <c:scaling>
          <c:orientation val="minMax"/>
          <c:max val="9"/>
          <c:min val="0"/>
        </c:scaling>
        <c:delete val="0"/>
        <c:axPos val="l"/>
        <c:majorGridlines>
          <c:spPr>
            <a:ln w="12700" cap="flat">
              <a:solidFill>
                <a:srgbClr val="DDDDDD"/>
              </a:solidFill>
              <a:prstDash val="dash"/>
              <a:round/>
            </a:ln>
          </c:spPr>
        </c:majorGridlines>
        <c:title>
          <c:tx>
            <c:rich>
              <a:bodyPr/>
              <a:lstStyle/>
              <a:p>
                <a:pPr>
                  <a:defRPr b="0" i="0" u="none" strike="noStrike">
                    <a:solidFill>
                      <a:srgbClr val="000000"/>
                    </a:solidFill>
                    <a:latin typeface="Arial"/>
                  </a:defRPr>
                </a:pPr>
                <a:r>
                  <a:rPr lang="en-US" b="0" i="0" u="none" strike="noStrike">
                    <a:solidFill>
                      <a:srgbClr val="000000"/>
                    </a:solidFill>
                    <a:latin typeface="Arial"/>
                  </a:rPr>
                  <a:t>Value</a:t>
                </a:r>
              </a:p>
            </c:rich>
          </c:tx>
          <c:overlay val="0"/>
        </c:title>
        <c:numFmt formatCode="General" sourceLinked="0"/>
        <c:majorTickMark val="out"/>
        <c:minorTickMark val="none"/>
        <c:tickLblPos val="nextTo"/>
        <c:spPr>
          <a:ln w="12700" cap="flat">
            <a:noFill/>
            <a:prstDash val="solid"/>
            <a:round/>
          </a:ln>
        </c:spPr>
        <c:txPr>
          <a:bodyPr/>
          <a:lstStyle/>
          <a:p>
            <a:pPr>
              <a:defRPr sz="1200" b="0" i="0" u="none" strike="noStrike">
                <a:solidFill>
                  <a:srgbClr val="030A18"/>
                </a:solidFill>
                <a:latin typeface="Arial"/>
              </a:defRPr>
            </a:pPr>
            <a:endParaRPr lang="en-US"/>
          </a:p>
        </c:txPr>
        <c:crossAx val="2094734554"/>
        <c:crosses val="autoZero"/>
        <c:crossBetween val="between"/>
      </c:valAx>
      <c:spPr>
        <a:noFill/>
        <a:ln>
          <a:noFill/>
        </a:ln>
        <a:effectLst/>
      </c:spPr>
    </c:plotArea>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8501794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r>
              <a:rPr lang="en-US" dirty="0"/>
              <a:t>“Good afternoon everyone. Today we’re tackling one of the most foundational — and honestly most fascinating — questions in computer science: </a:t>
            </a:r>
            <a:r>
              <a:rPr lang="en-US" i="1" dirty="0"/>
              <a:t>How do computers represent data?</a:t>
            </a:r>
            <a:endParaRPr lang="en-US" dirty="0"/>
          </a:p>
          <a:p>
            <a:r>
              <a:rPr lang="en-US" dirty="0"/>
              <a:t>Now, I don’t mean just numbers, like 2 + 2 = 4. I mean </a:t>
            </a:r>
            <a:r>
              <a:rPr lang="en-US" i="1" dirty="0"/>
              <a:t>all</a:t>
            </a:r>
            <a:r>
              <a:rPr lang="en-US" dirty="0"/>
              <a:t> data: text, images, songs, videos, even the SQL queries you’ll be writing later today.</a:t>
            </a:r>
          </a:p>
          <a:p>
            <a:r>
              <a:rPr lang="en-US" dirty="0"/>
              <a:t>Here’s the core mystery: computers only understand two states — on and off. Zero and one. But somehow, from those two symbols, we get Netflix, Spotify, TikTok, Google Docs, and entire databases that hold the world’s knowledge.</a:t>
            </a:r>
          </a:p>
          <a:p>
            <a:r>
              <a:rPr lang="en-US" dirty="0"/>
              <a:t>Our job today is to peel back the layers and actually see how those zeros and ones build up into everything else.</a:t>
            </a:r>
          </a:p>
          <a:p>
            <a:r>
              <a:rPr lang="en-US" dirty="0"/>
              <a:t>I want you to leave today’s class not just with definitions — not just knowing that ‘binary’ exists — but with a mental model. I want you to </a:t>
            </a:r>
            <a:r>
              <a:rPr lang="en-US" i="1" dirty="0"/>
              <a:t>see</a:t>
            </a:r>
            <a:r>
              <a:rPr lang="en-US" dirty="0"/>
              <a:t> the world like a computer does.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r>
              <a:rPr lang="en-US" dirty="0"/>
              <a:t>“Here’s where we’re headed:</a:t>
            </a:r>
          </a:p>
          <a:p>
            <a:r>
              <a:rPr lang="en-US" dirty="0"/>
              <a:t>First, we’ll look at </a:t>
            </a:r>
            <a:r>
              <a:rPr lang="en-US" b="1" dirty="0"/>
              <a:t>bits and bytes</a:t>
            </a:r>
            <a:r>
              <a:rPr lang="en-US" dirty="0"/>
              <a:t> — the smallest building blocks. You’ve heard those words, but today you’ll understand why they matter.</a:t>
            </a:r>
          </a:p>
          <a:p>
            <a:r>
              <a:rPr lang="en-US" dirty="0"/>
              <a:t>Then, we’ll study </a:t>
            </a:r>
            <a:r>
              <a:rPr lang="en-US" b="1" dirty="0"/>
              <a:t>number systems</a:t>
            </a:r>
            <a:r>
              <a:rPr lang="en-US" dirty="0"/>
              <a:t>. Humans use base-10, computers use base-2. We’ll explore why, and we’ll learn a shorthand system — hexadecimal.</a:t>
            </a:r>
          </a:p>
          <a:p>
            <a:r>
              <a:rPr lang="en-US" dirty="0"/>
              <a:t>Next, we’ll talk about </a:t>
            </a:r>
            <a:r>
              <a:rPr lang="en-US" b="1" dirty="0"/>
              <a:t>text representation</a:t>
            </a:r>
            <a:r>
              <a:rPr lang="en-US" dirty="0"/>
              <a:t> — how the letter A or the emoji 😀 is stored as binary. Spoiler: the answer has changed over time, and badly misconfigured databases still trip over it.</a:t>
            </a:r>
          </a:p>
          <a:p>
            <a:r>
              <a:rPr lang="en-US" dirty="0"/>
              <a:t>Then, we’ll dig into </a:t>
            </a:r>
            <a:r>
              <a:rPr lang="en-US" b="1" dirty="0"/>
              <a:t>images and color depth</a:t>
            </a:r>
            <a:r>
              <a:rPr lang="en-US" dirty="0"/>
              <a:t>. Pixels, resolution, compression — why a 4K movie takes gigabytes while a meme takes kilobytes.</a:t>
            </a:r>
          </a:p>
          <a:p>
            <a:r>
              <a:rPr lang="en-US" dirty="0"/>
              <a:t>And finally, we’ll get hands-on. A </a:t>
            </a:r>
            <a:r>
              <a:rPr lang="en-US" b="1" dirty="0"/>
              <a:t>Python lab</a:t>
            </a:r>
            <a:r>
              <a:rPr lang="en-US" dirty="0"/>
              <a:t> where we literally inspect bytes in a </a:t>
            </a:r>
            <a:r>
              <a:rPr lang="en-US" dirty="0" err="1"/>
              <a:t>Jupyter</a:t>
            </a:r>
            <a:r>
              <a:rPr lang="en-US" dirty="0"/>
              <a:t> notebook. And an </a:t>
            </a:r>
            <a:r>
              <a:rPr lang="en-US" b="1" dirty="0"/>
              <a:t>SQL lab</a:t>
            </a:r>
            <a:r>
              <a:rPr lang="en-US" dirty="0"/>
              <a:t> where we practice pulling back raw data with </a:t>
            </a:r>
            <a:r>
              <a:rPr lang="en-US" sz="1200" kern="1200" dirty="0">
                <a:solidFill>
                  <a:schemeClr val="tx1"/>
                </a:solidFill>
                <a:latin typeface="+mn-lt"/>
                <a:ea typeface="+mn-ea"/>
                <a:cs typeface="+mn-cs"/>
              </a:rPr>
              <a:t>SELECT</a:t>
            </a:r>
            <a:r>
              <a:rPr lang="en-US" dirty="0"/>
              <a:t>.</a:t>
            </a:r>
          </a:p>
          <a:p>
            <a:r>
              <a:rPr lang="en-US" dirty="0"/>
              <a:t>The key message? No matter what kind of data you’re dealing with, it all reduces to the same thing: bits and bytes.”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r>
              <a:rPr lang="en-US" dirty="0"/>
              <a:t>“Alright, let’s start at the atomic level.</a:t>
            </a:r>
          </a:p>
          <a:p>
            <a:r>
              <a:rPr lang="en-US" dirty="0"/>
              <a:t>A </a:t>
            </a:r>
            <a:r>
              <a:rPr lang="en-US" b="1" dirty="0"/>
              <a:t>bit</a:t>
            </a:r>
            <a:r>
              <a:rPr lang="en-US" dirty="0"/>
              <a:t> is a binary digit — 0 or 1. Think of a light switch. Off is 0, on is 1. That’s it.</a:t>
            </a:r>
          </a:p>
          <a:p>
            <a:r>
              <a:rPr lang="en-US" dirty="0"/>
              <a:t>But one bit alone is useless. It’s just two states. With two bits, you can represent four states. With three bits, eight states. With four bits, sixteen states. With eight bits — what we call a </a:t>
            </a:r>
            <a:r>
              <a:rPr lang="en-US" b="1" dirty="0"/>
              <a:t>byte</a:t>
            </a:r>
            <a:r>
              <a:rPr lang="en-US" dirty="0"/>
              <a:t> — you get 256 possible states.</a:t>
            </a:r>
          </a:p>
          <a:p>
            <a:r>
              <a:rPr lang="en-US" dirty="0"/>
              <a:t>Why eight? That’s a great historical story. Early computers experimented with all sorts of groupings: 6 bits, 9 bits, even 12 bits. But 8 hit the sweet spot: big enough to encode all English letters, numbers, and punctuation, small enough to be efficient. So once IBM standardized on 8 in the 1960s, the industry followed. That’s why even today, file sizes and memory are measured in bytes.</a:t>
            </a:r>
          </a:p>
          <a:p>
            <a:r>
              <a:rPr lang="en-US" dirty="0"/>
              <a:t>Here’s a mental image: Imagine a stadium with 50,000 fans, each holding up a card that’s either red or blue. One card alone means nothing. But from above, those cards form giant words and logos. That’s bytes. Each one individually is tiny, but together they form everything.</a:t>
            </a:r>
          </a:p>
          <a:p>
            <a:r>
              <a:rPr lang="en-US" dirty="0"/>
              <a:t>Let me ask you: </a:t>
            </a:r>
            <a:r>
              <a:rPr lang="en-US" i="1" dirty="0"/>
              <a:t>Can you think of other examples where a single symbol doesn’t mean much, but patterns of many symbols carry meaning?</a:t>
            </a:r>
            <a:endParaRPr lang="en-US" dirty="0"/>
          </a:p>
          <a:p>
            <a:r>
              <a:rPr lang="en-US" dirty="0"/>
              <a:t>(Wait for students — answers might include letters in the alphabet, pixels on a screen, or musical notes. Encourage them.)</a:t>
            </a:r>
          </a:p>
          <a:p>
            <a:r>
              <a:rPr lang="en-US" dirty="0"/>
              <a:t>Exactly. That’s the principle of digital systems.”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r>
              <a:rPr lang="en-US" dirty="0"/>
              <a:t>“Humans naturally count in base-10. Why? Ten fingers. We go 0 through 9, then roll over to 10.</a:t>
            </a:r>
          </a:p>
          <a:p>
            <a:r>
              <a:rPr lang="en-US" dirty="0"/>
              <a:t>Computers don’t have fingers. They have circuits. A circuit can either carry current or not. That’s two states — so computers count in base-2: binary.</a:t>
            </a:r>
          </a:p>
          <a:p>
            <a:r>
              <a:rPr lang="en-US" dirty="0"/>
              <a:t>In binary, every place value is a power of two. The rightmost bit is worth 1, the next is 2, then 4, 8, 16, and so on. So the binary number 1011 equals 1×8 + 0×4 + 1×2 + 1×1 = 11 in decimal.</a:t>
            </a:r>
          </a:p>
          <a:p>
            <a:r>
              <a:rPr lang="en-US" dirty="0"/>
              <a:t>But here’s the problem: binary is exhausting to read. Imagine representing a color in binary. Pure red is 111111110000000000000000. Ugly.</a:t>
            </a:r>
          </a:p>
          <a:p>
            <a:r>
              <a:rPr lang="en-US" dirty="0"/>
              <a:t>Enter </a:t>
            </a:r>
            <a:r>
              <a:rPr lang="en-US" b="1" dirty="0"/>
              <a:t>hexadecimal</a:t>
            </a:r>
            <a:r>
              <a:rPr lang="en-US" dirty="0"/>
              <a:t> — base-16. Hex uses 0–9, then A–F. Four binary digits collapse neatly into one hex digit. So 1111 in binary becomes F in hex.</a:t>
            </a:r>
          </a:p>
          <a:p>
            <a:r>
              <a:rPr lang="en-US" dirty="0"/>
              <a:t>Now, if you’ve ever done HTML or CSS, you’ve seen hex codes: #FF0000 for red, #00FF00 for green. That’s literally the RGB values — 255 for red, 0 for green, 0 for blue.</a:t>
            </a:r>
          </a:p>
          <a:p>
            <a:r>
              <a:rPr lang="en-US" dirty="0"/>
              <a:t>So here’s the rule:</a:t>
            </a:r>
          </a:p>
          <a:p>
            <a:r>
              <a:rPr lang="en-US" dirty="0"/>
              <a:t>Computers </a:t>
            </a:r>
            <a:r>
              <a:rPr lang="en-US" i="1" dirty="0"/>
              <a:t>store</a:t>
            </a:r>
            <a:r>
              <a:rPr lang="en-US" dirty="0"/>
              <a:t> data in binary.</a:t>
            </a:r>
          </a:p>
          <a:p>
            <a:r>
              <a:rPr lang="en-US" dirty="0"/>
              <a:t>Humans </a:t>
            </a:r>
            <a:r>
              <a:rPr lang="en-US" i="1" dirty="0"/>
              <a:t>read</a:t>
            </a:r>
            <a:r>
              <a:rPr lang="en-US" dirty="0"/>
              <a:t> binary through hex.</a:t>
            </a:r>
          </a:p>
          <a:p>
            <a:r>
              <a:rPr lang="en-US" dirty="0"/>
              <a:t>That’s why you’ll see hex in debugging tools, memory dumps, color codes, even database encodings.”</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r>
              <a:rPr lang="en-US" dirty="0"/>
              <a:t>“Let’s move to text.</a:t>
            </a:r>
          </a:p>
          <a:p>
            <a:r>
              <a:rPr lang="en-US" dirty="0"/>
              <a:t>When you type the letter A, your computer doesn’t think ‘A.’ It thinks: 65. That’s the ASCII code for A. Lowercase a is 97. Space is 32.</a:t>
            </a:r>
          </a:p>
          <a:p>
            <a:r>
              <a:rPr lang="en-US" dirty="0"/>
              <a:t>ASCII was brilliant — for English. It used values 0 through 127, so one byte was enough. But ASCII fell apart quickly. What about accented letters like </a:t>
            </a:r>
            <a:r>
              <a:rPr lang="en-US" dirty="0" err="1"/>
              <a:t>é</a:t>
            </a:r>
            <a:r>
              <a:rPr lang="en-US" dirty="0"/>
              <a:t>? What about Chinese, Arabic, Russian?</a:t>
            </a:r>
          </a:p>
          <a:p>
            <a:r>
              <a:rPr lang="en-US" dirty="0"/>
              <a:t>So different systems hacked on ‘extended ASCII,’ stuffing extra symbols into the 128–255 range. But there was no universal agreement. The same byte could mean </a:t>
            </a:r>
            <a:r>
              <a:rPr lang="en-US" dirty="0" err="1"/>
              <a:t>é</a:t>
            </a:r>
            <a:r>
              <a:rPr lang="en-US" dirty="0"/>
              <a:t> on one computer and ☺ on another. Chaos.</a:t>
            </a:r>
          </a:p>
          <a:p>
            <a:r>
              <a:rPr lang="en-US" dirty="0"/>
              <a:t>The solution was </a:t>
            </a:r>
            <a:r>
              <a:rPr lang="en-US" b="1" dirty="0"/>
              <a:t>Unicode</a:t>
            </a:r>
            <a:r>
              <a:rPr lang="en-US" dirty="0"/>
              <a:t>. Unicode assigns a unique code point to every character in every language. The smiley 😀 is U+1F600. The letter A is U+0041.</a:t>
            </a:r>
          </a:p>
          <a:p>
            <a:r>
              <a:rPr lang="en-US" dirty="0"/>
              <a:t>But Unicode numbers are big — they don’t fit in a single byte. That’s why we have </a:t>
            </a:r>
            <a:r>
              <a:rPr lang="en-US" b="1" dirty="0"/>
              <a:t>UTF-8</a:t>
            </a:r>
            <a:r>
              <a:rPr lang="en-US" dirty="0"/>
              <a:t> and </a:t>
            </a:r>
            <a:r>
              <a:rPr lang="en-US" b="1" dirty="0"/>
              <a:t>UTF-16</a:t>
            </a:r>
            <a:r>
              <a:rPr lang="en-US" dirty="0"/>
              <a:t>. These are encoding schemes. UTF-8 is clever: common characters like English letters still use one byte, but rare characters can use more. That’s why databases love UTF-8 — it’s efficient but universal.</a:t>
            </a:r>
          </a:p>
          <a:p>
            <a:r>
              <a:rPr lang="en-US" dirty="0"/>
              <a:t>Why does this matter for you? Because encoding bugs are everywhere. You’ve probably seen ‘mojibake’ — weird black diamonds with question marks. That’s when text encoded in one scheme is misread by another.</a:t>
            </a:r>
          </a:p>
          <a:p>
            <a:r>
              <a:rPr lang="en-US" dirty="0"/>
              <a:t>So text encoding is not just an abstract idea. It’s something you’ll fight with in real jobs.”</a:t>
            </a:r>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r>
              <a:rPr lang="en-US" dirty="0"/>
              <a:t>“Now, let’s talk about images.</a:t>
            </a:r>
          </a:p>
          <a:p>
            <a:r>
              <a:rPr lang="en-US" dirty="0"/>
              <a:t>At the simplest level, an image is a grid of pixels. Each pixel has numbers that describe its color.</a:t>
            </a:r>
          </a:p>
          <a:p>
            <a:r>
              <a:rPr lang="en-US" dirty="0"/>
              <a:t>If we use one bit per pixel, we get black and white — 0 for black, 1 for white. With 8 bits, we get 256 shades of gray. With 24 bits, we get full RGB: 8 bits for red, 8 for green, 8 for blue. That’s 16 million colors.</a:t>
            </a:r>
          </a:p>
          <a:p>
            <a:r>
              <a:rPr lang="en-US" dirty="0"/>
              <a:t>Here’s the kicker: file size. A 1920×1080 image has about two million pixels. Multiply that by 3 bytes per pixel, and you get 6 MB uncompressed. That’s why compression matters.</a:t>
            </a:r>
          </a:p>
          <a:p>
            <a:r>
              <a:rPr lang="en-US" dirty="0"/>
              <a:t>When you save a JPEG, the software throws away some of the subtle data to shrink the file. That’s why compressed images look blocky or lose smooth gradients. The bits have literally been discarded.</a:t>
            </a:r>
          </a:p>
          <a:p>
            <a:r>
              <a:rPr lang="en-US" dirty="0"/>
              <a:t>So next time you scroll Instagram, remember: that selfie is just a matrix of numbers. Reduce the bit depth, reduce the quality. Increase the resolution, increase the file size. It’s all math.”</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r>
              <a:rPr lang="en-US" dirty="0"/>
              <a:t>“Okay, let’s get hands-on. Open up the </a:t>
            </a:r>
            <a:r>
              <a:rPr lang="en-US" dirty="0" err="1"/>
              <a:t>Jupyter</a:t>
            </a:r>
            <a:r>
              <a:rPr lang="en-US" dirty="0"/>
              <a:t> notebook I shared.</a:t>
            </a:r>
          </a:p>
          <a:p>
            <a:r>
              <a:rPr lang="en-US" dirty="0"/>
              <a:t>First, let’s encode a number. Type </a:t>
            </a:r>
            <a:r>
              <a:rPr lang="en-US" sz="1200" kern="1200" dirty="0">
                <a:solidFill>
                  <a:schemeClr val="tx1"/>
                </a:solidFill>
                <a:latin typeface="+mn-lt"/>
                <a:ea typeface="+mn-ea"/>
                <a:cs typeface="+mn-cs"/>
              </a:rPr>
              <a:t>number = 255</a:t>
            </a:r>
            <a:r>
              <a:rPr lang="en-US" dirty="0"/>
              <a:t>. Then run </a:t>
            </a:r>
            <a:r>
              <a:rPr lang="en-US" sz="1200" kern="1200" dirty="0">
                <a:solidFill>
                  <a:schemeClr val="tx1"/>
                </a:solidFill>
                <a:latin typeface="+mn-lt"/>
                <a:ea typeface="+mn-ea"/>
                <a:cs typeface="+mn-cs"/>
              </a:rPr>
              <a:t>bin(number)</a:t>
            </a:r>
            <a:r>
              <a:rPr lang="en-US" dirty="0"/>
              <a:t> and </a:t>
            </a:r>
            <a:r>
              <a:rPr lang="en-US" sz="1200" kern="1200" dirty="0">
                <a:solidFill>
                  <a:schemeClr val="tx1"/>
                </a:solidFill>
                <a:latin typeface="+mn-lt"/>
                <a:ea typeface="+mn-ea"/>
                <a:cs typeface="+mn-cs"/>
              </a:rPr>
              <a:t>hex(number)</a:t>
            </a:r>
            <a:r>
              <a:rPr lang="en-US" dirty="0"/>
              <a:t>. What do you see? You should see </a:t>
            </a:r>
            <a:r>
              <a:rPr lang="en-US" sz="1200" kern="1200" dirty="0">
                <a:solidFill>
                  <a:schemeClr val="tx1"/>
                </a:solidFill>
                <a:latin typeface="+mn-lt"/>
                <a:ea typeface="+mn-ea"/>
                <a:cs typeface="+mn-cs"/>
              </a:rPr>
              <a:t>0b11111111</a:t>
            </a:r>
            <a:r>
              <a:rPr lang="en-US" dirty="0"/>
              <a:t> and </a:t>
            </a:r>
            <a:r>
              <a:rPr lang="en-US" sz="1200" kern="1200" dirty="0">
                <a:solidFill>
                  <a:schemeClr val="tx1"/>
                </a:solidFill>
                <a:latin typeface="+mn-lt"/>
                <a:ea typeface="+mn-ea"/>
                <a:cs typeface="+mn-cs"/>
              </a:rPr>
              <a:t>0xff</a:t>
            </a:r>
            <a:r>
              <a:rPr lang="en-US" dirty="0"/>
              <a:t>. That’s binary and hex.</a:t>
            </a:r>
          </a:p>
          <a:p>
            <a:r>
              <a:rPr lang="en-US" dirty="0"/>
              <a:t>Now let’s switch to text. Try </a:t>
            </a:r>
            <a:r>
              <a:rPr lang="en-US" sz="1200" kern="1200" dirty="0">
                <a:solidFill>
                  <a:schemeClr val="tx1"/>
                </a:solidFill>
                <a:latin typeface="+mn-lt"/>
                <a:ea typeface="+mn-ea"/>
                <a:cs typeface="+mn-cs"/>
              </a:rPr>
              <a:t>text = "Hello"</a:t>
            </a:r>
            <a:r>
              <a:rPr lang="en-US" dirty="0"/>
              <a:t>. Run </a:t>
            </a:r>
            <a:r>
              <a:rPr lang="en-US" sz="1200" kern="1200" dirty="0" err="1">
                <a:solidFill>
                  <a:schemeClr val="tx1"/>
                </a:solidFill>
                <a:latin typeface="+mn-lt"/>
                <a:ea typeface="+mn-ea"/>
                <a:cs typeface="+mn-cs"/>
              </a:rPr>
              <a:t>text.encode</a:t>
            </a:r>
            <a:r>
              <a:rPr lang="en-US" sz="1200" kern="1200" dirty="0">
                <a:solidFill>
                  <a:schemeClr val="tx1"/>
                </a:solidFill>
                <a:latin typeface="+mn-lt"/>
                <a:ea typeface="+mn-ea"/>
                <a:cs typeface="+mn-cs"/>
              </a:rPr>
              <a:t>("utf-8")</a:t>
            </a:r>
            <a:r>
              <a:rPr lang="en-US" dirty="0"/>
              <a:t>. You’ll see </a:t>
            </a:r>
            <a:r>
              <a:rPr lang="en-US" sz="1200" kern="1200" dirty="0" err="1">
                <a:solidFill>
                  <a:schemeClr val="tx1"/>
                </a:solidFill>
                <a:latin typeface="+mn-lt"/>
                <a:ea typeface="+mn-ea"/>
                <a:cs typeface="+mn-cs"/>
              </a:rPr>
              <a:t>b'Hello</a:t>
            </a:r>
            <a:r>
              <a:rPr lang="en-US" sz="1200" kern="1200" dirty="0">
                <a:solidFill>
                  <a:schemeClr val="tx1"/>
                </a:solidFill>
                <a:latin typeface="+mn-lt"/>
                <a:ea typeface="+mn-ea"/>
                <a:cs typeface="+mn-cs"/>
              </a:rPr>
              <a:t>'</a:t>
            </a:r>
            <a:r>
              <a:rPr lang="en-US" dirty="0"/>
              <a:t>. That </a:t>
            </a:r>
            <a:r>
              <a:rPr lang="en-US" sz="1200" kern="1200" dirty="0">
                <a:solidFill>
                  <a:schemeClr val="tx1"/>
                </a:solidFill>
                <a:latin typeface="+mn-lt"/>
                <a:ea typeface="+mn-ea"/>
                <a:cs typeface="+mn-cs"/>
              </a:rPr>
              <a:t>b</a:t>
            </a:r>
            <a:r>
              <a:rPr lang="en-US" dirty="0"/>
              <a:t> means bytes. Each letter has a number: H is 72, e is 101, l is 108, o is 111.</a:t>
            </a:r>
          </a:p>
          <a:p>
            <a:r>
              <a:rPr lang="en-US" dirty="0"/>
              <a:t>Now try an emoji. </a:t>
            </a:r>
            <a:r>
              <a:rPr lang="en-US" sz="1200" kern="1200" dirty="0">
                <a:solidFill>
                  <a:schemeClr val="tx1"/>
                </a:solidFill>
                <a:latin typeface="+mn-lt"/>
                <a:ea typeface="+mn-ea"/>
                <a:cs typeface="+mn-cs"/>
              </a:rPr>
              <a:t>smiley = "😀"</a:t>
            </a:r>
            <a:r>
              <a:rPr lang="en-US" dirty="0"/>
              <a:t>. Run </a:t>
            </a:r>
            <a:r>
              <a:rPr lang="en-US" sz="1200" kern="1200" dirty="0" err="1">
                <a:solidFill>
                  <a:schemeClr val="tx1"/>
                </a:solidFill>
                <a:latin typeface="+mn-lt"/>
                <a:ea typeface="+mn-ea"/>
                <a:cs typeface="+mn-cs"/>
              </a:rPr>
              <a:t>smiley.encode</a:t>
            </a:r>
            <a:r>
              <a:rPr lang="en-US" sz="1200" kern="1200" dirty="0">
                <a:solidFill>
                  <a:schemeClr val="tx1"/>
                </a:solidFill>
                <a:latin typeface="+mn-lt"/>
                <a:ea typeface="+mn-ea"/>
                <a:cs typeface="+mn-cs"/>
              </a:rPr>
              <a:t>("utf-8")</a:t>
            </a:r>
            <a:r>
              <a:rPr lang="en-US" dirty="0"/>
              <a:t>. You’ll get multiple bytes — because emojis don’t fit in a single byte. That’s Unicode in action.</a:t>
            </a:r>
          </a:p>
          <a:p>
            <a:r>
              <a:rPr lang="en-US" dirty="0"/>
              <a:t>The point is: you’re not just reading about bytes, you’re literally </a:t>
            </a:r>
            <a:r>
              <a:rPr lang="en-US" i="1" dirty="0"/>
              <a:t>seeing</a:t>
            </a:r>
            <a:r>
              <a:rPr lang="en-US" dirty="0"/>
              <a:t> them. This is how the computer actually stores the data you use every day.</a:t>
            </a:r>
          </a:p>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www.citytech.cuny.edu/computer-systems/docs/courses/CST1100.pdf#:~:text=Describe%20how%20characters%20and%20numbers,syste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hyperlink" Target="www.citytech.cuny.edu/computer-systems/docs/courses/CST1100.pdf#:~:text=Explain%20what%20is%20a%20Database,do%20simple%20SQL%20Select%20statements" TargetMode="External"/></Relationships>
</file>

<file path=ppt/slides/_rels/slide3.xml.rels><?xml version="1.0" encoding="UTF-8" standalone="yes"?>
<Relationships xmlns="http://schemas.openxmlformats.org/package/2006/relationships"><Relationship Id="rId3" Type="http://schemas.openxmlformats.org/officeDocument/2006/relationships/hyperlink" Target="www.citytech.cuny.edu/computer-systems/docs/courses/CST1100.pdf#:~:text=Describe%20how%20characters%20and%20numbers,syste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hyperlink" Target="www.citytech.cuny.edu/computer-systems/docs/courses/CST1100.pdf#:~:text=Describe%20how%20characters%20and%20numbers,system"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www.citytech.cuny.edu/computer-systems/docs/courses/CST1100.pdf#:~:text=Describe%20how%20characters%20and%20numbers,system" TargetMode="Externa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hyperlink" Target="https://www.csfieldguide.org.nz/en/chapters/data-representation/images-and-colours/#:~:text=The%20number%20of%20bits%20used,more%20information%20about%20this%20on"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www.citytech.cuny.edu/computer-systems/docs/courses/CST1100.pdf#:~:text=Describe%20how%20characters%20and%20numbers,system"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hyperlink" Target="www.citytech.cuny.edu/computer-systems/docs/courses/CST1100.pdf#:~:text=Explain%20what%20is%20a%20Database,do%20simple%20SQL%20Select%20statements"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hyperlink" Target="www.citytech.cuny.edu/computer-systems/docs/courses/CST1100.pdf#:~:text=Describe%20how%20characters%20and%20numbers,system"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hyperlink" Target="www.citytech.cuny.edu/computer-systems/docs/courses/CST1100.pdf#:~:text=Explain%20what%20is%20a%20Database,do%20simple%20SQL%20Select%20statements" TargetMode="External"/><Relationship Id="rId4" Type="http://schemas.openxmlformats.org/officeDocument/2006/relationships/hyperlink" Target="https://www.csfieldguide.org.nz/en/chapters/data-representation/images-and-colours/#:~:text=The%20number%20of%20bits%20used,more%20information%20about%20this%20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home/oai/share/binary_background.png"/>
          <p:cNvPicPr>
            <a:picLocks noChangeAspect="1"/>
          </p:cNvPicPr>
          <p:nvPr/>
        </p:nvPicPr>
        <p:blipFill>
          <a:blip r:embed="rId3"/>
          <a:srcRect/>
          <a:stretch/>
        </p:blipFill>
        <p:spPr>
          <a:xfrm>
            <a:off x="5029200" y="514350"/>
            <a:ext cx="4114800" cy="4114800"/>
          </a:xfrm>
          <a:prstGeom prst="rect">
            <a:avLst/>
          </a:prstGeom>
        </p:spPr>
      </p:pic>
      <p:sp>
        <p:nvSpPr>
          <p:cNvPr id="3" name="Text 0"/>
          <p:cNvSpPr/>
          <p:nvPr/>
        </p:nvSpPr>
        <p:spPr>
          <a:xfrm>
            <a:off x="274320" y="1954530"/>
            <a:ext cx="4572000" cy="685800"/>
          </a:xfrm>
          <a:prstGeom prst="rect">
            <a:avLst/>
          </a:prstGeom>
          <a:noFill/>
          <a:ln/>
        </p:spPr>
        <p:txBody>
          <a:bodyPr wrap="square" rtlCol="0" anchor="ctr"/>
          <a:lstStyle/>
          <a:p>
            <a:pPr marL="0" indent="0">
              <a:buNone/>
            </a:pPr>
            <a:r>
              <a:rPr lang="en-US" sz="3600" b="1" dirty="0">
                <a:solidFill>
                  <a:srgbClr val="030A18"/>
                </a:solidFill>
                <a:latin typeface="Arial" pitchFamily="34" charset="0"/>
                <a:ea typeface="Arial" pitchFamily="34" charset="-122"/>
                <a:cs typeface="Arial" pitchFamily="34" charset="-120"/>
              </a:rPr>
              <a:t>Week 3 – Data Representation</a:t>
            </a:r>
            <a:endParaRPr lang="en-US" sz="3600" dirty="0"/>
          </a:p>
        </p:txBody>
      </p:sp>
      <p:sp>
        <p:nvSpPr>
          <p:cNvPr id="4" name="Text 1"/>
          <p:cNvSpPr/>
          <p:nvPr/>
        </p:nvSpPr>
        <p:spPr>
          <a:xfrm>
            <a:off x="274320" y="2834640"/>
            <a:ext cx="4572000" cy="320040"/>
          </a:xfrm>
          <a:prstGeom prst="rect">
            <a:avLst/>
          </a:prstGeom>
          <a:noFill/>
          <a:ln/>
        </p:spPr>
        <p:txBody>
          <a:bodyPr wrap="square" rtlCol="0" anchor="ctr"/>
          <a:lstStyle/>
          <a:p>
            <a:pPr marL="0" indent="0">
              <a:buNone/>
            </a:pPr>
            <a:r>
              <a:rPr lang="en-US" sz="1200" dirty="0">
                <a:solidFill>
                  <a:srgbClr val="030A18"/>
                </a:solidFill>
                <a:latin typeface="Arial" pitchFamily="34" charset="0"/>
                <a:ea typeface="Arial" pitchFamily="34" charset="-122"/>
                <a:cs typeface="Arial" pitchFamily="34" charset="-120"/>
              </a:rPr>
              <a:t>Bits, Bytes, Images &amp; Text</a:t>
            </a:r>
            <a:endParaRPr lang="en-US" sz="1200" dirty="0"/>
          </a:p>
        </p:txBody>
      </p:sp>
      <p:sp>
        <p:nvSpPr>
          <p:cNvPr id="5" name="Text 2"/>
          <p:cNvSpPr/>
          <p:nvPr/>
        </p:nvSpPr>
        <p:spPr>
          <a:xfrm>
            <a:off x="274320" y="3154680"/>
            <a:ext cx="4572000" cy="320040"/>
          </a:xfrm>
          <a:prstGeom prst="rect">
            <a:avLst/>
          </a:prstGeom>
          <a:noFill/>
          <a:ln/>
        </p:spPr>
        <p:txBody>
          <a:bodyPr wrap="square" rtlCol="0" anchor="ctr"/>
          <a:lstStyle/>
          <a:p>
            <a:pPr marL="0" indent="0">
              <a:buNone/>
            </a:pPr>
            <a:r>
              <a:rPr lang="en-US" sz="1200" dirty="0">
                <a:solidFill>
                  <a:srgbClr val="030A18"/>
                </a:solidFill>
                <a:latin typeface="Arial" pitchFamily="34" charset="0"/>
                <a:ea typeface="Arial" pitchFamily="34" charset="-122"/>
                <a:cs typeface="Arial" pitchFamily="34" charset="-120"/>
              </a:rPr>
              <a:t>Python and SQL Lab</a:t>
            </a:r>
            <a:endParaRPr lang="en-US" sz="1200" dirty="0"/>
          </a:p>
        </p:txBody>
      </p:sp>
      <p:sp>
        <p:nvSpPr>
          <p:cNvPr id="6" name="Text 3"/>
          <p:cNvSpPr/>
          <p:nvPr/>
        </p:nvSpPr>
        <p:spPr>
          <a:xfrm>
            <a:off x="274320" y="4686300"/>
            <a:ext cx="3429000" cy="320040"/>
          </a:xfrm>
          <a:prstGeom prst="rect">
            <a:avLst/>
          </a:prstGeom>
          <a:noFill/>
          <a:ln/>
        </p:spPr>
        <p:txBody>
          <a:bodyPr wrap="square" rtlCol="0" anchor="ctr"/>
          <a:lstStyle/>
          <a:p>
            <a:pPr marL="0" indent="0">
              <a:buNone/>
            </a:pP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00000"/>
                </a:solidFill>
                <a:latin typeface="Arial" pitchFamily="34" charset="0"/>
                <a:ea typeface="Arial" pitchFamily="34" charset="-122"/>
                <a:cs typeface="Arial" pitchFamily="34" charset="-120"/>
              </a:rPr>
              <a:t>Agenda</a:t>
            </a:r>
            <a:endParaRPr lang="en-US" sz="2400" dirty="0"/>
          </a:p>
        </p:txBody>
      </p:sp>
      <p:sp>
        <p:nvSpPr>
          <p:cNvPr id="3" name="Text 1"/>
          <p:cNvSpPr/>
          <p:nvPr/>
        </p:nvSpPr>
        <p:spPr>
          <a:xfrm>
            <a:off x="457200" y="1371600"/>
            <a:ext cx="5486400" cy="3200400"/>
          </a:xfrm>
          <a:prstGeom prst="rect">
            <a:avLst/>
          </a:prstGeom>
          <a:noFill/>
          <a:ln/>
        </p:spPr>
        <p:txBody>
          <a:bodyPr wrap="square" rtlCol="0" anchor="ctr"/>
          <a:lstStyle/>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Bits &amp; Bytes</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Number Systems &amp; Conversions</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Text Representation (ASCII/Unicode)</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Image Representation &amp; Colour Depth</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Python Lab: Inspect Bytes</a:t>
            </a:r>
            <a:endParaRPr lang="en-US" sz="1200" dirty="0"/>
          </a:p>
          <a:p>
            <a:pPr marL="190500" indent="-190500">
              <a:spcAft>
                <a:spcPts val="360"/>
              </a:spcAft>
              <a:buSzPct val="100000"/>
              <a:buChar char="•"/>
            </a:pPr>
            <a:r>
              <a:rPr lang="en-US" sz="1200" dirty="0">
                <a:solidFill>
                  <a:srgbClr val="030A18"/>
                </a:solidFill>
                <a:latin typeface="Arial" pitchFamily="34" charset="0"/>
                <a:ea typeface="Arial" pitchFamily="34" charset="-122"/>
                <a:cs typeface="Arial" pitchFamily="34" charset="-120"/>
              </a:rPr>
              <a:t>SQL Lab: SELECT Basics</a:t>
            </a:r>
            <a:endParaRPr lang="en-US" sz="1200" dirty="0"/>
          </a:p>
        </p:txBody>
      </p:sp>
      <p:sp>
        <p:nvSpPr>
          <p:cNvPr id="4" name="Text 2"/>
          <p:cNvSpPr/>
          <p:nvPr/>
        </p:nvSpPr>
        <p:spPr>
          <a:xfrm>
            <a:off x="274320" y="4777740"/>
            <a:ext cx="8595360" cy="228600"/>
          </a:xfrm>
          <a:prstGeom prst="rect">
            <a:avLst/>
          </a:prstGeom>
          <a:noFill/>
          <a:ln/>
        </p:spPr>
        <p:txBody>
          <a:bodyPr wrap="square" rtlCol="0" anchor="ctr"/>
          <a:lstStyle/>
          <a:p>
            <a:pPr marL="0" indent="0">
              <a:buNone/>
            </a:pPr>
            <a:r>
              <a:rPr lang="en-US" sz="600" u="sng" dirty="0">
                <a:solidFill>
                  <a:srgbClr val="030A18"/>
                </a:solidFill>
                <a:hlinkClick r:id="rId3"/>
              </a:rPr>
              <a:t>[1]</a:t>
            </a:r>
            <a:r>
              <a:rPr lang="en-US" sz="600" u="sng" dirty="0">
                <a:solidFill>
                  <a:srgbClr val="030A18"/>
                </a:solidFill>
                <a:hlinkClick r:id="rId4"/>
              </a:rPr>
              <a:t> [4]</a:t>
            </a:r>
            <a:endParaRPr lang="en-US" sz="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00000"/>
                </a:solidFill>
                <a:latin typeface="Arial" pitchFamily="34" charset="0"/>
                <a:ea typeface="Arial" pitchFamily="34" charset="-122"/>
                <a:cs typeface="Arial" pitchFamily="34" charset="-120"/>
              </a:rPr>
              <a:t>Bits &amp; Bytes</a:t>
            </a:r>
            <a:endParaRPr lang="en-US" sz="2400" dirty="0"/>
          </a:p>
        </p:txBody>
      </p:sp>
      <p:sp>
        <p:nvSpPr>
          <p:cNvPr id="3" name="Text 1"/>
          <p:cNvSpPr/>
          <p:nvPr/>
        </p:nvSpPr>
        <p:spPr>
          <a:xfrm>
            <a:off x="457200" y="1188720"/>
            <a:ext cx="5029200" cy="2286000"/>
          </a:xfrm>
          <a:prstGeom prst="rect">
            <a:avLst/>
          </a:prstGeom>
          <a:noFill/>
          <a:ln/>
        </p:spPr>
        <p:txBody>
          <a:bodyPr wrap="square" lIns="1270" tIns="1270" rIns="1270" bIns="1270" rtlCol="0" anchor="ctr"/>
          <a:lstStyle/>
          <a:p>
            <a:pPr marL="0" indent="0">
              <a:buNone/>
            </a:pPr>
            <a:r>
              <a:rPr lang="en-US" sz="1200" dirty="0">
                <a:solidFill>
                  <a:srgbClr val="030A18"/>
                </a:solidFill>
                <a:latin typeface="Arial" pitchFamily="34" charset="0"/>
                <a:ea typeface="Arial" pitchFamily="34" charset="-122"/>
                <a:cs typeface="Arial" pitchFamily="34" charset="-120"/>
              </a:rPr>
              <a:t>• A bit is the smallest unit of data, representing a value of 0 or 1.
• A byte contains 8 bits and can represent 256 different values.
• Data is stored as sequences of bits and bytes, which encode numbers, characters and more.</a:t>
            </a:r>
            <a:endParaRPr lang="en-US" sz="1200" dirty="0"/>
          </a:p>
        </p:txBody>
      </p:sp>
      <p:graphicFrame>
        <p:nvGraphicFramePr>
          <p:cNvPr id="4" name="Table 0"/>
          <p:cNvGraphicFramePr>
            <a:graphicFrameLocks noGrp="1"/>
          </p:cNvGraphicFramePr>
          <p:nvPr>
            <p:extLst>
              <p:ext uri="{D42A27DB-BD31-4B8C-83A1-F6EECF244321}">
                <p14:modId xmlns:p14="http://schemas.microsoft.com/office/powerpoint/2010/main" val="1579011935"/>
              </p:ext>
            </p:extLst>
          </p:nvPr>
        </p:nvGraphicFramePr>
        <p:xfrm>
          <a:off x="5669280" y="1188720"/>
          <a:ext cx="2926080" cy="2468880"/>
        </p:xfrm>
        <a:graphic>
          <a:graphicData uri="http://schemas.openxmlformats.org/drawingml/2006/table">
            <a:tbl>
              <a:tblPr/>
              <a:tblGrid>
                <a:gridCol w="914400">
                  <a:extLst>
                    <a:ext uri="{9D8B030D-6E8A-4147-A177-3AD203B41FA5}">
                      <a16:colId xmlns:a16="http://schemas.microsoft.com/office/drawing/2014/main" val="20000"/>
                    </a:ext>
                  </a:extLst>
                </a:gridCol>
                <a:gridCol w="109728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0">
                <a:tc>
                  <a:txBody>
                    <a:bodyPr/>
                    <a:lstStyle/>
                    <a:p>
                      <a:pPr marL="0" indent="0">
                        <a:buNone/>
                      </a:pPr>
                      <a:r>
                        <a:rPr lang="en-US" sz="1200" b="1" dirty="0">
                          <a:solidFill>
                            <a:srgbClr val="030A18"/>
                          </a:solidFill>
                        </a:rPr>
                        <a:t>Decimal</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tc>
                  <a:txBody>
                    <a:bodyPr/>
                    <a:lstStyle/>
                    <a:p>
                      <a:pPr marL="0" indent="0">
                        <a:buNone/>
                      </a:pPr>
                      <a:r>
                        <a:rPr lang="en-US" sz="1200" b="1" dirty="0">
                          <a:solidFill>
                            <a:srgbClr val="030A18"/>
                          </a:solidFill>
                        </a:rPr>
                        <a:t>Binary</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tc>
                  <a:txBody>
                    <a:bodyPr/>
                    <a:lstStyle/>
                    <a:p>
                      <a:pPr marL="0" indent="0">
                        <a:buNone/>
                      </a:pPr>
                      <a:r>
                        <a:rPr lang="en-US" sz="1200" b="1" dirty="0">
                          <a:solidFill>
                            <a:srgbClr val="030A18"/>
                          </a:solidFill>
                        </a:rPr>
                        <a:t>Hex</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extLst>
                  <a:ext uri="{0D108BD9-81ED-4DB2-BD59-A6C34878D82A}">
                    <a16:rowId xmlns:a16="http://schemas.microsoft.com/office/drawing/2014/main" val="10000"/>
                  </a:ext>
                </a:extLst>
              </a:tr>
              <a:tr h="0">
                <a:tc>
                  <a:txBody>
                    <a:bodyPr/>
                    <a:lstStyle/>
                    <a:p>
                      <a:pPr marL="0" indent="0">
                        <a:buNone/>
                      </a:pPr>
                      <a:r>
                        <a:rPr lang="en-US" sz="1200" dirty="0">
                          <a:solidFill>
                            <a:srgbClr val="030A18"/>
                          </a:solidFill>
                        </a:rPr>
                        <a:t>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0000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0">
                <a:tc>
                  <a:txBody>
                    <a:bodyPr/>
                    <a:lstStyle/>
                    <a:p>
                      <a:pPr marL="0" indent="0">
                        <a:buNone/>
                      </a:pPr>
                      <a:r>
                        <a:rPr lang="en-US" sz="1200" dirty="0">
                          <a:solidFill>
                            <a:srgbClr val="030A18"/>
                          </a:solidFill>
                        </a:rPr>
                        <a:t>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0001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0">
                <a:tc>
                  <a:txBody>
                    <a:bodyPr/>
                    <a:lstStyle/>
                    <a:p>
                      <a:pPr marL="0" indent="0">
                        <a:buNone/>
                      </a:pPr>
                      <a:r>
                        <a:rPr lang="en-US" sz="1200" dirty="0">
                          <a:solidFill>
                            <a:srgbClr val="030A18"/>
                          </a:solidFill>
                        </a:rPr>
                        <a:t>2</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0010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2</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0">
                <a:tc>
                  <a:txBody>
                    <a:bodyPr/>
                    <a:lstStyle/>
                    <a:p>
                      <a:pPr marL="0" indent="0">
                        <a:buNone/>
                      </a:pPr>
                      <a:r>
                        <a:rPr lang="en-US" sz="1200" dirty="0">
                          <a:solidFill>
                            <a:srgbClr val="030A18"/>
                          </a:solidFill>
                        </a:rPr>
                        <a:t>3</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0011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3</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0">
                <a:tc>
                  <a:txBody>
                    <a:bodyPr/>
                    <a:lstStyle/>
                    <a:p>
                      <a:pPr marL="0" indent="0">
                        <a:buNone/>
                      </a:pPr>
                      <a:r>
                        <a:rPr lang="en-US" sz="1200" dirty="0">
                          <a:solidFill>
                            <a:srgbClr val="030A18"/>
                          </a:solidFill>
                        </a:rPr>
                        <a:t>4</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0100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4</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r h="0">
                <a:tc>
                  <a:txBody>
                    <a:bodyPr/>
                    <a:lstStyle/>
                    <a:p>
                      <a:pPr marL="0" indent="0">
                        <a:buNone/>
                      </a:pPr>
                      <a:r>
                        <a:rPr lang="en-US" sz="1200" dirty="0">
                          <a:solidFill>
                            <a:srgbClr val="030A18"/>
                          </a:solidFill>
                        </a:rPr>
                        <a:t>5</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0101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5</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extLst>
                  <a:ext uri="{0D108BD9-81ED-4DB2-BD59-A6C34878D82A}">
                    <a16:rowId xmlns:a16="http://schemas.microsoft.com/office/drawing/2014/main" val="10006"/>
                  </a:ext>
                </a:extLst>
              </a:tr>
              <a:tr h="0">
                <a:tc>
                  <a:txBody>
                    <a:bodyPr/>
                    <a:lstStyle/>
                    <a:p>
                      <a:pPr marL="0" indent="0">
                        <a:buNone/>
                      </a:pPr>
                      <a:r>
                        <a:rPr lang="en-US" sz="1200" dirty="0">
                          <a:solidFill>
                            <a:srgbClr val="030A18"/>
                          </a:solidFill>
                        </a:rPr>
                        <a:t>6</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0110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6</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extLst>
                  <a:ext uri="{0D108BD9-81ED-4DB2-BD59-A6C34878D82A}">
                    <a16:rowId xmlns:a16="http://schemas.microsoft.com/office/drawing/2014/main" val="10007"/>
                  </a:ext>
                </a:extLst>
              </a:tr>
              <a:tr h="0">
                <a:tc>
                  <a:txBody>
                    <a:bodyPr/>
                    <a:lstStyle/>
                    <a:p>
                      <a:pPr marL="0" indent="0">
                        <a:buNone/>
                      </a:pPr>
                      <a:r>
                        <a:rPr lang="en-US" sz="1200" dirty="0">
                          <a:solidFill>
                            <a:srgbClr val="030A18"/>
                          </a:solidFill>
                        </a:rPr>
                        <a:t>7</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0111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tc>
                  <a:txBody>
                    <a:bodyPr/>
                    <a:lstStyle/>
                    <a:p>
                      <a:pPr marL="0" indent="0">
                        <a:buNone/>
                      </a:pPr>
                      <a:r>
                        <a:rPr lang="en-US" sz="1200" dirty="0">
                          <a:solidFill>
                            <a:srgbClr val="030A18"/>
                          </a:solidFill>
                        </a:rPr>
                        <a:t>7</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FFFFFF"/>
                    </a:solidFill>
                  </a:tcPr>
                </a:tc>
                <a:extLst>
                  <a:ext uri="{0D108BD9-81ED-4DB2-BD59-A6C34878D82A}">
                    <a16:rowId xmlns:a16="http://schemas.microsoft.com/office/drawing/2014/main" val="10008"/>
                  </a:ext>
                </a:extLst>
              </a:tr>
            </a:tbl>
          </a:graphicData>
        </a:graphic>
      </p:graphicFrame>
      <p:sp>
        <p:nvSpPr>
          <p:cNvPr id="5" name="Text 2"/>
          <p:cNvSpPr/>
          <p:nvPr/>
        </p:nvSpPr>
        <p:spPr>
          <a:xfrm>
            <a:off x="274320" y="4777740"/>
            <a:ext cx="8595360" cy="228600"/>
          </a:xfrm>
          <a:prstGeom prst="rect">
            <a:avLst/>
          </a:prstGeom>
          <a:noFill/>
          <a:ln/>
        </p:spPr>
        <p:txBody>
          <a:bodyPr wrap="square" rtlCol="0" anchor="ctr"/>
          <a:lstStyle/>
          <a:p>
            <a:pPr marL="0" indent="0">
              <a:buNone/>
            </a:pPr>
            <a:r>
              <a:rPr lang="en-US" sz="600" u="sng" dirty="0">
                <a:solidFill>
                  <a:srgbClr val="030A18"/>
                </a:solidFill>
                <a:hlinkClick r:id="rId3"/>
              </a:rPr>
              <a:t>[1]</a:t>
            </a:r>
            <a:endParaRPr lang="en-US" sz="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00000"/>
                </a:solidFill>
                <a:latin typeface="Arial" pitchFamily="34" charset="0"/>
                <a:ea typeface="Arial" pitchFamily="34" charset="-122"/>
                <a:cs typeface="Arial" pitchFamily="34" charset="-120"/>
              </a:rPr>
              <a:t>Number Systems &amp; Conversions</a:t>
            </a:r>
            <a:endParaRPr lang="en-US" sz="2400" dirty="0"/>
          </a:p>
        </p:txBody>
      </p:sp>
      <p:sp>
        <p:nvSpPr>
          <p:cNvPr id="3" name="Text 1"/>
          <p:cNvSpPr/>
          <p:nvPr/>
        </p:nvSpPr>
        <p:spPr>
          <a:xfrm>
            <a:off x="457200" y="1280160"/>
            <a:ext cx="5212080" cy="3200400"/>
          </a:xfrm>
          <a:prstGeom prst="rect">
            <a:avLst/>
          </a:prstGeom>
          <a:noFill/>
          <a:ln/>
        </p:spPr>
        <p:txBody>
          <a:bodyPr wrap="square" lIns="1270" tIns="1270" rIns="1270" bIns="1270" rtlCol="0" anchor="ctr"/>
          <a:lstStyle/>
          <a:p>
            <a:pPr marL="0" indent="0">
              <a:buNone/>
            </a:pPr>
            <a:r>
              <a:rPr lang="en-US" sz="1200" dirty="0">
                <a:solidFill>
                  <a:srgbClr val="030A18"/>
                </a:solidFill>
                <a:latin typeface="Arial" pitchFamily="34" charset="0"/>
                <a:ea typeface="Arial" pitchFamily="34" charset="-122"/>
                <a:cs typeface="Arial" pitchFamily="34" charset="-120"/>
              </a:rPr>
              <a:t>• Decimal (base 10): our everyday number system.
• Binary (base 2): uses only 0 and 1 to represent values.
• Hexadecimal (base 16): uses 0–9 and A–F; more compact for representing binary.
• Converting between systems: divide by 2 for binary, divide by 16 for hex; combine powers of 2 or 16 to convert back to decimal.</a:t>
            </a:r>
            <a:endParaRPr lang="en-US" sz="1200" dirty="0"/>
          </a:p>
        </p:txBody>
      </p:sp>
      <p:graphicFrame>
        <p:nvGraphicFramePr>
          <p:cNvPr id="4" name="Chart 0"/>
          <p:cNvGraphicFramePr/>
          <p:nvPr/>
        </p:nvGraphicFramePr>
        <p:xfrm>
          <a:off x="5852160" y="1463040"/>
          <a:ext cx="3108960" cy="2286000"/>
        </p:xfrm>
        <a:graphic>
          <a:graphicData uri="http://schemas.openxmlformats.org/drawingml/2006/chart">
            <c:chart xmlns:c="http://schemas.openxmlformats.org/drawingml/2006/chart" xmlns:r="http://schemas.openxmlformats.org/officeDocument/2006/relationships" r:id="rId3"/>
          </a:graphicData>
        </a:graphic>
      </p:graphicFrame>
      <p:sp>
        <p:nvSpPr>
          <p:cNvPr id="5" name="Text 2"/>
          <p:cNvSpPr/>
          <p:nvPr/>
        </p:nvSpPr>
        <p:spPr>
          <a:xfrm>
            <a:off x="274320" y="4777740"/>
            <a:ext cx="8595360" cy="228600"/>
          </a:xfrm>
          <a:prstGeom prst="rect">
            <a:avLst/>
          </a:prstGeom>
          <a:noFill/>
          <a:ln/>
        </p:spPr>
        <p:txBody>
          <a:bodyPr wrap="square" rtlCol="0" anchor="ctr"/>
          <a:lstStyle/>
          <a:p>
            <a:pPr marL="0" indent="0">
              <a:buNone/>
            </a:pPr>
            <a:r>
              <a:rPr lang="en-US" sz="600" u="sng" dirty="0">
                <a:solidFill>
                  <a:srgbClr val="030A18"/>
                </a:solidFill>
                <a:hlinkClick r:id="rId4"/>
              </a:rPr>
              <a:t>[1]</a:t>
            </a:r>
            <a:endParaRPr lang="en-US" sz="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00000"/>
                </a:solidFill>
                <a:latin typeface="Arial" pitchFamily="34" charset="0"/>
                <a:ea typeface="Arial" pitchFamily="34" charset="-122"/>
                <a:cs typeface="Arial" pitchFamily="34" charset="-120"/>
              </a:rPr>
              <a:t>Text Representation</a:t>
            </a:r>
            <a:endParaRPr lang="en-US" sz="2400" dirty="0"/>
          </a:p>
        </p:txBody>
      </p:sp>
      <p:sp>
        <p:nvSpPr>
          <p:cNvPr id="3" name="Text 1"/>
          <p:cNvSpPr/>
          <p:nvPr/>
        </p:nvSpPr>
        <p:spPr>
          <a:xfrm>
            <a:off x="457200" y="1371600"/>
            <a:ext cx="5212080" cy="2011680"/>
          </a:xfrm>
          <a:prstGeom prst="rect">
            <a:avLst/>
          </a:prstGeom>
          <a:noFill/>
          <a:ln/>
        </p:spPr>
        <p:txBody>
          <a:bodyPr wrap="square" lIns="1270" tIns="1270" rIns="1270" bIns="1270" rtlCol="0" anchor="ctr"/>
          <a:lstStyle/>
          <a:p>
            <a:pPr marL="0" indent="0">
              <a:buNone/>
            </a:pPr>
            <a:r>
              <a:rPr lang="en-US" sz="1200" dirty="0">
                <a:solidFill>
                  <a:srgbClr val="030A18"/>
                </a:solidFill>
                <a:latin typeface="Arial" pitchFamily="34" charset="0"/>
                <a:ea typeface="Arial" pitchFamily="34" charset="-122"/>
                <a:cs typeface="Arial" pitchFamily="34" charset="-120"/>
              </a:rPr>
              <a:t>• Characters are stored as numeric codes, typically using ASCII (7 bits) or Unicode.
• ASCII maps common characters to values 0–127; Unicode extends this to support many languages.
• Each character is encoded as one or more bytes.</a:t>
            </a:r>
            <a:endParaRPr lang="en-US" sz="1200" dirty="0"/>
          </a:p>
        </p:txBody>
      </p:sp>
      <p:graphicFrame>
        <p:nvGraphicFramePr>
          <p:cNvPr id="6" name="Table 0"/>
          <p:cNvGraphicFramePr>
            <a:graphicFrameLocks noGrp="1"/>
          </p:cNvGraphicFramePr>
          <p:nvPr>
            <p:extLst>
              <p:ext uri="{D42A27DB-BD31-4B8C-83A1-F6EECF244321}">
                <p14:modId xmlns:p14="http://schemas.microsoft.com/office/powerpoint/2010/main" val="1579011935"/>
              </p:ext>
            </p:extLst>
          </p:nvPr>
        </p:nvGraphicFramePr>
        <p:xfrm>
          <a:off x="5760720" y="1280160"/>
          <a:ext cx="3200400" cy="3017520"/>
        </p:xfrm>
        <a:graphic>
          <a:graphicData uri="http://schemas.openxmlformats.org/drawingml/2006/table">
            <a:tbl>
              <a:tblPr/>
              <a:tblGrid>
                <a:gridCol w="640080">
                  <a:extLst>
                    <a:ext uri="{9D8B030D-6E8A-4147-A177-3AD203B41FA5}">
                      <a16:colId xmlns:a16="http://schemas.microsoft.com/office/drawing/2014/main" val="20000"/>
                    </a:ext>
                  </a:extLst>
                </a:gridCol>
                <a:gridCol w="822960">
                  <a:extLst>
                    <a:ext uri="{9D8B030D-6E8A-4147-A177-3AD203B41FA5}">
                      <a16:colId xmlns:a16="http://schemas.microsoft.com/office/drawing/2014/main" val="20001"/>
                    </a:ext>
                  </a:extLst>
                </a:gridCol>
                <a:gridCol w="1280160">
                  <a:extLst>
                    <a:ext uri="{9D8B030D-6E8A-4147-A177-3AD203B41FA5}">
                      <a16:colId xmlns:a16="http://schemas.microsoft.com/office/drawing/2014/main" val="20002"/>
                    </a:ext>
                  </a:extLst>
                </a:gridCol>
                <a:gridCol w="457200">
                  <a:extLst>
                    <a:ext uri="{9D8B030D-6E8A-4147-A177-3AD203B41FA5}">
                      <a16:colId xmlns:a16="http://schemas.microsoft.com/office/drawing/2014/main" val="20003"/>
                    </a:ext>
                  </a:extLst>
                </a:gridCol>
              </a:tblGrid>
              <a:tr h="0">
                <a:tc>
                  <a:txBody>
                    <a:bodyPr/>
                    <a:lstStyle/>
                    <a:p>
                      <a:pPr marL="0" indent="0">
                        <a:buNone/>
                      </a:pPr>
                      <a:r>
                        <a:rPr lang="en-US" sz="1200" b="1" dirty="0">
                          <a:solidFill>
                            <a:srgbClr val="030A18"/>
                          </a:solidFill>
                        </a:rPr>
                        <a:t>Char</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tc>
                  <a:txBody>
                    <a:bodyPr/>
                    <a:lstStyle/>
                    <a:p>
                      <a:pPr marL="0" indent="0">
                        <a:buNone/>
                      </a:pPr>
                      <a:r>
                        <a:rPr lang="en-US" sz="1200" b="1" dirty="0">
                          <a:solidFill>
                            <a:srgbClr val="030A18"/>
                          </a:solidFill>
                        </a:rPr>
                        <a:t>Decimal</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tc>
                  <a:txBody>
                    <a:bodyPr/>
                    <a:lstStyle/>
                    <a:p>
                      <a:pPr marL="0" indent="0">
                        <a:buNone/>
                      </a:pPr>
                      <a:r>
                        <a:rPr lang="en-US" sz="1200" b="1" dirty="0">
                          <a:solidFill>
                            <a:srgbClr val="030A18"/>
                          </a:solidFill>
                        </a:rPr>
                        <a:t>Binary</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tc>
                  <a:txBody>
                    <a:bodyPr/>
                    <a:lstStyle/>
                    <a:p>
                      <a:pPr marL="0" indent="0">
                        <a:buNone/>
                      </a:pPr>
                      <a:r>
                        <a:rPr lang="en-US" sz="1200" b="1" dirty="0">
                          <a:solidFill>
                            <a:srgbClr val="030A18"/>
                          </a:solidFill>
                        </a:rPr>
                        <a:t>Hex</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extLst>
                  <a:ext uri="{0D108BD9-81ED-4DB2-BD59-A6C34878D82A}">
                    <a16:rowId xmlns:a16="http://schemas.microsoft.com/office/drawing/2014/main" val="10000"/>
                  </a:ext>
                </a:extLst>
              </a:tr>
              <a:tr h="0">
                <a:tc>
                  <a:txBody>
                    <a:bodyPr/>
                    <a:lstStyle/>
                    <a:p>
                      <a:pPr marL="0" indent="0">
                        <a:buNone/>
                      </a:pPr>
                      <a:r>
                        <a:rPr lang="en-US" sz="1200" dirty="0">
                          <a:solidFill>
                            <a:srgbClr val="030A18"/>
                          </a:solidFill>
                        </a:rPr>
                        <a:t>A</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65</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01000001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41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indent="0">
                        <a:buNone/>
                      </a:pPr>
                      <a:r>
                        <a:rPr lang="en-US" sz="1200" dirty="0">
                          <a:solidFill>
                            <a:srgbClr val="030A18"/>
                          </a:solidFill>
                        </a:rPr>
                        <a:t>B</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66</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01000010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42</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indent="0">
                        <a:buNone/>
                      </a:pPr>
                      <a:r>
                        <a:rPr lang="en-US" sz="1200" dirty="0">
                          <a:solidFill>
                            <a:srgbClr val="030A18"/>
                          </a:solidFill>
                        </a:rPr>
                        <a:t>C</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67</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01000011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43</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3"/>
                  </a:ext>
                </a:extLst>
              </a:tr>
              <a:tr h="0">
                <a:tc>
                  <a:txBody>
                    <a:bodyPr/>
                    <a:lstStyle/>
                    <a:p>
                      <a:pPr marL="0" indent="0">
                        <a:buNone/>
                      </a:pPr>
                      <a:r>
                        <a:rPr lang="en-US" sz="1200" dirty="0">
                          <a:solidFill>
                            <a:srgbClr val="030A18"/>
                          </a:solidFill>
                        </a:rPr>
                        <a:t>a</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97</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01100001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61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4"/>
                  </a:ext>
                </a:extLst>
              </a:tr>
              <a:tr h="0">
                <a:tc>
                  <a:txBody>
                    <a:bodyPr/>
                    <a:lstStyle/>
                    <a:p>
                      <a:pPr marL="0" indent="0">
                        <a:buNone/>
                      </a:pPr>
                      <a:r>
                        <a:rPr lang="en-US" sz="1200" dirty="0">
                          <a:solidFill>
                            <a:srgbClr val="030A18"/>
                          </a:solidFill>
                        </a:rPr>
                        <a:t>b</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98</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01100010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62</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5"/>
                  </a:ext>
                </a:extLst>
              </a:tr>
              <a:tr h="0">
                <a:tc>
                  <a:txBody>
                    <a:bodyPr/>
                    <a:lstStyle/>
                    <a:p>
                      <a:pPr marL="0" indent="0">
                        <a:buNone/>
                      </a:pPr>
                      <a:r>
                        <a:rPr lang="en-US" sz="1200" dirty="0">
                          <a:solidFill>
                            <a:srgbClr val="030A18"/>
                          </a:solidFill>
                        </a:rPr>
                        <a:t>c</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99</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01100011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63</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6"/>
                  </a:ext>
                </a:extLst>
              </a:tr>
              <a:tr h="0">
                <a:tc>
                  <a:txBody>
                    <a:bodyPr/>
                    <a:lstStyle/>
                    <a:p>
                      <a:pPr marL="0" indent="0">
                        <a:buNone/>
                      </a:pPr>
                      <a:r>
                        <a:rPr lang="en-US" sz="1200" dirty="0">
                          <a:solidFill>
                            <a:srgbClr val="030A18"/>
                          </a:solidFill>
                        </a:rPr>
                        <a:t>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49</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00110001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31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7"/>
                  </a:ext>
                </a:extLst>
              </a:tr>
              <a:tr h="0">
                <a:tc>
                  <a:txBody>
                    <a:bodyPr/>
                    <a:lstStyle/>
                    <a:p>
                      <a:pPr marL="0" indent="0">
                        <a:buNone/>
                      </a:pPr>
                      <a:r>
                        <a:rPr lang="en-US" sz="1200" dirty="0">
                          <a:solidFill>
                            <a:srgbClr val="030A18"/>
                          </a:solidFill>
                        </a:rPr>
                        <a:t>2</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50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00110010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32</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8"/>
                  </a:ext>
                </a:extLst>
              </a:tr>
              <a:tr h="0">
                <a:tc>
                  <a:txBody>
                    <a:bodyPr/>
                    <a:lstStyle/>
                    <a:p>
                      <a:pPr marL="0" indent="0">
                        <a:buNone/>
                      </a:pPr>
                      <a:r>
                        <a:rPr lang="en-US" sz="1200" dirty="0">
                          <a:solidFill>
                            <a:srgbClr val="030A18"/>
                          </a:solidFill>
                        </a:rPr>
                        <a:t>3</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51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00110011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33</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9"/>
                  </a:ext>
                </a:extLst>
              </a:tr>
              <a:tr h="0">
                <a:tc>
                  <a:txBody>
                    <a:bodyPr/>
                    <a:lstStyle/>
                    <a:p>
                      <a:pPr marL="0" indent="0">
                        <a:buNone/>
                      </a:pPr>
                      <a:r>
                        <a:rPr lang="en-US" sz="1200" dirty="0">
                          <a:solidFill>
                            <a:srgbClr val="030A18"/>
                          </a:solidFill>
                        </a:rPr>
                        <a:t>@</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64</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01000000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30A18"/>
                          </a:solidFill>
                        </a:rPr>
                        <a:t>40</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Text 2"/>
          <p:cNvSpPr/>
          <p:nvPr/>
        </p:nvSpPr>
        <p:spPr>
          <a:xfrm>
            <a:off x="274320" y="4777740"/>
            <a:ext cx="8595360" cy="228600"/>
          </a:xfrm>
          <a:prstGeom prst="rect">
            <a:avLst/>
          </a:prstGeom>
          <a:noFill/>
          <a:ln/>
        </p:spPr>
        <p:txBody>
          <a:bodyPr wrap="square" rtlCol="0" anchor="ctr"/>
          <a:lstStyle/>
          <a:p>
            <a:pPr marL="0" indent="0">
              <a:buNone/>
            </a:pPr>
            <a:r>
              <a:rPr lang="en-US" sz="600" u="sng" dirty="0">
                <a:solidFill>
                  <a:srgbClr val="030A18"/>
                </a:solidFill>
                <a:hlinkClick r:id="rId3"/>
              </a:rPr>
              <a:t>[1]</a:t>
            </a:r>
            <a:endParaRPr lang="en-US" sz="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00000"/>
                </a:solidFill>
                <a:latin typeface="Arial" pitchFamily="34" charset="0"/>
                <a:ea typeface="Arial" pitchFamily="34" charset="-122"/>
                <a:cs typeface="Arial" pitchFamily="34" charset="-120"/>
              </a:rPr>
              <a:t>Image Representation &amp; Colour Depth</a:t>
            </a:r>
            <a:endParaRPr lang="en-US" sz="2400" dirty="0"/>
          </a:p>
        </p:txBody>
      </p:sp>
      <p:sp>
        <p:nvSpPr>
          <p:cNvPr id="3" name="Text 1"/>
          <p:cNvSpPr/>
          <p:nvPr/>
        </p:nvSpPr>
        <p:spPr>
          <a:xfrm>
            <a:off x="457200" y="1280160"/>
            <a:ext cx="5303520" cy="3200400"/>
          </a:xfrm>
          <a:prstGeom prst="rect">
            <a:avLst/>
          </a:prstGeom>
          <a:noFill/>
          <a:ln/>
        </p:spPr>
        <p:txBody>
          <a:bodyPr wrap="square" lIns="1270" tIns="1270" rIns="1270" bIns="1270" rtlCol="0" anchor="ctr"/>
          <a:lstStyle/>
          <a:p>
            <a:pPr marL="0" indent="0">
              <a:buNone/>
            </a:pPr>
            <a:r>
              <a:rPr lang="en-US" sz="1200" dirty="0">
                <a:solidFill>
                  <a:srgbClr val="030A18"/>
                </a:solidFill>
                <a:latin typeface="Arial" pitchFamily="34" charset="0"/>
                <a:ea typeface="Arial" pitchFamily="34" charset="-122"/>
                <a:cs typeface="Arial" pitchFamily="34" charset="-120"/>
              </a:rPr>
              <a:t>• Digital images are grids of pixels; each pixel stores colour information.
• Colour depth (bit depth) is the number of bits used for each pixel.
• An 8‑bit colour image can display 256 colours; 24‑bit colour uses 3 bytes per pixel (16 million colours).
• Trade‑off: higher quality needs more bits and larger file sizes.</a:t>
            </a:r>
            <a:endParaRPr lang="en-US" sz="1200" dirty="0"/>
          </a:p>
        </p:txBody>
      </p:sp>
      <p:pic>
        <p:nvPicPr>
          <p:cNvPr id="4" name="Image 0" descr="/home/oai/share/pixel_mosaic.png"/>
          <p:cNvPicPr>
            <a:picLocks noChangeAspect="1"/>
          </p:cNvPicPr>
          <p:nvPr/>
        </p:nvPicPr>
        <p:blipFill>
          <a:blip r:embed="rId3"/>
          <a:srcRect t="5882" b="5882"/>
          <a:stretch/>
        </p:blipFill>
        <p:spPr>
          <a:xfrm>
            <a:off x="6035040" y="1280160"/>
            <a:ext cx="3108960" cy="2743200"/>
          </a:xfrm>
          <a:prstGeom prst="rect">
            <a:avLst/>
          </a:prstGeom>
        </p:spPr>
      </p:pic>
      <p:sp>
        <p:nvSpPr>
          <p:cNvPr id="5" name="Text 2"/>
          <p:cNvSpPr/>
          <p:nvPr/>
        </p:nvSpPr>
        <p:spPr>
          <a:xfrm>
            <a:off x="274320" y="4777740"/>
            <a:ext cx="8595360" cy="228600"/>
          </a:xfrm>
          <a:prstGeom prst="rect">
            <a:avLst/>
          </a:prstGeom>
          <a:noFill/>
          <a:ln/>
        </p:spPr>
        <p:txBody>
          <a:bodyPr wrap="square" rtlCol="0" anchor="ctr"/>
          <a:lstStyle/>
          <a:p>
            <a:pPr marL="0" indent="0">
              <a:buNone/>
            </a:pPr>
            <a:r>
              <a:rPr lang="en-US" sz="600" u="sng" dirty="0">
                <a:solidFill>
                  <a:srgbClr val="030A18"/>
                </a:solidFill>
                <a:hlinkClick r:id="rId4"/>
              </a:rPr>
              <a:t>[3]</a:t>
            </a:r>
            <a:endParaRPr lang="en-US" sz="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00000"/>
                </a:solidFill>
                <a:latin typeface="Arial" pitchFamily="34" charset="0"/>
                <a:ea typeface="Arial" pitchFamily="34" charset="-122"/>
                <a:cs typeface="Arial" pitchFamily="34" charset="-120"/>
              </a:rPr>
              <a:t>Lab: Inspecting Bytes in Python</a:t>
            </a:r>
            <a:endParaRPr lang="en-US" sz="2400" dirty="0"/>
          </a:p>
        </p:txBody>
      </p:sp>
      <p:sp>
        <p:nvSpPr>
          <p:cNvPr id="3" name="Text 1"/>
          <p:cNvSpPr/>
          <p:nvPr/>
        </p:nvSpPr>
        <p:spPr>
          <a:xfrm>
            <a:off x="457200" y="1097280"/>
            <a:ext cx="4297680" cy="3200400"/>
          </a:xfrm>
          <a:prstGeom prst="rect">
            <a:avLst/>
          </a:prstGeom>
          <a:noFill/>
          <a:ln/>
        </p:spPr>
        <p:txBody>
          <a:bodyPr wrap="square" lIns="1270" tIns="1270" rIns="1270" bIns="1270" rtlCol="0" anchor="ctr"/>
          <a:lstStyle/>
          <a:p>
            <a:pPr marL="0" indent="0">
              <a:buNone/>
            </a:pPr>
            <a:r>
              <a:rPr lang="en-US" sz="1200" b="1" dirty="0">
                <a:solidFill>
                  <a:srgbClr val="030A18"/>
                </a:solidFill>
                <a:latin typeface="Arial" pitchFamily="34" charset="0"/>
                <a:ea typeface="Arial" pitchFamily="34" charset="-122"/>
                <a:cs typeface="Arial" pitchFamily="34" charset="-120"/>
              </a:rPr>
              <a:t>In this lab, you will explore how Python represents data at the byte level.
</a:t>
            </a:r>
            <a:r>
              <a:rPr lang="en-US" sz="1200" dirty="0">
                <a:solidFill>
                  <a:srgbClr val="030A18"/>
                </a:solidFill>
                <a:latin typeface="Arial" pitchFamily="34" charset="0"/>
                <a:ea typeface="Arial" pitchFamily="34" charset="-122"/>
                <a:cs typeface="Arial" pitchFamily="34" charset="-120"/>
              </a:rPr>
              <a:t>• Convert integers to binary and hexadecimal strings.
• Encode and decode characters with ASCII and Unicode.
• Examine the raw bytes of a string or file using the bytes type.</a:t>
            </a:r>
            <a:endParaRPr lang="en-US" sz="1200" dirty="0"/>
          </a:p>
        </p:txBody>
      </p:sp>
      <p:sp>
        <p:nvSpPr>
          <p:cNvPr id="4" name="Shape 2"/>
          <p:cNvSpPr/>
          <p:nvPr/>
        </p:nvSpPr>
        <p:spPr>
          <a:xfrm>
            <a:off x="4846320" y="1371600"/>
            <a:ext cx="3840480" cy="2103120"/>
          </a:xfrm>
          <a:prstGeom prst="roundRect">
            <a:avLst>
              <a:gd name="adj" fmla="val 2174"/>
            </a:avLst>
          </a:prstGeom>
          <a:solidFill>
            <a:srgbClr val="F5F5F5"/>
          </a:solidFill>
          <a:ln w="12700">
            <a:solidFill>
              <a:srgbClr val="D6DBE6"/>
            </a:solidFill>
            <a:prstDash val="solid"/>
          </a:ln>
        </p:spPr>
        <p:txBody>
          <a:bodyPr/>
          <a:lstStyle/>
          <a:p>
            <a:endParaRPr/>
          </a:p>
        </p:txBody>
      </p:sp>
      <p:sp>
        <p:nvSpPr>
          <p:cNvPr id="5" name="Text 3"/>
          <p:cNvSpPr/>
          <p:nvPr/>
        </p:nvSpPr>
        <p:spPr>
          <a:xfrm>
            <a:off x="4892040" y="1417320"/>
            <a:ext cx="3749040" cy="2011680"/>
          </a:xfrm>
          <a:prstGeom prst="rect">
            <a:avLst/>
          </a:prstGeom>
          <a:noFill/>
          <a:ln/>
        </p:spPr>
        <p:txBody>
          <a:bodyPr wrap="square" rtlCol="0" anchor="ctr"/>
          <a:lstStyle/>
          <a:p>
            <a:pPr marL="0" indent="0">
              <a:buNone/>
            </a:pPr>
            <a:r>
              <a:rPr lang="en-US" sz="1000" dirty="0">
                <a:solidFill>
                  <a:srgbClr val="030A18"/>
                </a:solidFill>
                <a:latin typeface="Consolas" pitchFamily="34" charset="0"/>
                <a:ea typeface="Consolas" pitchFamily="34" charset="-122"/>
                <a:cs typeface="Consolas" pitchFamily="34" charset="-120"/>
              </a:rPr>
              <a:t>number = 255</a:t>
            </a:r>
            <a:endParaRPr lang="en-US" sz="1000" dirty="0"/>
          </a:p>
          <a:p>
            <a:pPr marL="0" indent="0">
              <a:buNone/>
            </a:pPr>
            <a:r>
              <a:rPr lang="en-US" sz="1000" dirty="0">
                <a:solidFill>
                  <a:srgbClr val="030A18"/>
                </a:solidFill>
                <a:latin typeface="Consolas" pitchFamily="34" charset="0"/>
                <a:ea typeface="Consolas" pitchFamily="34" charset="-122"/>
                <a:cs typeface="Consolas" pitchFamily="34" charset="-120"/>
              </a:rPr>
              <a:t>print(bin(number))  # binary representation</a:t>
            </a:r>
            <a:endParaRPr lang="en-US" sz="1000" dirty="0"/>
          </a:p>
          <a:p>
            <a:pPr marL="0" indent="0">
              <a:buNone/>
            </a:pPr>
            <a:r>
              <a:rPr lang="en-US" sz="1000" dirty="0">
                <a:solidFill>
                  <a:srgbClr val="030A18"/>
                </a:solidFill>
                <a:latin typeface="Consolas" pitchFamily="34" charset="0"/>
                <a:ea typeface="Consolas" pitchFamily="34" charset="-122"/>
                <a:cs typeface="Consolas" pitchFamily="34" charset="-120"/>
              </a:rPr>
              <a:t>print(hex(number))  # hex representation</a:t>
            </a:r>
            <a:endParaRPr lang="en-US" sz="1000" dirty="0"/>
          </a:p>
          <a:p>
            <a:pPr marL="0" indent="0">
              <a:buNone/>
            </a:pPr>
            <a:endParaRPr lang="en-US" sz="1000" dirty="0"/>
          </a:p>
          <a:p>
            <a:pPr marL="0" indent="0">
              <a:buNone/>
            </a:pPr>
            <a:r>
              <a:rPr lang="en-US" sz="1000" dirty="0">
                <a:solidFill>
                  <a:srgbClr val="030A18"/>
                </a:solidFill>
                <a:latin typeface="Consolas" pitchFamily="34" charset="0"/>
                <a:ea typeface="Consolas" pitchFamily="34" charset="-122"/>
                <a:cs typeface="Consolas" pitchFamily="34" charset="-120"/>
              </a:rPr>
              <a:t>text = 'Hello'</a:t>
            </a:r>
            <a:endParaRPr lang="en-US" sz="1000" dirty="0"/>
          </a:p>
          <a:p>
            <a:pPr marL="0" indent="0">
              <a:buNone/>
            </a:pPr>
            <a:r>
              <a:rPr lang="en-US" sz="1000" dirty="0">
                <a:solidFill>
                  <a:srgbClr val="030A18"/>
                </a:solidFill>
                <a:latin typeface="Consolas" pitchFamily="34" charset="0"/>
                <a:ea typeface="Consolas" pitchFamily="34" charset="-122"/>
                <a:cs typeface="Consolas" pitchFamily="34" charset="-120"/>
              </a:rPr>
              <a:t>encoded = text.encode('utf-8')</a:t>
            </a:r>
            <a:endParaRPr lang="en-US" sz="1000" dirty="0"/>
          </a:p>
          <a:p>
            <a:pPr marL="0" indent="0">
              <a:buNone/>
            </a:pPr>
            <a:r>
              <a:rPr lang="en-US" sz="1000" dirty="0">
                <a:solidFill>
                  <a:srgbClr val="030A18"/>
                </a:solidFill>
                <a:latin typeface="Consolas" pitchFamily="34" charset="0"/>
                <a:ea typeface="Consolas" pitchFamily="34" charset="-122"/>
                <a:cs typeface="Consolas" pitchFamily="34" charset="-120"/>
              </a:rPr>
              <a:t>print(encoded)       # raw bytes</a:t>
            </a:r>
            <a:endParaRPr lang="en-US" sz="1000" dirty="0"/>
          </a:p>
          <a:p>
            <a:pPr marL="0" indent="0">
              <a:buNone/>
            </a:pPr>
            <a:r>
              <a:rPr lang="en-US" sz="1000" dirty="0">
                <a:solidFill>
                  <a:srgbClr val="030A18"/>
                </a:solidFill>
                <a:latin typeface="Consolas" pitchFamily="34" charset="0"/>
                <a:ea typeface="Consolas" pitchFamily="34" charset="-122"/>
                <a:cs typeface="Consolas" pitchFamily="34" charset="-120"/>
              </a:rPr>
              <a:t>print([hex(b) for b in encoded])</a:t>
            </a:r>
            <a:endParaRPr lang="en-US" sz="1000" dirty="0"/>
          </a:p>
        </p:txBody>
      </p:sp>
      <p:sp>
        <p:nvSpPr>
          <p:cNvPr id="6" name="Text 4"/>
          <p:cNvSpPr/>
          <p:nvPr/>
        </p:nvSpPr>
        <p:spPr>
          <a:xfrm>
            <a:off x="274320" y="4777740"/>
            <a:ext cx="8595360" cy="228600"/>
          </a:xfrm>
          <a:prstGeom prst="rect">
            <a:avLst/>
          </a:prstGeom>
          <a:noFill/>
          <a:ln/>
        </p:spPr>
        <p:txBody>
          <a:bodyPr wrap="square" rtlCol="0" anchor="ctr"/>
          <a:lstStyle/>
          <a:p>
            <a:pPr marL="0" indent="0">
              <a:buNone/>
            </a:pPr>
            <a:r>
              <a:rPr lang="en-US" sz="600" u="sng" dirty="0">
                <a:solidFill>
                  <a:srgbClr val="030A18"/>
                </a:solidFill>
                <a:hlinkClick r:id="rId3"/>
              </a:rPr>
              <a:t>[1]</a:t>
            </a:r>
            <a:endParaRPr lang="en-US" sz="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00000"/>
                </a:solidFill>
                <a:latin typeface="Arial" pitchFamily="34" charset="0"/>
                <a:ea typeface="Arial" pitchFamily="34" charset="-122"/>
                <a:cs typeface="Arial" pitchFamily="34" charset="-120"/>
              </a:rPr>
              <a:t>Lab: SQL SELECT Basics</a:t>
            </a:r>
            <a:endParaRPr lang="en-US" sz="2400" dirty="0"/>
          </a:p>
        </p:txBody>
      </p:sp>
      <p:sp>
        <p:nvSpPr>
          <p:cNvPr id="3" name="Text 1"/>
          <p:cNvSpPr/>
          <p:nvPr/>
        </p:nvSpPr>
        <p:spPr>
          <a:xfrm>
            <a:off x="457200" y="1280160"/>
            <a:ext cx="4846320" cy="3200400"/>
          </a:xfrm>
          <a:prstGeom prst="rect">
            <a:avLst/>
          </a:prstGeom>
          <a:noFill/>
          <a:ln/>
        </p:spPr>
        <p:txBody>
          <a:bodyPr wrap="square" lIns="1270" tIns="1270" rIns="1270" bIns="1270" rtlCol="0" anchor="ctr"/>
          <a:lstStyle/>
          <a:p>
            <a:pPr marL="0" indent="0">
              <a:buNone/>
            </a:pPr>
            <a:r>
              <a:rPr lang="en-US" sz="1200" b="1" dirty="0">
                <a:solidFill>
                  <a:srgbClr val="030A18"/>
                </a:solidFill>
                <a:latin typeface="Arial" pitchFamily="34" charset="0"/>
                <a:ea typeface="Arial" pitchFamily="34" charset="-122"/>
                <a:cs typeface="Arial" pitchFamily="34" charset="-120"/>
              </a:rPr>
              <a:t>Learn how to extract data from a relational database using SQL.
</a:t>
            </a:r>
            <a:r>
              <a:rPr lang="en-US" sz="1200" dirty="0">
                <a:solidFill>
                  <a:srgbClr val="030A18"/>
                </a:solidFill>
                <a:latin typeface="Arial" pitchFamily="34" charset="0"/>
                <a:ea typeface="Arial" pitchFamily="34" charset="-122"/>
                <a:cs typeface="Arial" pitchFamily="34" charset="-120"/>
              </a:rPr>
              <a:t>• SELECT columns FROM table;
• Use WHERE to filter rows and ORDER BY to sort results;
• Practice basic queries using PostgreSQL/Supabase.</a:t>
            </a:r>
            <a:endParaRPr lang="en-US" sz="1200" dirty="0"/>
          </a:p>
        </p:txBody>
      </p:sp>
      <p:graphicFrame>
        <p:nvGraphicFramePr>
          <p:cNvPr id="9" name="Table 0"/>
          <p:cNvGraphicFramePr>
            <a:graphicFrameLocks noGrp="1"/>
          </p:cNvGraphicFramePr>
          <p:nvPr>
            <p:extLst>
              <p:ext uri="{D42A27DB-BD31-4B8C-83A1-F6EECF244321}">
                <p14:modId xmlns:p14="http://schemas.microsoft.com/office/powerpoint/2010/main" val="1579011935"/>
              </p:ext>
            </p:extLst>
          </p:nvPr>
        </p:nvGraphicFramePr>
        <p:xfrm>
          <a:off x="5577840" y="1463040"/>
          <a:ext cx="3017520" cy="1097280"/>
        </p:xfrm>
        <a:graphic>
          <a:graphicData uri="http://schemas.openxmlformats.org/drawingml/2006/table">
            <a:tbl>
              <a:tblPr/>
              <a:tblGrid>
                <a:gridCol w="731520">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914400">
                  <a:extLst>
                    <a:ext uri="{9D8B030D-6E8A-4147-A177-3AD203B41FA5}">
                      <a16:colId xmlns:a16="http://schemas.microsoft.com/office/drawing/2014/main" val="20002"/>
                    </a:ext>
                  </a:extLst>
                </a:gridCol>
              </a:tblGrid>
              <a:tr h="0">
                <a:tc>
                  <a:txBody>
                    <a:bodyPr/>
                    <a:lstStyle/>
                    <a:p>
                      <a:pPr marL="0" indent="0">
                        <a:buNone/>
                      </a:pPr>
                      <a:r>
                        <a:rPr lang="en-US" sz="1200" b="1" dirty="0">
                          <a:solidFill>
                            <a:srgbClr val="030A18"/>
                          </a:solidFill>
                        </a:rPr>
                        <a:t>id</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tc>
                  <a:txBody>
                    <a:bodyPr/>
                    <a:lstStyle/>
                    <a:p>
                      <a:pPr marL="0" indent="0">
                        <a:buNone/>
                      </a:pPr>
                      <a:r>
                        <a:rPr lang="en-US" sz="1200" b="1" dirty="0">
                          <a:solidFill>
                            <a:srgbClr val="030A18"/>
                          </a:solidFill>
                        </a:rPr>
                        <a:t>name</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tc>
                  <a:txBody>
                    <a:bodyPr/>
                    <a:lstStyle/>
                    <a:p>
                      <a:pPr marL="0" indent="0">
                        <a:buNone/>
                      </a:pPr>
                      <a:r>
                        <a:rPr lang="en-US" sz="1200" b="1" dirty="0">
                          <a:solidFill>
                            <a:srgbClr val="030A18"/>
                          </a:solidFill>
                        </a:rPr>
                        <a:t>age</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solidFill>
                      <a:srgbClr val="E9EEF7"/>
                    </a:solidFill>
                  </a:tcPr>
                </a:tc>
                <a:extLst>
                  <a:ext uri="{0D108BD9-81ED-4DB2-BD59-A6C34878D82A}">
                    <a16:rowId xmlns:a16="http://schemas.microsoft.com/office/drawing/2014/main" val="10000"/>
                  </a:ext>
                </a:extLst>
              </a:tr>
              <a:tr h="0">
                <a:tc>
                  <a:txBody>
                    <a:bodyPr/>
                    <a:lstStyle/>
                    <a:p>
                      <a:pPr marL="0" indent="0">
                        <a:buNone/>
                      </a:pPr>
                      <a:r>
                        <a:rPr lang="en-US" sz="1200" dirty="0">
                          <a:solidFill>
                            <a:srgbClr val="000000"/>
                          </a:solidFill>
                        </a:rPr>
                        <a:t>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00000"/>
                          </a:solidFill>
                        </a:rPr>
                        <a:t>Alice</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00000"/>
                          </a:solidFill>
                        </a:rPr>
                        <a:t>24</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pPr marL="0" indent="0">
                        <a:buNone/>
                      </a:pPr>
                      <a:r>
                        <a:rPr lang="en-US" sz="1200" dirty="0">
                          <a:solidFill>
                            <a:srgbClr val="000000"/>
                          </a:solidFill>
                        </a:rPr>
                        <a:t>2</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00000"/>
                          </a:solidFill>
                        </a:rPr>
                        <a:t>Bob</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00000"/>
                          </a:solidFill>
                        </a:rPr>
                        <a:t>29</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2"/>
                  </a:ext>
                </a:extLst>
              </a:tr>
              <a:tr h="0">
                <a:tc>
                  <a:txBody>
                    <a:bodyPr/>
                    <a:lstStyle/>
                    <a:p>
                      <a:pPr marL="0" indent="0">
                        <a:buNone/>
                      </a:pPr>
                      <a:r>
                        <a:rPr lang="en-US" sz="1200" dirty="0">
                          <a:solidFill>
                            <a:srgbClr val="000000"/>
                          </a:solidFill>
                        </a:rPr>
                        <a:t>3</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00000"/>
                          </a:solidFill>
                        </a:rPr>
                        <a:t>Charlie</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tc>
                  <a:txBody>
                    <a:bodyPr/>
                    <a:lstStyle/>
                    <a:p>
                      <a:pPr marL="0" indent="0">
                        <a:buNone/>
                      </a:pPr>
                      <a:r>
                        <a:rPr lang="en-US" sz="1200" dirty="0">
                          <a:solidFill>
                            <a:srgbClr val="000000"/>
                          </a:solidFill>
                        </a:rPr>
                        <a:t>21</a:t>
                      </a:r>
                      <a:endParaRPr lang="en-US" sz="1200" dirty="0"/>
                    </a:p>
                  </a:txBody>
                  <a:tcPr anchor="ctr">
                    <a:lnL w="3810" cap="flat" cmpd="sng" algn="ctr">
                      <a:solidFill>
                        <a:srgbClr val="D6DBE6"/>
                      </a:solidFill>
                      <a:prstDash val="solid"/>
                      <a:round/>
                      <a:headEnd type="none" w="med" len="med"/>
                      <a:tailEnd type="none" w="med" len="med"/>
                    </a:lnL>
                    <a:lnR w="3810" cap="flat" cmpd="sng" algn="ctr">
                      <a:solidFill>
                        <a:srgbClr val="D6DBE6"/>
                      </a:solidFill>
                      <a:prstDash val="solid"/>
                      <a:round/>
                      <a:headEnd type="none" w="med" len="med"/>
                      <a:tailEnd type="none" w="med" len="med"/>
                    </a:lnR>
                    <a:lnT w="3810" cap="flat" cmpd="sng" algn="ctr">
                      <a:solidFill>
                        <a:srgbClr val="D6DBE6"/>
                      </a:solidFill>
                      <a:prstDash val="solid"/>
                      <a:round/>
                      <a:headEnd type="none" w="med" len="med"/>
                      <a:tailEnd type="none" w="med" len="med"/>
                    </a:lnT>
                    <a:lnB w="3810" cap="flat" cmpd="sng" algn="ctr">
                      <a:solidFill>
                        <a:srgbClr val="D6DBE6"/>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5" name="Shape 2"/>
          <p:cNvSpPr/>
          <p:nvPr/>
        </p:nvSpPr>
        <p:spPr>
          <a:xfrm>
            <a:off x="5394960" y="3200400"/>
            <a:ext cx="3291840" cy="1097280"/>
          </a:xfrm>
          <a:prstGeom prst="rect">
            <a:avLst/>
          </a:prstGeom>
          <a:solidFill>
            <a:srgbClr val="F5F5F5"/>
          </a:solidFill>
          <a:ln w="12700">
            <a:solidFill>
              <a:srgbClr val="D6DBE6"/>
            </a:solidFill>
            <a:prstDash val="solid"/>
          </a:ln>
        </p:spPr>
        <p:txBody>
          <a:bodyPr/>
          <a:lstStyle/>
          <a:p>
            <a:endParaRPr/>
          </a:p>
        </p:txBody>
      </p:sp>
      <p:sp>
        <p:nvSpPr>
          <p:cNvPr id="6" name="Text 3"/>
          <p:cNvSpPr/>
          <p:nvPr/>
        </p:nvSpPr>
        <p:spPr>
          <a:xfrm>
            <a:off x="5486400" y="3246120"/>
            <a:ext cx="3108960" cy="1005840"/>
          </a:xfrm>
          <a:prstGeom prst="rect">
            <a:avLst/>
          </a:prstGeom>
          <a:noFill/>
          <a:ln/>
        </p:spPr>
        <p:txBody>
          <a:bodyPr wrap="square" rtlCol="0" anchor="ctr"/>
          <a:lstStyle/>
          <a:p>
            <a:pPr marL="0" indent="0">
              <a:buNone/>
            </a:pPr>
            <a:r>
              <a:rPr lang="en-US" sz="1000" dirty="0">
                <a:solidFill>
                  <a:srgbClr val="030A18"/>
                </a:solidFill>
                <a:latin typeface="Consolas" pitchFamily="34" charset="0"/>
                <a:ea typeface="Consolas" pitchFamily="34" charset="-122"/>
                <a:cs typeface="Consolas" pitchFamily="34" charset="-120"/>
              </a:rPr>
              <a:t>SELECT name, age</a:t>
            </a:r>
            <a:endParaRPr lang="en-US" sz="1000" dirty="0"/>
          </a:p>
          <a:p>
            <a:pPr marL="0" indent="0">
              <a:buNone/>
            </a:pPr>
            <a:r>
              <a:rPr lang="en-US" sz="1000" dirty="0">
                <a:solidFill>
                  <a:srgbClr val="030A18"/>
                </a:solidFill>
                <a:latin typeface="Consolas" pitchFamily="34" charset="0"/>
                <a:ea typeface="Consolas" pitchFamily="34" charset="-122"/>
                <a:cs typeface="Consolas" pitchFamily="34" charset="-120"/>
              </a:rPr>
              <a:t>FROM students</a:t>
            </a:r>
            <a:endParaRPr lang="en-US" sz="1000" dirty="0"/>
          </a:p>
          <a:p>
            <a:pPr marL="0" indent="0">
              <a:buNone/>
            </a:pPr>
            <a:r>
              <a:rPr lang="en-US" sz="1000" dirty="0">
                <a:solidFill>
                  <a:srgbClr val="030A18"/>
                </a:solidFill>
                <a:latin typeface="Consolas" pitchFamily="34" charset="0"/>
                <a:ea typeface="Consolas" pitchFamily="34" charset="-122"/>
                <a:cs typeface="Consolas" pitchFamily="34" charset="-120"/>
              </a:rPr>
              <a:t>WHERE age &gt; 22</a:t>
            </a:r>
            <a:endParaRPr lang="en-US" sz="1000" dirty="0"/>
          </a:p>
          <a:p>
            <a:pPr marL="0" indent="0">
              <a:buNone/>
            </a:pPr>
            <a:r>
              <a:rPr lang="en-US" sz="1000" dirty="0">
                <a:solidFill>
                  <a:srgbClr val="030A18"/>
                </a:solidFill>
                <a:latin typeface="Consolas" pitchFamily="34" charset="0"/>
                <a:ea typeface="Consolas" pitchFamily="34" charset="-122"/>
                <a:cs typeface="Consolas" pitchFamily="34" charset="-120"/>
              </a:rPr>
              <a:t>ORDER BY age DESC;</a:t>
            </a:r>
            <a:endParaRPr lang="en-US" sz="1000" dirty="0"/>
          </a:p>
        </p:txBody>
      </p:sp>
      <p:sp>
        <p:nvSpPr>
          <p:cNvPr id="7" name="Text 4"/>
          <p:cNvSpPr/>
          <p:nvPr/>
        </p:nvSpPr>
        <p:spPr>
          <a:xfrm>
            <a:off x="274320" y="4777740"/>
            <a:ext cx="8595360" cy="228600"/>
          </a:xfrm>
          <a:prstGeom prst="rect">
            <a:avLst/>
          </a:prstGeom>
          <a:noFill/>
          <a:ln/>
        </p:spPr>
        <p:txBody>
          <a:bodyPr wrap="square" rtlCol="0" anchor="ctr"/>
          <a:lstStyle/>
          <a:p>
            <a:pPr marL="0" indent="0">
              <a:buNone/>
            </a:pPr>
            <a:r>
              <a:rPr lang="en-US" sz="600" u="sng" dirty="0">
                <a:solidFill>
                  <a:srgbClr val="030A18"/>
                </a:solidFill>
                <a:hlinkClick r:id="rId3"/>
              </a:rPr>
              <a:t>[4]</a:t>
            </a:r>
            <a:endParaRPr lang="en-US" sz="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274320" y="274320"/>
            <a:ext cx="8595360" cy="502920"/>
          </a:xfrm>
          <a:prstGeom prst="rect">
            <a:avLst/>
          </a:prstGeom>
          <a:noFill/>
          <a:ln/>
        </p:spPr>
        <p:txBody>
          <a:bodyPr wrap="square" rtlCol="0" anchor="ctr"/>
          <a:lstStyle/>
          <a:p>
            <a:pPr marL="0" indent="0">
              <a:buNone/>
            </a:pPr>
            <a:r>
              <a:rPr lang="en-US" sz="2400" dirty="0">
                <a:solidFill>
                  <a:srgbClr val="000000"/>
                </a:solidFill>
                <a:latin typeface="Arial" pitchFamily="34" charset="0"/>
                <a:ea typeface="Arial" pitchFamily="34" charset="-122"/>
                <a:cs typeface="Arial" pitchFamily="34" charset="-120"/>
              </a:rPr>
              <a:t>Summary &amp; Next Steps</a:t>
            </a:r>
            <a:endParaRPr lang="en-US" sz="2400" dirty="0"/>
          </a:p>
        </p:txBody>
      </p:sp>
      <p:sp>
        <p:nvSpPr>
          <p:cNvPr id="3" name="Text 1"/>
          <p:cNvSpPr/>
          <p:nvPr/>
        </p:nvSpPr>
        <p:spPr>
          <a:xfrm>
            <a:off x="457200" y="1371600"/>
            <a:ext cx="5029200" cy="3291840"/>
          </a:xfrm>
          <a:prstGeom prst="rect">
            <a:avLst/>
          </a:prstGeom>
          <a:noFill/>
          <a:ln/>
        </p:spPr>
        <p:txBody>
          <a:bodyPr wrap="square" lIns="1270" tIns="1270" rIns="1270" bIns="1270" rtlCol="0" anchor="ctr"/>
          <a:lstStyle/>
          <a:p>
            <a:pPr marL="0" indent="0">
              <a:buNone/>
            </a:pPr>
            <a:r>
              <a:rPr lang="en-US" sz="1600" b="1" dirty="0">
                <a:solidFill>
                  <a:srgbClr val="030A18"/>
                </a:solidFill>
                <a:latin typeface="Arial" pitchFamily="34" charset="0"/>
                <a:ea typeface="Arial" pitchFamily="34" charset="-122"/>
                <a:cs typeface="Arial" pitchFamily="34" charset="-120"/>
              </a:rPr>
              <a:t>Key Takeaways
</a:t>
            </a:r>
            <a:r>
              <a:rPr lang="en-US" sz="1200" dirty="0">
                <a:solidFill>
                  <a:srgbClr val="030A18"/>
                </a:solidFill>
                <a:latin typeface="Arial" pitchFamily="34" charset="0"/>
                <a:ea typeface="Arial" pitchFamily="34" charset="-122"/>
                <a:cs typeface="Arial" pitchFamily="34" charset="-120"/>
              </a:rPr>
              <a:t>• Bits and bytes are the foundation of all digital data.
• Number systems (binary/hex) make it easy to interpret binary patterns.
• Text and images are encoded using standard representations and colour depths.
• Practical skills: Python for byte inspection and SQL for querying data.</a:t>
            </a:r>
            <a:endParaRPr lang="en-US" sz="1600" dirty="0"/>
          </a:p>
        </p:txBody>
      </p:sp>
      <p:sp>
        <p:nvSpPr>
          <p:cNvPr id="4" name="Text 2"/>
          <p:cNvSpPr/>
          <p:nvPr/>
        </p:nvSpPr>
        <p:spPr>
          <a:xfrm>
            <a:off x="5669280" y="1645920"/>
            <a:ext cx="3200400" cy="2286000"/>
          </a:xfrm>
          <a:prstGeom prst="rect">
            <a:avLst/>
          </a:prstGeom>
          <a:noFill/>
          <a:ln/>
        </p:spPr>
        <p:txBody>
          <a:bodyPr wrap="square" lIns="1270" tIns="1270" rIns="1270" bIns="1270" rtlCol="0" anchor="ctr"/>
          <a:lstStyle/>
          <a:p>
            <a:pPr marL="0" indent="0">
              <a:buNone/>
            </a:pPr>
            <a:r>
              <a:rPr lang="en-US" sz="1200" dirty="0">
                <a:solidFill>
                  <a:srgbClr val="030A18"/>
                </a:solidFill>
                <a:latin typeface="Arial" pitchFamily="34" charset="0"/>
                <a:ea typeface="Arial" pitchFamily="34" charset="-122"/>
                <a:cs typeface="Arial" pitchFamily="34" charset="-120"/>
              </a:rPr>
              <a:t>• Complete the Jupyter lab exercises.
• Practice SQL queries on Supabase.
• Read Chapter 3 for deeper insights.</a:t>
            </a:r>
            <a:endParaRPr lang="en-US" sz="1200" dirty="0"/>
          </a:p>
        </p:txBody>
      </p:sp>
      <p:sp>
        <p:nvSpPr>
          <p:cNvPr id="5" name="Text 3"/>
          <p:cNvSpPr/>
          <p:nvPr/>
        </p:nvSpPr>
        <p:spPr>
          <a:xfrm>
            <a:off x="274320" y="4777740"/>
            <a:ext cx="8595360" cy="228600"/>
          </a:xfrm>
          <a:prstGeom prst="rect">
            <a:avLst/>
          </a:prstGeom>
          <a:noFill/>
          <a:ln/>
        </p:spPr>
        <p:txBody>
          <a:bodyPr wrap="square" rtlCol="0" anchor="ctr"/>
          <a:lstStyle/>
          <a:p>
            <a:pPr marL="0" indent="0">
              <a:buNone/>
            </a:pPr>
            <a:r>
              <a:rPr lang="en-US" sz="600" u="sng" dirty="0">
                <a:solidFill>
                  <a:srgbClr val="030A18"/>
                </a:solidFill>
                <a:hlinkClick r:id="rId3"/>
              </a:rPr>
              <a:t>[1]</a:t>
            </a:r>
            <a:r>
              <a:rPr lang="en-US" sz="600" u="sng" dirty="0">
                <a:solidFill>
                  <a:srgbClr val="030A18"/>
                </a:solidFill>
                <a:hlinkClick r:id="rId4"/>
              </a:rPr>
              <a:t> [3]</a:t>
            </a:r>
            <a:r>
              <a:rPr lang="en-US" sz="600" u="sng" dirty="0">
                <a:solidFill>
                  <a:srgbClr val="030A18"/>
                </a:solidFill>
                <a:hlinkClick r:id="rId5"/>
              </a:rPr>
              <a:t> [4]</a:t>
            </a:r>
            <a:endParaRPr lang="en-US" sz="6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TotalTime>
  <Words>2251</Words>
  <Application>Microsoft Macintosh PowerPoint</Application>
  <PresentationFormat>On-screen Show (16:9)</PresentationFormat>
  <Paragraphs>188</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Consolas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Atilio Barreda</cp:lastModifiedBy>
  <cp:revision>3</cp:revision>
  <dcterms:created xsi:type="dcterms:W3CDTF">2025-09-11T18:12:46Z</dcterms:created>
  <dcterms:modified xsi:type="dcterms:W3CDTF">2025-09-11T18:45:49Z</dcterms:modified>
</cp:coreProperties>
</file>