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70" d="100"/>
          <a:sy n="170" d="100"/>
        </p:scale>
        <p:origin x="5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11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postgresql.org/docs/current/tutorial-transactions.html#:~:text=Transactions%20are%20a%20fundamental%20concept,affect%20the%20database%20at%20all"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www.postgresql.org/docs/current/tutorial-transactions.html#:~:text=In%20PostgreSQL%2C%20a%20transaction%20is,transaction%20would%20actually%20look%20lik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red-gate.com/simple-talk/databases/postgresql/multi-version-concurrency-control-mvcc-in-postgresql-learning-postgresql-with-grant/#:~:text=It%E2%80%99s%20a%20tale%20as%20old,These%20are"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postgresql.org/docs/current/catalogs.html#:~:text=The%20system%20catalogs%20are%20the,catalog%20%E2%80%94"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supabase.com/docs/guides/getting-started/architecture#:~:text=Supabase%20is%20open%20source,make%20them%20simple%20to%20use"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supabase.com/docs/guides/getting-started/architecture#:~:text=Postgres%20%28database%29" TargetMode="External"/><Relationship Id="rId4" Type="http://schemas.openxmlformats.org/officeDocument/2006/relationships/hyperlink" Target="https://supabase.com/docs/guides/getting-started/architecture#:~:text=Our%20goal%20at%20Supabase%20is,store%2C%20that%E2%80%99s%20perfectly%20fin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upabase.com/docs/guides/getting-started/architecture#:~:text=Supabase%20is%20open%20source,make%20them%20simple%20to%20use"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supabase.com/docs/guides/getting-started/architecture#:~:text=Postgres%20%28database%29" TargetMode="External"/><Relationship Id="rId4" Type="http://schemas.openxmlformats.org/officeDocument/2006/relationships/hyperlink" Target="https://supabase.com/docs/guides/getting-started/architecture#:~:text=Our%20goal%20at%20Supabase%20is,store%2C%20that%E2%80%99s%20perfectly%20fin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upabase.com/docs/guides/getting-started/architecture#:~:text=Postgres%20%28database%29"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www.red-gate.com/simple-talk/databases/postgresql/multi-version-concurrency-control-mvcc-in-postgresql-learning-postgresql-with-grant/#:~:text=It%E2%80%99s%20a%20tale%20as%20old,These%20are" TargetMode="External"/><Relationship Id="rId3" Type="http://schemas.openxmlformats.org/officeDocument/2006/relationships/hyperlink" Target="https://dev.to/humzakt/postgresql-background-processes-a-simple-guide-12d5#:~:text=,postmaster%20intervenes%20and%20restores%20stability" TargetMode="External"/><Relationship Id="rId7" Type="http://schemas.openxmlformats.org/officeDocument/2006/relationships/hyperlink" Target="https://www.postgresql.org/docs/current/wal-intro.html#:~:text=28.3.%C2%A0Write"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dev.to/humzakt/postgresql-background-processes-a-simple-guide-12d5#:~:text=3" TargetMode="External"/><Relationship Id="rId5" Type="http://schemas.openxmlformats.org/officeDocument/2006/relationships/hyperlink" Target="file:///home/oai/redirect.html#:~:text=Shared%20Memory%20comprises%202%20key,operations%20and%20maintain%20overall%20efficiency" TargetMode="External"/><Relationship Id="rId10" Type="http://schemas.openxmlformats.org/officeDocument/2006/relationships/hyperlink" Target="https://supabase.com/docs/guides/getting-started/architecture#:~:text=Supabase%20is%20open%20source,make%20them%20simple%20to%20use" TargetMode="External"/><Relationship Id="rId4" Type="http://schemas.openxmlformats.org/officeDocument/2006/relationships/hyperlink" Target="https://www.postgresql.org/docs/current/manage-ag-overview.html#:~:text=A%20small%20number%20of%20objects%2C,object%2C%20such%20as%20a%20function" TargetMode="External"/><Relationship Id="rId9" Type="http://schemas.openxmlformats.org/officeDocument/2006/relationships/hyperlink" Target="https://www.postgresql.org/docs/current/catalogs.html#:~:text=The%20system%20catalogs%20are%20the,catalog%20%E2%80%94"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ev.to/humzakt/postgresql-background-processes-a-simple-guide-12d5#:~:text=3" TargetMode="External"/><Relationship Id="rId7" Type="http://schemas.openxmlformats.org/officeDocument/2006/relationships/hyperlink" Target="https://supabase.com/docs/guides/getting-started/architecture#:~:text=Supabase%20is%20open%20source,make%20them%20simple%20to%20use"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www.postgresql.org/docs/current/wal-intro.html#:~:text=28.3.%C2%A0Write" TargetMode="External"/><Relationship Id="rId5" Type="http://schemas.openxmlformats.org/officeDocument/2006/relationships/hyperlink" Target="https://www.postgresql.org/docs/current/manage-ag-overview.html#:~:text=A%20small%20number%20of%20objects%2C,object%2C%20such%20as%20a%20function" TargetMode="External"/><Relationship Id="rId4" Type="http://schemas.openxmlformats.org/officeDocument/2006/relationships/hyperlink" Target="https://www.red-gate.com/simple-talk/databases/postgresql/multi-version-concurrency-control-mvcc-in-postgresql-learning-postgresql-with-grant/#:~:text=It%E2%80%99s%20a%20tale%20as%20old,These%20ar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postgresql.org/docs/current/wal-intro.html#:~:text=28.3.%C2%A0Write"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supabase.com/docs/guides/getting-started/architecture#:~:text=Postgres%20%28database%29" TargetMode="External"/><Relationship Id="rId5" Type="http://schemas.openxmlformats.org/officeDocument/2006/relationships/hyperlink" Target="https://www.red-gate.com/simple-talk/databases/postgresql/multi-version-concurrency-control-mvcc-in-postgresql-learning-postgresql-with-grant/#:~:text=It%E2%80%99s%20a%20tale%20as%20old,These%20are" TargetMode="External"/><Relationship Id="rId4" Type="http://schemas.openxmlformats.org/officeDocument/2006/relationships/hyperlink" Target="https://www.postgresql.org/docs/current/tutorial-transactions.html#:~:text=Transactions%20are%20a%20fundamental%20concept,affect%20the%20database%20at%20al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ostgresql.org/docs/current/manage-ag-overview.html#:~:text=A%20small%20number%20of%20objects%2C,object%2C%20such%20as%20a%20functio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postgresql.org/docs/current/wal-intro.html#:~:text=28.3.%C2%A0Write" TargetMode="External"/><Relationship Id="rId4" Type="http://schemas.openxmlformats.org/officeDocument/2006/relationships/hyperlink" Target="https://www.interdb.jp/pg/pgsql01/02.html#:~:text=A%20database%20cluster%20is%20basically,to%20the%20environment%20variable%20PGDATA"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vertabelo.com/blog/normalization-1nf-2nf-3nf/#:~:text=Normalization%20in%20relational%20databases%20is,update%20it%20in%20one%20place"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vertabelo.com/blog/normalization-1nf-2nf-3nf/#:~:text=A%20relation%20is%20in%20second,if%20and%20only%20if" TargetMode="External"/><Relationship Id="rId4" Type="http://schemas.openxmlformats.org/officeDocument/2006/relationships/hyperlink" Target="https://vertabelo.com/blog/normalization-1nf-2nf-3nf/#:~:text=1,broken%20down%20into%20anything%20smaller"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postgresql.org/docs/current/datatype.html#:~:text=PostgreSQL%20has%20a%20rich%20set,using%20the%20CREATE%20TYPE%20command"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www.postgresql.org/docs/current/ddl-constraints.html#:~:text=5.5.1.%C2%A0Check%20Constraints%20" TargetMode="External"/><Relationship Id="rId4" Type="http://schemas.openxmlformats.org/officeDocument/2006/relationships/hyperlink" Target="https://www.postgresql.org/docs/current/ddl-constraints.html#:~:text=Data%20types%20are%20a%20way,row%20for%20each%20product%20number"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postgresql.org/docs/current/indexes-types.html#:~:text=PostgreSQL%20provides%20several%20index%20types%3A,to%20create%20a%20Hash%20index"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postgresql.org/docs/current/using-explain.html#:~:text=PostgreSQL%20devises%20a%20query%20plan,attempts%20to%20cover%20the%20basics"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www.postgresql.org/docs/current/using-explain.html#:~:text=Since%20this%20query%20has%20no,left%20to%20right" TargetMode="External"/><Relationship Id="rId4" Type="http://schemas.openxmlformats.org/officeDocument/2006/relationships/hyperlink" Target="https://www.postgresql.org/docs/current/using-explain.html#:~:text=The%20structure%20of%20a%20query,so%20different%20node%20types%20can"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postgresql.org/docs/8.1/triggers.html#:~:text=A%20trigger%20is%20a%20specification,time%20to%20handle%20the%20event"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cloudnative-pg.io/documentation/1.26/logical_replication/#:~:text=Logical%20Replication" TargetMode="External"/><Relationship Id="rId4" Type="http://schemas.openxmlformats.org/officeDocument/2006/relationships/hyperlink" Target="https://www.postgresql.org/docs/8.1/triggers.html#:~:text=PostgreSQL%20offers%20both%20per,level%20triggers%2C%20respectively"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to/humzakt/postgresql-background-processes-a-simple-guide-12d5#:~:text=,postmaster%20intervenes%20and%20restores%20stability"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postgresql.org/docs/current/manage-ag-overview.html#:~:text=A%20small%20number%20of%20objects%2C,object%2C%20such%20as%20a%20functio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interdb.jp/pg/pgsql01/02.html#:~:text=A%20database%20cluster%20is%20basically,to%20the%20environment%20variable%20PG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interdb.jp/pg/pgsql01/02.html#:~:text=A%20database%20cluster%20is%20basically,to%20the%20environment%20variable%20PGDATA"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www.interdb.jp/pg/pgsql01/02.html#:~:text=pg_wal%2F%20,to%20pg_wal%20in%20Version%201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file:///home/oai/redirect.html#:~:text=Shared%20Memory%20comprises%202%20key,operations%20and%20maintain%20overall%20efficiency"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dev.to/humzakt/postgresql-background-processes-a-simple-guide-12d5#:~:text=3" TargetMode="External"/><Relationship Id="rId7" Type="http://schemas.openxmlformats.org/officeDocument/2006/relationships/hyperlink" Target="https://www.postgresql.org/docs/current/runtime-config-resource.html#:~:text=19.4.5.%C2%A0Background%20Writer%20"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dev.to/humzakt/postgresql-background-processes-a-simple-guide-12d5#:~:text=9" TargetMode="External"/><Relationship Id="rId5" Type="http://schemas.openxmlformats.org/officeDocument/2006/relationships/hyperlink" Target="https://dev.to/humzakt/postgresql-background-processes-a-simple-guide-12d5#:~:text=5" TargetMode="External"/><Relationship Id="rId4" Type="http://schemas.openxmlformats.org/officeDocument/2006/relationships/hyperlink" Target="https://dev.to/humzakt/postgresql-background-processes-a-simple-guide-12d5#:~:text=4"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ev.to/humzakt/postgresql-background-processes-a-simple-guide-12d5#:~:text=7"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dev.to/humzakt/postgresql-background-processes-a-simple-guide-12d5#:~:text=10,Sender" TargetMode="External"/><Relationship Id="rId5" Type="http://schemas.openxmlformats.org/officeDocument/2006/relationships/hyperlink" Target="https://dev.to/humzakt/postgresql-background-processes-a-simple-guide-12d5#:~:text=6" TargetMode="External"/><Relationship Id="rId4" Type="http://schemas.openxmlformats.org/officeDocument/2006/relationships/hyperlink" Target="https://dev.to/humzakt/postgresql-background-processes-a-simple-guide-12d5#:~:text=8"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postgresql.org/docs/current/wal-intro.html#:~:text=28.3.%C2%A0Writ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Image 0" descr="/home/oai/share/cached_assets_used/abstract_db.png"/>
          <p:cNvPicPr>
            <a:picLocks noChangeAspect="1"/>
          </p:cNvPicPr>
          <p:nvPr/>
        </p:nvPicPr>
        <p:blipFill>
          <a:blip r:embed="rId3"/>
          <a:srcRect l="16667" r="16667"/>
          <a:stretch/>
        </p:blipFill>
        <p:spPr>
          <a:xfrm>
            <a:off x="5029200" y="514350"/>
            <a:ext cx="4114800" cy="4114800"/>
          </a:xfrm>
          <a:prstGeom prst="rect">
            <a:avLst/>
          </a:prstGeom>
        </p:spPr>
      </p:pic>
      <p:sp>
        <p:nvSpPr>
          <p:cNvPr id="3" name="Text 0"/>
          <p:cNvSpPr/>
          <p:nvPr/>
        </p:nvSpPr>
        <p:spPr>
          <a:xfrm>
            <a:off x="365760" y="1371600"/>
            <a:ext cx="5029200" cy="731520"/>
          </a:xfrm>
          <a:prstGeom prst="rect">
            <a:avLst/>
          </a:prstGeom>
          <a:noFill/>
          <a:ln/>
        </p:spPr>
        <p:txBody>
          <a:bodyPr wrap="square" rtlCol="0" anchor="ctr"/>
          <a:lstStyle/>
          <a:p>
            <a:pPr marL="0" indent="0" algn="l">
              <a:buNone/>
            </a:pPr>
            <a:r>
              <a:rPr lang="en-US" sz="3600" b="1" dirty="0">
                <a:solidFill>
                  <a:srgbClr val="030A18"/>
                </a:solidFill>
                <a:latin typeface="Arial" pitchFamily="34" charset="0"/>
                <a:ea typeface="Arial" pitchFamily="34" charset="-122"/>
                <a:cs typeface="Arial" pitchFamily="34" charset="-120"/>
              </a:rPr>
              <a:t>PostgreSQL Architecture &amp; Setup</a:t>
            </a:r>
            <a:endParaRPr lang="en-US" sz="3600" dirty="0"/>
          </a:p>
        </p:txBody>
      </p:sp>
      <p:sp>
        <p:nvSpPr>
          <p:cNvPr id="4" name="Text 1"/>
          <p:cNvSpPr/>
          <p:nvPr/>
        </p:nvSpPr>
        <p:spPr>
          <a:xfrm>
            <a:off x="365760" y="2194560"/>
            <a:ext cx="5029200" cy="457200"/>
          </a:xfrm>
          <a:prstGeom prst="rect">
            <a:avLst/>
          </a:prstGeom>
          <a:noFill/>
          <a:ln/>
        </p:spPr>
        <p:txBody>
          <a:bodyPr wrap="square" rtlCol="0" anchor="ctr"/>
          <a:lstStyle/>
          <a:p>
            <a:pPr marL="0" indent="0">
              <a:buNone/>
            </a:pPr>
            <a:r>
              <a:rPr lang="en-US" sz="1600" dirty="0">
                <a:solidFill>
                  <a:srgbClr val="030A18"/>
                </a:solidFill>
                <a:latin typeface="Arial" pitchFamily="34" charset="0"/>
                <a:ea typeface="Arial" pitchFamily="34" charset="-122"/>
                <a:cs typeface="Arial" pitchFamily="34" charset="-120"/>
              </a:rPr>
              <a:t>Week 2 – CST4714 Database Administration (Supabase focus)</a:t>
            </a:r>
            <a:endParaRPr lang="en-US" sz="1600" dirty="0"/>
          </a:p>
        </p:txBody>
      </p:sp>
      <p:sp>
        <p:nvSpPr>
          <p:cNvPr id="5" name="Text 2"/>
          <p:cNvSpPr/>
          <p:nvPr/>
        </p:nvSpPr>
        <p:spPr>
          <a:xfrm>
            <a:off x="365760" y="2743200"/>
            <a:ext cx="5029200" cy="365760"/>
          </a:xfrm>
          <a:prstGeom prst="rect">
            <a:avLst/>
          </a:prstGeom>
          <a:noFill/>
          <a:ln/>
        </p:spPr>
        <p:txBody>
          <a:bodyPr wrap="square" rtlCol="0" anchor="ctr"/>
          <a:lstStyle/>
          <a:p>
            <a:pPr marL="0" indent="0">
              <a:buNone/>
            </a:pPr>
            <a:r>
              <a:rPr lang="en-US" sz="1200" dirty="0">
                <a:solidFill>
                  <a:srgbClr val="030A18"/>
                </a:solidFill>
                <a:latin typeface="Arial" pitchFamily="34" charset="0"/>
                <a:ea typeface="Arial" pitchFamily="34" charset="-122"/>
                <a:cs typeface="Arial" pitchFamily="34" charset="-120"/>
              </a:rPr>
              <a:t>September 4, 2025</a:t>
            </a:r>
            <a:endParaRPr lang="en-US" sz="1200" dirty="0"/>
          </a:p>
        </p:txBody>
      </p:sp>
      <p:pic>
        <p:nvPicPr>
          <p:cNvPr id="6" name="Image 1" descr="/home/oai/share/cached_assets_used/postgres_logo.png"/>
          <p:cNvPicPr>
            <a:picLocks noChangeAspect="1"/>
          </p:cNvPicPr>
          <p:nvPr/>
        </p:nvPicPr>
        <p:blipFill>
          <a:blip r:embed="rId4"/>
          <a:stretch>
            <a:fillRect/>
          </a:stretch>
        </p:blipFill>
        <p:spPr>
          <a:xfrm>
            <a:off x="465572" y="3840480"/>
            <a:ext cx="531895" cy="548640"/>
          </a:xfrm>
          <a:prstGeom prst="rect">
            <a:avLst/>
          </a:prstGeom>
        </p:spPr>
      </p:pic>
      <p:pic>
        <p:nvPicPr>
          <p:cNvPr id="7" name="Image 2" descr="/home/oai/share/cached_assets_used/supabase_logo.png"/>
          <p:cNvPicPr>
            <a:picLocks noChangeAspect="1"/>
          </p:cNvPicPr>
          <p:nvPr/>
        </p:nvPicPr>
        <p:blipFill>
          <a:blip r:embed="rId5"/>
          <a:stretch>
            <a:fillRect/>
          </a:stretch>
        </p:blipFill>
        <p:spPr>
          <a:xfrm>
            <a:off x="1554480" y="3840480"/>
            <a:ext cx="548640" cy="548640"/>
          </a:xfrm>
          <a:prstGeom prst="rect">
            <a:avLst/>
          </a:prstGeom>
        </p:spPr>
      </p:pic>
      <p:sp>
        <p:nvSpPr>
          <p:cNvPr id="8" name="Text 3"/>
          <p:cNvSpPr/>
          <p:nvPr/>
        </p:nvSpPr>
        <p:spPr>
          <a:xfrm>
            <a:off x="365760" y="4389120"/>
            <a:ext cx="5029200" cy="457200"/>
          </a:xfrm>
          <a:prstGeom prst="rect">
            <a:avLst/>
          </a:prstGeom>
          <a:noFill/>
          <a:ln/>
        </p:spPr>
        <p:txBody>
          <a:bodyPr wrap="square" rtlCol="0" anchor="ctr"/>
          <a:lstStyle/>
          <a:p>
            <a:pPr marL="0" indent="0">
              <a:buNone/>
            </a:pPr>
            <a:r>
              <a:rPr lang="en-US" sz="800" i="1" dirty="0">
                <a:solidFill>
                  <a:srgbClr val="97B1DF"/>
                </a:solidFill>
                <a:latin typeface="Arial" pitchFamily="34" charset="0"/>
                <a:ea typeface="Arial" pitchFamily="34" charset="-122"/>
                <a:cs typeface="Arial" pitchFamily="34" charset="-120"/>
              </a:rPr>
              <a:t>Open‑source database power meets modern development</a:t>
            </a:r>
            <a:endParaRPr lang="en-US" sz="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Transactions &amp; ACID</a:t>
            </a:r>
            <a:endParaRPr lang="en-US" sz="2400" dirty="0"/>
          </a:p>
        </p:txBody>
      </p:sp>
      <p:sp>
        <p:nvSpPr>
          <p:cNvPr id="3" name="Shape 1"/>
          <p:cNvSpPr/>
          <p:nvPr/>
        </p:nvSpPr>
        <p:spPr>
          <a:xfrm>
            <a:off x="457200" y="1645920"/>
            <a:ext cx="2011680" cy="914400"/>
          </a:xfrm>
          <a:prstGeom prst="roundRect">
            <a:avLst>
              <a:gd name="adj" fmla="val 5000"/>
            </a:avLst>
          </a:prstGeom>
          <a:solidFill>
            <a:srgbClr val="97B1DF"/>
          </a:solidFill>
          <a:ln w="12700">
            <a:solidFill>
              <a:srgbClr val="97B1DF"/>
            </a:solidFill>
            <a:prstDash val="solid"/>
          </a:ln>
        </p:spPr>
        <p:txBody>
          <a:bodyPr/>
          <a:lstStyle/>
          <a:p>
            <a:endParaRPr/>
          </a:p>
        </p:txBody>
      </p:sp>
      <p:sp>
        <p:nvSpPr>
          <p:cNvPr id="4" name="Text 2"/>
          <p:cNvSpPr/>
          <p:nvPr/>
        </p:nvSpPr>
        <p:spPr>
          <a:xfrm>
            <a:off x="502920" y="1691640"/>
            <a:ext cx="1920240" cy="822960"/>
          </a:xfrm>
          <a:prstGeom prst="rect">
            <a:avLst/>
          </a:prstGeom>
          <a:noFill/>
          <a:ln/>
        </p:spPr>
        <p:txBody>
          <a:bodyPr wrap="square" rtlCol="0" anchor="ctr"/>
          <a:lstStyle/>
          <a:p>
            <a:pPr marL="0" indent="0">
              <a:buNone/>
            </a:pPr>
            <a:r>
              <a:rPr lang="en-US" sz="1600" b="1" dirty="0">
                <a:solidFill>
                  <a:srgbClr val="FFFFFF"/>
                </a:solidFill>
              </a:rPr>
              <a:t>Atomicity
</a:t>
            </a:r>
            <a:r>
              <a:rPr lang="en-US" sz="1000" dirty="0">
                <a:solidFill>
                  <a:srgbClr val="FFFFFF"/>
                </a:solidFill>
              </a:rPr>
              <a:t>All operations in a transaction succeed or fail together</a:t>
            </a:r>
            <a:endParaRPr lang="en-US" sz="1600" dirty="0"/>
          </a:p>
        </p:txBody>
      </p:sp>
      <p:sp>
        <p:nvSpPr>
          <p:cNvPr id="5" name="Shape 3"/>
          <p:cNvSpPr/>
          <p:nvPr/>
        </p:nvSpPr>
        <p:spPr>
          <a:xfrm>
            <a:off x="2743200" y="1645920"/>
            <a:ext cx="2011680" cy="914400"/>
          </a:xfrm>
          <a:prstGeom prst="roundRect">
            <a:avLst>
              <a:gd name="adj" fmla="val 5000"/>
            </a:avLst>
          </a:prstGeom>
          <a:solidFill>
            <a:srgbClr val="A4B6B8"/>
          </a:solidFill>
          <a:ln w="12700">
            <a:solidFill>
              <a:srgbClr val="A4B6B8"/>
            </a:solidFill>
            <a:prstDash val="solid"/>
          </a:ln>
        </p:spPr>
        <p:txBody>
          <a:bodyPr/>
          <a:lstStyle/>
          <a:p>
            <a:endParaRPr/>
          </a:p>
        </p:txBody>
      </p:sp>
      <p:sp>
        <p:nvSpPr>
          <p:cNvPr id="6" name="Text 4"/>
          <p:cNvSpPr/>
          <p:nvPr/>
        </p:nvSpPr>
        <p:spPr>
          <a:xfrm>
            <a:off x="2788920" y="1691640"/>
            <a:ext cx="1920240" cy="822960"/>
          </a:xfrm>
          <a:prstGeom prst="rect">
            <a:avLst/>
          </a:prstGeom>
          <a:noFill/>
          <a:ln/>
        </p:spPr>
        <p:txBody>
          <a:bodyPr wrap="square" rtlCol="0" anchor="ctr"/>
          <a:lstStyle/>
          <a:p>
            <a:pPr marL="0" indent="0">
              <a:buNone/>
            </a:pPr>
            <a:r>
              <a:rPr lang="en-US" sz="1600" b="1" dirty="0">
                <a:solidFill>
                  <a:srgbClr val="030A18"/>
                </a:solidFill>
              </a:rPr>
              <a:t>Consistency
</a:t>
            </a:r>
            <a:r>
              <a:rPr lang="en-US" sz="1000" dirty="0">
                <a:solidFill>
                  <a:srgbClr val="030A18"/>
                </a:solidFill>
              </a:rPr>
              <a:t>Transactions bring the database from one valid state to another</a:t>
            </a:r>
            <a:endParaRPr lang="en-US" sz="1600" dirty="0"/>
          </a:p>
        </p:txBody>
      </p:sp>
      <p:sp>
        <p:nvSpPr>
          <p:cNvPr id="7" name="Shape 5"/>
          <p:cNvSpPr/>
          <p:nvPr/>
        </p:nvSpPr>
        <p:spPr>
          <a:xfrm>
            <a:off x="5029200" y="1645920"/>
            <a:ext cx="2011680" cy="914400"/>
          </a:xfrm>
          <a:prstGeom prst="roundRect">
            <a:avLst>
              <a:gd name="adj" fmla="val 5000"/>
            </a:avLst>
          </a:prstGeom>
          <a:solidFill>
            <a:srgbClr val="97B1DF"/>
          </a:solidFill>
          <a:ln w="12700">
            <a:solidFill>
              <a:srgbClr val="97B1DF"/>
            </a:solidFill>
            <a:prstDash val="solid"/>
          </a:ln>
        </p:spPr>
        <p:txBody>
          <a:bodyPr/>
          <a:lstStyle/>
          <a:p>
            <a:endParaRPr/>
          </a:p>
        </p:txBody>
      </p:sp>
      <p:sp>
        <p:nvSpPr>
          <p:cNvPr id="8" name="Text 6"/>
          <p:cNvSpPr/>
          <p:nvPr/>
        </p:nvSpPr>
        <p:spPr>
          <a:xfrm>
            <a:off x="5074920" y="1691640"/>
            <a:ext cx="1920240" cy="822960"/>
          </a:xfrm>
          <a:prstGeom prst="rect">
            <a:avLst/>
          </a:prstGeom>
          <a:noFill/>
          <a:ln/>
        </p:spPr>
        <p:txBody>
          <a:bodyPr wrap="square" rtlCol="0" anchor="ctr"/>
          <a:lstStyle/>
          <a:p>
            <a:pPr marL="0" indent="0">
              <a:buNone/>
            </a:pPr>
            <a:r>
              <a:rPr lang="en-US" sz="1600" b="1" dirty="0">
                <a:solidFill>
                  <a:srgbClr val="FFFFFF"/>
                </a:solidFill>
              </a:rPr>
              <a:t>Isolation
</a:t>
            </a:r>
            <a:r>
              <a:rPr lang="en-US" sz="1000" dirty="0">
                <a:solidFill>
                  <a:srgbClr val="FFFFFF"/>
                </a:solidFill>
              </a:rPr>
              <a:t>Concurrent transactions cannot see intermediate states</a:t>
            </a:r>
            <a:endParaRPr lang="en-US" sz="1600" dirty="0"/>
          </a:p>
        </p:txBody>
      </p:sp>
      <p:sp>
        <p:nvSpPr>
          <p:cNvPr id="9" name="Shape 7"/>
          <p:cNvSpPr/>
          <p:nvPr/>
        </p:nvSpPr>
        <p:spPr>
          <a:xfrm>
            <a:off x="7315200" y="1645920"/>
            <a:ext cx="2011680" cy="914400"/>
          </a:xfrm>
          <a:prstGeom prst="roundRect">
            <a:avLst>
              <a:gd name="adj" fmla="val 5000"/>
            </a:avLst>
          </a:prstGeom>
          <a:solidFill>
            <a:srgbClr val="A4B6B8"/>
          </a:solidFill>
          <a:ln w="12700">
            <a:solidFill>
              <a:srgbClr val="A4B6B8"/>
            </a:solidFill>
            <a:prstDash val="solid"/>
          </a:ln>
        </p:spPr>
        <p:txBody>
          <a:bodyPr/>
          <a:lstStyle/>
          <a:p>
            <a:endParaRPr/>
          </a:p>
        </p:txBody>
      </p:sp>
      <p:sp>
        <p:nvSpPr>
          <p:cNvPr id="10" name="Text 8"/>
          <p:cNvSpPr/>
          <p:nvPr/>
        </p:nvSpPr>
        <p:spPr>
          <a:xfrm>
            <a:off x="7360920" y="1691640"/>
            <a:ext cx="1920240" cy="822960"/>
          </a:xfrm>
          <a:prstGeom prst="rect">
            <a:avLst/>
          </a:prstGeom>
          <a:noFill/>
          <a:ln/>
        </p:spPr>
        <p:txBody>
          <a:bodyPr wrap="square" rtlCol="0" anchor="ctr"/>
          <a:lstStyle/>
          <a:p>
            <a:pPr marL="0" indent="0">
              <a:buNone/>
            </a:pPr>
            <a:r>
              <a:rPr lang="en-US" sz="1600" b="1" dirty="0">
                <a:solidFill>
                  <a:srgbClr val="030A18"/>
                </a:solidFill>
              </a:rPr>
              <a:t>Durability
</a:t>
            </a:r>
            <a:r>
              <a:rPr lang="en-US" sz="1000" dirty="0">
                <a:solidFill>
                  <a:srgbClr val="030A18"/>
                </a:solidFill>
              </a:rPr>
              <a:t>Once committed, data changes survive crashes</a:t>
            </a:r>
            <a:endParaRPr lang="en-US" sz="1600" dirty="0"/>
          </a:p>
        </p:txBody>
      </p:sp>
      <p:sp>
        <p:nvSpPr>
          <p:cNvPr id="11" name="Shape 9"/>
          <p:cNvSpPr/>
          <p:nvPr/>
        </p:nvSpPr>
        <p:spPr>
          <a:xfrm>
            <a:off x="822960" y="2834640"/>
            <a:ext cx="7498080" cy="1280160"/>
          </a:xfrm>
          <a:prstGeom prst="roundRect">
            <a:avLst>
              <a:gd name="adj" fmla="val 3571"/>
            </a:avLst>
          </a:prstGeom>
          <a:solidFill>
            <a:srgbClr val="F5F5F5"/>
          </a:solidFill>
          <a:ln w="12700">
            <a:solidFill>
              <a:srgbClr val="97B1DF"/>
            </a:solidFill>
            <a:prstDash val="solid"/>
          </a:ln>
        </p:spPr>
        <p:txBody>
          <a:bodyPr/>
          <a:lstStyle/>
          <a:p>
            <a:endParaRPr/>
          </a:p>
        </p:txBody>
      </p:sp>
      <p:sp>
        <p:nvSpPr>
          <p:cNvPr id="12" name="Text 10"/>
          <p:cNvSpPr/>
          <p:nvPr/>
        </p:nvSpPr>
        <p:spPr>
          <a:xfrm>
            <a:off x="868680" y="2880360"/>
            <a:ext cx="7406640" cy="1188720"/>
          </a:xfrm>
          <a:prstGeom prst="rect">
            <a:avLst/>
          </a:prstGeom>
          <a:noFill/>
          <a:ln/>
        </p:spPr>
        <p:txBody>
          <a:bodyPr wrap="square" lIns="1270" tIns="1270" rIns="1270" bIns="1270" rtlCol="0" anchor="ctr"/>
          <a:lstStyle/>
          <a:p>
            <a:pPr marL="0" indent="0">
              <a:buNone/>
            </a:pPr>
            <a:r>
              <a:rPr lang="en-US" sz="1200" dirty="0">
                <a:solidFill>
                  <a:srgbClr val="030A18"/>
                </a:solidFill>
                <a:latin typeface="Arial" pitchFamily="34" charset="0"/>
                <a:ea typeface="Arial" pitchFamily="34" charset="-122"/>
                <a:cs typeface="Arial" pitchFamily="34" charset="-120"/>
              </a:rPr>
              <a:t>BEGIN;</a:t>
            </a:r>
            <a:endParaRPr lang="en-US" sz="1200" dirty="0"/>
          </a:p>
          <a:p>
            <a:pPr marL="0" indent="0">
              <a:buNone/>
            </a:pPr>
            <a:r>
              <a:rPr lang="en-US" sz="1200" dirty="0">
                <a:solidFill>
                  <a:srgbClr val="030A18"/>
                </a:solidFill>
                <a:latin typeface="Arial" pitchFamily="34" charset="0"/>
                <a:ea typeface="Arial" pitchFamily="34" charset="-122"/>
                <a:cs typeface="Arial" pitchFamily="34" charset="-120"/>
              </a:rPr>
              <a:t>UPDATE accounts SET balance </a:t>
            </a:r>
            <a:endParaRPr lang="en-US" sz="1200" dirty="0"/>
          </a:p>
          <a:p>
            <a:pPr marL="0" indent="0">
              <a:buNone/>
            </a:pPr>
            <a:r>
              <a:rPr lang="en-US" sz="1200" dirty="0">
                <a:solidFill>
                  <a:srgbClr val="030A18"/>
                </a:solidFill>
                <a:latin typeface="Arial" pitchFamily="34" charset="0"/>
                <a:ea typeface="Arial" pitchFamily="34" charset="-122"/>
                <a:cs typeface="Arial" pitchFamily="34" charset="-120"/>
              </a:rPr>
              <a:t>= balance - </a:t>
            </a:r>
            <a:r>
              <a:rPr lang="en-US" sz="1200" dirty="0">
                <a:solidFill>
                  <a:srgbClr val="098658"/>
                </a:solidFill>
                <a:latin typeface="Arial" pitchFamily="34" charset="0"/>
                <a:ea typeface="Arial" pitchFamily="34" charset="-122"/>
                <a:cs typeface="Arial" pitchFamily="34" charset="-120"/>
              </a:rPr>
              <a:t>100</a:t>
            </a:r>
            <a:r>
              <a:rPr lang="en-US" sz="1200" dirty="0">
                <a:solidFill>
                  <a:srgbClr val="030A18"/>
                </a:solidFill>
                <a:latin typeface="Arial" pitchFamily="34" charset="0"/>
                <a:ea typeface="Arial" pitchFamily="34" charset="-122"/>
                <a:cs typeface="Arial" pitchFamily="34" charset="-120"/>
              </a:rPr>
              <a:t> WHERE id=</a:t>
            </a:r>
            <a:r>
              <a:rPr lang="en-US" sz="1200" dirty="0">
                <a:solidFill>
                  <a:srgbClr val="098658"/>
                </a:solidFill>
                <a:latin typeface="Arial" pitchFamily="34" charset="0"/>
                <a:ea typeface="Arial" pitchFamily="34" charset="-122"/>
                <a:cs typeface="Arial" pitchFamily="34" charset="-120"/>
              </a:rPr>
              <a:t>1</a:t>
            </a:r>
            <a:r>
              <a:rPr lang="en-US" sz="1200" dirty="0">
                <a:solidFill>
                  <a:srgbClr val="030A18"/>
                </a:solidFill>
                <a:latin typeface="Arial" pitchFamily="34" charset="0"/>
                <a:ea typeface="Arial" pitchFamily="34" charset="-122"/>
                <a:cs typeface="Arial" pitchFamily="34" charset="-120"/>
              </a:rPr>
              <a:t>;</a:t>
            </a:r>
            <a:endParaRPr lang="en-US" sz="1200" dirty="0"/>
          </a:p>
          <a:p>
            <a:pPr marL="0" indent="0">
              <a:buNone/>
            </a:pPr>
            <a:r>
              <a:rPr lang="en-US" sz="1200" dirty="0">
                <a:solidFill>
                  <a:srgbClr val="030A18"/>
                </a:solidFill>
                <a:latin typeface="Arial" pitchFamily="34" charset="0"/>
                <a:ea typeface="Arial" pitchFamily="34" charset="-122"/>
                <a:cs typeface="Arial" pitchFamily="34" charset="-120"/>
              </a:rPr>
              <a:t>UPDATE accounts SET balance </a:t>
            </a:r>
            <a:endParaRPr lang="en-US" sz="1200" dirty="0"/>
          </a:p>
          <a:p>
            <a:pPr marL="0" indent="0">
              <a:buNone/>
            </a:pPr>
            <a:r>
              <a:rPr lang="en-US" sz="1200" dirty="0">
                <a:solidFill>
                  <a:srgbClr val="030A18"/>
                </a:solidFill>
                <a:latin typeface="Arial" pitchFamily="34" charset="0"/>
                <a:ea typeface="Arial" pitchFamily="34" charset="-122"/>
                <a:cs typeface="Arial" pitchFamily="34" charset="-120"/>
              </a:rPr>
              <a:t>= balance + </a:t>
            </a:r>
            <a:r>
              <a:rPr lang="en-US" sz="1200" dirty="0">
                <a:solidFill>
                  <a:srgbClr val="098658"/>
                </a:solidFill>
                <a:latin typeface="Arial" pitchFamily="34" charset="0"/>
                <a:ea typeface="Arial" pitchFamily="34" charset="-122"/>
                <a:cs typeface="Arial" pitchFamily="34" charset="-120"/>
              </a:rPr>
              <a:t>100</a:t>
            </a:r>
            <a:r>
              <a:rPr lang="en-US" sz="1200" dirty="0">
                <a:solidFill>
                  <a:srgbClr val="030A18"/>
                </a:solidFill>
                <a:latin typeface="Arial" pitchFamily="34" charset="0"/>
                <a:ea typeface="Arial" pitchFamily="34" charset="-122"/>
                <a:cs typeface="Arial" pitchFamily="34" charset="-120"/>
              </a:rPr>
              <a:t> WHERE id=</a:t>
            </a:r>
            <a:r>
              <a:rPr lang="en-US" sz="1200" dirty="0">
                <a:solidFill>
                  <a:srgbClr val="098658"/>
                </a:solidFill>
                <a:latin typeface="Arial" pitchFamily="34" charset="0"/>
                <a:ea typeface="Arial" pitchFamily="34" charset="-122"/>
                <a:cs typeface="Arial" pitchFamily="34" charset="-120"/>
              </a:rPr>
              <a:t>2</a:t>
            </a:r>
            <a:r>
              <a:rPr lang="en-US" sz="1200" dirty="0">
                <a:solidFill>
                  <a:srgbClr val="030A18"/>
                </a:solidFill>
                <a:latin typeface="Arial" pitchFamily="34" charset="0"/>
                <a:ea typeface="Arial" pitchFamily="34" charset="-122"/>
                <a:cs typeface="Arial" pitchFamily="34" charset="-120"/>
              </a:rPr>
              <a:t>;</a:t>
            </a:r>
            <a:endParaRPr lang="en-US" sz="1200" dirty="0"/>
          </a:p>
          <a:p>
            <a:pPr marL="0" indent="0">
              <a:buNone/>
            </a:pPr>
            <a:r>
              <a:rPr lang="en-US" sz="1200" dirty="0">
                <a:solidFill>
                  <a:srgbClr val="030A18"/>
                </a:solidFill>
                <a:latin typeface="Arial" pitchFamily="34" charset="0"/>
                <a:ea typeface="Arial" pitchFamily="34" charset="-122"/>
                <a:cs typeface="Arial" pitchFamily="34" charset="-120"/>
              </a:rPr>
              <a:t>COMMIT</a:t>
            </a:r>
            <a:endParaRPr lang="en-US" sz="1200" dirty="0"/>
          </a:p>
          <a:p>
            <a:pPr marL="0" indent="0">
              <a:buNone/>
            </a:pPr>
            <a:r>
              <a:rPr lang="en-US" sz="1200" dirty="0">
                <a:solidFill>
                  <a:srgbClr val="030A18"/>
                </a:solidFill>
                <a:latin typeface="Arial" pitchFamily="34" charset="0"/>
                <a:ea typeface="Arial" pitchFamily="34" charset="-122"/>
                <a:cs typeface="Arial" pitchFamily="34" charset="-120"/>
              </a:rPr>
              <a:t>;</a:t>
            </a:r>
            <a:endParaRPr lang="en-US" sz="1200" dirty="0"/>
          </a:p>
        </p:txBody>
      </p:sp>
      <p:sp>
        <p:nvSpPr>
          <p:cNvPr id="13" name="Text 11"/>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[15]</a:t>
            </a:r>
            <a:r>
              <a:rPr lang="en-US" sz="600" dirty="0">
                <a:solidFill>
                  <a:srgbClr val="000000"/>
                </a:solidFill>
              </a:rPr>
              <a:t>   </a:t>
            </a:r>
            <a:r>
              <a:rPr lang="en-US" sz="600" u="sng" dirty="0">
                <a:solidFill>
                  <a:srgbClr val="97B1DF"/>
                </a:solidFill>
                <a:hlinkClick r:id="rId4"/>
              </a:rPr>
              <a:t>[15]</a:t>
            </a:r>
            <a:endParaRPr lang="en-US" sz="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Multi‑Version Concurrency Control</a:t>
            </a:r>
            <a:endParaRPr lang="en-US" sz="2400" dirty="0"/>
          </a:p>
        </p:txBody>
      </p:sp>
      <p:sp>
        <p:nvSpPr>
          <p:cNvPr id="3" name="Shape 1"/>
          <p:cNvSpPr/>
          <p:nvPr/>
        </p:nvSpPr>
        <p:spPr>
          <a:xfrm>
            <a:off x="731520" y="2743200"/>
            <a:ext cx="7680960" cy="0"/>
          </a:xfrm>
          <a:prstGeom prst="line">
            <a:avLst/>
          </a:prstGeom>
          <a:noFill/>
          <a:ln w="12700">
            <a:solidFill>
              <a:srgbClr val="030A18"/>
            </a:solidFill>
            <a:prstDash val="solid"/>
          </a:ln>
        </p:spPr>
        <p:txBody>
          <a:bodyPr/>
          <a:lstStyle/>
          <a:p>
            <a:endParaRPr/>
          </a:p>
        </p:txBody>
      </p:sp>
      <p:sp>
        <p:nvSpPr>
          <p:cNvPr id="4" name="Shape 2"/>
          <p:cNvSpPr/>
          <p:nvPr/>
        </p:nvSpPr>
        <p:spPr>
          <a:xfrm>
            <a:off x="1371600" y="2651760"/>
            <a:ext cx="0" cy="182880"/>
          </a:xfrm>
          <a:prstGeom prst="line">
            <a:avLst/>
          </a:prstGeom>
          <a:noFill/>
          <a:ln w="12700">
            <a:solidFill>
              <a:srgbClr val="030A18"/>
            </a:solidFill>
            <a:prstDash val="solid"/>
          </a:ln>
        </p:spPr>
        <p:txBody>
          <a:bodyPr/>
          <a:lstStyle/>
          <a:p>
            <a:endParaRPr/>
          </a:p>
        </p:txBody>
      </p:sp>
      <p:sp>
        <p:nvSpPr>
          <p:cNvPr id="5" name="Text 3"/>
          <p:cNvSpPr/>
          <p:nvPr/>
        </p:nvSpPr>
        <p:spPr>
          <a:xfrm>
            <a:off x="640080" y="2880360"/>
            <a:ext cx="1463040" cy="365760"/>
          </a:xfrm>
          <a:prstGeom prst="rect">
            <a:avLst/>
          </a:prstGeom>
          <a:noFill/>
          <a:ln/>
        </p:spPr>
        <p:txBody>
          <a:bodyPr wrap="square" rtlCol="0" anchor="ctr"/>
          <a:lstStyle/>
          <a:p>
            <a:pPr marL="0" indent="0" algn="ctr">
              <a:buNone/>
            </a:pPr>
            <a:r>
              <a:rPr lang="en-US" sz="1000" dirty="0">
                <a:solidFill>
                  <a:srgbClr val="030A18"/>
                </a:solidFill>
              </a:rPr>
              <a:t>T1 begins</a:t>
            </a:r>
            <a:endParaRPr lang="en-US" sz="1000" dirty="0"/>
          </a:p>
        </p:txBody>
      </p:sp>
      <p:sp>
        <p:nvSpPr>
          <p:cNvPr id="6" name="Shape 4"/>
          <p:cNvSpPr/>
          <p:nvPr/>
        </p:nvSpPr>
        <p:spPr>
          <a:xfrm>
            <a:off x="4114800" y="2651760"/>
            <a:ext cx="0" cy="182880"/>
          </a:xfrm>
          <a:prstGeom prst="line">
            <a:avLst/>
          </a:prstGeom>
          <a:noFill/>
          <a:ln w="12700">
            <a:solidFill>
              <a:srgbClr val="030A18"/>
            </a:solidFill>
            <a:prstDash val="solid"/>
          </a:ln>
        </p:spPr>
        <p:txBody>
          <a:bodyPr/>
          <a:lstStyle/>
          <a:p>
            <a:endParaRPr/>
          </a:p>
        </p:txBody>
      </p:sp>
      <p:sp>
        <p:nvSpPr>
          <p:cNvPr id="7" name="Text 5"/>
          <p:cNvSpPr/>
          <p:nvPr/>
        </p:nvSpPr>
        <p:spPr>
          <a:xfrm>
            <a:off x="3383280" y="2880360"/>
            <a:ext cx="1463040" cy="365760"/>
          </a:xfrm>
          <a:prstGeom prst="rect">
            <a:avLst/>
          </a:prstGeom>
          <a:noFill/>
          <a:ln/>
        </p:spPr>
        <p:txBody>
          <a:bodyPr wrap="square" rtlCol="0" anchor="ctr"/>
          <a:lstStyle/>
          <a:p>
            <a:pPr marL="0" indent="0" algn="ctr">
              <a:buNone/>
            </a:pPr>
            <a:r>
              <a:rPr lang="en-US" sz="1000" dirty="0">
                <a:solidFill>
                  <a:srgbClr val="030A18"/>
                </a:solidFill>
              </a:rPr>
              <a:t>T2 begins</a:t>
            </a:r>
            <a:endParaRPr lang="en-US" sz="1000" dirty="0"/>
          </a:p>
        </p:txBody>
      </p:sp>
      <p:sp>
        <p:nvSpPr>
          <p:cNvPr id="8" name="Shape 6"/>
          <p:cNvSpPr/>
          <p:nvPr/>
        </p:nvSpPr>
        <p:spPr>
          <a:xfrm>
            <a:off x="6858000" y="2651760"/>
            <a:ext cx="0" cy="182880"/>
          </a:xfrm>
          <a:prstGeom prst="line">
            <a:avLst/>
          </a:prstGeom>
          <a:noFill/>
          <a:ln w="12700">
            <a:solidFill>
              <a:srgbClr val="030A18"/>
            </a:solidFill>
            <a:prstDash val="solid"/>
          </a:ln>
        </p:spPr>
        <p:txBody>
          <a:bodyPr/>
          <a:lstStyle/>
          <a:p>
            <a:endParaRPr/>
          </a:p>
        </p:txBody>
      </p:sp>
      <p:sp>
        <p:nvSpPr>
          <p:cNvPr id="9" name="Text 7"/>
          <p:cNvSpPr/>
          <p:nvPr/>
        </p:nvSpPr>
        <p:spPr>
          <a:xfrm>
            <a:off x="6126480" y="2880360"/>
            <a:ext cx="1463040" cy="365760"/>
          </a:xfrm>
          <a:prstGeom prst="rect">
            <a:avLst/>
          </a:prstGeom>
          <a:noFill/>
          <a:ln/>
        </p:spPr>
        <p:txBody>
          <a:bodyPr wrap="square" rtlCol="0" anchor="ctr"/>
          <a:lstStyle/>
          <a:p>
            <a:pPr marL="0" indent="0" algn="ctr">
              <a:buNone/>
            </a:pPr>
            <a:r>
              <a:rPr lang="en-US" sz="1000" dirty="0">
                <a:solidFill>
                  <a:srgbClr val="030A18"/>
                </a:solidFill>
              </a:rPr>
              <a:t>T2 commits</a:t>
            </a:r>
            <a:endParaRPr lang="en-US" sz="1000" dirty="0"/>
          </a:p>
        </p:txBody>
      </p:sp>
      <p:sp>
        <p:nvSpPr>
          <p:cNvPr id="10" name="Shape 8"/>
          <p:cNvSpPr/>
          <p:nvPr/>
        </p:nvSpPr>
        <p:spPr>
          <a:xfrm>
            <a:off x="914400" y="1645920"/>
            <a:ext cx="2286000" cy="640080"/>
          </a:xfrm>
          <a:prstGeom prst="rect">
            <a:avLst/>
          </a:prstGeom>
          <a:solidFill>
            <a:srgbClr val="A4B6B8"/>
          </a:solidFill>
          <a:ln w="12700">
            <a:solidFill>
              <a:srgbClr val="A4B6B8"/>
            </a:solidFill>
            <a:prstDash val="solid"/>
          </a:ln>
        </p:spPr>
        <p:txBody>
          <a:bodyPr/>
          <a:lstStyle/>
          <a:p>
            <a:endParaRPr/>
          </a:p>
        </p:txBody>
      </p:sp>
      <p:sp>
        <p:nvSpPr>
          <p:cNvPr id="11" name="Text 9"/>
          <p:cNvSpPr/>
          <p:nvPr/>
        </p:nvSpPr>
        <p:spPr>
          <a:xfrm>
            <a:off x="914400" y="1691640"/>
            <a:ext cx="2286000" cy="548640"/>
          </a:xfrm>
          <a:prstGeom prst="rect">
            <a:avLst/>
          </a:prstGeom>
          <a:noFill/>
          <a:ln/>
        </p:spPr>
        <p:txBody>
          <a:bodyPr wrap="square" rtlCol="0" anchor="ctr"/>
          <a:lstStyle/>
          <a:p>
            <a:pPr marL="0" indent="0" algn="ctr">
              <a:buNone/>
            </a:pPr>
            <a:r>
              <a:rPr lang="en-US" sz="1000" dirty="0">
                <a:solidFill>
                  <a:srgbClr val="030A18"/>
                </a:solidFill>
              </a:rPr>
              <a:t>Row version v0</a:t>
            </a:r>
            <a:endParaRPr lang="en-US" sz="1000" dirty="0"/>
          </a:p>
          <a:p>
            <a:pPr marL="0" indent="0" algn="ctr">
              <a:buNone/>
            </a:pPr>
            <a:r>
              <a:rPr lang="en-US" sz="1000" dirty="0">
                <a:solidFill>
                  <a:srgbClr val="030A18"/>
                </a:solidFill>
              </a:rPr>
              <a:t>(visible to T1)</a:t>
            </a:r>
            <a:endParaRPr lang="en-US" sz="1000" dirty="0"/>
          </a:p>
        </p:txBody>
      </p:sp>
      <p:sp>
        <p:nvSpPr>
          <p:cNvPr id="12" name="Shape 10"/>
          <p:cNvSpPr/>
          <p:nvPr/>
        </p:nvSpPr>
        <p:spPr>
          <a:xfrm>
            <a:off x="5943600" y="1645920"/>
            <a:ext cx="2286000" cy="640080"/>
          </a:xfrm>
          <a:prstGeom prst="rect">
            <a:avLst/>
          </a:prstGeom>
          <a:solidFill>
            <a:srgbClr val="97B1DF"/>
          </a:solidFill>
          <a:ln w="12700">
            <a:solidFill>
              <a:srgbClr val="97B1DF"/>
            </a:solidFill>
            <a:prstDash val="solid"/>
          </a:ln>
        </p:spPr>
        <p:txBody>
          <a:bodyPr/>
          <a:lstStyle/>
          <a:p>
            <a:endParaRPr/>
          </a:p>
        </p:txBody>
      </p:sp>
      <p:sp>
        <p:nvSpPr>
          <p:cNvPr id="13" name="Text 11"/>
          <p:cNvSpPr/>
          <p:nvPr/>
        </p:nvSpPr>
        <p:spPr>
          <a:xfrm>
            <a:off x="5943600" y="1691640"/>
            <a:ext cx="2286000" cy="548640"/>
          </a:xfrm>
          <a:prstGeom prst="rect">
            <a:avLst/>
          </a:prstGeom>
          <a:noFill/>
          <a:ln/>
        </p:spPr>
        <p:txBody>
          <a:bodyPr wrap="square" rtlCol="0" anchor="ctr"/>
          <a:lstStyle/>
          <a:p>
            <a:pPr marL="0" indent="0" algn="ctr">
              <a:buNone/>
            </a:pPr>
            <a:r>
              <a:rPr lang="en-US" sz="1000" dirty="0">
                <a:solidFill>
                  <a:srgbClr val="FFFFFF"/>
                </a:solidFill>
              </a:rPr>
              <a:t>Row version v1</a:t>
            </a:r>
            <a:endParaRPr lang="en-US" sz="1000" dirty="0"/>
          </a:p>
          <a:p>
            <a:pPr marL="0" indent="0" algn="ctr">
              <a:buNone/>
            </a:pPr>
            <a:r>
              <a:rPr lang="en-US" sz="1000" dirty="0">
                <a:solidFill>
                  <a:srgbClr val="FFFFFF"/>
                </a:solidFill>
              </a:rPr>
              <a:t>(created by T2)</a:t>
            </a:r>
            <a:endParaRPr lang="en-US" sz="1000" dirty="0"/>
          </a:p>
        </p:txBody>
      </p:sp>
      <p:sp>
        <p:nvSpPr>
          <p:cNvPr id="14" name="Shape 12"/>
          <p:cNvSpPr/>
          <p:nvPr/>
        </p:nvSpPr>
        <p:spPr>
          <a:xfrm>
            <a:off x="3200400" y="1965960"/>
            <a:ext cx="2743200" cy="0"/>
          </a:xfrm>
          <a:prstGeom prst="line">
            <a:avLst/>
          </a:prstGeom>
          <a:noFill/>
          <a:ln w="12700">
            <a:solidFill>
              <a:srgbClr val="030A18"/>
            </a:solidFill>
            <a:prstDash val="solid"/>
          </a:ln>
        </p:spPr>
        <p:txBody>
          <a:bodyPr/>
          <a:lstStyle/>
          <a:p>
            <a:endParaRPr/>
          </a:p>
        </p:txBody>
      </p:sp>
      <p:sp>
        <p:nvSpPr>
          <p:cNvPr id="15" name="Text 13"/>
          <p:cNvSpPr/>
          <p:nvPr/>
        </p:nvSpPr>
        <p:spPr>
          <a:xfrm>
            <a:off x="4114800" y="2057400"/>
            <a:ext cx="2560320" cy="365760"/>
          </a:xfrm>
          <a:prstGeom prst="rect">
            <a:avLst/>
          </a:prstGeom>
          <a:noFill/>
          <a:ln/>
        </p:spPr>
        <p:txBody>
          <a:bodyPr wrap="square" rtlCol="0" anchor="ctr"/>
          <a:lstStyle/>
          <a:p>
            <a:pPr marL="0" indent="0" algn="ctr">
              <a:buNone/>
            </a:pPr>
            <a:r>
              <a:rPr lang="en-US" sz="1000" dirty="0">
                <a:solidFill>
                  <a:srgbClr val="030A18"/>
                </a:solidFill>
              </a:rPr>
              <a:t>Update creates new version</a:t>
            </a:r>
            <a:endParaRPr lang="en-US" sz="1000" dirty="0"/>
          </a:p>
        </p:txBody>
      </p:sp>
      <p:sp>
        <p:nvSpPr>
          <p:cNvPr id="16" name="Text 14"/>
          <p:cNvSpPr/>
          <p:nvPr/>
        </p:nvSpPr>
        <p:spPr>
          <a:xfrm>
            <a:off x="548640" y="3474720"/>
            <a:ext cx="8229600" cy="1280160"/>
          </a:xfrm>
          <a:prstGeom prst="rect">
            <a:avLst/>
          </a:prstGeom>
          <a:noFill/>
          <a:ln/>
        </p:spPr>
        <p:txBody>
          <a:bodyPr wrap="square" rtlCol="0" anchor="ctr"/>
          <a:lstStyle/>
          <a:p>
            <a:pPr marL="0" indent="0">
              <a:buNone/>
            </a:pPr>
            <a:r>
              <a:rPr lang="en-US" sz="1200" dirty="0">
                <a:solidFill>
                  <a:srgbClr val="030A18"/>
                </a:solidFill>
              </a:rPr>
              <a:t>• MVCC stores multiple versions of a row and uses snapshots to provide consistent reads
• Writers create new versions rather than overwriting; readers continue seeing the old version until they commit
• VACUUM eventually cleans up dead row versions</a:t>
            </a:r>
            <a:endParaRPr lang="en-US" sz="1200" dirty="0"/>
          </a:p>
        </p:txBody>
      </p:sp>
      <p:sp>
        <p:nvSpPr>
          <p:cNvPr id="17" name="Text 15"/>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[16]</a:t>
            </a:r>
            <a:endParaRPr lang="en-US" sz="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System Catalogs &amp; Data Dictionary</a:t>
            </a:r>
            <a:endParaRPr lang="en-US" sz="2400" dirty="0"/>
          </a:p>
        </p:txBody>
      </p:sp>
      <p:graphicFrame>
        <p:nvGraphicFramePr>
          <p:cNvPr id="13" name="Table 0"/>
          <p:cNvGraphicFramePr>
            <a:graphicFrameLocks noGrp="1"/>
          </p:cNvGraphicFramePr>
          <p:nvPr>
            <p:extLst>
              <p:ext uri="{D42A27DB-BD31-4B8C-83A1-F6EECF244321}">
                <p14:modId xmlns:p14="http://schemas.microsoft.com/office/powerpoint/2010/main" val="1579011935"/>
              </p:ext>
            </p:extLst>
          </p:nvPr>
        </p:nvGraphicFramePr>
        <p:xfrm>
          <a:off x="548640" y="1737360"/>
          <a:ext cx="5029200" cy="914400"/>
        </p:xfrm>
        <a:graphic>
          <a:graphicData uri="http://schemas.openxmlformats.org/drawingml/2006/table">
            <a:tbl>
              <a:tblPr/>
              <a:tblGrid>
                <a:gridCol w="18288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365760">
                <a:tc>
                  <a:txBody>
                    <a:bodyPr/>
                    <a:lstStyle/>
                    <a:p>
                      <a:pPr marL="0" indent="0">
                        <a:buNone/>
                      </a:pPr>
                      <a:r>
                        <a:rPr lang="en-US" sz="800" b="1" dirty="0">
                          <a:solidFill>
                            <a:srgbClr val="030A18"/>
                          </a:solidFill>
                        </a:rPr>
                        <a:t>Catalog</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b="1" dirty="0">
                          <a:solidFill>
                            <a:srgbClr val="030A18"/>
                          </a:solidFill>
                        </a:rPr>
                        <a:t>Description</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0"/>
                  </a:ext>
                </a:extLst>
              </a:tr>
              <a:tr h="320040">
                <a:tc>
                  <a:txBody>
                    <a:bodyPr/>
                    <a:lstStyle/>
                    <a:p>
                      <a:pPr marL="0" indent="0">
                        <a:buNone/>
                      </a:pPr>
                      <a:r>
                        <a:rPr lang="en-US" sz="800" i="1" dirty="0">
                          <a:solidFill>
                            <a:srgbClr val="030A18"/>
                          </a:solidFill>
                        </a:rPr>
                        <a:t>pg_class</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dirty="0">
                          <a:solidFill>
                            <a:srgbClr val="030A18"/>
                          </a:solidFill>
                        </a:rPr>
                        <a:t>One row per table, index or sequence</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320040">
                <a:tc>
                  <a:txBody>
                    <a:bodyPr/>
                    <a:lstStyle/>
                    <a:p>
                      <a:pPr marL="0" indent="0">
                        <a:buNone/>
                      </a:pPr>
                      <a:r>
                        <a:rPr lang="en-US" sz="800" i="1" dirty="0">
                          <a:solidFill>
                            <a:srgbClr val="030A18"/>
                          </a:solidFill>
                        </a:rPr>
                        <a:t>pg_attribute</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dirty="0">
                          <a:solidFill>
                            <a:srgbClr val="030A18"/>
                          </a:solidFill>
                        </a:rPr>
                        <a:t>Column definitions (name, type, nullability)</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320040">
                <a:tc>
                  <a:txBody>
                    <a:bodyPr/>
                    <a:lstStyle/>
                    <a:p>
                      <a:pPr marL="0" indent="0">
                        <a:buNone/>
                      </a:pPr>
                      <a:r>
                        <a:rPr lang="en-US" sz="800" i="1" dirty="0">
                          <a:solidFill>
                            <a:srgbClr val="030A18"/>
                          </a:solidFill>
                        </a:rPr>
                        <a:t>pg_type</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dirty="0">
                          <a:solidFill>
                            <a:srgbClr val="030A18"/>
                          </a:solidFill>
                        </a:rPr>
                        <a:t>Data type definitions</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r h="320040">
                <a:tc>
                  <a:txBody>
                    <a:bodyPr/>
                    <a:lstStyle/>
                    <a:p>
                      <a:pPr marL="0" indent="0">
                        <a:buNone/>
                      </a:pPr>
                      <a:r>
                        <a:rPr lang="en-US" sz="800" i="1" dirty="0">
                          <a:solidFill>
                            <a:srgbClr val="030A18"/>
                          </a:solidFill>
                        </a:rPr>
                        <a:t>pg_namespace</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dirty="0">
                          <a:solidFill>
                            <a:srgbClr val="030A18"/>
                          </a:solidFill>
                        </a:rPr>
                        <a:t>Schemas within databases</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4"/>
                  </a:ext>
                </a:extLst>
              </a:tr>
            </a:tbl>
          </a:graphicData>
        </a:graphic>
      </p:graphicFrame>
      <p:sp>
        <p:nvSpPr>
          <p:cNvPr id="4" name="Text 1"/>
          <p:cNvSpPr/>
          <p:nvPr/>
        </p:nvSpPr>
        <p:spPr>
          <a:xfrm>
            <a:off x="5760720" y="1737360"/>
            <a:ext cx="3383280" cy="2286000"/>
          </a:xfrm>
          <a:prstGeom prst="rect">
            <a:avLst/>
          </a:prstGeom>
          <a:noFill/>
          <a:ln/>
        </p:spPr>
        <p:txBody>
          <a:bodyPr wrap="square" rtlCol="0" anchor="ctr"/>
          <a:lstStyle/>
          <a:p>
            <a:pPr marL="0" indent="0">
              <a:buNone/>
            </a:pPr>
            <a:r>
              <a:rPr lang="en-US" sz="1200" dirty="0">
                <a:solidFill>
                  <a:srgbClr val="030A18"/>
                </a:solidFill>
              </a:rPr>
              <a:t>• System catalogs are ordinary tables storing metadata about every object in the database
• They include information about tables, columns, types, indexes and more
• Do not modify catalog tables directly; use DDL commands instead</a:t>
            </a:r>
            <a:endParaRPr lang="en-US" sz="1200" dirty="0"/>
          </a:p>
        </p:txBody>
      </p:sp>
      <p:sp>
        <p:nvSpPr>
          <p:cNvPr id="5" name="Text 2"/>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[17]</a:t>
            </a:r>
            <a:endParaRPr lang="en-US" sz="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Supabase Architecture Overview</a:t>
            </a:r>
            <a:endParaRPr lang="en-US" sz="2400" dirty="0"/>
          </a:p>
        </p:txBody>
      </p:sp>
      <p:sp>
        <p:nvSpPr>
          <p:cNvPr id="3" name="Shape 1"/>
          <p:cNvSpPr/>
          <p:nvPr/>
        </p:nvSpPr>
        <p:spPr>
          <a:xfrm>
            <a:off x="3840480" y="1828800"/>
            <a:ext cx="1463040" cy="914400"/>
          </a:xfrm>
          <a:prstGeom prst="ellipse">
            <a:avLst/>
          </a:prstGeom>
          <a:solidFill>
            <a:srgbClr val="97B1DF"/>
          </a:solidFill>
          <a:ln w="12700">
            <a:solidFill>
              <a:srgbClr val="97B1DF"/>
            </a:solidFill>
            <a:prstDash val="solid"/>
          </a:ln>
        </p:spPr>
        <p:txBody>
          <a:bodyPr/>
          <a:lstStyle/>
          <a:p>
            <a:endParaRPr/>
          </a:p>
        </p:txBody>
      </p:sp>
      <p:sp>
        <p:nvSpPr>
          <p:cNvPr id="4" name="Text 2"/>
          <p:cNvSpPr/>
          <p:nvPr/>
        </p:nvSpPr>
        <p:spPr>
          <a:xfrm>
            <a:off x="3840480" y="2011680"/>
            <a:ext cx="1463040" cy="548640"/>
          </a:xfrm>
          <a:prstGeom prst="rect">
            <a:avLst/>
          </a:prstGeom>
          <a:noFill/>
          <a:ln/>
        </p:spPr>
        <p:txBody>
          <a:bodyPr wrap="square" rtlCol="0" anchor="ctr"/>
          <a:lstStyle/>
          <a:p>
            <a:pPr marL="0" indent="0" algn="ctr">
              <a:buNone/>
            </a:pPr>
            <a:r>
              <a:rPr lang="en-US" sz="1600" b="1" dirty="0">
                <a:solidFill>
                  <a:srgbClr val="FFFFFF"/>
                </a:solidFill>
              </a:rPr>
              <a:t>PostgreSQL</a:t>
            </a:r>
            <a:endParaRPr lang="en-US" sz="1600" dirty="0"/>
          </a:p>
        </p:txBody>
      </p:sp>
      <p:sp>
        <p:nvSpPr>
          <p:cNvPr id="5" name="Shape 3"/>
          <p:cNvSpPr/>
          <p:nvPr/>
        </p:nvSpPr>
        <p:spPr>
          <a:xfrm>
            <a:off x="4572000" y="2560320"/>
            <a:ext cx="0" cy="0"/>
          </a:xfrm>
          <a:prstGeom prst="line">
            <a:avLst/>
          </a:prstGeom>
          <a:noFill/>
          <a:ln w="10160">
            <a:solidFill>
              <a:srgbClr val="030A18"/>
            </a:solidFill>
            <a:prstDash val="solid"/>
          </a:ln>
        </p:spPr>
        <p:txBody>
          <a:bodyPr/>
          <a:lstStyle/>
          <a:p>
            <a:endParaRPr/>
          </a:p>
        </p:txBody>
      </p:sp>
      <p:sp>
        <p:nvSpPr>
          <p:cNvPr id="6" name="Shape 4"/>
          <p:cNvSpPr/>
          <p:nvPr/>
        </p:nvSpPr>
        <p:spPr>
          <a:xfrm>
            <a:off x="1097280" y="1554480"/>
            <a:ext cx="1828800" cy="548640"/>
          </a:xfrm>
          <a:prstGeom prst="roundRect">
            <a:avLst>
              <a:gd name="adj" fmla="val 8333"/>
            </a:avLst>
          </a:prstGeom>
          <a:solidFill>
            <a:srgbClr val="A4B6B8"/>
          </a:solidFill>
          <a:ln w="12700">
            <a:solidFill>
              <a:srgbClr val="A4B6B8"/>
            </a:solidFill>
            <a:prstDash val="solid"/>
          </a:ln>
        </p:spPr>
        <p:txBody>
          <a:bodyPr/>
          <a:lstStyle/>
          <a:p>
            <a:endParaRPr/>
          </a:p>
        </p:txBody>
      </p:sp>
      <p:sp>
        <p:nvSpPr>
          <p:cNvPr id="7" name="Text 5"/>
          <p:cNvSpPr/>
          <p:nvPr/>
        </p:nvSpPr>
        <p:spPr>
          <a:xfrm>
            <a:off x="1097280" y="1691640"/>
            <a:ext cx="1828800" cy="274320"/>
          </a:xfrm>
          <a:prstGeom prst="rect">
            <a:avLst/>
          </a:prstGeom>
          <a:noFill/>
          <a:ln/>
        </p:spPr>
        <p:txBody>
          <a:bodyPr wrap="square" rtlCol="0" anchor="ctr"/>
          <a:lstStyle/>
          <a:p>
            <a:pPr marL="0" indent="0" algn="ctr">
              <a:buNone/>
            </a:pPr>
            <a:r>
              <a:rPr lang="en-US" sz="1000" dirty="0">
                <a:solidFill>
                  <a:srgbClr val="030A18"/>
                </a:solidFill>
              </a:rPr>
              <a:t>Auth (GoTrue)</a:t>
            </a:r>
            <a:endParaRPr lang="en-US" sz="1000" dirty="0"/>
          </a:p>
        </p:txBody>
      </p:sp>
      <p:sp>
        <p:nvSpPr>
          <p:cNvPr id="8" name="Shape 6"/>
          <p:cNvSpPr/>
          <p:nvPr/>
        </p:nvSpPr>
        <p:spPr>
          <a:xfrm>
            <a:off x="4572000" y="2560320"/>
            <a:ext cx="3657600" cy="0"/>
          </a:xfrm>
          <a:prstGeom prst="line">
            <a:avLst/>
          </a:prstGeom>
          <a:noFill/>
          <a:ln w="10160">
            <a:solidFill>
              <a:srgbClr val="030A18"/>
            </a:solidFill>
            <a:prstDash val="solid"/>
          </a:ln>
        </p:spPr>
        <p:txBody>
          <a:bodyPr/>
          <a:lstStyle/>
          <a:p>
            <a:endParaRPr/>
          </a:p>
        </p:txBody>
      </p:sp>
      <p:sp>
        <p:nvSpPr>
          <p:cNvPr id="9" name="Shape 7"/>
          <p:cNvSpPr/>
          <p:nvPr/>
        </p:nvSpPr>
        <p:spPr>
          <a:xfrm>
            <a:off x="7315200" y="1554480"/>
            <a:ext cx="1828800" cy="548640"/>
          </a:xfrm>
          <a:prstGeom prst="roundRect">
            <a:avLst>
              <a:gd name="adj" fmla="val 8333"/>
            </a:avLst>
          </a:prstGeom>
          <a:solidFill>
            <a:srgbClr val="A4B6B8"/>
          </a:solidFill>
          <a:ln w="12700">
            <a:solidFill>
              <a:srgbClr val="A4B6B8"/>
            </a:solidFill>
            <a:prstDash val="solid"/>
          </a:ln>
        </p:spPr>
        <p:txBody>
          <a:bodyPr/>
          <a:lstStyle/>
          <a:p>
            <a:endParaRPr/>
          </a:p>
        </p:txBody>
      </p:sp>
      <p:sp>
        <p:nvSpPr>
          <p:cNvPr id="10" name="Text 8"/>
          <p:cNvSpPr/>
          <p:nvPr/>
        </p:nvSpPr>
        <p:spPr>
          <a:xfrm>
            <a:off x="7315200" y="1691640"/>
            <a:ext cx="1828800" cy="274320"/>
          </a:xfrm>
          <a:prstGeom prst="rect">
            <a:avLst/>
          </a:prstGeom>
          <a:noFill/>
          <a:ln/>
        </p:spPr>
        <p:txBody>
          <a:bodyPr wrap="square" rtlCol="0" anchor="ctr"/>
          <a:lstStyle/>
          <a:p>
            <a:pPr marL="0" indent="0" algn="ctr">
              <a:buNone/>
            </a:pPr>
            <a:r>
              <a:rPr lang="en-US" sz="1000" dirty="0">
                <a:solidFill>
                  <a:srgbClr val="030A18"/>
                </a:solidFill>
              </a:rPr>
              <a:t>REST API (PostgREST)</a:t>
            </a:r>
            <a:endParaRPr lang="en-US" sz="1000" dirty="0"/>
          </a:p>
        </p:txBody>
      </p:sp>
      <p:sp>
        <p:nvSpPr>
          <p:cNvPr id="11" name="Shape 9"/>
          <p:cNvSpPr/>
          <p:nvPr/>
        </p:nvSpPr>
        <p:spPr>
          <a:xfrm>
            <a:off x="4572000" y="2560320"/>
            <a:ext cx="0" cy="914400"/>
          </a:xfrm>
          <a:prstGeom prst="line">
            <a:avLst/>
          </a:prstGeom>
          <a:noFill/>
          <a:ln w="10160">
            <a:solidFill>
              <a:srgbClr val="030A18"/>
            </a:solidFill>
            <a:prstDash val="solid"/>
          </a:ln>
        </p:spPr>
        <p:txBody>
          <a:bodyPr/>
          <a:lstStyle/>
          <a:p>
            <a:endParaRPr/>
          </a:p>
        </p:txBody>
      </p:sp>
      <p:sp>
        <p:nvSpPr>
          <p:cNvPr id="12" name="Shape 10"/>
          <p:cNvSpPr/>
          <p:nvPr/>
        </p:nvSpPr>
        <p:spPr>
          <a:xfrm>
            <a:off x="914400" y="3200400"/>
            <a:ext cx="1828800" cy="548640"/>
          </a:xfrm>
          <a:prstGeom prst="roundRect">
            <a:avLst>
              <a:gd name="adj" fmla="val 8333"/>
            </a:avLst>
          </a:prstGeom>
          <a:solidFill>
            <a:srgbClr val="A4B6B8"/>
          </a:solidFill>
          <a:ln w="12700">
            <a:solidFill>
              <a:srgbClr val="A4B6B8"/>
            </a:solidFill>
            <a:prstDash val="solid"/>
          </a:ln>
        </p:spPr>
        <p:txBody>
          <a:bodyPr/>
          <a:lstStyle/>
          <a:p>
            <a:endParaRPr/>
          </a:p>
        </p:txBody>
      </p:sp>
      <p:sp>
        <p:nvSpPr>
          <p:cNvPr id="13" name="Text 11"/>
          <p:cNvSpPr/>
          <p:nvPr/>
        </p:nvSpPr>
        <p:spPr>
          <a:xfrm>
            <a:off x="914400" y="3337560"/>
            <a:ext cx="1828800" cy="274320"/>
          </a:xfrm>
          <a:prstGeom prst="rect">
            <a:avLst/>
          </a:prstGeom>
          <a:noFill/>
          <a:ln/>
        </p:spPr>
        <p:txBody>
          <a:bodyPr wrap="square" rtlCol="0" anchor="ctr"/>
          <a:lstStyle/>
          <a:p>
            <a:pPr marL="0" indent="0" algn="ctr">
              <a:buNone/>
            </a:pPr>
            <a:r>
              <a:rPr lang="en-US" sz="1000" dirty="0">
                <a:solidFill>
                  <a:srgbClr val="030A18"/>
                </a:solidFill>
              </a:rPr>
              <a:t>Realtime</a:t>
            </a:r>
            <a:endParaRPr lang="en-US" sz="1000" dirty="0"/>
          </a:p>
        </p:txBody>
      </p:sp>
      <p:sp>
        <p:nvSpPr>
          <p:cNvPr id="14" name="Shape 12"/>
          <p:cNvSpPr/>
          <p:nvPr/>
        </p:nvSpPr>
        <p:spPr>
          <a:xfrm>
            <a:off x="4572000" y="2560320"/>
            <a:ext cx="3657600" cy="914400"/>
          </a:xfrm>
          <a:prstGeom prst="line">
            <a:avLst/>
          </a:prstGeom>
          <a:noFill/>
          <a:ln w="10160">
            <a:solidFill>
              <a:srgbClr val="030A18"/>
            </a:solidFill>
            <a:prstDash val="solid"/>
          </a:ln>
        </p:spPr>
        <p:txBody>
          <a:bodyPr/>
          <a:lstStyle/>
          <a:p>
            <a:endParaRPr/>
          </a:p>
        </p:txBody>
      </p:sp>
      <p:sp>
        <p:nvSpPr>
          <p:cNvPr id="15" name="Shape 13"/>
          <p:cNvSpPr/>
          <p:nvPr/>
        </p:nvSpPr>
        <p:spPr>
          <a:xfrm>
            <a:off x="7315200" y="3200400"/>
            <a:ext cx="1828800" cy="548640"/>
          </a:xfrm>
          <a:prstGeom prst="roundRect">
            <a:avLst>
              <a:gd name="adj" fmla="val 8333"/>
            </a:avLst>
          </a:prstGeom>
          <a:solidFill>
            <a:srgbClr val="A4B6B8"/>
          </a:solidFill>
          <a:ln w="12700">
            <a:solidFill>
              <a:srgbClr val="A4B6B8"/>
            </a:solidFill>
            <a:prstDash val="solid"/>
          </a:ln>
        </p:spPr>
        <p:txBody>
          <a:bodyPr/>
          <a:lstStyle/>
          <a:p>
            <a:endParaRPr/>
          </a:p>
        </p:txBody>
      </p:sp>
      <p:sp>
        <p:nvSpPr>
          <p:cNvPr id="16" name="Text 14"/>
          <p:cNvSpPr/>
          <p:nvPr/>
        </p:nvSpPr>
        <p:spPr>
          <a:xfrm>
            <a:off x="7315200" y="3337560"/>
            <a:ext cx="1828800" cy="274320"/>
          </a:xfrm>
          <a:prstGeom prst="rect">
            <a:avLst/>
          </a:prstGeom>
          <a:noFill/>
          <a:ln/>
        </p:spPr>
        <p:txBody>
          <a:bodyPr wrap="square" rtlCol="0" anchor="ctr"/>
          <a:lstStyle/>
          <a:p>
            <a:pPr marL="0" indent="0" algn="ctr">
              <a:buNone/>
            </a:pPr>
            <a:r>
              <a:rPr lang="en-US" sz="1000" dirty="0">
                <a:solidFill>
                  <a:srgbClr val="030A18"/>
                </a:solidFill>
              </a:rPr>
              <a:t>Storage</a:t>
            </a:r>
            <a:endParaRPr lang="en-US" sz="1000" dirty="0"/>
          </a:p>
        </p:txBody>
      </p:sp>
      <p:sp>
        <p:nvSpPr>
          <p:cNvPr id="17" name="Shape 15"/>
          <p:cNvSpPr/>
          <p:nvPr/>
        </p:nvSpPr>
        <p:spPr>
          <a:xfrm>
            <a:off x="4572000" y="2560320"/>
            <a:ext cx="0" cy="1828800"/>
          </a:xfrm>
          <a:prstGeom prst="line">
            <a:avLst/>
          </a:prstGeom>
          <a:noFill/>
          <a:ln w="10160">
            <a:solidFill>
              <a:srgbClr val="030A18"/>
            </a:solidFill>
            <a:prstDash val="solid"/>
          </a:ln>
        </p:spPr>
        <p:txBody>
          <a:bodyPr/>
          <a:lstStyle/>
          <a:p>
            <a:endParaRPr/>
          </a:p>
        </p:txBody>
      </p:sp>
      <p:sp>
        <p:nvSpPr>
          <p:cNvPr id="18" name="Shape 16"/>
          <p:cNvSpPr/>
          <p:nvPr/>
        </p:nvSpPr>
        <p:spPr>
          <a:xfrm>
            <a:off x="1097280" y="4114800"/>
            <a:ext cx="1828800" cy="548640"/>
          </a:xfrm>
          <a:prstGeom prst="roundRect">
            <a:avLst>
              <a:gd name="adj" fmla="val 8333"/>
            </a:avLst>
          </a:prstGeom>
          <a:solidFill>
            <a:srgbClr val="A4B6B8"/>
          </a:solidFill>
          <a:ln w="12700">
            <a:solidFill>
              <a:srgbClr val="A4B6B8"/>
            </a:solidFill>
            <a:prstDash val="solid"/>
          </a:ln>
        </p:spPr>
        <p:txBody>
          <a:bodyPr/>
          <a:lstStyle/>
          <a:p>
            <a:endParaRPr/>
          </a:p>
        </p:txBody>
      </p:sp>
      <p:sp>
        <p:nvSpPr>
          <p:cNvPr id="19" name="Text 17"/>
          <p:cNvSpPr/>
          <p:nvPr/>
        </p:nvSpPr>
        <p:spPr>
          <a:xfrm>
            <a:off x="1097280" y="4251960"/>
            <a:ext cx="1828800" cy="274320"/>
          </a:xfrm>
          <a:prstGeom prst="rect">
            <a:avLst/>
          </a:prstGeom>
          <a:noFill/>
          <a:ln/>
        </p:spPr>
        <p:txBody>
          <a:bodyPr wrap="square" rtlCol="0" anchor="ctr"/>
          <a:lstStyle/>
          <a:p>
            <a:pPr marL="0" indent="0" algn="ctr">
              <a:buNone/>
            </a:pPr>
            <a:r>
              <a:rPr lang="en-US" sz="1000" dirty="0">
                <a:solidFill>
                  <a:srgbClr val="030A18"/>
                </a:solidFill>
              </a:rPr>
              <a:t>Edge Functions (Deno)</a:t>
            </a:r>
            <a:endParaRPr lang="en-US" sz="1000" dirty="0"/>
          </a:p>
        </p:txBody>
      </p:sp>
      <p:sp>
        <p:nvSpPr>
          <p:cNvPr id="20" name="Shape 18"/>
          <p:cNvSpPr/>
          <p:nvPr/>
        </p:nvSpPr>
        <p:spPr>
          <a:xfrm>
            <a:off x="4572000" y="2560320"/>
            <a:ext cx="3566160" cy="1828800"/>
          </a:xfrm>
          <a:prstGeom prst="line">
            <a:avLst/>
          </a:prstGeom>
          <a:noFill/>
          <a:ln w="10160">
            <a:solidFill>
              <a:srgbClr val="030A18"/>
            </a:solidFill>
            <a:prstDash val="solid"/>
          </a:ln>
        </p:spPr>
        <p:txBody>
          <a:bodyPr/>
          <a:lstStyle/>
          <a:p>
            <a:endParaRPr/>
          </a:p>
        </p:txBody>
      </p:sp>
      <p:sp>
        <p:nvSpPr>
          <p:cNvPr id="21" name="Shape 19"/>
          <p:cNvSpPr/>
          <p:nvPr/>
        </p:nvSpPr>
        <p:spPr>
          <a:xfrm>
            <a:off x="7223760" y="4114800"/>
            <a:ext cx="1828800" cy="548640"/>
          </a:xfrm>
          <a:prstGeom prst="roundRect">
            <a:avLst>
              <a:gd name="adj" fmla="val 8333"/>
            </a:avLst>
          </a:prstGeom>
          <a:solidFill>
            <a:srgbClr val="A4B6B8"/>
          </a:solidFill>
          <a:ln w="12700">
            <a:solidFill>
              <a:srgbClr val="A4B6B8"/>
            </a:solidFill>
            <a:prstDash val="solid"/>
          </a:ln>
        </p:spPr>
        <p:txBody>
          <a:bodyPr/>
          <a:lstStyle/>
          <a:p>
            <a:endParaRPr/>
          </a:p>
        </p:txBody>
      </p:sp>
      <p:sp>
        <p:nvSpPr>
          <p:cNvPr id="22" name="Text 20"/>
          <p:cNvSpPr/>
          <p:nvPr/>
        </p:nvSpPr>
        <p:spPr>
          <a:xfrm>
            <a:off x="7223760" y="4251960"/>
            <a:ext cx="1828800" cy="274320"/>
          </a:xfrm>
          <a:prstGeom prst="rect">
            <a:avLst/>
          </a:prstGeom>
          <a:noFill/>
          <a:ln/>
        </p:spPr>
        <p:txBody>
          <a:bodyPr wrap="square" rtlCol="0" anchor="ctr"/>
          <a:lstStyle/>
          <a:p>
            <a:pPr marL="0" indent="0" algn="ctr">
              <a:buNone/>
            </a:pPr>
            <a:r>
              <a:rPr lang="en-US" sz="1000" dirty="0">
                <a:solidFill>
                  <a:srgbClr val="030A18"/>
                </a:solidFill>
              </a:rPr>
              <a:t>API Gateway (Kong)</a:t>
            </a:r>
            <a:endParaRPr lang="en-US" sz="1000" dirty="0"/>
          </a:p>
        </p:txBody>
      </p:sp>
      <p:sp>
        <p:nvSpPr>
          <p:cNvPr id="23" name="Text 21"/>
          <p:cNvSpPr/>
          <p:nvPr/>
        </p:nvSpPr>
        <p:spPr>
          <a:xfrm>
            <a:off x="548640" y="4297680"/>
            <a:ext cx="8229600" cy="1371600"/>
          </a:xfrm>
          <a:prstGeom prst="rect">
            <a:avLst/>
          </a:prstGeom>
          <a:noFill/>
          <a:ln/>
        </p:spPr>
        <p:txBody>
          <a:bodyPr wrap="square" rtlCol="0" anchor="ctr"/>
          <a:lstStyle/>
          <a:p>
            <a:pPr marL="0" indent="0">
              <a:spcAft>
                <a:spcPts val="360"/>
              </a:spcAft>
              <a:buNone/>
            </a:pPr>
            <a:r>
              <a:rPr lang="en-US" sz="1600" b="1" dirty="0">
                <a:solidFill>
                  <a:srgbClr val="030A18"/>
                </a:solidFill>
              </a:rPr>
              <a:t>Components
</a:t>
            </a:r>
            <a:r>
              <a:rPr lang="en-US" sz="1200" dirty="0">
                <a:solidFill>
                  <a:srgbClr val="030A18"/>
                </a:solidFill>
              </a:rPr>
              <a:t>• GoTrue – Auth &amp; user management
• PostgREST – Auto‑generates a REST API over your tables
• Realtime – WebSocket server streaming database changes
• Storage – S3‑compatible object storage for files
• Edge Functions – Serverless functions executed in Deno
• postgres‑meta – Schema management API
• Supavisor – Connection pooling for scaling
• Kong – API gateway &amp; routing</a:t>
            </a:r>
            <a:endParaRPr lang="en-US" sz="1600" dirty="0"/>
          </a:p>
        </p:txBody>
      </p:sp>
      <p:sp>
        <p:nvSpPr>
          <p:cNvPr id="24" name="Text 22"/>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[18]</a:t>
            </a:r>
            <a:r>
              <a:rPr lang="en-US" sz="600" dirty="0">
                <a:solidFill>
                  <a:srgbClr val="000000"/>
                </a:solidFill>
              </a:rPr>
              <a:t>   </a:t>
            </a:r>
            <a:r>
              <a:rPr lang="en-US" sz="600" u="sng" dirty="0">
                <a:solidFill>
                  <a:srgbClr val="97B1DF"/>
                </a:solidFill>
                <a:hlinkClick r:id="rId4"/>
              </a:rPr>
              <a:t>[19]</a:t>
            </a:r>
            <a:r>
              <a:rPr lang="en-US" sz="600" dirty="0">
                <a:solidFill>
                  <a:srgbClr val="000000"/>
                </a:solidFill>
              </a:rPr>
              <a:t>   </a:t>
            </a:r>
            <a:r>
              <a:rPr lang="en-US" sz="600" u="sng" dirty="0">
                <a:solidFill>
                  <a:srgbClr val="97B1DF"/>
                </a:solidFill>
                <a:hlinkClick r:id="rId5"/>
              </a:rPr>
              <a:t>[20]</a:t>
            </a:r>
            <a:r>
              <a:rPr lang="en-US" sz="600" dirty="0">
                <a:solidFill>
                  <a:srgbClr val="000000"/>
                </a:solidFill>
              </a:rPr>
              <a:t>   </a:t>
            </a:r>
            <a:r>
              <a:rPr lang="en-US" sz="600" u="sng" dirty="0">
                <a:solidFill>
                  <a:srgbClr val="97B1DF"/>
                </a:solidFill>
                <a:hlinkClick r:id="rId5"/>
              </a:rPr>
              <a:t>[21]</a:t>
            </a:r>
            <a:endParaRPr lang="en-US" sz="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Supabase &amp; PostgreSQL</a:t>
            </a:r>
            <a:endParaRPr lang="en-US" sz="2400" dirty="0"/>
          </a:p>
        </p:txBody>
      </p:sp>
      <p:sp>
        <p:nvSpPr>
          <p:cNvPr id="3" name="Text 1"/>
          <p:cNvSpPr/>
          <p:nvPr/>
        </p:nvSpPr>
        <p:spPr>
          <a:xfrm>
            <a:off x="548640" y="1554480"/>
            <a:ext cx="5029200" cy="2926080"/>
          </a:xfrm>
          <a:prstGeom prst="rect">
            <a:avLst/>
          </a:prstGeom>
          <a:noFill/>
          <a:ln/>
        </p:spPr>
        <p:txBody>
          <a:bodyPr wrap="square" rtlCol="0" anchor="ctr"/>
          <a:lstStyle/>
          <a:p>
            <a:pPr marL="0" indent="0">
              <a:spcAft>
                <a:spcPts val="360"/>
              </a:spcAft>
              <a:buNone/>
            </a:pPr>
            <a:r>
              <a:rPr lang="en-US" sz="1200" dirty="0">
                <a:solidFill>
                  <a:srgbClr val="030A18"/>
                </a:solidFill>
              </a:rPr>
              <a:t>• Supabase uses PostgreSQL as its core database – your SQL skills apply directly
• PostgREST exposes your tables as REST endpoints without writing controllers
• GoTrue provides JWT‑based authentication; integrates with row‑level security
• Realtime streams database changes via WebSockets using logical replication
• Supabase Studio and CLI simplify management, but you can always connect with psql</a:t>
            </a:r>
            <a:endParaRPr lang="en-US" sz="1200" dirty="0"/>
          </a:p>
        </p:txBody>
      </p:sp>
      <p:sp>
        <p:nvSpPr>
          <p:cNvPr id="4" name="Shape 2"/>
          <p:cNvSpPr/>
          <p:nvPr/>
        </p:nvSpPr>
        <p:spPr>
          <a:xfrm>
            <a:off x="6400800" y="2011680"/>
            <a:ext cx="1828800" cy="1097280"/>
          </a:xfrm>
          <a:prstGeom prst="cube">
            <a:avLst/>
          </a:prstGeom>
          <a:solidFill>
            <a:srgbClr val="97B1DF"/>
          </a:solidFill>
          <a:ln w="12700">
            <a:solidFill>
              <a:srgbClr val="97B1DF"/>
            </a:solidFill>
            <a:prstDash val="solid"/>
          </a:ln>
        </p:spPr>
        <p:txBody>
          <a:bodyPr/>
          <a:lstStyle/>
          <a:p>
            <a:endParaRPr/>
          </a:p>
        </p:txBody>
      </p:sp>
      <p:sp>
        <p:nvSpPr>
          <p:cNvPr id="5" name="Text 3"/>
          <p:cNvSpPr/>
          <p:nvPr/>
        </p:nvSpPr>
        <p:spPr>
          <a:xfrm>
            <a:off x="6400800" y="2377440"/>
            <a:ext cx="1828800" cy="548640"/>
          </a:xfrm>
          <a:prstGeom prst="rect">
            <a:avLst/>
          </a:prstGeom>
          <a:noFill/>
          <a:ln/>
        </p:spPr>
        <p:txBody>
          <a:bodyPr wrap="square" rtlCol="0" anchor="ctr"/>
          <a:lstStyle/>
          <a:p>
            <a:pPr marL="0" indent="0" algn="ctr">
              <a:buNone/>
            </a:pPr>
            <a:r>
              <a:rPr lang="en-US" sz="1600" dirty="0">
                <a:solidFill>
                  <a:srgbClr val="FFFFFF"/>
                </a:solidFill>
              </a:rPr>
              <a:t>Postgres</a:t>
            </a:r>
            <a:endParaRPr lang="en-US" sz="1600" dirty="0"/>
          </a:p>
        </p:txBody>
      </p:sp>
      <p:sp>
        <p:nvSpPr>
          <p:cNvPr id="6" name="Shape 4"/>
          <p:cNvSpPr/>
          <p:nvPr/>
        </p:nvSpPr>
        <p:spPr>
          <a:xfrm>
            <a:off x="6949440" y="1280160"/>
            <a:ext cx="914400" cy="548640"/>
          </a:xfrm>
          <a:prstGeom prst="ellipse">
            <a:avLst/>
          </a:prstGeom>
          <a:solidFill>
            <a:srgbClr val="A4B6B8"/>
          </a:solidFill>
          <a:ln w="12700">
            <a:solidFill>
              <a:srgbClr val="A4B6B8"/>
            </a:solidFill>
            <a:prstDash val="solid"/>
          </a:ln>
        </p:spPr>
        <p:txBody>
          <a:bodyPr/>
          <a:lstStyle/>
          <a:p>
            <a:endParaRPr/>
          </a:p>
        </p:txBody>
      </p:sp>
      <p:sp>
        <p:nvSpPr>
          <p:cNvPr id="7" name="Text 5"/>
          <p:cNvSpPr/>
          <p:nvPr/>
        </p:nvSpPr>
        <p:spPr>
          <a:xfrm>
            <a:off x="6949440" y="1417320"/>
            <a:ext cx="914400" cy="274320"/>
          </a:xfrm>
          <a:prstGeom prst="rect">
            <a:avLst/>
          </a:prstGeom>
          <a:noFill/>
          <a:ln/>
        </p:spPr>
        <p:txBody>
          <a:bodyPr wrap="square" rtlCol="0" anchor="ctr"/>
          <a:lstStyle/>
          <a:p>
            <a:pPr marL="0" indent="0" algn="ctr">
              <a:buNone/>
            </a:pPr>
            <a:r>
              <a:rPr lang="en-US" sz="1000" dirty="0">
                <a:solidFill>
                  <a:srgbClr val="030A18"/>
                </a:solidFill>
              </a:rPr>
              <a:t>Auth</a:t>
            </a:r>
            <a:endParaRPr lang="en-US" sz="1000" dirty="0"/>
          </a:p>
        </p:txBody>
      </p:sp>
      <p:sp>
        <p:nvSpPr>
          <p:cNvPr id="8" name="Shape 6"/>
          <p:cNvSpPr/>
          <p:nvPr/>
        </p:nvSpPr>
        <p:spPr>
          <a:xfrm>
            <a:off x="7406640" y="1828800"/>
            <a:ext cx="0" cy="731520"/>
          </a:xfrm>
          <a:prstGeom prst="line">
            <a:avLst/>
          </a:prstGeom>
          <a:noFill/>
          <a:ln w="7620">
            <a:solidFill>
              <a:srgbClr val="030A18"/>
            </a:solidFill>
            <a:prstDash val="solid"/>
          </a:ln>
        </p:spPr>
        <p:txBody>
          <a:bodyPr/>
          <a:lstStyle/>
          <a:p>
            <a:endParaRPr/>
          </a:p>
        </p:txBody>
      </p:sp>
      <p:sp>
        <p:nvSpPr>
          <p:cNvPr id="9" name="Shape 7"/>
          <p:cNvSpPr/>
          <p:nvPr/>
        </p:nvSpPr>
        <p:spPr>
          <a:xfrm>
            <a:off x="5486400" y="1828800"/>
            <a:ext cx="914400" cy="548640"/>
          </a:xfrm>
          <a:prstGeom prst="ellipse">
            <a:avLst/>
          </a:prstGeom>
          <a:solidFill>
            <a:srgbClr val="A4B6B8"/>
          </a:solidFill>
          <a:ln w="12700">
            <a:solidFill>
              <a:srgbClr val="A4B6B8"/>
            </a:solidFill>
            <a:prstDash val="solid"/>
          </a:ln>
        </p:spPr>
        <p:txBody>
          <a:bodyPr/>
          <a:lstStyle/>
          <a:p>
            <a:endParaRPr/>
          </a:p>
        </p:txBody>
      </p:sp>
      <p:sp>
        <p:nvSpPr>
          <p:cNvPr id="10" name="Text 8"/>
          <p:cNvSpPr/>
          <p:nvPr/>
        </p:nvSpPr>
        <p:spPr>
          <a:xfrm>
            <a:off x="5486400" y="1965960"/>
            <a:ext cx="914400" cy="274320"/>
          </a:xfrm>
          <a:prstGeom prst="rect">
            <a:avLst/>
          </a:prstGeom>
          <a:noFill/>
          <a:ln/>
        </p:spPr>
        <p:txBody>
          <a:bodyPr wrap="square" rtlCol="0" anchor="ctr"/>
          <a:lstStyle/>
          <a:p>
            <a:pPr marL="0" indent="0" algn="ctr">
              <a:buNone/>
            </a:pPr>
            <a:r>
              <a:rPr lang="en-US" sz="1000" dirty="0">
                <a:solidFill>
                  <a:srgbClr val="030A18"/>
                </a:solidFill>
              </a:rPr>
              <a:t>REST</a:t>
            </a:r>
            <a:endParaRPr lang="en-US" sz="1000" dirty="0"/>
          </a:p>
        </p:txBody>
      </p:sp>
      <p:sp>
        <p:nvSpPr>
          <p:cNvPr id="11" name="Shape 9"/>
          <p:cNvSpPr/>
          <p:nvPr/>
        </p:nvSpPr>
        <p:spPr>
          <a:xfrm>
            <a:off x="5943600" y="2377440"/>
            <a:ext cx="1371600" cy="182880"/>
          </a:xfrm>
          <a:prstGeom prst="line">
            <a:avLst/>
          </a:prstGeom>
          <a:noFill/>
          <a:ln w="7620">
            <a:solidFill>
              <a:srgbClr val="030A18"/>
            </a:solidFill>
            <a:prstDash val="solid"/>
          </a:ln>
        </p:spPr>
        <p:txBody>
          <a:bodyPr/>
          <a:lstStyle/>
          <a:p>
            <a:endParaRPr/>
          </a:p>
        </p:txBody>
      </p:sp>
      <p:sp>
        <p:nvSpPr>
          <p:cNvPr id="12" name="Shape 10"/>
          <p:cNvSpPr/>
          <p:nvPr/>
        </p:nvSpPr>
        <p:spPr>
          <a:xfrm>
            <a:off x="8229600" y="1828800"/>
            <a:ext cx="914400" cy="548640"/>
          </a:xfrm>
          <a:prstGeom prst="ellipse">
            <a:avLst/>
          </a:prstGeom>
          <a:solidFill>
            <a:srgbClr val="A4B6B8"/>
          </a:solidFill>
          <a:ln w="12700">
            <a:solidFill>
              <a:srgbClr val="A4B6B8"/>
            </a:solidFill>
            <a:prstDash val="solid"/>
          </a:ln>
        </p:spPr>
        <p:txBody>
          <a:bodyPr/>
          <a:lstStyle/>
          <a:p>
            <a:endParaRPr/>
          </a:p>
        </p:txBody>
      </p:sp>
      <p:sp>
        <p:nvSpPr>
          <p:cNvPr id="13" name="Text 11"/>
          <p:cNvSpPr/>
          <p:nvPr/>
        </p:nvSpPr>
        <p:spPr>
          <a:xfrm>
            <a:off x="8229600" y="1965960"/>
            <a:ext cx="914400" cy="274320"/>
          </a:xfrm>
          <a:prstGeom prst="rect">
            <a:avLst/>
          </a:prstGeom>
          <a:noFill/>
          <a:ln/>
        </p:spPr>
        <p:txBody>
          <a:bodyPr wrap="square" rtlCol="0" anchor="ctr"/>
          <a:lstStyle/>
          <a:p>
            <a:pPr marL="0" indent="0" algn="ctr">
              <a:buNone/>
            </a:pPr>
            <a:r>
              <a:rPr lang="en-US" sz="1000" dirty="0">
                <a:solidFill>
                  <a:srgbClr val="030A18"/>
                </a:solidFill>
              </a:rPr>
              <a:t>Realtime</a:t>
            </a:r>
            <a:endParaRPr lang="en-US" sz="1000" dirty="0"/>
          </a:p>
        </p:txBody>
      </p:sp>
      <p:sp>
        <p:nvSpPr>
          <p:cNvPr id="14" name="Shape 12"/>
          <p:cNvSpPr/>
          <p:nvPr/>
        </p:nvSpPr>
        <p:spPr>
          <a:xfrm>
            <a:off x="8686800" y="2377440"/>
            <a:ext cx="0" cy="182880"/>
          </a:xfrm>
          <a:prstGeom prst="line">
            <a:avLst/>
          </a:prstGeom>
          <a:noFill/>
          <a:ln w="7620">
            <a:solidFill>
              <a:srgbClr val="030A18"/>
            </a:solidFill>
            <a:prstDash val="solid"/>
          </a:ln>
        </p:spPr>
        <p:txBody>
          <a:bodyPr/>
          <a:lstStyle/>
          <a:p>
            <a:endParaRPr/>
          </a:p>
        </p:txBody>
      </p:sp>
      <p:sp>
        <p:nvSpPr>
          <p:cNvPr id="15" name="Shape 13"/>
          <p:cNvSpPr/>
          <p:nvPr/>
        </p:nvSpPr>
        <p:spPr>
          <a:xfrm>
            <a:off x="5943600" y="3474720"/>
            <a:ext cx="914400" cy="548640"/>
          </a:xfrm>
          <a:prstGeom prst="ellipse">
            <a:avLst/>
          </a:prstGeom>
          <a:solidFill>
            <a:srgbClr val="A4B6B8"/>
          </a:solidFill>
          <a:ln w="12700">
            <a:solidFill>
              <a:srgbClr val="A4B6B8"/>
            </a:solidFill>
            <a:prstDash val="solid"/>
          </a:ln>
        </p:spPr>
        <p:txBody>
          <a:bodyPr/>
          <a:lstStyle/>
          <a:p>
            <a:endParaRPr/>
          </a:p>
        </p:txBody>
      </p:sp>
      <p:sp>
        <p:nvSpPr>
          <p:cNvPr id="16" name="Text 14"/>
          <p:cNvSpPr/>
          <p:nvPr/>
        </p:nvSpPr>
        <p:spPr>
          <a:xfrm>
            <a:off x="5943600" y="3611880"/>
            <a:ext cx="914400" cy="274320"/>
          </a:xfrm>
          <a:prstGeom prst="rect">
            <a:avLst/>
          </a:prstGeom>
          <a:noFill/>
          <a:ln/>
        </p:spPr>
        <p:txBody>
          <a:bodyPr wrap="square" rtlCol="0" anchor="ctr"/>
          <a:lstStyle/>
          <a:p>
            <a:pPr marL="0" indent="0" algn="ctr">
              <a:buNone/>
            </a:pPr>
            <a:r>
              <a:rPr lang="en-US" sz="1000" dirty="0">
                <a:solidFill>
                  <a:srgbClr val="030A18"/>
                </a:solidFill>
              </a:rPr>
              <a:t>Storage</a:t>
            </a:r>
            <a:endParaRPr lang="en-US" sz="1000" dirty="0"/>
          </a:p>
        </p:txBody>
      </p:sp>
      <p:sp>
        <p:nvSpPr>
          <p:cNvPr id="17" name="Shape 15"/>
          <p:cNvSpPr/>
          <p:nvPr/>
        </p:nvSpPr>
        <p:spPr>
          <a:xfrm>
            <a:off x="6400800" y="4023360"/>
            <a:ext cx="914400" cy="0"/>
          </a:xfrm>
          <a:prstGeom prst="line">
            <a:avLst/>
          </a:prstGeom>
          <a:noFill/>
          <a:ln w="7620">
            <a:solidFill>
              <a:srgbClr val="030A18"/>
            </a:solidFill>
            <a:prstDash val="solid"/>
          </a:ln>
        </p:spPr>
        <p:txBody>
          <a:bodyPr/>
          <a:lstStyle/>
          <a:p>
            <a:endParaRPr/>
          </a:p>
        </p:txBody>
      </p:sp>
      <p:sp>
        <p:nvSpPr>
          <p:cNvPr id="18" name="Shape 16"/>
          <p:cNvSpPr/>
          <p:nvPr/>
        </p:nvSpPr>
        <p:spPr>
          <a:xfrm>
            <a:off x="7772400" y="3474720"/>
            <a:ext cx="914400" cy="548640"/>
          </a:xfrm>
          <a:prstGeom prst="ellipse">
            <a:avLst/>
          </a:prstGeom>
          <a:solidFill>
            <a:srgbClr val="A4B6B8"/>
          </a:solidFill>
          <a:ln w="12700">
            <a:solidFill>
              <a:srgbClr val="A4B6B8"/>
            </a:solidFill>
            <a:prstDash val="solid"/>
          </a:ln>
        </p:spPr>
        <p:txBody>
          <a:bodyPr/>
          <a:lstStyle/>
          <a:p>
            <a:endParaRPr/>
          </a:p>
        </p:txBody>
      </p:sp>
      <p:sp>
        <p:nvSpPr>
          <p:cNvPr id="19" name="Text 17"/>
          <p:cNvSpPr/>
          <p:nvPr/>
        </p:nvSpPr>
        <p:spPr>
          <a:xfrm>
            <a:off x="7772400" y="3611880"/>
            <a:ext cx="914400" cy="274320"/>
          </a:xfrm>
          <a:prstGeom prst="rect">
            <a:avLst/>
          </a:prstGeom>
          <a:noFill/>
          <a:ln/>
        </p:spPr>
        <p:txBody>
          <a:bodyPr wrap="square" rtlCol="0" anchor="ctr"/>
          <a:lstStyle/>
          <a:p>
            <a:pPr marL="0" indent="0" algn="ctr">
              <a:buNone/>
            </a:pPr>
            <a:r>
              <a:rPr lang="en-US" sz="1000" dirty="0">
                <a:solidFill>
                  <a:srgbClr val="030A18"/>
                </a:solidFill>
              </a:rPr>
              <a:t>Functions</a:t>
            </a:r>
            <a:endParaRPr lang="en-US" sz="1000" dirty="0"/>
          </a:p>
        </p:txBody>
      </p:sp>
      <p:sp>
        <p:nvSpPr>
          <p:cNvPr id="20" name="Shape 18"/>
          <p:cNvSpPr/>
          <p:nvPr/>
        </p:nvSpPr>
        <p:spPr>
          <a:xfrm>
            <a:off x="8229600" y="4023360"/>
            <a:ext cx="0" cy="0"/>
          </a:xfrm>
          <a:prstGeom prst="line">
            <a:avLst/>
          </a:prstGeom>
          <a:noFill/>
          <a:ln w="7620">
            <a:solidFill>
              <a:srgbClr val="030A18"/>
            </a:solidFill>
            <a:prstDash val="solid"/>
          </a:ln>
        </p:spPr>
        <p:txBody>
          <a:bodyPr/>
          <a:lstStyle/>
          <a:p>
            <a:endParaRPr/>
          </a:p>
        </p:txBody>
      </p:sp>
      <p:sp>
        <p:nvSpPr>
          <p:cNvPr id="21" name="Text 19"/>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[18]</a:t>
            </a:r>
            <a:r>
              <a:rPr lang="en-US" sz="600" dirty="0">
                <a:solidFill>
                  <a:srgbClr val="000000"/>
                </a:solidFill>
              </a:rPr>
              <a:t>   </a:t>
            </a:r>
            <a:r>
              <a:rPr lang="en-US" sz="600" u="sng" dirty="0">
                <a:solidFill>
                  <a:srgbClr val="97B1DF"/>
                </a:solidFill>
                <a:hlinkClick r:id="rId4"/>
              </a:rPr>
              <a:t>[19]</a:t>
            </a:r>
            <a:r>
              <a:rPr lang="en-US" sz="600" dirty="0">
                <a:solidFill>
                  <a:srgbClr val="000000"/>
                </a:solidFill>
              </a:rPr>
              <a:t>   </a:t>
            </a:r>
            <a:r>
              <a:rPr lang="en-US" sz="600" u="sng" dirty="0">
                <a:solidFill>
                  <a:srgbClr val="97B1DF"/>
                </a:solidFill>
                <a:hlinkClick r:id="rId5"/>
              </a:rPr>
              <a:t>[21]</a:t>
            </a:r>
            <a:endParaRPr lang="en-US" sz="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Supabase CLI Demo</a:t>
            </a:r>
            <a:endParaRPr lang="en-US" sz="2400" dirty="0"/>
          </a:p>
        </p:txBody>
      </p:sp>
      <p:sp>
        <p:nvSpPr>
          <p:cNvPr id="3" name="Shape 1"/>
          <p:cNvSpPr/>
          <p:nvPr/>
        </p:nvSpPr>
        <p:spPr>
          <a:xfrm>
            <a:off x="548640" y="1463040"/>
            <a:ext cx="5303520" cy="2926080"/>
          </a:xfrm>
          <a:prstGeom prst="roundRect">
            <a:avLst>
              <a:gd name="adj" fmla="val 1563"/>
            </a:avLst>
          </a:prstGeom>
          <a:solidFill>
            <a:srgbClr val="F5F5F5"/>
          </a:solidFill>
          <a:ln w="12700">
            <a:solidFill>
              <a:srgbClr val="97B1DF"/>
            </a:solidFill>
            <a:prstDash val="solid"/>
          </a:ln>
        </p:spPr>
        <p:txBody>
          <a:bodyPr/>
          <a:lstStyle/>
          <a:p>
            <a:endParaRPr/>
          </a:p>
        </p:txBody>
      </p:sp>
      <p:sp>
        <p:nvSpPr>
          <p:cNvPr id="4" name="Text 2"/>
          <p:cNvSpPr/>
          <p:nvPr/>
        </p:nvSpPr>
        <p:spPr>
          <a:xfrm>
            <a:off x="640080" y="1554480"/>
            <a:ext cx="5120640" cy="2743200"/>
          </a:xfrm>
          <a:prstGeom prst="rect">
            <a:avLst/>
          </a:prstGeom>
          <a:noFill/>
          <a:ln/>
        </p:spPr>
        <p:txBody>
          <a:bodyPr wrap="square" lIns="1270" tIns="1270" rIns="1270" bIns="1270" rtlCol="0" anchor="ctr"/>
          <a:lstStyle/>
          <a:p>
            <a:pPr marL="0" indent="0">
              <a:buNone/>
            </a:pPr>
            <a:r>
              <a:rPr lang="en-US" sz="1200" dirty="0">
                <a:solidFill>
                  <a:srgbClr val="6A9955"/>
                </a:solidFill>
                <a:latin typeface="Arial" pitchFamily="34" charset="0"/>
                <a:ea typeface="Arial" pitchFamily="34" charset="-122"/>
                <a:cs typeface="Arial" pitchFamily="34" charset="-120"/>
              </a:rPr>
              <a:t># Install the Supabase CLI</a:t>
            </a:r>
            <a:r>
              <a:rPr lang="en-US" sz="1200" dirty="0">
                <a:solidFill>
                  <a:srgbClr val="030A18"/>
                </a:solidFill>
                <a:latin typeface="Arial" pitchFamily="34" charset="0"/>
                <a:ea typeface="Arial" pitchFamily="34" charset="-122"/>
                <a:cs typeface="Arial" pitchFamily="34" charset="-120"/>
              </a:rPr>
              <a:t>
</a:t>
            </a:r>
            <a:r>
              <a:rPr lang="en-US" sz="1200" dirty="0">
                <a:solidFill>
                  <a:srgbClr val="795E26"/>
                </a:solidFill>
                <a:latin typeface="Arial" pitchFamily="34" charset="0"/>
                <a:ea typeface="Arial" pitchFamily="34" charset="-122"/>
                <a:cs typeface="Arial" pitchFamily="34" charset="-120"/>
              </a:rPr>
              <a:t>npm</a:t>
            </a:r>
            <a:r>
              <a:rPr lang="en-US" sz="1200" dirty="0">
                <a:solidFill>
                  <a:srgbClr val="030A18"/>
                </a:solidFill>
                <a:latin typeface="Arial" pitchFamily="34" charset="0"/>
                <a:ea typeface="Arial" pitchFamily="34" charset="-122"/>
                <a:cs typeface="Arial" pitchFamily="34" charset="-120"/>
              </a:rPr>
              <a:t> </a:t>
            </a:r>
            <a:r>
              <a:rPr lang="en-US" sz="1200" dirty="0">
                <a:solidFill>
                  <a:srgbClr val="795E26"/>
                </a:solidFill>
                <a:latin typeface="Arial" pitchFamily="34" charset="0"/>
                <a:ea typeface="Arial" pitchFamily="34" charset="-122"/>
                <a:cs typeface="Arial" pitchFamily="34" charset="-120"/>
              </a:rPr>
              <a:t>install</a:t>
            </a:r>
            <a:r>
              <a:rPr lang="en-US" sz="1200" dirty="0">
                <a:solidFill>
                  <a:srgbClr val="030A18"/>
                </a:solidFill>
                <a:latin typeface="Arial" pitchFamily="34" charset="0"/>
                <a:ea typeface="Arial" pitchFamily="34" charset="-122"/>
                <a:cs typeface="Arial" pitchFamily="34" charset="-120"/>
              </a:rPr>
              <a:t> -g supabase
</a:t>
            </a:r>
            <a:r>
              <a:rPr lang="en-US" sz="1200" dirty="0">
                <a:solidFill>
                  <a:srgbClr val="6A9955"/>
                </a:solidFill>
                <a:latin typeface="Arial" pitchFamily="34" charset="0"/>
                <a:ea typeface="Arial" pitchFamily="34" charset="-122"/>
                <a:cs typeface="Arial" pitchFamily="34" charset="-120"/>
              </a:rPr>
              <a:t># Initialise a new project</a:t>
            </a:r>
            <a:r>
              <a:rPr lang="en-US" sz="1200" dirty="0">
                <a:solidFill>
                  <a:srgbClr val="030A18"/>
                </a:solidFill>
                <a:latin typeface="Arial" pitchFamily="34" charset="0"/>
                <a:ea typeface="Arial" pitchFamily="34" charset="-122"/>
                <a:cs typeface="Arial" pitchFamily="34" charset="-120"/>
              </a:rPr>
              <a:t>
supabase init
</a:t>
            </a:r>
            <a:r>
              <a:rPr lang="en-US" sz="1200" dirty="0">
                <a:solidFill>
                  <a:srgbClr val="6A9955"/>
                </a:solidFill>
                <a:latin typeface="Arial" pitchFamily="34" charset="0"/>
                <a:ea typeface="Arial" pitchFamily="34" charset="-122"/>
                <a:cs typeface="Arial" pitchFamily="34" charset="-120"/>
              </a:rPr>
              <a:t># Start the local Supabase stack (PostgreSQL, auth, API etc.)</a:t>
            </a:r>
            <a:r>
              <a:rPr lang="en-US" sz="1200" dirty="0">
                <a:solidFill>
                  <a:srgbClr val="030A18"/>
                </a:solidFill>
                <a:latin typeface="Arial" pitchFamily="34" charset="0"/>
                <a:ea typeface="Arial" pitchFamily="34" charset="-122"/>
                <a:cs typeface="Arial" pitchFamily="34" charset="-120"/>
              </a:rPr>
              <a:t>
supabase start
</a:t>
            </a:r>
            <a:r>
              <a:rPr lang="en-US" sz="1200" dirty="0">
                <a:solidFill>
                  <a:srgbClr val="6A9955"/>
                </a:solidFill>
                <a:latin typeface="Arial" pitchFamily="34" charset="0"/>
                <a:ea typeface="Arial" pitchFamily="34" charset="-122"/>
                <a:cs typeface="Arial" pitchFamily="34" charset="-120"/>
              </a:rPr>
              <a:t># Connect to the local Postgres database using psql</a:t>
            </a:r>
            <a:endParaRPr lang="en-US" sz="1200" dirty="0"/>
          </a:p>
          <a:p>
            <a:pPr marL="0" indent="0">
              <a:buNone/>
            </a:pPr>
            <a:r>
              <a:rPr lang="en-US" sz="1200" dirty="0">
                <a:solidFill>
                  <a:srgbClr val="030A18"/>
                </a:solidFill>
                <a:latin typeface="Arial" pitchFamily="34" charset="0"/>
                <a:ea typeface="Arial" pitchFamily="34" charset="-122"/>
                <a:cs typeface="Arial" pitchFamily="34" charset="-120"/>
              </a:rPr>
              <a:t>supabase db connect</a:t>
            </a:r>
            <a:endParaRPr lang="en-US" sz="1200" dirty="0"/>
          </a:p>
        </p:txBody>
      </p:sp>
      <p:sp>
        <p:nvSpPr>
          <p:cNvPr id="5" name="Text 3"/>
          <p:cNvSpPr/>
          <p:nvPr/>
        </p:nvSpPr>
        <p:spPr>
          <a:xfrm>
            <a:off x="6035040" y="1463040"/>
            <a:ext cx="3108960" cy="2926080"/>
          </a:xfrm>
          <a:prstGeom prst="rect">
            <a:avLst/>
          </a:prstGeom>
          <a:noFill/>
          <a:ln/>
        </p:spPr>
        <p:txBody>
          <a:bodyPr wrap="square" rtlCol="0" anchor="ctr"/>
          <a:lstStyle/>
          <a:p>
            <a:pPr marL="0" indent="0">
              <a:spcAft>
                <a:spcPts val="360"/>
              </a:spcAft>
              <a:buNone/>
            </a:pPr>
            <a:r>
              <a:rPr lang="en-US" sz="1600" b="1" dirty="0">
                <a:solidFill>
                  <a:srgbClr val="030A18"/>
                </a:solidFill>
              </a:rPr>
              <a:t>Install
</a:t>
            </a:r>
            <a:r>
              <a:rPr lang="en-US" sz="1200" dirty="0">
                <a:solidFill>
                  <a:srgbClr val="030A18"/>
                </a:solidFill>
              </a:rPr>
              <a:t>Get the CLI via npm – it only takes a moment
</a:t>
            </a:r>
            <a:r>
              <a:rPr lang="en-US" sz="1600" b="1" dirty="0">
                <a:solidFill>
                  <a:srgbClr val="030A18"/>
                </a:solidFill>
              </a:rPr>
              <a:t>Initialise
</a:t>
            </a:r>
            <a:r>
              <a:rPr lang="en-US" sz="1200" dirty="0">
                <a:solidFill>
                  <a:srgbClr val="030A18"/>
                </a:solidFill>
              </a:rPr>
              <a:t>Create a new project with configuration files and a local database
</a:t>
            </a:r>
            <a:r>
              <a:rPr lang="en-US" sz="1600" b="1" dirty="0">
                <a:solidFill>
                  <a:srgbClr val="030A18"/>
                </a:solidFill>
              </a:rPr>
              <a:t>Start
</a:t>
            </a:r>
            <a:r>
              <a:rPr lang="en-US" sz="1200" dirty="0">
                <a:solidFill>
                  <a:srgbClr val="030A18"/>
                </a:solidFill>
              </a:rPr>
              <a:t>Launch Postgres, GoTrue, PostgREST and Realtime locally so you can develop offline
</a:t>
            </a:r>
            <a:r>
              <a:rPr lang="en-US" sz="1600" b="1" dirty="0">
                <a:solidFill>
                  <a:srgbClr val="030A18"/>
                </a:solidFill>
              </a:rPr>
              <a:t>Connect
</a:t>
            </a:r>
            <a:r>
              <a:rPr lang="en-US" sz="1200" dirty="0">
                <a:solidFill>
                  <a:srgbClr val="030A18"/>
                </a:solidFill>
              </a:rPr>
              <a:t>Open a psql shell to the running Postgres instance and execute SQL</a:t>
            </a:r>
            <a:endParaRPr lang="en-US" sz="1600" dirty="0"/>
          </a:p>
        </p:txBody>
      </p:sp>
      <p:sp>
        <p:nvSpPr>
          <p:cNvPr id="6" name="Text 4"/>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[21]</a:t>
            </a:r>
            <a:endParaRPr lang="en-US" sz="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Summary &amp; Key Takeaways</a:t>
            </a:r>
            <a:endParaRPr lang="en-US" sz="2400" dirty="0"/>
          </a:p>
        </p:txBody>
      </p:sp>
      <p:sp>
        <p:nvSpPr>
          <p:cNvPr id="3" name="Text 1"/>
          <p:cNvSpPr/>
          <p:nvPr/>
        </p:nvSpPr>
        <p:spPr>
          <a:xfrm>
            <a:off x="548640" y="1554480"/>
            <a:ext cx="8229600" cy="3200400"/>
          </a:xfrm>
          <a:prstGeom prst="rect">
            <a:avLst/>
          </a:prstGeom>
          <a:noFill/>
          <a:ln/>
        </p:spPr>
        <p:txBody>
          <a:bodyPr wrap="square" rtlCol="0" anchor="ctr"/>
          <a:lstStyle/>
          <a:p>
            <a:pPr marL="0" indent="0">
              <a:spcAft>
                <a:spcPts val="360"/>
              </a:spcAft>
              <a:buNone/>
            </a:pPr>
            <a:r>
              <a:rPr lang="en-US" sz="1200" dirty="0">
                <a:solidFill>
                  <a:srgbClr val="030A18"/>
                </a:solidFill>
              </a:rPr>
              <a:t>• PostgreSQL uses a client–server architecture with isolated backends
• Clusters contain multiple databases; each database groups schemas &amp; objects
• Physical files, shared buffers and WAL segments underpin performance &amp; durability
• Autovacuum, writers and checkpointers work continuously behind the scenes
• Transactions obey ACID; MVCC enables high concurrency
• System catalogs provide metadata; never modify them directly
• Supabase builds on Postgres, adding auth, REST, realtime &amp; storage services</a:t>
            </a:r>
            <a:endParaRPr lang="en-US" sz="1200" dirty="0"/>
          </a:p>
        </p:txBody>
      </p:sp>
      <p:sp>
        <p:nvSpPr>
          <p:cNvPr id="4" name="Text 2"/>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[1]</a:t>
            </a:r>
            <a:r>
              <a:rPr lang="en-US" sz="600" dirty="0">
                <a:solidFill>
                  <a:srgbClr val="000000"/>
                </a:solidFill>
              </a:rPr>
              <a:t>   </a:t>
            </a:r>
            <a:r>
              <a:rPr lang="en-US" sz="600" u="sng" dirty="0">
                <a:solidFill>
                  <a:srgbClr val="97B1DF"/>
                </a:solidFill>
                <a:hlinkClick r:id="rId4"/>
              </a:rPr>
              <a:t>[11]</a:t>
            </a:r>
            <a:r>
              <a:rPr lang="en-US" sz="600" dirty="0">
                <a:solidFill>
                  <a:srgbClr val="000000"/>
                </a:solidFill>
              </a:rPr>
              <a:t>   </a:t>
            </a:r>
            <a:r>
              <a:rPr lang="en-US" sz="600" u="sng" dirty="0">
                <a:solidFill>
                  <a:srgbClr val="97B1DF"/>
                </a:solidFill>
                <a:hlinkClick r:id="rId5"/>
              </a:rPr>
              <a:t>[10]</a:t>
            </a:r>
            <a:r>
              <a:rPr lang="en-US" sz="600" dirty="0">
                <a:solidFill>
                  <a:srgbClr val="000000"/>
                </a:solidFill>
              </a:rPr>
              <a:t>   </a:t>
            </a:r>
            <a:r>
              <a:rPr lang="en-US" sz="600" u="sng" dirty="0">
                <a:solidFill>
                  <a:srgbClr val="97B1DF"/>
                </a:solidFill>
                <a:hlinkClick r:id="rId6"/>
              </a:rPr>
              <a:t>[2]</a:t>
            </a:r>
            <a:r>
              <a:rPr lang="en-US" sz="600" dirty="0">
                <a:solidFill>
                  <a:srgbClr val="000000"/>
                </a:solidFill>
              </a:rPr>
              <a:t>   </a:t>
            </a:r>
            <a:r>
              <a:rPr lang="en-US" sz="600" u="sng" dirty="0">
                <a:solidFill>
                  <a:srgbClr val="97B1DF"/>
                </a:solidFill>
                <a:hlinkClick r:id="rId7"/>
              </a:rPr>
              <a:t>[14]</a:t>
            </a:r>
            <a:r>
              <a:rPr lang="en-US" sz="600" dirty="0">
                <a:solidFill>
                  <a:srgbClr val="000000"/>
                </a:solidFill>
              </a:rPr>
              <a:t>   </a:t>
            </a:r>
            <a:r>
              <a:rPr lang="en-US" sz="600" u="sng" dirty="0">
                <a:solidFill>
                  <a:srgbClr val="97B1DF"/>
                </a:solidFill>
                <a:hlinkClick r:id="rId8"/>
              </a:rPr>
              <a:t>[16]</a:t>
            </a:r>
            <a:r>
              <a:rPr lang="en-US" sz="600" dirty="0">
                <a:solidFill>
                  <a:srgbClr val="000000"/>
                </a:solidFill>
              </a:rPr>
              <a:t>   </a:t>
            </a:r>
            <a:r>
              <a:rPr lang="en-US" sz="600" u="sng" dirty="0">
                <a:solidFill>
                  <a:srgbClr val="97B1DF"/>
                </a:solidFill>
                <a:hlinkClick r:id="rId9"/>
              </a:rPr>
              <a:t>[17]</a:t>
            </a:r>
            <a:r>
              <a:rPr lang="en-US" sz="600" dirty="0">
                <a:solidFill>
                  <a:srgbClr val="000000"/>
                </a:solidFill>
              </a:rPr>
              <a:t>   </a:t>
            </a:r>
            <a:r>
              <a:rPr lang="en-US" sz="600" u="sng" dirty="0">
                <a:solidFill>
                  <a:srgbClr val="97B1DF"/>
                </a:solidFill>
                <a:hlinkClick r:id="rId10"/>
              </a:rPr>
              <a:t>[18]</a:t>
            </a:r>
            <a:endParaRPr lang="en-US" sz="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Discussion &amp; Quiz Questions</a:t>
            </a:r>
            <a:endParaRPr lang="en-US" sz="2400" dirty="0"/>
          </a:p>
        </p:txBody>
      </p:sp>
      <p:sp>
        <p:nvSpPr>
          <p:cNvPr id="3" name="Text 1"/>
          <p:cNvSpPr/>
          <p:nvPr/>
        </p:nvSpPr>
        <p:spPr>
          <a:xfrm>
            <a:off x="548640" y="1554480"/>
            <a:ext cx="8229600" cy="3474720"/>
          </a:xfrm>
          <a:prstGeom prst="rect">
            <a:avLst/>
          </a:prstGeom>
          <a:noFill/>
          <a:ln/>
        </p:spPr>
        <p:txBody>
          <a:bodyPr wrap="square" rtlCol="0" anchor="ctr"/>
          <a:lstStyle/>
          <a:p>
            <a:pPr marL="0" indent="0">
              <a:buNone/>
            </a:pPr>
            <a:r>
              <a:rPr lang="en-US" sz="1200" b="1" dirty="0">
                <a:solidFill>
                  <a:srgbClr val="030A18"/>
                </a:solidFill>
              </a:rPr>
              <a:t>1. What tasks does the autovacuum process perform and why is it important?
2. How does MVCC allow concurrent reads and writes without locking?
3. Explain the difference between a cluster, a database and a schema.
4. During a crash recovery, what role does WAL play?
5. How does Supabase expose PostgreSQL to the developer while adding value?</a:t>
            </a:r>
            <a:endParaRPr lang="en-US" sz="1200" dirty="0"/>
          </a:p>
        </p:txBody>
      </p:sp>
      <p:sp>
        <p:nvSpPr>
          <p:cNvPr id="4" name="Text 2"/>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[2]</a:t>
            </a:r>
            <a:r>
              <a:rPr lang="en-US" sz="600" dirty="0">
                <a:solidFill>
                  <a:srgbClr val="000000"/>
                </a:solidFill>
              </a:rPr>
              <a:t>   </a:t>
            </a:r>
            <a:r>
              <a:rPr lang="en-US" sz="600" u="sng" dirty="0">
                <a:solidFill>
                  <a:srgbClr val="97B1DF"/>
                </a:solidFill>
                <a:hlinkClick r:id="rId4"/>
              </a:rPr>
              <a:t>[16]</a:t>
            </a:r>
            <a:r>
              <a:rPr lang="en-US" sz="600" dirty="0">
                <a:solidFill>
                  <a:srgbClr val="000000"/>
                </a:solidFill>
              </a:rPr>
              <a:t>   </a:t>
            </a:r>
            <a:r>
              <a:rPr lang="en-US" sz="600" u="sng" dirty="0">
                <a:solidFill>
                  <a:srgbClr val="97B1DF"/>
                </a:solidFill>
                <a:hlinkClick r:id="rId5"/>
              </a:rPr>
              <a:t>[11]</a:t>
            </a:r>
            <a:r>
              <a:rPr lang="en-US" sz="600" dirty="0">
                <a:solidFill>
                  <a:srgbClr val="000000"/>
                </a:solidFill>
              </a:rPr>
              <a:t>   </a:t>
            </a:r>
            <a:r>
              <a:rPr lang="en-US" sz="600" u="sng" dirty="0">
                <a:solidFill>
                  <a:srgbClr val="97B1DF"/>
                </a:solidFill>
                <a:hlinkClick r:id="rId6"/>
              </a:rPr>
              <a:t>[14]</a:t>
            </a:r>
            <a:r>
              <a:rPr lang="en-US" sz="600" dirty="0">
                <a:solidFill>
                  <a:srgbClr val="000000"/>
                </a:solidFill>
              </a:rPr>
              <a:t>   </a:t>
            </a:r>
            <a:r>
              <a:rPr lang="en-US" sz="600" u="sng" dirty="0">
                <a:solidFill>
                  <a:srgbClr val="97B1DF"/>
                </a:solidFill>
                <a:hlinkClick r:id="rId7"/>
              </a:rPr>
              <a:t>[18]</a:t>
            </a:r>
            <a:endParaRPr lang="en-US" sz="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Resources &amp; Next Steps</a:t>
            </a:r>
            <a:endParaRPr lang="en-US" sz="2400" dirty="0"/>
          </a:p>
        </p:txBody>
      </p:sp>
      <p:sp>
        <p:nvSpPr>
          <p:cNvPr id="3" name="Text 1"/>
          <p:cNvSpPr/>
          <p:nvPr/>
        </p:nvSpPr>
        <p:spPr>
          <a:xfrm>
            <a:off x="548640" y="1645920"/>
            <a:ext cx="8229600" cy="3200400"/>
          </a:xfrm>
          <a:prstGeom prst="rect">
            <a:avLst/>
          </a:prstGeom>
          <a:noFill/>
          <a:ln/>
        </p:spPr>
        <p:txBody>
          <a:bodyPr wrap="square" rtlCol="0" anchor="ctr"/>
          <a:lstStyle/>
          <a:p>
            <a:pPr marL="0" indent="0">
              <a:buNone/>
            </a:pPr>
            <a:r>
              <a:rPr lang="en-US" sz="1200" dirty="0">
                <a:solidFill>
                  <a:srgbClr val="030A18"/>
                </a:solidFill>
              </a:rPr>
              <a:t>• PostgreSQL Wikibook: Architecture, Processes, RAM &amp; Files; Transactions &amp; MVCC
• PostgreSQL Manual: Chapter ‘Overview of PostgreSQL Architecture’
• Explore the system catalogs using psql: try "SELECT * FROM pg_class LIMIT 5;"
• Read Supabase docs on architecture, authentication, storage and realtime
• Experiment with the Supabase CLI on your machine</a:t>
            </a:r>
            <a:endParaRPr lang="en-US" sz="1200" dirty="0"/>
          </a:p>
        </p:txBody>
      </p:sp>
      <p:sp>
        <p:nvSpPr>
          <p:cNvPr id="4" name="Text 2"/>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[14]</a:t>
            </a:r>
            <a:r>
              <a:rPr lang="en-US" sz="600" dirty="0">
                <a:solidFill>
                  <a:srgbClr val="000000"/>
                </a:solidFill>
              </a:rPr>
              <a:t>   </a:t>
            </a:r>
            <a:r>
              <a:rPr lang="en-US" sz="600" u="sng" dirty="0">
                <a:solidFill>
                  <a:srgbClr val="97B1DF"/>
                </a:solidFill>
                <a:hlinkClick r:id="rId4"/>
              </a:rPr>
              <a:t>[15]</a:t>
            </a:r>
            <a:r>
              <a:rPr lang="en-US" sz="600" dirty="0">
                <a:solidFill>
                  <a:srgbClr val="000000"/>
                </a:solidFill>
              </a:rPr>
              <a:t>   </a:t>
            </a:r>
            <a:r>
              <a:rPr lang="en-US" sz="600" u="sng" dirty="0">
                <a:solidFill>
                  <a:srgbClr val="97B1DF"/>
                </a:solidFill>
                <a:hlinkClick r:id="rId5"/>
              </a:rPr>
              <a:t>[16]</a:t>
            </a:r>
            <a:r>
              <a:rPr lang="en-US" sz="600" dirty="0">
                <a:solidFill>
                  <a:srgbClr val="000000"/>
                </a:solidFill>
              </a:rPr>
              <a:t>   </a:t>
            </a:r>
            <a:r>
              <a:rPr lang="en-US" sz="600" u="sng" dirty="0">
                <a:solidFill>
                  <a:srgbClr val="97B1DF"/>
                </a:solidFill>
                <a:hlinkClick r:id="rId6"/>
              </a:rPr>
              <a:t>[21]</a:t>
            </a:r>
            <a:endParaRPr lang="en-US" sz="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Relational Model &amp; Keys</a:t>
            </a:r>
            <a:endParaRPr lang="en-US" sz="2400" dirty="0"/>
          </a:p>
        </p:txBody>
      </p:sp>
      <p:sp>
        <p:nvSpPr>
          <p:cNvPr id="3" name="Shape 1"/>
          <p:cNvSpPr/>
          <p:nvPr/>
        </p:nvSpPr>
        <p:spPr>
          <a:xfrm>
            <a:off x="914400" y="1828800"/>
            <a:ext cx="2286000" cy="1280160"/>
          </a:xfrm>
          <a:prstGeom prst="roundRect">
            <a:avLst>
              <a:gd name="adj" fmla="val 3571"/>
            </a:avLst>
          </a:prstGeom>
          <a:solidFill>
            <a:srgbClr val="F5F5F5"/>
          </a:solidFill>
          <a:ln w="12700">
            <a:solidFill>
              <a:srgbClr val="97B1DF"/>
            </a:solidFill>
            <a:prstDash val="solid"/>
          </a:ln>
        </p:spPr>
        <p:txBody>
          <a:bodyPr/>
          <a:lstStyle/>
          <a:p>
            <a:endParaRPr/>
          </a:p>
        </p:txBody>
      </p:sp>
      <p:sp>
        <p:nvSpPr>
          <p:cNvPr id="4" name="Text 2"/>
          <p:cNvSpPr/>
          <p:nvPr/>
        </p:nvSpPr>
        <p:spPr>
          <a:xfrm>
            <a:off x="960120" y="1920240"/>
            <a:ext cx="2194560" cy="1188720"/>
          </a:xfrm>
          <a:prstGeom prst="rect">
            <a:avLst/>
          </a:prstGeom>
          <a:noFill/>
          <a:ln/>
        </p:spPr>
        <p:txBody>
          <a:bodyPr wrap="square" rtlCol="0" anchor="ctr"/>
          <a:lstStyle/>
          <a:p>
            <a:pPr marL="0" indent="0">
              <a:buNone/>
            </a:pPr>
            <a:r>
              <a:rPr lang="en-US" sz="1600" b="1" dirty="0">
                <a:solidFill>
                  <a:srgbClr val="030A18"/>
                </a:solidFill>
              </a:rPr>
              <a:t>Customers</a:t>
            </a:r>
            <a:endParaRPr lang="en-US" sz="1600" dirty="0"/>
          </a:p>
          <a:p>
            <a:pPr marL="0" indent="0">
              <a:buNone/>
            </a:pPr>
            <a:r>
              <a:rPr lang="en-US" sz="1000" dirty="0">
                <a:solidFill>
                  <a:srgbClr val="030A18"/>
                </a:solidFill>
              </a:rPr>
              <a:t>customer_id (PK)</a:t>
            </a:r>
            <a:endParaRPr lang="en-US" sz="1600" dirty="0"/>
          </a:p>
          <a:p>
            <a:pPr marL="0" indent="0">
              <a:buNone/>
            </a:pPr>
            <a:r>
              <a:rPr lang="en-US" sz="1000" dirty="0">
                <a:solidFill>
                  <a:srgbClr val="030A18"/>
                </a:solidFill>
              </a:rPr>
              <a:t>name</a:t>
            </a:r>
            <a:endParaRPr lang="en-US" sz="1600" dirty="0"/>
          </a:p>
          <a:p>
            <a:pPr marL="0" indent="0">
              <a:buNone/>
            </a:pPr>
            <a:r>
              <a:rPr lang="en-US" sz="1000" dirty="0">
                <a:solidFill>
                  <a:srgbClr val="030A18"/>
                </a:solidFill>
              </a:rPr>
              <a:t>email</a:t>
            </a:r>
            <a:endParaRPr lang="en-US" sz="1600" dirty="0"/>
          </a:p>
        </p:txBody>
      </p:sp>
      <p:sp>
        <p:nvSpPr>
          <p:cNvPr id="5" name="Shape 3"/>
          <p:cNvSpPr/>
          <p:nvPr/>
        </p:nvSpPr>
        <p:spPr>
          <a:xfrm>
            <a:off x="5486400" y="1828800"/>
            <a:ext cx="2286000" cy="1280160"/>
          </a:xfrm>
          <a:prstGeom prst="roundRect">
            <a:avLst>
              <a:gd name="adj" fmla="val 3571"/>
            </a:avLst>
          </a:prstGeom>
          <a:solidFill>
            <a:srgbClr val="A4B6B8"/>
          </a:solidFill>
          <a:ln w="12700">
            <a:solidFill>
              <a:srgbClr val="A4B6B8"/>
            </a:solidFill>
            <a:prstDash val="solid"/>
          </a:ln>
        </p:spPr>
        <p:txBody>
          <a:bodyPr/>
          <a:lstStyle/>
          <a:p>
            <a:endParaRPr/>
          </a:p>
        </p:txBody>
      </p:sp>
      <p:sp>
        <p:nvSpPr>
          <p:cNvPr id="6" name="Text 4"/>
          <p:cNvSpPr/>
          <p:nvPr/>
        </p:nvSpPr>
        <p:spPr>
          <a:xfrm>
            <a:off x="5532120" y="1920240"/>
            <a:ext cx="2194560" cy="1188720"/>
          </a:xfrm>
          <a:prstGeom prst="rect">
            <a:avLst/>
          </a:prstGeom>
          <a:noFill/>
          <a:ln/>
        </p:spPr>
        <p:txBody>
          <a:bodyPr wrap="square" rtlCol="0" anchor="ctr"/>
          <a:lstStyle/>
          <a:p>
            <a:pPr marL="0" indent="0">
              <a:buNone/>
            </a:pPr>
            <a:r>
              <a:rPr lang="en-US" sz="1600" b="1" dirty="0">
                <a:solidFill>
                  <a:srgbClr val="030A18"/>
                </a:solidFill>
              </a:rPr>
              <a:t>Orders</a:t>
            </a:r>
            <a:endParaRPr lang="en-US" sz="1600" dirty="0"/>
          </a:p>
          <a:p>
            <a:pPr marL="0" indent="0">
              <a:buNone/>
            </a:pPr>
            <a:r>
              <a:rPr lang="en-US" sz="1000" dirty="0">
                <a:solidFill>
                  <a:srgbClr val="030A18"/>
                </a:solidFill>
              </a:rPr>
              <a:t>order_id (PK)</a:t>
            </a:r>
            <a:endParaRPr lang="en-US" sz="1600" dirty="0"/>
          </a:p>
          <a:p>
            <a:pPr marL="0" indent="0">
              <a:buNone/>
            </a:pPr>
            <a:r>
              <a:rPr lang="en-US" sz="1000" dirty="0">
                <a:solidFill>
                  <a:srgbClr val="030A18"/>
                </a:solidFill>
              </a:rPr>
              <a:t>customer_id (FK)</a:t>
            </a:r>
            <a:endParaRPr lang="en-US" sz="1600" dirty="0"/>
          </a:p>
          <a:p>
            <a:pPr marL="0" indent="0">
              <a:buNone/>
            </a:pPr>
            <a:r>
              <a:rPr lang="en-US" sz="1000" dirty="0">
                <a:solidFill>
                  <a:srgbClr val="030A18"/>
                </a:solidFill>
              </a:rPr>
              <a:t>order_date</a:t>
            </a:r>
            <a:endParaRPr lang="en-US" sz="1600" dirty="0"/>
          </a:p>
        </p:txBody>
      </p:sp>
      <p:sp>
        <p:nvSpPr>
          <p:cNvPr id="7" name="Shape 5"/>
          <p:cNvSpPr/>
          <p:nvPr/>
        </p:nvSpPr>
        <p:spPr>
          <a:xfrm>
            <a:off x="3200400" y="2560320"/>
            <a:ext cx="2286000" cy="0"/>
          </a:xfrm>
          <a:prstGeom prst="line">
            <a:avLst/>
          </a:prstGeom>
          <a:noFill/>
          <a:ln w="15240">
            <a:solidFill>
              <a:srgbClr val="030A18"/>
            </a:solidFill>
            <a:prstDash val="solid"/>
          </a:ln>
        </p:spPr>
        <p:txBody>
          <a:bodyPr/>
          <a:lstStyle/>
          <a:p>
            <a:endParaRPr/>
          </a:p>
        </p:txBody>
      </p:sp>
      <p:sp>
        <p:nvSpPr>
          <p:cNvPr id="8" name="Text 6"/>
          <p:cNvSpPr/>
          <p:nvPr/>
        </p:nvSpPr>
        <p:spPr>
          <a:xfrm>
            <a:off x="4160520" y="2468880"/>
            <a:ext cx="365760" cy="365760"/>
          </a:xfrm>
          <a:prstGeom prst="rect">
            <a:avLst/>
          </a:prstGeom>
          <a:noFill/>
          <a:ln/>
        </p:spPr>
        <p:txBody>
          <a:bodyPr wrap="square" rtlCol="0" anchor="ctr"/>
          <a:lstStyle/>
          <a:p>
            <a:pPr marL="0" indent="0" algn="ctr">
              <a:buNone/>
            </a:pPr>
            <a:r>
              <a:rPr lang="en-US" sz="1000" dirty="0">
                <a:solidFill>
                  <a:srgbClr val="030A18"/>
                </a:solidFill>
              </a:rPr>
              <a:t>FK</a:t>
            </a:r>
            <a:endParaRPr lang="en-US" sz="1000" dirty="0"/>
          </a:p>
        </p:txBody>
      </p:sp>
      <p:sp>
        <p:nvSpPr>
          <p:cNvPr id="9" name="Text 7"/>
          <p:cNvSpPr/>
          <p:nvPr/>
        </p:nvSpPr>
        <p:spPr>
          <a:xfrm>
            <a:off x="548640" y="3657600"/>
            <a:ext cx="8229600" cy="1645920"/>
          </a:xfrm>
          <a:prstGeom prst="rect">
            <a:avLst/>
          </a:prstGeom>
          <a:noFill/>
          <a:ln/>
        </p:spPr>
        <p:txBody>
          <a:bodyPr wrap="square" rtlCol="0" anchor="ctr"/>
          <a:lstStyle/>
          <a:p>
            <a:pPr marL="0" indent="0">
              <a:spcAft>
                <a:spcPts val="360"/>
              </a:spcAft>
              <a:buNone/>
            </a:pPr>
            <a:r>
              <a:rPr lang="en-US" sz="1200" dirty="0">
                <a:solidFill>
                  <a:srgbClr val="030A18"/>
                </a:solidFill>
              </a:rPr>
              <a:t>• A relational database stores data in tables (relations) with rows and columns
• Each table has a primary key (PK) that uniquely identifies each row
• Foreign keys (FK) enforce relationships between tables, referencing a primary key in another table
• Relationships support JOIN operations and maintain referential integrity</a:t>
            </a:r>
            <a:endParaRPr lang="en-US" sz="1200" dirty="0"/>
          </a:p>
        </p:txBody>
      </p:sp>
      <p:sp>
        <p:nvSpPr>
          <p:cNvPr id="10" name="Text 8"/>
          <p:cNvSpPr/>
          <p:nvPr/>
        </p:nvSpPr>
        <p:spPr>
          <a:xfrm>
            <a:off x="274320" y="4777740"/>
            <a:ext cx="8595360" cy="228600"/>
          </a:xfrm>
          <a:prstGeom prst="rect">
            <a:avLst/>
          </a:prstGeom>
          <a:noFill/>
          <a:ln/>
        </p:spPr>
        <p:txBody>
          <a:bodyPr wrap="square" lIns="0" tIns="0" rIns="0" bIns="0" rtlCol="0" anchor="ctr"/>
          <a:lstStyle/>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Agenda &amp; Learning Objectives</a:t>
            </a:r>
            <a:endParaRPr lang="en-US" sz="2400" dirty="0"/>
          </a:p>
        </p:txBody>
      </p:sp>
      <p:sp>
        <p:nvSpPr>
          <p:cNvPr id="3" name="Text 1"/>
          <p:cNvSpPr/>
          <p:nvPr/>
        </p:nvSpPr>
        <p:spPr>
          <a:xfrm>
            <a:off x="365760" y="1097280"/>
            <a:ext cx="8412480" cy="548640"/>
          </a:xfrm>
          <a:prstGeom prst="rect">
            <a:avLst/>
          </a:prstGeom>
          <a:noFill/>
          <a:ln/>
        </p:spPr>
        <p:txBody>
          <a:bodyPr wrap="square" rtlCol="0" anchor="ctr"/>
          <a:lstStyle/>
          <a:p>
            <a:pPr marL="0" indent="0">
              <a:buNone/>
            </a:pPr>
            <a:r>
              <a:rPr lang="en-US" sz="2100" b="1" dirty="0">
                <a:solidFill>
                  <a:srgbClr val="030A18"/>
                </a:solidFill>
                <a:latin typeface="Arial" pitchFamily="34" charset="0"/>
                <a:ea typeface="Arial" pitchFamily="34" charset="-122"/>
                <a:cs typeface="Arial" pitchFamily="34" charset="-120"/>
              </a:rPr>
              <a:t>By the end of this lecture you will be able to:
</a:t>
            </a:r>
            <a:endParaRPr lang="en-US" sz="2100" dirty="0"/>
          </a:p>
        </p:txBody>
      </p:sp>
      <p:sp>
        <p:nvSpPr>
          <p:cNvPr id="4" name="Text 2"/>
          <p:cNvSpPr/>
          <p:nvPr/>
        </p:nvSpPr>
        <p:spPr>
          <a:xfrm>
            <a:off x="457200" y="1645920"/>
            <a:ext cx="4114800" cy="2286000"/>
          </a:xfrm>
          <a:prstGeom prst="rect">
            <a:avLst/>
          </a:prstGeom>
          <a:noFill/>
          <a:ln/>
        </p:spPr>
        <p:txBody>
          <a:bodyPr wrap="square" rtlCol="0" anchor="ctr"/>
          <a:lstStyle/>
          <a:p>
            <a:pPr marL="190500" indent="-190500">
              <a:spcAft>
                <a:spcPts val="360"/>
              </a:spcAft>
              <a:buSzPct val="100000"/>
              <a:buChar char="•"/>
            </a:pPr>
            <a:r>
              <a:rPr lang="en-US" sz="1200" dirty="0">
                <a:solidFill>
                  <a:srgbClr val="030A18"/>
                </a:solidFill>
                <a:latin typeface="Arial" pitchFamily="34" charset="0"/>
                <a:ea typeface="Arial" pitchFamily="34" charset="-122"/>
                <a:cs typeface="Arial" pitchFamily="34" charset="-120"/>
              </a:rPr>
              <a:t>Understand the PostgreSQL client‑server architecture</a:t>
            </a:r>
            <a:endParaRPr lang="en-US" sz="1200" dirty="0"/>
          </a:p>
          <a:p>
            <a:pPr marL="190500" indent="-190500">
              <a:spcAft>
                <a:spcPts val="360"/>
              </a:spcAft>
              <a:buSzPct val="100000"/>
              <a:buChar char="•"/>
            </a:pPr>
            <a:r>
              <a:rPr lang="en-US" sz="1200" dirty="0">
                <a:solidFill>
                  <a:srgbClr val="030A18"/>
                </a:solidFill>
                <a:latin typeface="Arial" pitchFamily="34" charset="0"/>
                <a:ea typeface="Arial" pitchFamily="34" charset="-122"/>
                <a:cs typeface="Arial" pitchFamily="34" charset="-120"/>
              </a:rPr>
              <a:t>Describe clusters, databases &amp; schemas</a:t>
            </a:r>
            <a:endParaRPr lang="en-US" sz="1200" dirty="0"/>
          </a:p>
          <a:p>
            <a:pPr marL="190500" indent="-190500">
              <a:spcAft>
                <a:spcPts val="360"/>
              </a:spcAft>
              <a:buSzPct val="100000"/>
              <a:buChar char="•"/>
            </a:pPr>
            <a:r>
              <a:rPr lang="en-US" sz="1200" dirty="0">
                <a:solidFill>
                  <a:srgbClr val="030A18"/>
                </a:solidFill>
                <a:latin typeface="Arial" pitchFamily="34" charset="0"/>
                <a:ea typeface="Arial" pitchFamily="34" charset="-122"/>
                <a:cs typeface="Arial" pitchFamily="34" charset="-120"/>
              </a:rPr>
              <a:t>Illustrate the physical structure &amp; shared memory</a:t>
            </a:r>
            <a:endParaRPr lang="en-US" sz="1200" dirty="0"/>
          </a:p>
          <a:p>
            <a:pPr marL="190500" indent="-190500">
              <a:spcAft>
                <a:spcPts val="360"/>
              </a:spcAft>
              <a:buSzPct val="100000"/>
              <a:buChar char="•"/>
            </a:pPr>
            <a:r>
              <a:rPr lang="en-US" sz="1200" dirty="0">
                <a:solidFill>
                  <a:srgbClr val="030A18"/>
                </a:solidFill>
                <a:latin typeface="Arial" pitchFamily="34" charset="0"/>
                <a:ea typeface="Arial" pitchFamily="34" charset="-122"/>
                <a:cs typeface="Arial" pitchFamily="34" charset="-120"/>
              </a:rPr>
              <a:t>Identify key background processes</a:t>
            </a:r>
            <a:endParaRPr lang="en-US" sz="1200" dirty="0"/>
          </a:p>
          <a:p>
            <a:pPr marL="190500" indent="-190500">
              <a:spcAft>
                <a:spcPts val="360"/>
              </a:spcAft>
              <a:buSzPct val="100000"/>
              <a:buChar char="•"/>
            </a:pPr>
            <a:r>
              <a:rPr lang="en-US" sz="1200" dirty="0">
                <a:solidFill>
                  <a:srgbClr val="030A18"/>
                </a:solidFill>
                <a:latin typeface="Arial" pitchFamily="34" charset="0"/>
                <a:ea typeface="Arial" pitchFamily="34" charset="-122"/>
                <a:cs typeface="Arial" pitchFamily="34" charset="-120"/>
              </a:rPr>
              <a:t>Explain Write‑Ahead Logging (WAL)</a:t>
            </a:r>
            <a:endParaRPr lang="en-US" sz="1200" dirty="0"/>
          </a:p>
        </p:txBody>
      </p:sp>
      <p:sp>
        <p:nvSpPr>
          <p:cNvPr id="5" name="Text 3"/>
          <p:cNvSpPr/>
          <p:nvPr/>
        </p:nvSpPr>
        <p:spPr>
          <a:xfrm>
            <a:off x="4572000" y="1645920"/>
            <a:ext cx="4114800" cy="2286000"/>
          </a:xfrm>
          <a:prstGeom prst="rect">
            <a:avLst/>
          </a:prstGeom>
          <a:noFill/>
          <a:ln/>
        </p:spPr>
        <p:txBody>
          <a:bodyPr wrap="square" rtlCol="0" anchor="ctr"/>
          <a:lstStyle/>
          <a:p>
            <a:pPr marL="190500" indent="-190500">
              <a:spcAft>
                <a:spcPts val="360"/>
              </a:spcAft>
              <a:buSzPct val="100000"/>
              <a:buChar char="•"/>
            </a:pPr>
            <a:r>
              <a:rPr lang="en-US" sz="1200" dirty="0">
                <a:solidFill>
                  <a:srgbClr val="030A18"/>
                </a:solidFill>
                <a:latin typeface="Arial" pitchFamily="34" charset="0"/>
                <a:ea typeface="Arial" pitchFamily="34" charset="-122"/>
                <a:cs typeface="Arial" pitchFamily="34" charset="-120"/>
              </a:rPr>
              <a:t>Review transactions &amp; ACID properties</a:t>
            </a:r>
            <a:endParaRPr lang="en-US" sz="1200" dirty="0"/>
          </a:p>
          <a:p>
            <a:pPr marL="190500" indent="-190500">
              <a:spcAft>
                <a:spcPts val="360"/>
              </a:spcAft>
              <a:buSzPct val="100000"/>
              <a:buChar char="•"/>
            </a:pPr>
            <a:r>
              <a:rPr lang="en-US" sz="1200" dirty="0">
                <a:solidFill>
                  <a:srgbClr val="030A18"/>
                </a:solidFill>
                <a:latin typeface="Arial" pitchFamily="34" charset="0"/>
                <a:ea typeface="Arial" pitchFamily="34" charset="-122"/>
                <a:cs typeface="Arial" pitchFamily="34" charset="-120"/>
              </a:rPr>
              <a:t>Visualise MVCC &amp; concurrency control</a:t>
            </a:r>
            <a:endParaRPr lang="en-US" sz="1200" dirty="0"/>
          </a:p>
          <a:p>
            <a:pPr marL="190500" indent="-190500">
              <a:spcAft>
                <a:spcPts val="360"/>
              </a:spcAft>
              <a:buSzPct val="100000"/>
              <a:buChar char="•"/>
            </a:pPr>
            <a:r>
              <a:rPr lang="en-US" sz="1200" dirty="0">
                <a:solidFill>
                  <a:srgbClr val="030A18"/>
                </a:solidFill>
                <a:latin typeface="Arial" pitchFamily="34" charset="0"/>
                <a:ea typeface="Arial" pitchFamily="34" charset="-122"/>
                <a:cs typeface="Arial" pitchFamily="34" charset="-120"/>
              </a:rPr>
              <a:t>Explore system catalogs (data dictionary)</a:t>
            </a:r>
            <a:endParaRPr lang="en-US" sz="1200" dirty="0"/>
          </a:p>
          <a:p>
            <a:pPr marL="190500" indent="-190500">
              <a:spcAft>
                <a:spcPts val="360"/>
              </a:spcAft>
              <a:buSzPct val="100000"/>
              <a:buChar char="•"/>
            </a:pPr>
            <a:r>
              <a:rPr lang="en-US" sz="1200" dirty="0">
                <a:solidFill>
                  <a:srgbClr val="030A18"/>
                </a:solidFill>
                <a:latin typeface="Arial" pitchFamily="34" charset="0"/>
                <a:ea typeface="Arial" pitchFamily="34" charset="-122"/>
                <a:cs typeface="Arial" pitchFamily="34" charset="-120"/>
              </a:rPr>
              <a:t>Discover Supabase architecture &amp; components</a:t>
            </a:r>
            <a:endParaRPr lang="en-US" sz="1200" dirty="0"/>
          </a:p>
          <a:p>
            <a:pPr marL="190500" indent="-190500">
              <a:spcAft>
                <a:spcPts val="360"/>
              </a:spcAft>
              <a:buSzPct val="100000"/>
              <a:buChar char="•"/>
            </a:pPr>
            <a:r>
              <a:rPr lang="en-US" sz="1200" dirty="0">
                <a:solidFill>
                  <a:srgbClr val="030A18"/>
                </a:solidFill>
                <a:latin typeface="Arial" pitchFamily="34" charset="0"/>
                <a:ea typeface="Arial" pitchFamily="34" charset="-122"/>
                <a:cs typeface="Arial" pitchFamily="34" charset="-120"/>
              </a:rPr>
              <a:t>Demonstrate Supabase CLI usage</a:t>
            </a:r>
            <a:endParaRPr lang="en-US" sz="1200" dirty="0"/>
          </a:p>
        </p:txBody>
      </p:sp>
      <p:sp>
        <p:nvSpPr>
          <p:cNvPr id="6" name="Text 4"/>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[11]</a:t>
            </a:r>
            <a:r>
              <a:rPr lang="en-US" sz="600" dirty="0">
                <a:solidFill>
                  <a:srgbClr val="000000"/>
                </a:solidFill>
              </a:rPr>
              <a:t>   </a:t>
            </a:r>
            <a:r>
              <a:rPr lang="en-US" sz="600" u="sng" dirty="0">
                <a:solidFill>
                  <a:srgbClr val="97B1DF"/>
                </a:solidFill>
                <a:hlinkClick r:id="rId4"/>
              </a:rPr>
              <a:t>[12]</a:t>
            </a:r>
            <a:r>
              <a:rPr lang="en-US" sz="600" dirty="0">
                <a:solidFill>
                  <a:srgbClr val="000000"/>
                </a:solidFill>
              </a:rPr>
              <a:t>   </a:t>
            </a:r>
            <a:r>
              <a:rPr lang="en-US" sz="600" u="sng" dirty="0">
                <a:solidFill>
                  <a:srgbClr val="97B1DF"/>
                </a:solidFill>
                <a:hlinkClick r:id="rId5"/>
              </a:rPr>
              <a:t>[14]</a:t>
            </a:r>
            <a:endParaRPr lang="en-US" sz="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Normalization &amp; Normal Forms</a:t>
            </a:r>
            <a:endParaRPr lang="en-US" sz="2400" dirty="0"/>
          </a:p>
        </p:txBody>
      </p:sp>
      <p:graphicFrame>
        <p:nvGraphicFramePr>
          <p:cNvPr id="21" name="Table 0"/>
          <p:cNvGraphicFramePr>
            <a:graphicFrameLocks noGrp="1"/>
          </p:cNvGraphicFramePr>
          <p:nvPr>
            <p:extLst>
              <p:ext uri="{D42A27DB-BD31-4B8C-83A1-F6EECF244321}">
                <p14:modId xmlns:p14="http://schemas.microsoft.com/office/powerpoint/2010/main" val="1579011935"/>
              </p:ext>
            </p:extLst>
          </p:nvPr>
        </p:nvGraphicFramePr>
        <p:xfrm>
          <a:off x="548640" y="1645920"/>
          <a:ext cx="4937760" cy="975360"/>
        </p:xfrm>
        <a:graphic>
          <a:graphicData uri="http://schemas.openxmlformats.org/drawingml/2006/table">
            <a:tbl>
              <a:tblPr/>
              <a:tblGrid>
                <a:gridCol w="109728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tblGrid>
              <a:tr h="0">
                <a:tc>
                  <a:txBody>
                    <a:bodyPr/>
                    <a:lstStyle/>
                    <a:p>
                      <a:pPr marL="0" indent="0">
                        <a:buNone/>
                      </a:pPr>
                      <a:r>
                        <a:rPr lang="en-US" sz="800" b="1" dirty="0">
                          <a:solidFill>
                            <a:srgbClr val="030A18"/>
                          </a:solidFill>
                        </a:rPr>
                        <a:t>Normal Form</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b="1" dirty="0">
                          <a:solidFill>
                            <a:srgbClr val="030A18"/>
                          </a:solidFill>
                        </a:rPr>
                        <a:t>Definition</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0"/>
                  </a:ext>
                </a:extLst>
              </a:tr>
              <a:tr h="0">
                <a:tc>
                  <a:txBody>
                    <a:bodyPr/>
                    <a:lstStyle/>
                    <a:p>
                      <a:pPr marL="0" indent="0">
                        <a:buNone/>
                      </a:pPr>
                      <a:r>
                        <a:rPr lang="en-US" sz="800" dirty="0">
                          <a:solidFill>
                            <a:srgbClr val="030A18"/>
                          </a:solidFill>
                        </a:rPr>
                        <a:t>1NF</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dirty="0">
                          <a:solidFill>
                            <a:srgbClr val="030A18"/>
                          </a:solidFill>
                        </a:rPr>
                        <a:t>All attributes contain only atomic (indivisible) values; no repeating groups</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0">
                <a:tc>
                  <a:txBody>
                    <a:bodyPr/>
                    <a:lstStyle/>
                    <a:p>
                      <a:pPr marL="0" indent="0">
                        <a:buNone/>
                      </a:pPr>
                      <a:r>
                        <a:rPr lang="en-US" sz="800" dirty="0">
                          <a:solidFill>
                            <a:srgbClr val="030A18"/>
                          </a:solidFill>
                        </a:rPr>
                        <a:t>2NF</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dirty="0">
                          <a:solidFill>
                            <a:srgbClr val="030A18"/>
                          </a:solidFill>
                        </a:rPr>
                        <a:t>Table is in 1NF and every non-key attribute is fully dependent on the entire primary key</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0">
                <a:tc>
                  <a:txBody>
                    <a:bodyPr/>
                    <a:lstStyle/>
                    <a:p>
                      <a:pPr marL="0" indent="0">
                        <a:buNone/>
                      </a:pPr>
                      <a:r>
                        <a:rPr lang="en-US" sz="800" dirty="0">
                          <a:solidFill>
                            <a:srgbClr val="030A18"/>
                          </a:solidFill>
                        </a:rPr>
                        <a:t>3NF</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dirty="0">
                          <a:solidFill>
                            <a:srgbClr val="030A18"/>
                          </a:solidFill>
                        </a:rPr>
                        <a:t>Table is in 2NF and all attributes depend only on the primary key (no transitive dependencies)</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bl>
          </a:graphicData>
        </a:graphic>
      </p:graphicFrame>
      <p:sp>
        <p:nvSpPr>
          <p:cNvPr id="4" name="Text 1"/>
          <p:cNvSpPr/>
          <p:nvPr/>
        </p:nvSpPr>
        <p:spPr>
          <a:xfrm>
            <a:off x="5669280" y="1645920"/>
            <a:ext cx="3474720" cy="2743200"/>
          </a:xfrm>
          <a:prstGeom prst="rect">
            <a:avLst/>
          </a:prstGeom>
          <a:noFill/>
          <a:ln/>
        </p:spPr>
        <p:txBody>
          <a:bodyPr wrap="square" rtlCol="0" anchor="ctr"/>
          <a:lstStyle/>
          <a:p>
            <a:pPr marL="0" indent="0">
              <a:spcAft>
                <a:spcPts val="360"/>
              </a:spcAft>
              <a:buNone/>
            </a:pPr>
            <a:r>
              <a:rPr lang="en-US" sz="1200" dirty="0">
                <a:solidFill>
                  <a:srgbClr val="030A18"/>
                </a:solidFill>
              </a:rPr>
              <a:t>Normalization is a design process that minimises redundancy and prevents update anomalies
Ensuring 1NF eliminates repeating groups by making attributes atomic
2NF removes partial dependencies on a composite primary key
3NF eliminates transitive dependencies so that non-key attributes depend only on the key</a:t>
            </a:r>
            <a:endParaRPr lang="en-US" sz="1200" dirty="0"/>
          </a:p>
        </p:txBody>
      </p:sp>
      <p:sp>
        <p:nvSpPr>
          <p:cNvPr id="5" name="Text 2"/>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[22]</a:t>
            </a:r>
            <a:r>
              <a:rPr lang="en-US" sz="600" dirty="0">
                <a:solidFill>
                  <a:srgbClr val="000000"/>
                </a:solidFill>
              </a:rPr>
              <a:t>   </a:t>
            </a:r>
            <a:r>
              <a:rPr lang="en-US" sz="600" u="sng" dirty="0">
                <a:solidFill>
                  <a:srgbClr val="97B1DF"/>
                </a:solidFill>
                <a:hlinkClick r:id="rId4"/>
              </a:rPr>
              <a:t>[23]</a:t>
            </a:r>
            <a:r>
              <a:rPr lang="en-US" sz="600" dirty="0">
                <a:solidFill>
                  <a:srgbClr val="000000"/>
                </a:solidFill>
              </a:rPr>
              <a:t>   </a:t>
            </a:r>
            <a:r>
              <a:rPr lang="en-US" sz="600" u="sng" dirty="0">
                <a:solidFill>
                  <a:srgbClr val="97B1DF"/>
                </a:solidFill>
                <a:hlinkClick r:id="rId5"/>
              </a:rPr>
              <a:t>[24]</a:t>
            </a:r>
            <a:endParaRPr lang="en-US" sz="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Data Types &amp; Constraints</a:t>
            </a:r>
            <a:endParaRPr lang="en-US" sz="2400" dirty="0"/>
          </a:p>
        </p:txBody>
      </p:sp>
      <p:graphicFrame>
        <p:nvGraphicFramePr>
          <p:cNvPr id="22" name="Table 0"/>
          <p:cNvGraphicFramePr>
            <a:graphicFrameLocks noGrp="1"/>
          </p:cNvGraphicFramePr>
          <p:nvPr>
            <p:extLst>
              <p:ext uri="{D42A27DB-BD31-4B8C-83A1-F6EECF244321}">
                <p14:modId xmlns:p14="http://schemas.microsoft.com/office/powerpoint/2010/main" val="1579011935"/>
              </p:ext>
            </p:extLst>
          </p:nvPr>
        </p:nvGraphicFramePr>
        <p:xfrm>
          <a:off x="548640" y="1645920"/>
          <a:ext cx="4114800" cy="914400"/>
        </p:xfrm>
        <a:graphic>
          <a:graphicData uri="http://schemas.openxmlformats.org/drawingml/2006/table">
            <a:tbl>
              <a:tblPr/>
              <a:tblGrid>
                <a:gridCol w="1645920">
                  <a:extLst>
                    <a:ext uri="{9D8B030D-6E8A-4147-A177-3AD203B41FA5}">
                      <a16:colId xmlns:a16="http://schemas.microsoft.com/office/drawing/2014/main" val="20000"/>
                    </a:ext>
                  </a:extLst>
                </a:gridCol>
                <a:gridCol w="2468880">
                  <a:extLst>
                    <a:ext uri="{9D8B030D-6E8A-4147-A177-3AD203B41FA5}">
                      <a16:colId xmlns:a16="http://schemas.microsoft.com/office/drawing/2014/main" val="20001"/>
                    </a:ext>
                  </a:extLst>
                </a:gridCol>
              </a:tblGrid>
              <a:tr h="0">
                <a:tc>
                  <a:txBody>
                    <a:bodyPr/>
                    <a:lstStyle/>
                    <a:p>
                      <a:pPr marL="0" indent="0">
                        <a:buNone/>
                      </a:pPr>
                      <a:r>
                        <a:rPr lang="en-US" sz="800" b="1" dirty="0">
                          <a:solidFill>
                            <a:srgbClr val="030A18"/>
                          </a:solidFill>
                        </a:rPr>
                        <a:t>Category</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b="1" dirty="0">
                          <a:solidFill>
                            <a:srgbClr val="030A18"/>
                          </a:solidFill>
                        </a:rPr>
                        <a:t>Examples</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0"/>
                  </a:ext>
                </a:extLst>
              </a:tr>
              <a:tr h="0">
                <a:tc>
                  <a:txBody>
                    <a:bodyPr/>
                    <a:lstStyle/>
                    <a:p>
                      <a:pPr marL="0" indent="0">
                        <a:buNone/>
                      </a:pPr>
                      <a:r>
                        <a:rPr lang="en-US" sz="800" dirty="0">
                          <a:solidFill>
                            <a:srgbClr val="030A18"/>
                          </a:solidFill>
                        </a:rPr>
                        <a:t>Numeric</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dirty="0">
                          <a:solidFill>
                            <a:srgbClr val="030A18"/>
                          </a:solidFill>
                        </a:rPr>
                        <a:t>integer, bigint, numeric, decimal</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0">
                <a:tc>
                  <a:txBody>
                    <a:bodyPr/>
                    <a:lstStyle/>
                    <a:p>
                      <a:pPr marL="0" indent="0">
                        <a:buNone/>
                      </a:pPr>
                      <a:r>
                        <a:rPr lang="en-US" sz="800" dirty="0">
                          <a:solidFill>
                            <a:srgbClr val="030A18"/>
                          </a:solidFill>
                        </a:rPr>
                        <a:t>Character</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dirty="0">
                          <a:solidFill>
                            <a:srgbClr val="030A18"/>
                          </a:solidFill>
                        </a:rPr>
                        <a:t>char(n), varchar(n), text</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0">
                <a:tc>
                  <a:txBody>
                    <a:bodyPr/>
                    <a:lstStyle/>
                    <a:p>
                      <a:pPr marL="0" indent="0">
                        <a:buNone/>
                      </a:pPr>
                      <a:r>
                        <a:rPr lang="en-US" sz="800" dirty="0">
                          <a:solidFill>
                            <a:srgbClr val="030A18"/>
                          </a:solidFill>
                        </a:rPr>
                        <a:t>Boolean</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dirty="0">
                          <a:solidFill>
                            <a:srgbClr val="030A18"/>
                          </a:solidFill>
                        </a:rPr>
                        <a:t>boolean</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r h="0">
                <a:tc>
                  <a:txBody>
                    <a:bodyPr/>
                    <a:lstStyle/>
                    <a:p>
                      <a:pPr marL="0" indent="0">
                        <a:buNone/>
                      </a:pPr>
                      <a:r>
                        <a:rPr lang="en-US" sz="800" dirty="0">
                          <a:solidFill>
                            <a:srgbClr val="030A18"/>
                          </a:solidFill>
                        </a:rPr>
                        <a:t>Date/Time</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dirty="0">
                          <a:solidFill>
                            <a:srgbClr val="030A18"/>
                          </a:solidFill>
                        </a:rPr>
                        <a:t>date, timestamp, interval</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4"/>
                  </a:ext>
                </a:extLst>
              </a:tr>
            </a:tbl>
          </a:graphicData>
        </a:graphic>
      </p:graphicFrame>
      <p:sp>
        <p:nvSpPr>
          <p:cNvPr id="4" name="Text 1"/>
          <p:cNvSpPr/>
          <p:nvPr/>
        </p:nvSpPr>
        <p:spPr>
          <a:xfrm>
            <a:off x="4937760" y="1645920"/>
            <a:ext cx="4023360" cy="2743200"/>
          </a:xfrm>
          <a:prstGeom prst="rect">
            <a:avLst/>
          </a:prstGeom>
          <a:noFill/>
          <a:ln/>
        </p:spPr>
        <p:txBody>
          <a:bodyPr wrap="square" rtlCol="0" anchor="ctr"/>
          <a:lstStyle/>
          <a:p>
            <a:pPr marL="0" indent="0">
              <a:spcAft>
                <a:spcPts val="360"/>
              </a:spcAft>
              <a:buNone/>
            </a:pPr>
            <a:r>
              <a:rPr lang="en-US" sz="1600" b="1" dirty="0">
                <a:solidFill>
                  <a:srgbClr val="030A18"/>
                </a:solidFill>
              </a:rPr>
              <a:t>Constraints control acceptable values in a table:
</a:t>
            </a:r>
            <a:r>
              <a:rPr lang="en-US" sz="1200" dirty="0">
                <a:solidFill>
                  <a:srgbClr val="030A18"/>
                </a:solidFill>
              </a:rPr>
              <a:t>• NOT NULL – column must contain a value
• UNIQUE – values in a column or group of columns must be distinct
• CHECK – values must satisfy a Boolean expression (e.g. price &gt; 0)
• FOREIGN KEY – ensures references to existing rows in another table</a:t>
            </a:r>
            <a:endParaRPr lang="en-US" sz="1600" dirty="0"/>
          </a:p>
        </p:txBody>
      </p:sp>
      <p:sp>
        <p:nvSpPr>
          <p:cNvPr id="5" name="Text 2"/>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[25]</a:t>
            </a:r>
            <a:r>
              <a:rPr lang="en-US" sz="600" dirty="0">
                <a:solidFill>
                  <a:srgbClr val="000000"/>
                </a:solidFill>
              </a:rPr>
              <a:t>   </a:t>
            </a:r>
            <a:r>
              <a:rPr lang="en-US" sz="600" u="sng" dirty="0">
                <a:solidFill>
                  <a:srgbClr val="97B1DF"/>
                </a:solidFill>
                <a:hlinkClick r:id="rId4"/>
              </a:rPr>
              <a:t>[26]</a:t>
            </a:r>
            <a:r>
              <a:rPr lang="en-US" sz="600" dirty="0">
                <a:solidFill>
                  <a:srgbClr val="000000"/>
                </a:solidFill>
              </a:rPr>
              <a:t>   </a:t>
            </a:r>
            <a:r>
              <a:rPr lang="en-US" sz="600" u="sng" dirty="0">
                <a:solidFill>
                  <a:srgbClr val="97B1DF"/>
                </a:solidFill>
                <a:hlinkClick r:id="rId5"/>
              </a:rPr>
              <a:t>[26]</a:t>
            </a:r>
            <a:endParaRPr lang="en-US" sz="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Index Types &amp; Use Cases</a:t>
            </a:r>
            <a:endParaRPr lang="en-US" sz="2400" dirty="0"/>
          </a:p>
        </p:txBody>
      </p:sp>
      <p:graphicFrame>
        <p:nvGraphicFramePr>
          <p:cNvPr id="23" name="Table 0"/>
          <p:cNvGraphicFramePr>
            <a:graphicFrameLocks noGrp="1"/>
          </p:cNvGraphicFramePr>
          <p:nvPr>
            <p:extLst>
              <p:ext uri="{D42A27DB-BD31-4B8C-83A1-F6EECF244321}">
                <p14:modId xmlns:p14="http://schemas.microsoft.com/office/powerpoint/2010/main" val="1579011935"/>
              </p:ext>
            </p:extLst>
          </p:nvPr>
        </p:nvGraphicFramePr>
        <p:xfrm>
          <a:off x="548640" y="1645920"/>
          <a:ext cx="8046720" cy="914400"/>
        </p:xfrm>
        <a:graphic>
          <a:graphicData uri="http://schemas.openxmlformats.org/drawingml/2006/table">
            <a:tbl>
              <a:tblPr/>
              <a:tblGrid>
                <a:gridCol w="1280160">
                  <a:extLst>
                    <a:ext uri="{9D8B030D-6E8A-4147-A177-3AD203B41FA5}">
                      <a16:colId xmlns:a16="http://schemas.microsoft.com/office/drawing/2014/main" val="20000"/>
                    </a:ext>
                  </a:extLst>
                </a:gridCol>
                <a:gridCol w="6766560">
                  <a:extLst>
                    <a:ext uri="{9D8B030D-6E8A-4147-A177-3AD203B41FA5}">
                      <a16:colId xmlns:a16="http://schemas.microsoft.com/office/drawing/2014/main" val="20001"/>
                    </a:ext>
                  </a:extLst>
                </a:gridCol>
              </a:tblGrid>
              <a:tr h="0">
                <a:tc>
                  <a:txBody>
                    <a:bodyPr/>
                    <a:lstStyle/>
                    <a:p>
                      <a:pPr marL="0" indent="0">
                        <a:buNone/>
                      </a:pPr>
                      <a:r>
                        <a:rPr lang="en-US" sz="800" b="1" dirty="0">
                          <a:solidFill>
                            <a:srgbClr val="030A18"/>
                          </a:solidFill>
                        </a:rPr>
                        <a:t>Index Type</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b="1" dirty="0">
                          <a:solidFill>
                            <a:srgbClr val="030A18"/>
                          </a:solidFill>
                        </a:rPr>
                        <a:t>Use Cases</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0"/>
                  </a:ext>
                </a:extLst>
              </a:tr>
              <a:tr h="0">
                <a:tc>
                  <a:txBody>
                    <a:bodyPr/>
                    <a:lstStyle/>
                    <a:p>
                      <a:pPr marL="0" indent="0">
                        <a:buNone/>
                      </a:pPr>
                      <a:r>
                        <a:rPr lang="en-US" sz="800" dirty="0">
                          <a:solidFill>
                            <a:srgbClr val="030A18"/>
                          </a:solidFill>
                        </a:rPr>
                        <a:t>B-tree</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dirty="0">
                          <a:solidFill>
                            <a:srgbClr val="030A18"/>
                          </a:solidFill>
                        </a:rPr>
                        <a:t>Default index; supports equality and range queries; can return sorted results</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0">
                <a:tc>
                  <a:txBody>
                    <a:bodyPr/>
                    <a:lstStyle/>
                    <a:p>
                      <a:pPr marL="0" indent="0">
                        <a:buNone/>
                      </a:pPr>
                      <a:r>
                        <a:rPr lang="en-US" sz="800" dirty="0">
                          <a:solidFill>
                            <a:srgbClr val="030A18"/>
                          </a:solidFill>
                        </a:rPr>
                        <a:t>Hash</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dirty="0">
                          <a:solidFill>
                            <a:srgbClr val="030A18"/>
                          </a:solidFill>
                        </a:rPr>
                        <a:t>Fast equality comparisons; rarely used because B-tree covers most cases</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0">
                <a:tc>
                  <a:txBody>
                    <a:bodyPr/>
                    <a:lstStyle/>
                    <a:p>
                      <a:pPr marL="0" indent="0">
                        <a:buNone/>
                      </a:pPr>
                      <a:r>
                        <a:rPr lang="en-US" sz="800" dirty="0">
                          <a:solidFill>
                            <a:srgbClr val="030A18"/>
                          </a:solidFill>
                        </a:rPr>
                        <a:t>GiST</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dirty="0">
                          <a:solidFill>
                            <a:srgbClr val="030A18"/>
                          </a:solidFill>
                        </a:rPr>
                        <a:t>Generalised search tree; supports geometric data and full-text search</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r h="0">
                <a:tc>
                  <a:txBody>
                    <a:bodyPr/>
                    <a:lstStyle/>
                    <a:p>
                      <a:pPr marL="0" indent="0">
                        <a:buNone/>
                      </a:pPr>
                      <a:r>
                        <a:rPr lang="en-US" sz="800" dirty="0">
                          <a:solidFill>
                            <a:srgbClr val="030A18"/>
                          </a:solidFill>
                        </a:rPr>
                        <a:t>GIN</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dirty="0">
                          <a:solidFill>
                            <a:srgbClr val="030A18"/>
                          </a:solidFill>
                        </a:rPr>
                        <a:t>Inverted index; excellent for array columns and full-text search</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4"/>
                  </a:ext>
                </a:extLst>
              </a:tr>
              <a:tr h="0">
                <a:tc>
                  <a:txBody>
                    <a:bodyPr/>
                    <a:lstStyle/>
                    <a:p>
                      <a:pPr marL="0" indent="0">
                        <a:buNone/>
                      </a:pPr>
                      <a:r>
                        <a:rPr lang="en-US" sz="800" dirty="0">
                          <a:solidFill>
                            <a:srgbClr val="030A18"/>
                          </a:solidFill>
                        </a:rPr>
                        <a:t>BRIN</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tc>
                  <a:txBody>
                    <a:bodyPr/>
                    <a:lstStyle/>
                    <a:p>
                      <a:pPr marL="0" indent="0">
                        <a:buNone/>
                      </a:pPr>
                      <a:r>
                        <a:rPr lang="en-US" sz="800" dirty="0">
                          <a:solidFill>
                            <a:srgbClr val="030A18"/>
                          </a:solidFill>
                        </a:rPr>
                        <a:t>Block range index; summarises large tables; efficient on naturally ordered data</a:t>
                      </a:r>
                      <a:endParaRPr lang="en-US" sz="800" dirty="0"/>
                    </a:p>
                  </a:txBody>
                  <a:tcPr>
                    <a:lnL w="6350" cap="flat" cmpd="sng" algn="ctr">
                      <a:solidFill>
                        <a:srgbClr val="97B1DF"/>
                      </a:solidFill>
                      <a:prstDash val="solid"/>
                      <a:round/>
                      <a:headEnd type="none" w="med" len="med"/>
                      <a:tailEnd type="none" w="med" len="med"/>
                    </a:lnL>
                    <a:lnR w="6350" cap="flat" cmpd="sng" algn="ctr">
                      <a:solidFill>
                        <a:srgbClr val="97B1DF"/>
                      </a:solidFill>
                      <a:prstDash val="solid"/>
                      <a:round/>
                      <a:headEnd type="none" w="med" len="med"/>
                      <a:tailEnd type="none" w="med" len="med"/>
                    </a:lnR>
                    <a:lnT w="6350" cap="flat" cmpd="sng" algn="ctr">
                      <a:solidFill>
                        <a:srgbClr val="97B1DF"/>
                      </a:solidFill>
                      <a:prstDash val="solid"/>
                      <a:round/>
                      <a:headEnd type="none" w="med" len="med"/>
                      <a:tailEnd type="none" w="med" len="med"/>
                    </a:lnT>
                    <a:lnB w="6350" cap="flat" cmpd="sng" algn="ctr">
                      <a:solidFill>
                        <a:srgbClr val="97B1DF"/>
                      </a:solidFill>
                      <a:prstDash val="solid"/>
                      <a:round/>
                      <a:headEnd type="none" w="med" len="med"/>
                      <a:tailEnd type="none" w="med" len="med"/>
                    </a:lnB>
                    <a:solidFill>
                      <a:srgbClr val="F5F5F5"/>
                    </a:solidFill>
                  </a:tcPr>
                </a:tc>
                <a:extLst>
                  <a:ext uri="{0D108BD9-81ED-4DB2-BD59-A6C34878D82A}">
                    <a16:rowId xmlns:a16="http://schemas.microsoft.com/office/drawing/2014/main" val="10005"/>
                  </a:ext>
                </a:extLst>
              </a:tr>
            </a:tbl>
          </a:graphicData>
        </a:graphic>
      </p:graphicFrame>
      <p:sp>
        <p:nvSpPr>
          <p:cNvPr id="4" name="Text 1"/>
          <p:cNvSpPr/>
          <p:nvPr/>
        </p:nvSpPr>
        <p:spPr>
          <a:xfrm>
            <a:off x="548640" y="4206240"/>
            <a:ext cx="8412480" cy="1371600"/>
          </a:xfrm>
          <a:prstGeom prst="rect">
            <a:avLst/>
          </a:prstGeom>
          <a:noFill/>
          <a:ln/>
        </p:spPr>
        <p:txBody>
          <a:bodyPr wrap="square" rtlCol="0" anchor="ctr"/>
          <a:lstStyle/>
          <a:p>
            <a:pPr marL="0" indent="0">
              <a:buNone/>
            </a:pPr>
            <a:r>
              <a:rPr lang="en-US" sz="1200" dirty="0">
                <a:solidFill>
                  <a:srgbClr val="030A18"/>
                </a:solidFill>
              </a:rPr>
              <a:t>Choosing the right index improves query performance by orders of magnitude
B-tree is the general‑purpose index used for most workloads
Specialised indexes like GiST and GIN accelerate spatial and text searches</a:t>
            </a:r>
            <a:endParaRPr lang="en-US" sz="1200" dirty="0"/>
          </a:p>
        </p:txBody>
      </p:sp>
      <p:sp>
        <p:nvSpPr>
          <p:cNvPr id="5" name="Text 2"/>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[27]</a:t>
            </a:r>
            <a:endParaRPr lang="en-US" sz="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Query Planning &amp; EXPLAIN</a:t>
            </a:r>
            <a:endParaRPr lang="en-US" sz="2400" dirty="0"/>
          </a:p>
        </p:txBody>
      </p:sp>
      <p:sp>
        <p:nvSpPr>
          <p:cNvPr id="3" name="Text 1"/>
          <p:cNvSpPr/>
          <p:nvPr/>
        </p:nvSpPr>
        <p:spPr>
          <a:xfrm>
            <a:off x="548640" y="1645920"/>
            <a:ext cx="5029200" cy="2103120"/>
          </a:xfrm>
          <a:prstGeom prst="rect">
            <a:avLst/>
          </a:prstGeom>
          <a:noFill/>
          <a:ln/>
        </p:spPr>
        <p:txBody>
          <a:bodyPr wrap="square" rtlCol="0" anchor="ctr"/>
          <a:lstStyle/>
          <a:p>
            <a:pPr marL="0" indent="0">
              <a:spcAft>
                <a:spcPts val="360"/>
              </a:spcAft>
              <a:buNone/>
            </a:pPr>
            <a:r>
              <a:rPr lang="en-US" sz="1200" dirty="0">
                <a:solidFill>
                  <a:srgbClr val="030A18"/>
                </a:solidFill>
              </a:rPr>
              <a:t>PostgreSQL devises a plan for each query before execution.
Plans are composed of plan nodes such as sequential scans, index scans, joins and aggregations.
The optimiser estimates startup and total costs and chooses the most efficient plan.
Use the EXPLAIN command to inspect planned operations and identify bottlenecks.</a:t>
            </a:r>
            <a:endParaRPr lang="en-US" sz="1200" dirty="0"/>
          </a:p>
        </p:txBody>
      </p:sp>
      <p:sp>
        <p:nvSpPr>
          <p:cNvPr id="4" name="Shape 2"/>
          <p:cNvSpPr/>
          <p:nvPr/>
        </p:nvSpPr>
        <p:spPr>
          <a:xfrm>
            <a:off x="5760720" y="1645920"/>
            <a:ext cx="3200400" cy="2011680"/>
          </a:xfrm>
          <a:prstGeom prst="roundRect">
            <a:avLst>
              <a:gd name="adj" fmla="val 2273"/>
            </a:avLst>
          </a:prstGeom>
          <a:solidFill>
            <a:srgbClr val="F5F5F5"/>
          </a:solidFill>
          <a:ln w="12700">
            <a:solidFill>
              <a:srgbClr val="97B1DF"/>
            </a:solidFill>
            <a:prstDash val="solid"/>
          </a:ln>
        </p:spPr>
        <p:txBody>
          <a:bodyPr/>
          <a:lstStyle/>
          <a:p>
            <a:endParaRPr/>
          </a:p>
        </p:txBody>
      </p:sp>
      <p:sp>
        <p:nvSpPr>
          <p:cNvPr id="5" name="Text 3"/>
          <p:cNvSpPr/>
          <p:nvPr/>
        </p:nvSpPr>
        <p:spPr>
          <a:xfrm>
            <a:off x="5806440" y="1691640"/>
            <a:ext cx="3108960" cy="1920240"/>
          </a:xfrm>
          <a:prstGeom prst="rect">
            <a:avLst/>
          </a:prstGeom>
          <a:noFill/>
          <a:ln/>
        </p:spPr>
        <p:txBody>
          <a:bodyPr wrap="square" rtlCol="0" anchor="ctr"/>
          <a:lstStyle/>
          <a:p>
            <a:pPr marL="0" indent="0">
              <a:buNone/>
            </a:pPr>
            <a:r>
              <a:rPr lang="en-US" sz="1200" dirty="0">
                <a:solidFill>
                  <a:srgbClr val="030A18"/>
                </a:solidFill>
                <a:latin typeface="Arial" pitchFamily="34" charset="0"/>
                <a:ea typeface="Arial" pitchFamily="34" charset="-122"/>
                <a:cs typeface="Arial" pitchFamily="34" charset="-120"/>
              </a:rPr>
              <a:t>EXPLAIN SELECT * FROM orders WHERE customer_id = </a:t>
            </a:r>
            <a:r>
              <a:rPr lang="en-US" sz="1200" dirty="0">
                <a:solidFill>
                  <a:srgbClr val="098658"/>
                </a:solidFill>
                <a:latin typeface="Arial" pitchFamily="34" charset="0"/>
                <a:ea typeface="Arial" pitchFamily="34" charset="-122"/>
                <a:cs typeface="Arial" pitchFamily="34" charset="-120"/>
              </a:rPr>
              <a:t>42</a:t>
            </a:r>
            <a:r>
              <a:rPr lang="en-US" sz="1200" dirty="0">
                <a:solidFill>
                  <a:srgbClr val="030A18"/>
                </a:solidFill>
                <a:latin typeface="Arial" pitchFamily="34" charset="0"/>
                <a:ea typeface="Arial" pitchFamily="34" charset="-122"/>
                <a:cs typeface="Arial" pitchFamily="34" charset="-120"/>
              </a:rPr>
              <a:t>;</a:t>
            </a:r>
            <a:endParaRPr lang="en-US" sz="1200" dirty="0"/>
          </a:p>
          <a:p>
            <a:pPr marL="0" indent="0">
              <a:buNone/>
            </a:pPr>
            <a:endParaRPr lang="en-US" sz="1200" dirty="0"/>
          </a:p>
          <a:p>
            <a:pPr marL="0" indent="0">
              <a:buNone/>
            </a:pPr>
            <a:r>
              <a:rPr lang="en-US" sz="1200" dirty="0">
                <a:solidFill>
                  <a:srgbClr val="030A18"/>
                </a:solidFill>
                <a:latin typeface="Arial" pitchFamily="34" charset="0"/>
                <a:ea typeface="Arial" pitchFamily="34" charset="-122"/>
                <a:cs typeface="Arial" pitchFamily="34" charset="-120"/>
              </a:rPr>
              <a:t>Seq Scan on orders  </a:t>
            </a:r>
            <a:endParaRPr lang="en-US" sz="1200" dirty="0"/>
          </a:p>
          <a:p>
            <a:pPr marL="0" indent="0">
              <a:buNone/>
            </a:pPr>
            <a:r>
              <a:rPr lang="en-US" sz="1200" dirty="0">
                <a:solidFill>
                  <a:srgbClr val="030A18"/>
                </a:solidFill>
                <a:latin typeface="Arial" pitchFamily="34" charset="0"/>
                <a:ea typeface="Arial" pitchFamily="34" charset="-122"/>
                <a:cs typeface="Arial" pitchFamily="34" charset="-120"/>
              </a:rPr>
              <a:t>(cost=</a:t>
            </a:r>
            <a:r>
              <a:rPr lang="en-US" sz="1200" dirty="0">
                <a:solidFill>
                  <a:srgbClr val="098658"/>
                </a:solidFill>
                <a:latin typeface="Arial" pitchFamily="34" charset="0"/>
                <a:ea typeface="Arial" pitchFamily="34" charset="-122"/>
                <a:cs typeface="Arial" pitchFamily="34" charset="-120"/>
              </a:rPr>
              <a:t>0.00</a:t>
            </a:r>
            <a:r>
              <a:rPr lang="en-US" sz="1200" dirty="0">
                <a:solidFill>
                  <a:srgbClr val="030A18"/>
                </a:solidFill>
                <a:latin typeface="Arial" pitchFamily="34" charset="0"/>
                <a:ea typeface="Arial" pitchFamily="34" charset="-122"/>
                <a:cs typeface="Arial" pitchFamily="34" charset="-120"/>
              </a:rPr>
              <a:t>..</a:t>
            </a:r>
            <a:r>
              <a:rPr lang="en-US" sz="1200" dirty="0">
                <a:solidFill>
                  <a:srgbClr val="098658"/>
                </a:solidFill>
                <a:latin typeface="Arial" pitchFamily="34" charset="0"/>
                <a:ea typeface="Arial" pitchFamily="34" charset="-122"/>
                <a:cs typeface="Arial" pitchFamily="34" charset="-120"/>
              </a:rPr>
              <a:t>24.50</a:t>
            </a:r>
            <a:r>
              <a:rPr lang="en-US" sz="1200" dirty="0">
                <a:solidFill>
                  <a:srgbClr val="030A18"/>
                </a:solidFill>
                <a:latin typeface="Arial" pitchFamily="34" charset="0"/>
                <a:ea typeface="Arial" pitchFamily="34" charset="-122"/>
                <a:cs typeface="Arial" pitchFamily="34" charset="-120"/>
              </a:rPr>
              <a:t> rows=</a:t>
            </a:r>
            <a:r>
              <a:rPr lang="en-US" sz="1200" dirty="0">
                <a:solidFill>
                  <a:srgbClr val="098658"/>
                </a:solidFill>
                <a:latin typeface="Arial" pitchFamily="34" charset="0"/>
                <a:ea typeface="Arial" pitchFamily="34" charset="-122"/>
                <a:cs typeface="Arial" pitchFamily="34" charset="-120"/>
              </a:rPr>
              <a:t>5</a:t>
            </a:r>
            <a:r>
              <a:rPr lang="en-US" sz="1200" dirty="0">
                <a:solidFill>
                  <a:srgbClr val="030A18"/>
                </a:solidFill>
                <a:latin typeface="Arial" pitchFamily="34" charset="0"/>
                <a:ea typeface="Arial" pitchFamily="34" charset="-122"/>
                <a:cs typeface="Arial" pitchFamily="34" charset="-120"/>
              </a:rPr>
              <a:t> width=</a:t>
            </a:r>
            <a:r>
              <a:rPr lang="en-US" sz="1200" dirty="0">
                <a:solidFill>
                  <a:srgbClr val="098658"/>
                </a:solidFill>
                <a:latin typeface="Arial" pitchFamily="34" charset="0"/>
                <a:ea typeface="Arial" pitchFamily="34" charset="-122"/>
                <a:cs typeface="Arial" pitchFamily="34" charset="-120"/>
              </a:rPr>
              <a:t>48</a:t>
            </a:r>
            <a:r>
              <a:rPr lang="en-US" sz="1200" dirty="0">
                <a:solidFill>
                  <a:srgbClr val="030A18"/>
                </a:solidFill>
                <a:latin typeface="Arial" pitchFamily="34" charset="0"/>
                <a:ea typeface="Arial" pitchFamily="34" charset="-122"/>
                <a:cs typeface="Arial" pitchFamily="34" charset="-120"/>
              </a:rPr>
              <a:t>)</a:t>
            </a:r>
            <a:endParaRPr lang="en-US" sz="1200" dirty="0"/>
          </a:p>
          <a:p>
            <a:pPr marL="0" indent="0">
              <a:buNone/>
            </a:pPr>
            <a:r>
              <a:rPr lang="en-US" sz="1200" dirty="0">
                <a:solidFill>
                  <a:srgbClr val="030A18"/>
                </a:solidFill>
                <a:latin typeface="Arial" pitchFamily="34" charset="0"/>
                <a:ea typeface="Arial" pitchFamily="34" charset="-122"/>
                <a:cs typeface="Arial" pitchFamily="34" charset="-120"/>
              </a:rPr>
              <a:t>  Filter: </a:t>
            </a:r>
            <a:endParaRPr lang="en-US" sz="1200" dirty="0"/>
          </a:p>
          <a:p>
            <a:pPr marL="0" indent="0">
              <a:buNone/>
            </a:pPr>
            <a:r>
              <a:rPr lang="en-US" sz="1200" dirty="0">
                <a:solidFill>
                  <a:srgbClr val="030A18"/>
                </a:solidFill>
                <a:latin typeface="Arial" pitchFamily="34" charset="0"/>
                <a:ea typeface="Arial" pitchFamily="34" charset="-122"/>
                <a:cs typeface="Arial" pitchFamily="34" charset="-120"/>
              </a:rPr>
              <a:t>(customer_id = </a:t>
            </a:r>
            <a:r>
              <a:rPr lang="en-US" sz="1200" dirty="0">
                <a:solidFill>
                  <a:srgbClr val="098658"/>
                </a:solidFill>
                <a:latin typeface="Arial" pitchFamily="34" charset="0"/>
                <a:ea typeface="Arial" pitchFamily="34" charset="-122"/>
                <a:cs typeface="Arial" pitchFamily="34" charset="-120"/>
              </a:rPr>
              <a:t>42</a:t>
            </a:r>
            <a:r>
              <a:rPr lang="en-US" sz="1200" dirty="0">
                <a:solidFill>
                  <a:srgbClr val="030A18"/>
                </a:solidFill>
                <a:latin typeface="Arial" pitchFamily="34" charset="0"/>
                <a:ea typeface="Arial" pitchFamily="34" charset="-122"/>
                <a:cs typeface="Arial" pitchFamily="34" charset="-120"/>
              </a:rPr>
              <a:t>)</a:t>
            </a:r>
            <a:endParaRPr lang="en-US" sz="1200" dirty="0"/>
          </a:p>
        </p:txBody>
      </p:sp>
      <p:sp>
        <p:nvSpPr>
          <p:cNvPr id="6" name="Text 4"/>
          <p:cNvSpPr/>
          <p:nvPr/>
        </p:nvSpPr>
        <p:spPr>
          <a:xfrm>
            <a:off x="548640" y="3931920"/>
            <a:ext cx="8412480" cy="1554480"/>
          </a:xfrm>
          <a:prstGeom prst="rect">
            <a:avLst/>
          </a:prstGeom>
          <a:noFill/>
          <a:ln/>
        </p:spPr>
        <p:txBody>
          <a:bodyPr wrap="square" rtlCol="0" anchor="ctr"/>
          <a:lstStyle/>
          <a:p>
            <a:pPr marL="0" indent="0">
              <a:buNone/>
            </a:pPr>
            <a:r>
              <a:rPr lang="en-US" sz="1200" dirty="0">
                <a:solidFill>
                  <a:srgbClr val="030A18"/>
                </a:solidFill>
              </a:rPr>
              <a:t>Reading plans is an art: identify full table scans vs index scans, nested loops vs hash joins
Look at cost estimates to understand planner decisions</a:t>
            </a:r>
            <a:endParaRPr lang="en-US" sz="1200" dirty="0"/>
          </a:p>
        </p:txBody>
      </p:sp>
      <p:sp>
        <p:nvSpPr>
          <p:cNvPr id="7" name="Text 5"/>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[28]</a:t>
            </a:r>
            <a:r>
              <a:rPr lang="en-US" sz="600" dirty="0">
                <a:solidFill>
                  <a:srgbClr val="000000"/>
                </a:solidFill>
              </a:rPr>
              <a:t>   </a:t>
            </a:r>
            <a:r>
              <a:rPr lang="en-US" sz="600" u="sng" dirty="0">
                <a:solidFill>
                  <a:srgbClr val="97B1DF"/>
                </a:solidFill>
                <a:hlinkClick r:id="rId4"/>
              </a:rPr>
              <a:t>[28]</a:t>
            </a:r>
            <a:r>
              <a:rPr lang="en-US" sz="600" dirty="0">
                <a:solidFill>
                  <a:srgbClr val="000000"/>
                </a:solidFill>
              </a:rPr>
              <a:t>   </a:t>
            </a:r>
            <a:r>
              <a:rPr lang="en-US" sz="600" u="sng" dirty="0">
                <a:solidFill>
                  <a:srgbClr val="97B1DF"/>
                </a:solidFill>
                <a:hlinkClick r:id="rId5"/>
              </a:rPr>
              <a:t>[28]</a:t>
            </a:r>
            <a:endParaRPr lang="en-US" sz="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Triggers &amp; Replication</a:t>
            </a:r>
            <a:endParaRPr lang="en-US" sz="2400" dirty="0"/>
          </a:p>
        </p:txBody>
      </p:sp>
      <p:sp>
        <p:nvSpPr>
          <p:cNvPr id="3" name="Text 1"/>
          <p:cNvSpPr/>
          <p:nvPr/>
        </p:nvSpPr>
        <p:spPr>
          <a:xfrm>
            <a:off x="548640" y="1645920"/>
            <a:ext cx="5212080" cy="3200400"/>
          </a:xfrm>
          <a:prstGeom prst="rect">
            <a:avLst/>
          </a:prstGeom>
          <a:noFill/>
          <a:ln/>
        </p:spPr>
        <p:txBody>
          <a:bodyPr wrap="square" rtlCol="0" anchor="ctr"/>
          <a:lstStyle/>
          <a:p>
            <a:pPr marL="0" indent="0">
              <a:spcAft>
                <a:spcPts val="360"/>
              </a:spcAft>
              <a:buNone/>
            </a:pPr>
            <a:r>
              <a:rPr lang="en-US" sz="1200" dirty="0">
                <a:solidFill>
                  <a:srgbClr val="030A18"/>
                </a:solidFill>
              </a:rPr>
              <a:t>Triggers execute a function when events occur (INSERT, UPDATE, DELETE).
They can fire BEFORE or AFTER the event and be row‑level or statement‑level.
Use triggers to enforce business rules, maintain audit logs or cascade changes.
Logical replication extends Postgres beyond physical replication.
Publications broadcast changes; subscribers receive and apply them via a publish–subscribe model.
Logical replication enables online migrations, live version upgrades and real‑time analytics.</a:t>
            </a:r>
            <a:endParaRPr lang="en-US" sz="1200" dirty="0"/>
          </a:p>
        </p:txBody>
      </p:sp>
      <p:sp>
        <p:nvSpPr>
          <p:cNvPr id="4" name="Shape 2"/>
          <p:cNvSpPr/>
          <p:nvPr/>
        </p:nvSpPr>
        <p:spPr>
          <a:xfrm>
            <a:off x="6400800" y="1828800"/>
            <a:ext cx="2011680" cy="548640"/>
          </a:xfrm>
          <a:prstGeom prst="roundRect">
            <a:avLst>
              <a:gd name="adj" fmla="val 8333"/>
            </a:avLst>
          </a:prstGeom>
          <a:solidFill>
            <a:srgbClr val="97B1DF"/>
          </a:solidFill>
          <a:ln w="12700">
            <a:solidFill>
              <a:srgbClr val="97B1DF"/>
            </a:solidFill>
            <a:prstDash val="solid"/>
          </a:ln>
        </p:spPr>
        <p:txBody>
          <a:bodyPr/>
          <a:lstStyle/>
          <a:p>
            <a:endParaRPr/>
          </a:p>
        </p:txBody>
      </p:sp>
      <p:sp>
        <p:nvSpPr>
          <p:cNvPr id="5" name="Text 3"/>
          <p:cNvSpPr/>
          <p:nvPr/>
        </p:nvSpPr>
        <p:spPr>
          <a:xfrm>
            <a:off x="6400800" y="1965960"/>
            <a:ext cx="2011680" cy="274320"/>
          </a:xfrm>
          <a:prstGeom prst="rect">
            <a:avLst/>
          </a:prstGeom>
          <a:noFill/>
          <a:ln/>
        </p:spPr>
        <p:txBody>
          <a:bodyPr wrap="square" rtlCol="0" anchor="ctr"/>
          <a:lstStyle/>
          <a:p>
            <a:pPr marL="0" indent="0" algn="ctr">
              <a:buNone/>
            </a:pPr>
            <a:r>
              <a:rPr lang="en-US" sz="1000" dirty="0">
                <a:solidFill>
                  <a:srgbClr val="FFFFFF"/>
                </a:solidFill>
              </a:rPr>
              <a:t>Publisher</a:t>
            </a:r>
            <a:endParaRPr lang="en-US" sz="1000" dirty="0"/>
          </a:p>
        </p:txBody>
      </p:sp>
      <p:sp>
        <p:nvSpPr>
          <p:cNvPr id="6" name="Shape 4"/>
          <p:cNvSpPr/>
          <p:nvPr/>
        </p:nvSpPr>
        <p:spPr>
          <a:xfrm>
            <a:off x="5943600" y="2926080"/>
            <a:ext cx="1645920" cy="548640"/>
          </a:xfrm>
          <a:prstGeom prst="roundRect">
            <a:avLst>
              <a:gd name="adj" fmla="val 8333"/>
            </a:avLst>
          </a:prstGeom>
          <a:solidFill>
            <a:srgbClr val="A4B6B8"/>
          </a:solidFill>
          <a:ln w="12700">
            <a:solidFill>
              <a:srgbClr val="A4B6B8"/>
            </a:solidFill>
            <a:prstDash val="solid"/>
          </a:ln>
        </p:spPr>
        <p:txBody>
          <a:bodyPr/>
          <a:lstStyle/>
          <a:p>
            <a:endParaRPr/>
          </a:p>
        </p:txBody>
      </p:sp>
      <p:sp>
        <p:nvSpPr>
          <p:cNvPr id="7" name="Text 5"/>
          <p:cNvSpPr/>
          <p:nvPr/>
        </p:nvSpPr>
        <p:spPr>
          <a:xfrm>
            <a:off x="5943600" y="3063240"/>
            <a:ext cx="1645920" cy="274320"/>
          </a:xfrm>
          <a:prstGeom prst="rect">
            <a:avLst/>
          </a:prstGeom>
          <a:noFill/>
          <a:ln/>
        </p:spPr>
        <p:txBody>
          <a:bodyPr wrap="square" rtlCol="0" anchor="ctr"/>
          <a:lstStyle/>
          <a:p>
            <a:pPr marL="0" indent="0" algn="ctr">
              <a:buNone/>
            </a:pPr>
            <a:r>
              <a:rPr lang="en-US" sz="1000" dirty="0">
                <a:solidFill>
                  <a:srgbClr val="030A18"/>
                </a:solidFill>
              </a:rPr>
              <a:t>Subscriber 1</a:t>
            </a:r>
            <a:endParaRPr lang="en-US" sz="1000" dirty="0"/>
          </a:p>
        </p:txBody>
      </p:sp>
      <p:sp>
        <p:nvSpPr>
          <p:cNvPr id="8" name="Shape 6"/>
          <p:cNvSpPr/>
          <p:nvPr/>
        </p:nvSpPr>
        <p:spPr>
          <a:xfrm>
            <a:off x="7406640" y="2377440"/>
            <a:ext cx="0" cy="548640"/>
          </a:xfrm>
          <a:prstGeom prst="line">
            <a:avLst/>
          </a:prstGeom>
          <a:noFill/>
          <a:ln w="12700">
            <a:solidFill>
              <a:srgbClr val="030A18"/>
            </a:solidFill>
            <a:prstDash val="solid"/>
          </a:ln>
        </p:spPr>
        <p:txBody>
          <a:bodyPr/>
          <a:lstStyle/>
          <a:p>
            <a:endParaRPr/>
          </a:p>
        </p:txBody>
      </p:sp>
      <p:sp>
        <p:nvSpPr>
          <p:cNvPr id="9" name="Shape 7"/>
          <p:cNvSpPr/>
          <p:nvPr/>
        </p:nvSpPr>
        <p:spPr>
          <a:xfrm>
            <a:off x="7498080" y="2926080"/>
            <a:ext cx="1645920" cy="548640"/>
          </a:xfrm>
          <a:prstGeom prst="roundRect">
            <a:avLst>
              <a:gd name="adj" fmla="val 8333"/>
            </a:avLst>
          </a:prstGeom>
          <a:solidFill>
            <a:srgbClr val="A4B6B8"/>
          </a:solidFill>
          <a:ln w="12700">
            <a:solidFill>
              <a:srgbClr val="A4B6B8"/>
            </a:solidFill>
            <a:prstDash val="solid"/>
          </a:ln>
        </p:spPr>
        <p:txBody>
          <a:bodyPr/>
          <a:lstStyle/>
          <a:p>
            <a:endParaRPr/>
          </a:p>
        </p:txBody>
      </p:sp>
      <p:sp>
        <p:nvSpPr>
          <p:cNvPr id="10" name="Text 8"/>
          <p:cNvSpPr/>
          <p:nvPr/>
        </p:nvSpPr>
        <p:spPr>
          <a:xfrm>
            <a:off x="7498080" y="3063240"/>
            <a:ext cx="1645920" cy="274320"/>
          </a:xfrm>
          <a:prstGeom prst="rect">
            <a:avLst/>
          </a:prstGeom>
          <a:noFill/>
          <a:ln/>
        </p:spPr>
        <p:txBody>
          <a:bodyPr wrap="square" rtlCol="0" anchor="ctr"/>
          <a:lstStyle/>
          <a:p>
            <a:pPr marL="0" indent="0" algn="ctr">
              <a:buNone/>
            </a:pPr>
            <a:r>
              <a:rPr lang="en-US" sz="1000" dirty="0">
                <a:solidFill>
                  <a:srgbClr val="030A18"/>
                </a:solidFill>
              </a:rPr>
              <a:t>Subscriber 2</a:t>
            </a:r>
            <a:endParaRPr lang="en-US" sz="1000" dirty="0"/>
          </a:p>
        </p:txBody>
      </p:sp>
      <p:sp>
        <p:nvSpPr>
          <p:cNvPr id="11" name="Shape 9"/>
          <p:cNvSpPr/>
          <p:nvPr/>
        </p:nvSpPr>
        <p:spPr>
          <a:xfrm>
            <a:off x="7406640" y="2377440"/>
            <a:ext cx="914400" cy="548640"/>
          </a:xfrm>
          <a:prstGeom prst="line">
            <a:avLst/>
          </a:prstGeom>
          <a:noFill/>
          <a:ln w="12700">
            <a:solidFill>
              <a:srgbClr val="030A18"/>
            </a:solidFill>
            <a:prstDash val="solid"/>
          </a:ln>
        </p:spPr>
        <p:txBody>
          <a:bodyPr/>
          <a:lstStyle/>
          <a:p>
            <a:endParaRPr/>
          </a:p>
        </p:txBody>
      </p:sp>
      <p:sp>
        <p:nvSpPr>
          <p:cNvPr id="12" name="Text 10"/>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[29]</a:t>
            </a:r>
            <a:r>
              <a:rPr lang="en-US" sz="600" dirty="0">
                <a:solidFill>
                  <a:srgbClr val="000000"/>
                </a:solidFill>
              </a:rPr>
              <a:t>   </a:t>
            </a:r>
            <a:r>
              <a:rPr lang="en-US" sz="600" u="sng" dirty="0">
                <a:solidFill>
                  <a:srgbClr val="97B1DF"/>
                </a:solidFill>
                <a:hlinkClick r:id="rId4"/>
              </a:rPr>
              <a:t>[29]</a:t>
            </a:r>
            <a:r>
              <a:rPr lang="en-US" sz="600" dirty="0">
                <a:solidFill>
                  <a:srgbClr val="000000"/>
                </a:solidFill>
              </a:rPr>
              <a:t>   </a:t>
            </a:r>
            <a:r>
              <a:rPr lang="en-US" sz="600" u="sng" dirty="0">
                <a:solidFill>
                  <a:srgbClr val="97B1DF"/>
                </a:solidFill>
                <a:hlinkClick r:id="rId5"/>
              </a:rPr>
              <a:t>[30]</a:t>
            </a:r>
            <a:endParaRPr lang="en-US" sz="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Client–Server Architecture</a:t>
            </a:r>
            <a:endParaRPr lang="en-US" sz="2400" dirty="0"/>
          </a:p>
        </p:txBody>
      </p:sp>
      <p:sp>
        <p:nvSpPr>
          <p:cNvPr id="3" name="Shape 1"/>
          <p:cNvSpPr/>
          <p:nvPr/>
        </p:nvSpPr>
        <p:spPr>
          <a:xfrm>
            <a:off x="548640" y="1371600"/>
            <a:ext cx="1097280" cy="548640"/>
          </a:xfrm>
          <a:prstGeom prst="roundRect">
            <a:avLst>
              <a:gd name="adj" fmla="val 8333"/>
            </a:avLst>
          </a:prstGeom>
          <a:solidFill>
            <a:srgbClr val="F5F5F5"/>
          </a:solidFill>
          <a:ln w="12700">
            <a:solidFill>
              <a:srgbClr val="97B1DF"/>
            </a:solidFill>
            <a:prstDash val="solid"/>
          </a:ln>
        </p:spPr>
        <p:txBody>
          <a:bodyPr/>
          <a:lstStyle/>
          <a:p>
            <a:endParaRPr/>
          </a:p>
        </p:txBody>
      </p:sp>
      <p:sp>
        <p:nvSpPr>
          <p:cNvPr id="4" name="Text 2"/>
          <p:cNvSpPr/>
          <p:nvPr/>
        </p:nvSpPr>
        <p:spPr>
          <a:xfrm>
            <a:off x="548640" y="1463040"/>
            <a:ext cx="1097280" cy="365760"/>
          </a:xfrm>
          <a:prstGeom prst="rect">
            <a:avLst/>
          </a:prstGeom>
          <a:noFill/>
          <a:ln/>
        </p:spPr>
        <p:txBody>
          <a:bodyPr wrap="square" rtlCol="0" anchor="ctr"/>
          <a:lstStyle/>
          <a:p>
            <a:pPr marL="0" indent="0" algn="ctr">
              <a:buNone/>
            </a:pPr>
            <a:r>
              <a:rPr lang="en-US" sz="800" dirty="0">
                <a:solidFill>
                  <a:srgbClr val="030A18"/>
                </a:solidFill>
              </a:rPr>
              <a:t>Client</a:t>
            </a:r>
            <a:endParaRPr lang="en-US" sz="800" dirty="0"/>
          </a:p>
        </p:txBody>
      </p:sp>
      <p:sp>
        <p:nvSpPr>
          <p:cNvPr id="5" name="Shape 3"/>
          <p:cNvSpPr/>
          <p:nvPr/>
        </p:nvSpPr>
        <p:spPr>
          <a:xfrm>
            <a:off x="1097280" y="1920240"/>
            <a:ext cx="3017520" cy="548640"/>
          </a:xfrm>
          <a:prstGeom prst="line">
            <a:avLst/>
          </a:prstGeom>
          <a:noFill/>
          <a:ln w="12700">
            <a:solidFill>
              <a:srgbClr val="97B1DF"/>
            </a:solidFill>
            <a:prstDash val="dash"/>
          </a:ln>
        </p:spPr>
        <p:txBody>
          <a:bodyPr/>
          <a:lstStyle/>
          <a:p>
            <a:endParaRPr/>
          </a:p>
        </p:txBody>
      </p:sp>
      <p:sp>
        <p:nvSpPr>
          <p:cNvPr id="6" name="Shape 4"/>
          <p:cNvSpPr/>
          <p:nvPr/>
        </p:nvSpPr>
        <p:spPr>
          <a:xfrm>
            <a:off x="2743200" y="1371600"/>
            <a:ext cx="1097280" cy="548640"/>
          </a:xfrm>
          <a:prstGeom prst="roundRect">
            <a:avLst>
              <a:gd name="adj" fmla="val 8333"/>
            </a:avLst>
          </a:prstGeom>
          <a:solidFill>
            <a:srgbClr val="F5F5F5"/>
          </a:solidFill>
          <a:ln w="12700">
            <a:solidFill>
              <a:srgbClr val="97B1DF"/>
            </a:solidFill>
            <a:prstDash val="solid"/>
          </a:ln>
        </p:spPr>
        <p:txBody>
          <a:bodyPr/>
          <a:lstStyle/>
          <a:p>
            <a:endParaRPr/>
          </a:p>
        </p:txBody>
      </p:sp>
      <p:sp>
        <p:nvSpPr>
          <p:cNvPr id="7" name="Text 5"/>
          <p:cNvSpPr/>
          <p:nvPr/>
        </p:nvSpPr>
        <p:spPr>
          <a:xfrm>
            <a:off x="2743200" y="1463040"/>
            <a:ext cx="1097280" cy="365760"/>
          </a:xfrm>
          <a:prstGeom prst="rect">
            <a:avLst/>
          </a:prstGeom>
          <a:noFill/>
          <a:ln/>
        </p:spPr>
        <p:txBody>
          <a:bodyPr wrap="square" rtlCol="0" anchor="ctr"/>
          <a:lstStyle/>
          <a:p>
            <a:pPr marL="0" indent="0" algn="ctr">
              <a:buNone/>
            </a:pPr>
            <a:r>
              <a:rPr lang="en-US" sz="800" dirty="0">
                <a:solidFill>
                  <a:srgbClr val="030A18"/>
                </a:solidFill>
              </a:rPr>
              <a:t>Client</a:t>
            </a:r>
            <a:endParaRPr lang="en-US" sz="800" dirty="0"/>
          </a:p>
        </p:txBody>
      </p:sp>
      <p:sp>
        <p:nvSpPr>
          <p:cNvPr id="8" name="Shape 6"/>
          <p:cNvSpPr/>
          <p:nvPr/>
        </p:nvSpPr>
        <p:spPr>
          <a:xfrm>
            <a:off x="3291840" y="1920240"/>
            <a:ext cx="822960" cy="548640"/>
          </a:xfrm>
          <a:prstGeom prst="line">
            <a:avLst/>
          </a:prstGeom>
          <a:noFill/>
          <a:ln w="12700">
            <a:solidFill>
              <a:srgbClr val="97B1DF"/>
            </a:solidFill>
            <a:prstDash val="dash"/>
          </a:ln>
        </p:spPr>
        <p:txBody>
          <a:bodyPr/>
          <a:lstStyle/>
          <a:p>
            <a:endParaRPr/>
          </a:p>
        </p:txBody>
      </p:sp>
      <p:sp>
        <p:nvSpPr>
          <p:cNvPr id="9" name="Shape 7"/>
          <p:cNvSpPr/>
          <p:nvPr/>
        </p:nvSpPr>
        <p:spPr>
          <a:xfrm>
            <a:off x="4937760" y="1371600"/>
            <a:ext cx="1097280" cy="548640"/>
          </a:xfrm>
          <a:prstGeom prst="roundRect">
            <a:avLst>
              <a:gd name="adj" fmla="val 8333"/>
            </a:avLst>
          </a:prstGeom>
          <a:solidFill>
            <a:srgbClr val="F5F5F5"/>
          </a:solidFill>
          <a:ln w="12700">
            <a:solidFill>
              <a:srgbClr val="97B1DF"/>
            </a:solidFill>
            <a:prstDash val="solid"/>
          </a:ln>
        </p:spPr>
        <p:txBody>
          <a:bodyPr/>
          <a:lstStyle/>
          <a:p>
            <a:endParaRPr/>
          </a:p>
        </p:txBody>
      </p:sp>
      <p:sp>
        <p:nvSpPr>
          <p:cNvPr id="10" name="Text 8"/>
          <p:cNvSpPr/>
          <p:nvPr/>
        </p:nvSpPr>
        <p:spPr>
          <a:xfrm>
            <a:off x="4937760" y="1463040"/>
            <a:ext cx="1097280" cy="365760"/>
          </a:xfrm>
          <a:prstGeom prst="rect">
            <a:avLst/>
          </a:prstGeom>
          <a:noFill/>
          <a:ln/>
        </p:spPr>
        <p:txBody>
          <a:bodyPr wrap="square" rtlCol="0" anchor="ctr"/>
          <a:lstStyle/>
          <a:p>
            <a:pPr marL="0" indent="0" algn="ctr">
              <a:buNone/>
            </a:pPr>
            <a:r>
              <a:rPr lang="en-US" sz="800" dirty="0">
                <a:solidFill>
                  <a:srgbClr val="030A18"/>
                </a:solidFill>
              </a:rPr>
              <a:t>Client</a:t>
            </a:r>
            <a:endParaRPr lang="en-US" sz="800" dirty="0"/>
          </a:p>
        </p:txBody>
      </p:sp>
      <p:sp>
        <p:nvSpPr>
          <p:cNvPr id="11" name="Shape 9"/>
          <p:cNvSpPr/>
          <p:nvPr/>
        </p:nvSpPr>
        <p:spPr>
          <a:xfrm>
            <a:off x="5486400" y="1920240"/>
            <a:ext cx="0" cy="548640"/>
          </a:xfrm>
          <a:prstGeom prst="line">
            <a:avLst/>
          </a:prstGeom>
          <a:noFill/>
          <a:ln w="12700">
            <a:solidFill>
              <a:srgbClr val="97B1DF"/>
            </a:solidFill>
            <a:prstDash val="dash"/>
          </a:ln>
        </p:spPr>
        <p:txBody>
          <a:bodyPr/>
          <a:lstStyle/>
          <a:p>
            <a:endParaRPr/>
          </a:p>
        </p:txBody>
      </p:sp>
      <p:sp>
        <p:nvSpPr>
          <p:cNvPr id="12" name="Shape 10"/>
          <p:cNvSpPr/>
          <p:nvPr/>
        </p:nvSpPr>
        <p:spPr>
          <a:xfrm>
            <a:off x="3566160" y="2103120"/>
            <a:ext cx="2011680" cy="914400"/>
          </a:xfrm>
          <a:prstGeom prst="rect">
            <a:avLst/>
          </a:prstGeom>
          <a:solidFill>
            <a:srgbClr val="97B1DF"/>
          </a:solidFill>
          <a:ln w="12700">
            <a:solidFill>
              <a:srgbClr val="97B1DF"/>
            </a:solidFill>
            <a:prstDash val="solid"/>
          </a:ln>
        </p:spPr>
        <p:txBody>
          <a:bodyPr/>
          <a:lstStyle/>
          <a:p>
            <a:endParaRPr/>
          </a:p>
        </p:txBody>
      </p:sp>
      <p:sp>
        <p:nvSpPr>
          <p:cNvPr id="13" name="Text 11"/>
          <p:cNvSpPr/>
          <p:nvPr/>
        </p:nvSpPr>
        <p:spPr>
          <a:xfrm>
            <a:off x="3657600" y="2240280"/>
            <a:ext cx="1828800" cy="640080"/>
          </a:xfrm>
          <a:prstGeom prst="rect">
            <a:avLst/>
          </a:prstGeom>
          <a:noFill/>
          <a:ln/>
        </p:spPr>
        <p:txBody>
          <a:bodyPr wrap="square" rtlCol="0" anchor="ctr"/>
          <a:lstStyle/>
          <a:p>
            <a:pPr marL="0" indent="0" algn="l">
              <a:buNone/>
            </a:pPr>
            <a:r>
              <a:rPr lang="en-US" sz="1200" b="1" dirty="0">
                <a:solidFill>
                  <a:srgbClr val="FFFFFF"/>
                </a:solidFill>
              </a:rPr>
              <a:t>Postmaster
</a:t>
            </a:r>
            <a:r>
              <a:rPr lang="en-US" sz="800" dirty="0">
                <a:solidFill>
                  <a:srgbClr val="FFFFFF"/>
                </a:solidFill>
              </a:rPr>
              <a:t>spawns per‑connection backends</a:t>
            </a:r>
            <a:endParaRPr lang="en-US" sz="1200" dirty="0"/>
          </a:p>
        </p:txBody>
      </p:sp>
      <p:sp>
        <p:nvSpPr>
          <p:cNvPr id="14" name="Shape 12"/>
          <p:cNvSpPr/>
          <p:nvPr/>
        </p:nvSpPr>
        <p:spPr>
          <a:xfrm>
            <a:off x="3703320" y="2560320"/>
            <a:ext cx="548640" cy="320040"/>
          </a:xfrm>
          <a:prstGeom prst="roundRect">
            <a:avLst>
              <a:gd name="adj" fmla="val 14286"/>
            </a:avLst>
          </a:prstGeom>
          <a:solidFill>
            <a:srgbClr val="A4B6B8"/>
          </a:solidFill>
          <a:ln w="12700">
            <a:solidFill>
              <a:srgbClr val="A4B6B8"/>
            </a:solidFill>
            <a:prstDash val="solid"/>
          </a:ln>
        </p:spPr>
        <p:txBody>
          <a:bodyPr/>
          <a:lstStyle/>
          <a:p>
            <a:endParaRPr/>
          </a:p>
        </p:txBody>
      </p:sp>
      <p:sp>
        <p:nvSpPr>
          <p:cNvPr id="15" name="Text 13"/>
          <p:cNvSpPr/>
          <p:nvPr/>
        </p:nvSpPr>
        <p:spPr>
          <a:xfrm>
            <a:off x="3703320" y="2633472"/>
            <a:ext cx="548640" cy="182880"/>
          </a:xfrm>
          <a:prstGeom prst="rect">
            <a:avLst/>
          </a:prstGeom>
          <a:noFill/>
          <a:ln/>
        </p:spPr>
        <p:txBody>
          <a:bodyPr wrap="square" rtlCol="0" anchor="ctr"/>
          <a:lstStyle/>
          <a:p>
            <a:pPr marL="0" indent="0" algn="ctr">
              <a:buNone/>
            </a:pPr>
            <a:r>
              <a:rPr lang="en-US" sz="800" dirty="0">
                <a:solidFill>
                  <a:srgbClr val="030A18"/>
                </a:solidFill>
              </a:rPr>
              <a:t>Backend 1</a:t>
            </a:r>
            <a:endParaRPr lang="en-US" sz="800" dirty="0"/>
          </a:p>
        </p:txBody>
      </p:sp>
      <p:sp>
        <p:nvSpPr>
          <p:cNvPr id="16" name="Shape 14"/>
          <p:cNvSpPr/>
          <p:nvPr/>
        </p:nvSpPr>
        <p:spPr>
          <a:xfrm>
            <a:off x="4297680" y="2560320"/>
            <a:ext cx="548640" cy="320040"/>
          </a:xfrm>
          <a:prstGeom prst="roundRect">
            <a:avLst>
              <a:gd name="adj" fmla="val 14286"/>
            </a:avLst>
          </a:prstGeom>
          <a:solidFill>
            <a:srgbClr val="A4B6B8"/>
          </a:solidFill>
          <a:ln w="12700">
            <a:solidFill>
              <a:srgbClr val="A4B6B8"/>
            </a:solidFill>
            <a:prstDash val="solid"/>
          </a:ln>
        </p:spPr>
        <p:txBody>
          <a:bodyPr/>
          <a:lstStyle/>
          <a:p>
            <a:endParaRPr/>
          </a:p>
        </p:txBody>
      </p:sp>
      <p:sp>
        <p:nvSpPr>
          <p:cNvPr id="17" name="Text 15"/>
          <p:cNvSpPr/>
          <p:nvPr/>
        </p:nvSpPr>
        <p:spPr>
          <a:xfrm>
            <a:off x="4297680" y="2633472"/>
            <a:ext cx="548640" cy="182880"/>
          </a:xfrm>
          <a:prstGeom prst="rect">
            <a:avLst/>
          </a:prstGeom>
          <a:noFill/>
          <a:ln/>
        </p:spPr>
        <p:txBody>
          <a:bodyPr wrap="square" rtlCol="0" anchor="ctr"/>
          <a:lstStyle/>
          <a:p>
            <a:pPr marL="0" indent="0" algn="ctr">
              <a:buNone/>
            </a:pPr>
            <a:r>
              <a:rPr lang="en-US" sz="800" dirty="0">
                <a:solidFill>
                  <a:srgbClr val="030A18"/>
                </a:solidFill>
              </a:rPr>
              <a:t>Backend 2</a:t>
            </a:r>
            <a:endParaRPr lang="en-US" sz="800" dirty="0"/>
          </a:p>
        </p:txBody>
      </p:sp>
      <p:sp>
        <p:nvSpPr>
          <p:cNvPr id="18" name="Shape 16"/>
          <p:cNvSpPr/>
          <p:nvPr/>
        </p:nvSpPr>
        <p:spPr>
          <a:xfrm>
            <a:off x="4892040" y="2560320"/>
            <a:ext cx="548640" cy="320040"/>
          </a:xfrm>
          <a:prstGeom prst="roundRect">
            <a:avLst>
              <a:gd name="adj" fmla="val 14286"/>
            </a:avLst>
          </a:prstGeom>
          <a:solidFill>
            <a:srgbClr val="A4B6B8"/>
          </a:solidFill>
          <a:ln w="12700">
            <a:solidFill>
              <a:srgbClr val="A4B6B8"/>
            </a:solidFill>
            <a:prstDash val="solid"/>
          </a:ln>
        </p:spPr>
        <p:txBody>
          <a:bodyPr/>
          <a:lstStyle/>
          <a:p>
            <a:endParaRPr/>
          </a:p>
        </p:txBody>
      </p:sp>
      <p:sp>
        <p:nvSpPr>
          <p:cNvPr id="19" name="Text 17"/>
          <p:cNvSpPr/>
          <p:nvPr/>
        </p:nvSpPr>
        <p:spPr>
          <a:xfrm>
            <a:off x="4892040" y="2633472"/>
            <a:ext cx="548640" cy="182880"/>
          </a:xfrm>
          <a:prstGeom prst="rect">
            <a:avLst/>
          </a:prstGeom>
          <a:noFill/>
          <a:ln/>
        </p:spPr>
        <p:txBody>
          <a:bodyPr wrap="square" rtlCol="0" anchor="ctr"/>
          <a:lstStyle/>
          <a:p>
            <a:pPr marL="0" indent="0" algn="ctr">
              <a:buNone/>
            </a:pPr>
            <a:r>
              <a:rPr lang="en-US" sz="800" dirty="0">
                <a:solidFill>
                  <a:srgbClr val="030A18"/>
                </a:solidFill>
              </a:rPr>
              <a:t>Backend 3</a:t>
            </a:r>
            <a:endParaRPr lang="en-US" sz="800" dirty="0"/>
          </a:p>
        </p:txBody>
      </p:sp>
      <p:sp>
        <p:nvSpPr>
          <p:cNvPr id="20" name="Text 18"/>
          <p:cNvSpPr/>
          <p:nvPr/>
        </p:nvSpPr>
        <p:spPr>
          <a:xfrm>
            <a:off x="457200" y="2743200"/>
            <a:ext cx="5029200" cy="1828800"/>
          </a:xfrm>
          <a:prstGeom prst="rect">
            <a:avLst/>
          </a:prstGeom>
          <a:noFill/>
          <a:ln/>
        </p:spPr>
        <p:txBody>
          <a:bodyPr wrap="square" rtlCol="0" anchor="ctr"/>
          <a:lstStyle/>
          <a:p>
            <a:pPr marL="0" indent="0">
              <a:buNone/>
            </a:pPr>
            <a:r>
              <a:rPr lang="en-US" sz="1200" dirty="0">
                <a:solidFill>
                  <a:srgbClr val="030A18"/>
                </a:solidFill>
              </a:rPr>
              <a:t>• PostgreSQL runs as a dedicated server process (postmaster)
• The postmaster initialises shared memory, listens for connections and supervises child processes
• Each client connection is handled by its own backend process; processes are isolated and cannot interfere with each other</a:t>
            </a:r>
            <a:endParaRPr lang="en-US" sz="1200" dirty="0"/>
          </a:p>
        </p:txBody>
      </p:sp>
      <p:sp>
        <p:nvSpPr>
          <p:cNvPr id="21" name="Text 19"/>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[1]</a:t>
            </a:r>
            <a:endParaRPr lang="en-US" sz="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Cluster, Database &amp; Schema</a:t>
            </a:r>
            <a:endParaRPr lang="en-US" sz="2400" dirty="0"/>
          </a:p>
        </p:txBody>
      </p:sp>
      <p:sp>
        <p:nvSpPr>
          <p:cNvPr id="3" name="Shape 1"/>
          <p:cNvSpPr/>
          <p:nvPr/>
        </p:nvSpPr>
        <p:spPr>
          <a:xfrm>
            <a:off x="731520" y="1371600"/>
            <a:ext cx="7680960" cy="2194560"/>
          </a:xfrm>
          <a:prstGeom prst="roundRect">
            <a:avLst>
              <a:gd name="adj" fmla="val 2083"/>
            </a:avLst>
          </a:prstGeom>
          <a:solidFill>
            <a:srgbClr val="F5F5F5"/>
          </a:solidFill>
          <a:ln w="12700">
            <a:solidFill>
              <a:srgbClr val="97B1DF"/>
            </a:solidFill>
            <a:prstDash val="solid"/>
          </a:ln>
        </p:spPr>
        <p:txBody>
          <a:bodyPr/>
          <a:lstStyle/>
          <a:p>
            <a:endParaRPr/>
          </a:p>
        </p:txBody>
      </p:sp>
      <p:sp>
        <p:nvSpPr>
          <p:cNvPr id="4" name="Text 2"/>
          <p:cNvSpPr/>
          <p:nvPr/>
        </p:nvSpPr>
        <p:spPr>
          <a:xfrm>
            <a:off x="731520" y="1234440"/>
            <a:ext cx="1828800" cy="365760"/>
          </a:xfrm>
          <a:prstGeom prst="rect">
            <a:avLst/>
          </a:prstGeom>
          <a:noFill/>
          <a:ln/>
        </p:spPr>
        <p:txBody>
          <a:bodyPr wrap="square" rtlCol="0" anchor="ctr"/>
          <a:lstStyle/>
          <a:p>
            <a:pPr marL="0" indent="0">
              <a:buNone/>
            </a:pPr>
            <a:r>
              <a:rPr lang="en-US" sz="1600" dirty="0">
                <a:solidFill>
                  <a:srgbClr val="030A18"/>
                </a:solidFill>
                <a:latin typeface="Arial" pitchFamily="34" charset="0"/>
                <a:ea typeface="Arial" pitchFamily="34" charset="-122"/>
                <a:cs typeface="Arial" pitchFamily="34" charset="-120"/>
              </a:rPr>
              <a:t>Cluster</a:t>
            </a:r>
            <a:endParaRPr lang="en-US" sz="1600" dirty="0"/>
          </a:p>
        </p:txBody>
      </p:sp>
      <p:sp>
        <p:nvSpPr>
          <p:cNvPr id="5" name="Shape 3"/>
          <p:cNvSpPr/>
          <p:nvPr/>
        </p:nvSpPr>
        <p:spPr>
          <a:xfrm>
            <a:off x="1005840" y="1645920"/>
            <a:ext cx="2011680" cy="1463040"/>
          </a:xfrm>
          <a:prstGeom prst="roundRect">
            <a:avLst>
              <a:gd name="adj" fmla="val 3125"/>
            </a:avLst>
          </a:prstGeom>
          <a:solidFill>
            <a:srgbClr val="FFFFFF"/>
          </a:solidFill>
          <a:ln w="12700">
            <a:solidFill>
              <a:srgbClr val="97B1DF"/>
            </a:solidFill>
            <a:prstDash val="solid"/>
          </a:ln>
        </p:spPr>
        <p:txBody>
          <a:bodyPr/>
          <a:lstStyle/>
          <a:p>
            <a:endParaRPr/>
          </a:p>
        </p:txBody>
      </p:sp>
      <p:sp>
        <p:nvSpPr>
          <p:cNvPr id="6" name="Text 4"/>
          <p:cNvSpPr/>
          <p:nvPr/>
        </p:nvSpPr>
        <p:spPr>
          <a:xfrm>
            <a:off x="1051560" y="1691640"/>
            <a:ext cx="1920240" cy="228600"/>
          </a:xfrm>
          <a:prstGeom prst="rect">
            <a:avLst/>
          </a:prstGeom>
          <a:noFill/>
          <a:ln/>
        </p:spPr>
        <p:txBody>
          <a:bodyPr wrap="square" rtlCol="0" anchor="ctr"/>
          <a:lstStyle/>
          <a:p>
            <a:pPr marL="0" indent="0">
              <a:buNone/>
            </a:pPr>
            <a:r>
              <a:rPr lang="en-US" sz="800" dirty="0">
                <a:solidFill>
                  <a:srgbClr val="030A18"/>
                </a:solidFill>
                <a:latin typeface="Arial" pitchFamily="34" charset="0"/>
                <a:ea typeface="Arial" pitchFamily="34" charset="-122"/>
                <a:cs typeface="Arial" pitchFamily="34" charset="-120"/>
              </a:rPr>
              <a:t>Database A</a:t>
            </a:r>
            <a:endParaRPr lang="en-US" sz="800" dirty="0"/>
          </a:p>
        </p:txBody>
      </p:sp>
      <p:sp>
        <p:nvSpPr>
          <p:cNvPr id="7" name="Shape 5"/>
          <p:cNvSpPr/>
          <p:nvPr/>
        </p:nvSpPr>
        <p:spPr>
          <a:xfrm>
            <a:off x="1097280" y="1920240"/>
            <a:ext cx="1828800" cy="256032"/>
          </a:xfrm>
          <a:prstGeom prst="rect">
            <a:avLst/>
          </a:prstGeom>
          <a:solidFill>
            <a:srgbClr val="A4B6B8"/>
          </a:solidFill>
          <a:ln w="12700">
            <a:solidFill>
              <a:srgbClr val="A4B6B8"/>
            </a:solidFill>
            <a:prstDash val="solid"/>
          </a:ln>
        </p:spPr>
        <p:txBody>
          <a:bodyPr/>
          <a:lstStyle/>
          <a:p>
            <a:endParaRPr/>
          </a:p>
        </p:txBody>
      </p:sp>
      <p:sp>
        <p:nvSpPr>
          <p:cNvPr id="8" name="Text 6"/>
          <p:cNvSpPr/>
          <p:nvPr/>
        </p:nvSpPr>
        <p:spPr>
          <a:xfrm>
            <a:off x="1097280" y="1965960"/>
            <a:ext cx="1828800" cy="182880"/>
          </a:xfrm>
          <a:prstGeom prst="rect">
            <a:avLst/>
          </a:prstGeom>
          <a:noFill/>
          <a:ln/>
        </p:spPr>
        <p:txBody>
          <a:bodyPr wrap="square" rtlCol="0" anchor="ctr"/>
          <a:lstStyle/>
          <a:p>
            <a:pPr marL="0" indent="0">
              <a:buNone/>
            </a:pPr>
            <a:r>
              <a:rPr lang="en-US" sz="1000" dirty="0">
                <a:solidFill>
                  <a:srgbClr val="030A18"/>
                </a:solidFill>
                <a:latin typeface="Arial" pitchFamily="34" charset="0"/>
                <a:ea typeface="Arial" pitchFamily="34" charset="-122"/>
                <a:cs typeface="Arial" pitchFamily="34" charset="-120"/>
              </a:rPr>
              <a:t>public</a:t>
            </a:r>
            <a:endParaRPr lang="en-US" sz="1000" dirty="0"/>
          </a:p>
        </p:txBody>
      </p:sp>
      <p:sp>
        <p:nvSpPr>
          <p:cNvPr id="9" name="Shape 7"/>
          <p:cNvSpPr/>
          <p:nvPr/>
        </p:nvSpPr>
        <p:spPr>
          <a:xfrm>
            <a:off x="1097280" y="2240280"/>
            <a:ext cx="1828800" cy="256032"/>
          </a:xfrm>
          <a:prstGeom prst="rect">
            <a:avLst/>
          </a:prstGeom>
          <a:solidFill>
            <a:srgbClr val="A4B6B8"/>
          </a:solidFill>
          <a:ln w="12700">
            <a:solidFill>
              <a:srgbClr val="A4B6B8"/>
            </a:solidFill>
            <a:prstDash val="solid"/>
          </a:ln>
        </p:spPr>
        <p:txBody>
          <a:bodyPr/>
          <a:lstStyle/>
          <a:p>
            <a:endParaRPr/>
          </a:p>
        </p:txBody>
      </p:sp>
      <p:sp>
        <p:nvSpPr>
          <p:cNvPr id="10" name="Text 8"/>
          <p:cNvSpPr/>
          <p:nvPr/>
        </p:nvSpPr>
        <p:spPr>
          <a:xfrm>
            <a:off x="1097280" y="2286000"/>
            <a:ext cx="1828800" cy="182880"/>
          </a:xfrm>
          <a:prstGeom prst="rect">
            <a:avLst/>
          </a:prstGeom>
          <a:noFill/>
          <a:ln/>
        </p:spPr>
        <p:txBody>
          <a:bodyPr wrap="square" rtlCol="0" anchor="ctr"/>
          <a:lstStyle/>
          <a:p>
            <a:pPr marL="0" indent="0">
              <a:buNone/>
            </a:pPr>
            <a:r>
              <a:rPr lang="en-US" sz="1000" dirty="0">
                <a:solidFill>
                  <a:srgbClr val="030A18"/>
                </a:solidFill>
                <a:latin typeface="Arial" pitchFamily="34" charset="0"/>
                <a:ea typeface="Arial" pitchFamily="34" charset="-122"/>
                <a:cs typeface="Arial" pitchFamily="34" charset="-120"/>
              </a:rPr>
              <a:t>sales</a:t>
            </a:r>
            <a:endParaRPr lang="en-US" sz="1000" dirty="0"/>
          </a:p>
        </p:txBody>
      </p:sp>
      <p:sp>
        <p:nvSpPr>
          <p:cNvPr id="11" name="Shape 9"/>
          <p:cNvSpPr/>
          <p:nvPr/>
        </p:nvSpPr>
        <p:spPr>
          <a:xfrm>
            <a:off x="1097280" y="2560320"/>
            <a:ext cx="1828800" cy="256032"/>
          </a:xfrm>
          <a:prstGeom prst="rect">
            <a:avLst/>
          </a:prstGeom>
          <a:solidFill>
            <a:srgbClr val="A4B6B8"/>
          </a:solidFill>
          <a:ln w="12700">
            <a:solidFill>
              <a:srgbClr val="A4B6B8"/>
            </a:solidFill>
            <a:prstDash val="solid"/>
          </a:ln>
        </p:spPr>
        <p:txBody>
          <a:bodyPr/>
          <a:lstStyle/>
          <a:p>
            <a:endParaRPr/>
          </a:p>
        </p:txBody>
      </p:sp>
      <p:sp>
        <p:nvSpPr>
          <p:cNvPr id="12" name="Text 10"/>
          <p:cNvSpPr/>
          <p:nvPr/>
        </p:nvSpPr>
        <p:spPr>
          <a:xfrm>
            <a:off x="1097280" y="2606040"/>
            <a:ext cx="1828800" cy="182880"/>
          </a:xfrm>
          <a:prstGeom prst="rect">
            <a:avLst/>
          </a:prstGeom>
          <a:noFill/>
          <a:ln/>
        </p:spPr>
        <p:txBody>
          <a:bodyPr wrap="square" rtlCol="0" anchor="ctr"/>
          <a:lstStyle/>
          <a:p>
            <a:pPr marL="0" indent="0">
              <a:buNone/>
            </a:pPr>
            <a:r>
              <a:rPr lang="en-US" sz="1000" dirty="0">
                <a:solidFill>
                  <a:srgbClr val="030A18"/>
                </a:solidFill>
                <a:latin typeface="Arial" pitchFamily="34" charset="0"/>
                <a:ea typeface="Arial" pitchFamily="34" charset="-122"/>
                <a:cs typeface="Arial" pitchFamily="34" charset="-120"/>
              </a:rPr>
              <a:t>analytics</a:t>
            </a:r>
            <a:endParaRPr lang="en-US" sz="1000" dirty="0"/>
          </a:p>
        </p:txBody>
      </p:sp>
      <p:sp>
        <p:nvSpPr>
          <p:cNvPr id="13" name="Shape 11"/>
          <p:cNvSpPr/>
          <p:nvPr/>
        </p:nvSpPr>
        <p:spPr>
          <a:xfrm>
            <a:off x="3383280" y="1645920"/>
            <a:ext cx="2011680" cy="1463040"/>
          </a:xfrm>
          <a:prstGeom prst="roundRect">
            <a:avLst>
              <a:gd name="adj" fmla="val 3125"/>
            </a:avLst>
          </a:prstGeom>
          <a:solidFill>
            <a:srgbClr val="FFFFFF"/>
          </a:solidFill>
          <a:ln w="12700">
            <a:solidFill>
              <a:srgbClr val="97B1DF"/>
            </a:solidFill>
            <a:prstDash val="solid"/>
          </a:ln>
        </p:spPr>
        <p:txBody>
          <a:bodyPr/>
          <a:lstStyle/>
          <a:p>
            <a:endParaRPr/>
          </a:p>
        </p:txBody>
      </p:sp>
      <p:sp>
        <p:nvSpPr>
          <p:cNvPr id="14" name="Text 12"/>
          <p:cNvSpPr/>
          <p:nvPr/>
        </p:nvSpPr>
        <p:spPr>
          <a:xfrm>
            <a:off x="3429000" y="1691640"/>
            <a:ext cx="1920240" cy="228600"/>
          </a:xfrm>
          <a:prstGeom prst="rect">
            <a:avLst/>
          </a:prstGeom>
          <a:noFill/>
          <a:ln/>
        </p:spPr>
        <p:txBody>
          <a:bodyPr wrap="square" rtlCol="0" anchor="ctr"/>
          <a:lstStyle/>
          <a:p>
            <a:pPr marL="0" indent="0">
              <a:buNone/>
            </a:pPr>
            <a:r>
              <a:rPr lang="en-US" sz="800" dirty="0">
                <a:solidFill>
                  <a:srgbClr val="030A18"/>
                </a:solidFill>
                <a:latin typeface="Arial" pitchFamily="34" charset="0"/>
                <a:ea typeface="Arial" pitchFamily="34" charset="-122"/>
                <a:cs typeface="Arial" pitchFamily="34" charset="-120"/>
              </a:rPr>
              <a:t>Database B</a:t>
            </a:r>
            <a:endParaRPr lang="en-US" sz="800" dirty="0"/>
          </a:p>
        </p:txBody>
      </p:sp>
      <p:sp>
        <p:nvSpPr>
          <p:cNvPr id="15" name="Shape 13"/>
          <p:cNvSpPr/>
          <p:nvPr/>
        </p:nvSpPr>
        <p:spPr>
          <a:xfrm>
            <a:off x="3474720" y="1920240"/>
            <a:ext cx="1828800" cy="256032"/>
          </a:xfrm>
          <a:prstGeom prst="rect">
            <a:avLst/>
          </a:prstGeom>
          <a:solidFill>
            <a:srgbClr val="A4B6B8"/>
          </a:solidFill>
          <a:ln w="12700">
            <a:solidFill>
              <a:srgbClr val="A4B6B8"/>
            </a:solidFill>
            <a:prstDash val="solid"/>
          </a:ln>
        </p:spPr>
        <p:txBody>
          <a:bodyPr/>
          <a:lstStyle/>
          <a:p>
            <a:endParaRPr/>
          </a:p>
        </p:txBody>
      </p:sp>
      <p:sp>
        <p:nvSpPr>
          <p:cNvPr id="16" name="Text 14"/>
          <p:cNvSpPr/>
          <p:nvPr/>
        </p:nvSpPr>
        <p:spPr>
          <a:xfrm>
            <a:off x="3474720" y="1965960"/>
            <a:ext cx="1828800" cy="182880"/>
          </a:xfrm>
          <a:prstGeom prst="rect">
            <a:avLst/>
          </a:prstGeom>
          <a:noFill/>
          <a:ln/>
        </p:spPr>
        <p:txBody>
          <a:bodyPr wrap="square" rtlCol="0" anchor="ctr"/>
          <a:lstStyle/>
          <a:p>
            <a:pPr marL="0" indent="0">
              <a:buNone/>
            </a:pPr>
            <a:r>
              <a:rPr lang="en-US" sz="1000" dirty="0">
                <a:solidFill>
                  <a:srgbClr val="030A18"/>
                </a:solidFill>
                <a:latin typeface="Arial" pitchFamily="34" charset="0"/>
                <a:ea typeface="Arial" pitchFamily="34" charset="-122"/>
                <a:cs typeface="Arial" pitchFamily="34" charset="-120"/>
              </a:rPr>
              <a:t>public</a:t>
            </a:r>
            <a:endParaRPr lang="en-US" sz="1000" dirty="0"/>
          </a:p>
        </p:txBody>
      </p:sp>
      <p:sp>
        <p:nvSpPr>
          <p:cNvPr id="17" name="Shape 15"/>
          <p:cNvSpPr/>
          <p:nvPr/>
        </p:nvSpPr>
        <p:spPr>
          <a:xfrm>
            <a:off x="3474720" y="2240280"/>
            <a:ext cx="1828800" cy="256032"/>
          </a:xfrm>
          <a:prstGeom prst="rect">
            <a:avLst/>
          </a:prstGeom>
          <a:solidFill>
            <a:srgbClr val="A4B6B8"/>
          </a:solidFill>
          <a:ln w="12700">
            <a:solidFill>
              <a:srgbClr val="A4B6B8"/>
            </a:solidFill>
            <a:prstDash val="solid"/>
          </a:ln>
        </p:spPr>
        <p:txBody>
          <a:bodyPr/>
          <a:lstStyle/>
          <a:p>
            <a:endParaRPr/>
          </a:p>
        </p:txBody>
      </p:sp>
      <p:sp>
        <p:nvSpPr>
          <p:cNvPr id="18" name="Text 16"/>
          <p:cNvSpPr/>
          <p:nvPr/>
        </p:nvSpPr>
        <p:spPr>
          <a:xfrm>
            <a:off x="3474720" y="2286000"/>
            <a:ext cx="1828800" cy="182880"/>
          </a:xfrm>
          <a:prstGeom prst="rect">
            <a:avLst/>
          </a:prstGeom>
          <a:noFill/>
          <a:ln/>
        </p:spPr>
        <p:txBody>
          <a:bodyPr wrap="square" rtlCol="0" anchor="ctr"/>
          <a:lstStyle/>
          <a:p>
            <a:pPr marL="0" indent="0">
              <a:buNone/>
            </a:pPr>
            <a:r>
              <a:rPr lang="en-US" sz="1000" dirty="0">
                <a:solidFill>
                  <a:srgbClr val="030A18"/>
                </a:solidFill>
                <a:latin typeface="Arial" pitchFamily="34" charset="0"/>
                <a:ea typeface="Arial" pitchFamily="34" charset="-122"/>
                <a:cs typeface="Arial" pitchFamily="34" charset="-120"/>
              </a:rPr>
              <a:t>sales</a:t>
            </a:r>
            <a:endParaRPr lang="en-US" sz="1000" dirty="0"/>
          </a:p>
        </p:txBody>
      </p:sp>
      <p:sp>
        <p:nvSpPr>
          <p:cNvPr id="19" name="Shape 17"/>
          <p:cNvSpPr/>
          <p:nvPr/>
        </p:nvSpPr>
        <p:spPr>
          <a:xfrm>
            <a:off x="3474720" y="2560320"/>
            <a:ext cx="1828800" cy="256032"/>
          </a:xfrm>
          <a:prstGeom prst="rect">
            <a:avLst/>
          </a:prstGeom>
          <a:solidFill>
            <a:srgbClr val="A4B6B8"/>
          </a:solidFill>
          <a:ln w="12700">
            <a:solidFill>
              <a:srgbClr val="A4B6B8"/>
            </a:solidFill>
            <a:prstDash val="solid"/>
          </a:ln>
        </p:spPr>
        <p:txBody>
          <a:bodyPr/>
          <a:lstStyle/>
          <a:p>
            <a:endParaRPr/>
          </a:p>
        </p:txBody>
      </p:sp>
      <p:sp>
        <p:nvSpPr>
          <p:cNvPr id="20" name="Text 18"/>
          <p:cNvSpPr/>
          <p:nvPr/>
        </p:nvSpPr>
        <p:spPr>
          <a:xfrm>
            <a:off x="3474720" y="2606040"/>
            <a:ext cx="1828800" cy="182880"/>
          </a:xfrm>
          <a:prstGeom prst="rect">
            <a:avLst/>
          </a:prstGeom>
          <a:noFill/>
          <a:ln/>
        </p:spPr>
        <p:txBody>
          <a:bodyPr wrap="square" rtlCol="0" anchor="ctr"/>
          <a:lstStyle/>
          <a:p>
            <a:pPr marL="0" indent="0">
              <a:buNone/>
            </a:pPr>
            <a:r>
              <a:rPr lang="en-US" sz="1000" dirty="0">
                <a:solidFill>
                  <a:srgbClr val="030A18"/>
                </a:solidFill>
                <a:latin typeface="Arial" pitchFamily="34" charset="0"/>
                <a:ea typeface="Arial" pitchFamily="34" charset="-122"/>
                <a:cs typeface="Arial" pitchFamily="34" charset="-120"/>
              </a:rPr>
              <a:t>analytics</a:t>
            </a:r>
            <a:endParaRPr lang="en-US" sz="1000" dirty="0"/>
          </a:p>
        </p:txBody>
      </p:sp>
      <p:sp>
        <p:nvSpPr>
          <p:cNvPr id="21" name="Shape 19"/>
          <p:cNvSpPr/>
          <p:nvPr/>
        </p:nvSpPr>
        <p:spPr>
          <a:xfrm>
            <a:off x="5760720" y="1645920"/>
            <a:ext cx="2011680" cy="1463040"/>
          </a:xfrm>
          <a:prstGeom prst="roundRect">
            <a:avLst>
              <a:gd name="adj" fmla="val 3125"/>
            </a:avLst>
          </a:prstGeom>
          <a:solidFill>
            <a:srgbClr val="FFFFFF"/>
          </a:solidFill>
          <a:ln w="12700">
            <a:solidFill>
              <a:srgbClr val="97B1DF"/>
            </a:solidFill>
            <a:prstDash val="solid"/>
          </a:ln>
        </p:spPr>
        <p:txBody>
          <a:bodyPr/>
          <a:lstStyle/>
          <a:p>
            <a:endParaRPr/>
          </a:p>
        </p:txBody>
      </p:sp>
      <p:sp>
        <p:nvSpPr>
          <p:cNvPr id="22" name="Text 20"/>
          <p:cNvSpPr/>
          <p:nvPr/>
        </p:nvSpPr>
        <p:spPr>
          <a:xfrm>
            <a:off x="5806440" y="1691640"/>
            <a:ext cx="1920240" cy="228600"/>
          </a:xfrm>
          <a:prstGeom prst="rect">
            <a:avLst/>
          </a:prstGeom>
          <a:noFill/>
          <a:ln/>
        </p:spPr>
        <p:txBody>
          <a:bodyPr wrap="square" rtlCol="0" anchor="ctr"/>
          <a:lstStyle/>
          <a:p>
            <a:pPr marL="0" indent="0">
              <a:buNone/>
            </a:pPr>
            <a:r>
              <a:rPr lang="en-US" sz="800" dirty="0">
                <a:solidFill>
                  <a:srgbClr val="030A18"/>
                </a:solidFill>
                <a:latin typeface="Arial" pitchFamily="34" charset="0"/>
                <a:ea typeface="Arial" pitchFamily="34" charset="-122"/>
                <a:cs typeface="Arial" pitchFamily="34" charset="-120"/>
              </a:rPr>
              <a:t>Database C</a:t>
            </a:r>
            <a:endParaRPr lang="en-US" sz="800" dirty="0"/>
          </a:p>
        </p:txBody>
      </p:sp>
      <p:sp>
        <p:nvSpPr>
          <p:cNvPr id="23" name="Shape 21"/>
          <p:cNvSpPr/>
          <p:nvPr/>
        </p:nvSpPr>
        <p:spPr>
          <a:xfrm>
            <a:off x="5852160" y="1920240"/>
            <a:ext cx="1828800" cy="256032"/>
          </a:xfrm>
          <a:prstGeom prst="rect">
            <a:avLst/>
          </a:prstGeom>
          <a:solidFill>
            <a:srgbClr val="A4B6B8"/>
          </a:solidFill>
          <a:ln w="12700">
            <a:solidFill>
              <a:srgbClr val="A4B6B8"/>
            </a:solidFill>
            <a:prstDash val="solid"/>
          </a:ln>
        </p:spPr>
        <p:txBody>
          <a:bodyPr/>
          <a:lstStyle/>
          <a:p>
            <a:endParaRPr/>
          </a:p>
        </p:txBody>
      </p:sp>
      <p:sp>
        <p:nvSpPr>
          <p:cNvPr id="24" name="Text 22"/>
          <p:cNvSpPr/>
          <p:nvPr/>
        </p:nvSpPr>
        <p:spPr>
          <a:xfrm>
            <a:off x="5852160" y="1965960"/>
            <a:ext cx="1828800" cy="182880"/>
          </a:xfrm>
          <a:prstGeom prst="rect">
            <a:avLst/>
          </a:prstGeom>
          <a:noFill/>
          <a:ln/>
        </p:spPr>
        <p:txBody>
          <a:bodyPr wrap="square" rtlCol="0" anchor="ctr"/>
          <a:lstStyle/>
          <a:p>
            <a:pPr marL="0" indent="0">
              <a:buNone/>
            </a:pPr>
            <a:r>
              <a:rPr lang="en-US" sz="1000" dirty="0">
                <a:solidFill>
                  <a:srgbClr val="030A18"/>
                </a:solidFill>
                <a:latin typeface="Arial" pitchFamily="34" charset="0"/>
                <a:ea typeface="Arial" pitchFamily="34" charset="-122"/>
                <a:cs typeface="Arial" pitchFamily="34" charset="-120"/>
              </a:rPr>
              <a:t>public</a:t>
            </a:r>
            <a:endParaRPr lang="en-US" sz="1000" dirty="0"/>
          </a:p>
        </p:txBody>
      </p:sp>
      <p:sp>
        <p:nvSpPr>
          <p:cNvPr id="25" name="Shape 23"/>
          <p:cNvSpPr/>
          <p:nvPr/>
        </p:nvSpPr>
        <p:spPr>
          <a:xfrm>
            <a:off x="5852160" y="2240280"/>
            <a:ext cx="1828800" cy="256032"/>
          </a:xfrm>
          <a:prstGeom prst="rect">
            <a:avLst/>
          </a:prstGeom>
          <a:solidFill>
            <a:srgbClr val="A4B6B8"/>
          </a:solidFill>
          <a:ln w="12700">
            <a:solidFill>
              <a:srgbClr val="A4B6B8"/>
            </a:solidFill>
            <a:prstDash val="solid"/>
          </a:ln>
        </p:spPr>
        <p:txBody>
          <a:bodyPr/>
          <a:lstStyle/>
          <a:p>
            <a:endParaRPr/>
          </a:p>
        </p:txBody>
      </p:sp>
      <p:sp>
        <p:nvSpPr>
          <p:cNvPr id="26" name="Text 24"/>
          <p:cNvSpPr/>
          <p:nvPr/>
        </p:nvSpPr>
        <p:spPr>
          <a:xfrm>
            <a:off x="5852160" y="2286000"/>
            <a:ext cx="1828800" cy="182880"/>
          </a:xfrm>
          <a:prstGeom prst="rect">
            <a:avLst/>
          </a:prstGeom>
          <a:noFill/>
          <a:ln/>
        </p:spPr>
        <p:txBody>
          <a:bodyPr wrap="square" rtlCol="0" anchor="ctr"/>
          <a:lstStyle/>
          <a:p>
            <a:pPr marL="0" indent="0">
              <a:buNone/>
            </a:pPr>
            <a:r>
              <a:rPr lang="en-US" sz="1000" dirty="0">
                <a:solidFill>
                  <a:srgbClr val="030A18"/>
                </a:solidFill>
                <a:latin typeface="Arial" pitchFamily="34" charset="0"/>
                <a:ea typeface="Arial" pitchFamily="34" charset="-122"/>
                <a:cs typeface="Arial" pitchFamily="34" charset="-120"/>
              </a:rPr>
              <a:t>sales</a:t>
            </a:r>
            <a:endParaRPr lang="en-US" sz="1000" dirty="0"/>
          </a:p>
        </p:txBody>
      </p:sp>
      <p:sp>
        <p:nvSpPr>
          <p:cNvPr id="27" name="Shape 25"/>
          <p:cNvSpPr/>
          <p:nvPr/>
        </p:nvSpPr>
        <p:spPr>
          <a:xfrm>
            <a:off x="5852160" y="2560320"/>
            <a:ext cx="1828800" cy="256032"/>
          </a:xfrm>
          <a:prstGeom prst="rect">
            <a:avLst/>
          </a:prstGeom>
          <a:solidFill>
            <a:srgbClr val="A4B6B8"/>
          </a:solidFill>
          <a:ln w="12700">
            <a:solidFill>
              <a:srgbClr val="A4B6B8"/>
            </a:solidFill>
            <a:prstDash val="solid"/>
          </a:ln>
        </p:spPr>
        <p:txBody>
          <a:bodyPr/>
          <a:lstStyle/>
          <a:p>
            <a:endParaRPr/>
          </a:p>
        </p:txBody>
      </p:sp>
      <p:sp>
        <p:nvSpPr>
          <p:cNvPr id="28" name="Text 26"/>
          <p:cNvSpPr/>
          <p:nvPr/>
        </p:nvSpPr>
        <p:spPr>
          <a:xfrm>
            <a:off x="5852160" y="2606040"/>
            <a:ext cx="1828800" cy="182880"/>
          </a:xfrm>
          <a:prstGeom prst="rect">
            <a:avLst/>
          </a:prstGeom>
          <a:noFill/>
          <a:ln/>
        </p:spPr>
        <p:txBody>
          <a:bodyPr wrap="square" rtlCol="0" anchor="ctr"/>
          <a:lstStyle/>
          <a:p>
            <a:pPr marL="0" indent="0">
              <a:buNone/>
            </a:pPr>
            <a:r>
              <a:rPr lang="en-US" sz="1000" dirty="0">
                <a:solidFill>
                  <a:srgbClr val="030A18"/>
                </a:solidFill>
                <a:latin typeface="Arial" pitchFamily="34" charset="0"/>
                <a:ea typeface="Arial" pitchFamily="34" charset="-122"/>
                <a:cs typeface="Arial" pitchFamily="34" charset="-120"/>
              </a:rPr>
              <a:t>analytics</a:t>
            </a:r>
            <a:endParaRPr lang="en-US" sz="1000" dirty="0"/>
          </a:p>
        </p:txBody>
      </p:sp>
      <p:sp>
        <p:nvSpPr>
          <p:cNvPr id="29" name="Text 27"/>
          <p:cNvSpPr/>
          <p:nvPr/>
        </p:nvSpPr>
        <p:spPr>
          <a:xfrm>
            <a:off x="731520" y="3749040"/>
            <a:ext cx="7680960" cy="1188720"/>
          </a:xfrm>
          <a:prstGeom prst="rect">
            <a:avLst/>
          </a:prstGeom>
          <a:noFill/>
          <a:ln/>
        </p:spPr>
        <p:txBody>
          <a:bodyPr wrap="square" rtlCol="0" anchor="ctr"/>
          <a:lstStyle/>
          <a:p>
            <a:pPr marL="0" indent="0">
              <a:buNone/>
            </a:pPr>
            <a:r>
              <a:rPr lang="en-US" sz="1200" dirty="0">
                <a:solidFill>
                  <a:srgbClr val="030A18"/>
                </a:solidFill>
              </a:rPr>
              <a:t>• A cluster is a directory tree containing data files, WAL logs and subdirectories for each database
• Each database is isolated within the cluster and holds its own set of schemas
• Schemas organise tables, views and functions within a database</a:t>
            </a:r>
            <a:endParaRPr lang="en-US" sz="1200" dirty="0"/>
          </a:p>
        </p:txBody>
      </p:sp>
      <p:sp>
        <p:nvSpPr>
          <p:cNvPr id="30" name="Text 28"/>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[11]</a:t>
            </a:r>
            <a:r>
              <a:rPr lang="en-US" sz="600" dirty="0">
                <a:solidFill>
                  <a:srgbClr val="000000"/>
                </a:solidFill>
              </a:rPr>
              <a:t>   </a:t>
            </a:r>
            <a:r>
              <a:rPr lang="en-US" sz="600" u="sng" dirty="0">
                <a:solidFill>
                  <a:srgbClr val="97B1DF"/>
                </a:solidFill>
                <a:hlinkClick r:id="rId4"/>
              </a:rPr>
              <a:t>[12]</a:t>
            </a:r>
            <a:endParaRPr lang="en-US" sz="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Physical Structure on Disk</a:t>
            </a:r>
            <a:endParaRPr lang="en-US" sz="2400" dirty="0"/>
          </a:p>
        </p:txBody>
      </p:sp>
      <p:sp>
        <p:nvSpPr>
          <p:cNvPr id="3" name="Shape 1"/>
          <p:cNvSpPr/>
          <p:nvPr/>
        </p:nvSpPr>
        <p:spPr>
          <a:xfrm>
            <a:off x="548640" y="1463040"/>
            <a:ext cx="3840480" cy="2011680"/>
          </a:xfrm>
          <a:prstGeom prst="roundRect">
            <a:avLst>
              <a:gd name="adj" fmla="val 2273"/>
            </a:avLst>
          </a:prstGeom>
          <a:solidFill>
            <a:srgbClr val="F5F5F5"/>
          </a:solidFill>
          <a:ln w="12700">
            <a:solidFill>
              <a:srgbClr val="97B1DF"/>
            </a:solidFill>
            <a:prstDash val="solid"/>
          </a:ln>
        </p:spPr>
        <p:txBody>
          <a:bodyPr/>
          <a:lstStyle/>
          <a:p>
            <a:endParaRPr/>
          </a:p>
        </p:txBody>
      </p:sp>
      <p:sp>
        <p:nvSpPr>
          <p:cNvPr id="4" name="Text 2"/>
          <p:cNvSpPr/>
          <p:nvPr/>
        </p:nvSpPr>
        <p:spPr>
          <a:xfrm>
            <a:off x="548640" y="1234440"/>
            <a:ext cx="3840480" cy="365760"/>
          </a:xfrm>
          <a:prstGeom prst="rect">
            <a:avLst/>
          </a:prstGeom>
          <a:noFill/>
          <a:ln/>
        </p:spPr>
        <p:txBody>
          <a:bodyPr wrap="square" rtlCol="0" anchor="ctr"/>
          <a:lstStyle/>
          <a:p>
            <a:pPr marL="0" indent="0">
              <a:buNone/>
            </a:pPr>
            <a:r>
              <a:rPr lang="en-US" sz="1600" dirty="0">
                <a:solidFill>
                  <a:srgbClr val="030A18"/>
                </a:solidFill>
              </a:rPr>
              <a:t>Data directory (cluster)</a:t>
            </a:r>
            <a:endParaRPr lang="en-US" sz="1600" dirty="0"/>
          </a:p>
        </p:txBody>
      </p:sp>
      <p:sp>
        <p:nvSpPr>
          <p:cNvPr id="5" name="Shape 3"/>
          <p:cNvSpPr/>
          <p:nvPr/>
        </p:nvSpPr>
        <p:spPr>
          <a:xfrm>
            <a:off x="731520" y="1645920"/>
            <a:ext cx="3474720" cy="320040"/>
          </a:xfrm>
          <a:prstGeom prst="roundRect">
            <a:avLst>
              <a:gd name="adj" fmla="val 14286"/>
            </a:avLst>
          </a:prstGeom>
          <a:solidFill>
            <a:srgbClr val="A4B6B8"/>
          </a:solidFill>
          <a:ln w="12700">
            <a:solidFill>
              <a:srgbClr val="A4B6B8"/>
            </a:solidFill>
            <a:prstDash val="solid"/>
          </a:ln>
        </p:spPr>
        <p:txBody>
          <a:bodyPr/>
          <a:lstStyle/>
          <a:p>
            <a:endParaRPr/>
          </a:p>
        </p:txBody>
      </p:sp>
      <p:sp>
        <p:nvSpPr>
          <p:cNvPr id="6" name="Text 4"/>
          <p:cNvSpPr/>
          <p:nvPr/>
        </p:nvSpPr>
        <p:spPr>
          <a:xfrm>
            <a:off x="749808" y="1664208"/>
            <a:ext cx="3291840" cy="301752"/>
          </a:xfrm>
          <a:prstGeom prst="rect">
            <a:avLst/>
          </a:prstGeom>
          <a:noFill/>
          <a:ln/>
        </p:spPr>
        <p:txBody>
          <a:bodyPr wrap="square" rtlCol="0" anchor="ctr"/>
          <a:lstStyle/>
          <a:p>
            <a:pPr marL="0" indent="0">
              <a:buNone/>
            </a:pPr>
            <a:r>
              <a:rPr lang="en-US" sz="800" b="1" dirty="0">
                <a:solidFill>
                  <a:srgbClr val="030A18"/>
                </a:solidFill>
              </a:rPr>
              <a:t>base/</a:t>
            </a:r>
            <a:endParaRPr lang="en-US" sz="800" dirty="0"/>
          </a:p>
          <a:p>
            <a:pPr marL="0" indent="0">
              <a:buNone/>
            </a:pPr>
            <a:r>
              <a:rPr lang="en-US" sz="1000" dirty="0">
                <a:solidFill>
                  <a:srgbClr val="030A18"/>
                </a:solidFill>
              </a:rPr>
              <a:t>Databases with table &amp; index files</a:t>
            </a:r>
            <a:endParaRPr lang="en-US" sz="800" dirty="0"/>
          </a:p>
        </p:txBody>
      </p:sp>
      <p:sp>
        <p:nvSpPr>
          <p:cNvPr id="7" name="Shape 5"/>
          <p:cNvSpPr/>
          <p:nvPr/>
        </p:nvSpPr>
        <p:spPr>
          <a:xfrm>
            <a:off x="731520" y="2103120"/>
            <a:ext cx="3474720" cy="320040"/>
          </a:xfrm>
          <a:prstGeom prst="roundRect">
            <a:avLst>
              <a:gd name="adj" fmla="val 14286"/>
            </a:avLst>
          </a:prstGeom>
          <a:solidFill>
            <a:srgbClr val="A4B6B8"/>
          </a:solidFill>
          <a:ln w="12700">
            <a:solidFill>
              <a:srgbClr val="A4B6B8"/>
            </a:solidFill>
            <a:prstDash val="solid"/>
          </a:ln>
        </p:spPr>
        <p:txBody>
          <a:bodyPr/>
          <a:lstStyle/>
          <a:p>
            <a:endParaRPr/>
          </a:p>
        </p:txBody>
      </p:sp>
      <p:sp>
        <p:nvSpPr>
          <p:cNvPr id="8" name="Text 6"/>
          <p:cNvSpPr/>
          <p:nvPr/>
        </p:nvSpPr>
        <p:spPr>
          <a:xfrm>
            <a:off x="749808" y="2121408"/>
            <a:ext cx="3291840" cy="301752"/>
          </a:xfrm>
          <a:prstGeom prst="rect">
            <a:avLst/>
          </a:prstGeom>
          <a:noFill/>
          <a:ln/>
        </p:spPr>
        <p:txBody>
          <a:bodyPr wrap="square" rtlCol="0" anchor="ctr"/>
          <a:lstStyle/>
          <a:p>
            <a:pPr marL="0" indent="0">
              <a:buNone/>
            </a:pPr>
            <a:r>
              <a:rPr lang="en-US" sz="800" b="1" dirty="0">
                <a:solidFill>
                  <a:srgbClr val="030A18"/>
                </a:solidFill>
              </a:rPr>
              <a:t>pg_wal/</a:t>
            </a:r>
            <a:endParaRPr lang="en-US" sz="800" dirty="0"/>
          </a:p>
          <a:p>
            <a:pPr marL="0" indent="0">
              <a:buNone/>
            </a:pPr>
            <a:r>
              <a:rPr lang="en-US" sz="1000" dirty="0">
                <a:solidFill>
                  <a:srgbClr val="030A18"/>
                </a:solidFill>
              </a:rPr>
              <a:t>Write‑Ahead Log segment files</a:t>
            </a:r>
            <a:endParaRPr lang="en-US" sz="800" dirty="0"/>
          </a:p>
        </p:txBody>
      </p:sp>
      <p:sp>
        <p:nvSpPr>
          <p:cNvPr id="9" name="Shape 7"/>
          <p:cNvSpPr/>
          <p:nvPr/>
        </p:nvSpPr>
        <p:spPr>
          <a:xfrm>
            <a:off x="731520" y="2560320"/>
            <a:ext cx="3474720" cy="320040"/>
          </a:xfrm>
          <a:prstGeom prst="roundRect">
            <a:avLst>
              <a:gd name="adj" fmla="val 14286"/>
            </a:avLst>
          </a:prstGeom>
          <a:solidFill>
            <a:srgbClr val="A4B6B8"/>
          </a:solidFill>
          <a:ln w="12700">
            <a:solidFill>
              <a:srgbClr val="A4B6B8"/>
            </a:solidFill>
            <a:prstDash val="solid"/>
          </a:ln>
        </p:spPr>
        <p:txBody>
          <a:bodyPr/>
          <a:lstStyle/>
          <a:p>
            <a:endParaRPr/>
          </a:p>
        </p:txBody>
      </p:sp>
      <p:sp>
        <p:nvSpPr>
          <p:cNvPr id="10" name="Text 8"/>
          <p:cNvSpPr/>
          <p:nvPr/>
        </p:nvSpPr>
        <p:spPr>
          <a:xfrm>
            <a:off x="749808" y="2578608"/>
            <a:ext cx="3291840" cy="301752"/>
          </a:xfrm>
          <a:prstGeom prst="rect">
            <a:avLst/>
          </a:prstGeom>
          <a:noFill/>
          <a:ln/>
        </p:spPr>
        <p:txBody>
          <a:bodyPr wrap="square" rtlCol="0" anchor="ctr"/>
          <a:lstStyle/>
          <a:p>
            <a:pPr marL="0" indent="0">
              <a:buNone/>
            </a:pPr>
            <a:r>
              <a:rPr lang="en-US" sz="800" b="1" dirty="0">
                <a:solidFill>
                  <a:srgbClr val="030A18"/>
                </a:solidFill>
              </a:rPr>
              <a:t>pg_global/</a:t>
            </a:r>
            <a:endParaRPr lang="en-US" sz="800" dirty="0"/>
          </a:p>
          <a:p>
            <a:pPr marL="0" indent="0">
              <a:buNone/>
            </a:pPr>
            <a:r>
              <a:rPr lang="en-US" sz="1000" dirty="0">
                <a:solidFill>
                  <a:srgbClr val="030A18"/>
                </a:solidFill>
              </a:rPr>
              <a:t>Cluster‑wide tables</a:t>
            </a:r>
            <a:endParaRPr lang="en-US" sz="800" dirty="0"/>
          </a:p>
        </p:txBody>
      </p:sp>
      <p:sp>
        <p:nvSpPr>
          <p:cNvPr id="11" name="Shape 9"/>
          <p:cNvSpPr/>
          <p:nvPr/>
        </p:nvSpPr>
        <p:spPr>
          <a:xfrm>
            <a:off x="731520" y="3017520"/>
            <a:ext cx="3474720" cy="320040"/>
          </a:xfrm>
          <a:prstGeom prst="roundRect">
            <a:avLst>
              <a:gd name="adj" fmla="val 14286"/>
            </a:avLst>
          </a:prstGeom>
          <a:solidFill>
            <a:srgbClr val="A4B6B8"/>
          </a:solidFill>
          <a:ln w="12700">
            <a:solidFill>
              <a:srgbClr val="A4B6B8"/>
            </a:solidFill>
            <a:prstDash val="solid"/>
          </a:ln>
        </p:spPr>
        <p:txBody>
          <a:bodyPr/>
          <a:lstStyle/>
          <a:p>
            <a:endParaRPr/>
          </a:p>
        </p:txBody>
      </p:sp>
      <p:sp>
        <p:nvSpPr>
          <p:cNvPr id="12" name="Text 10"/>
          <p:cNvSpPr/>
          <p:nvPr/>
        </p:nvSpPr>
        <p:spPr>
          <a:xfrm>
            <a:off x="749808" y="3035808"/>
            <a:ext cx="3291840" cy="301752"/>
          </a:xfrm>
          <a:prstGeom prst="rect">
            <a:avLst/>
          </a:prstGeom>
          <a:noFill/>
          <a:ln/>
        </p:spPr>
        <p:txBody>
          <a:bodyPr wrap="square" rtlCol="0" anchor="ctr"/>
          <a:lstStyle/>
          <a:p>
            <a:pPr marL="0" indent="0">
              <a:buNone/>
            </a:pPr>
            <a:r>
              <a:rPr lang="en-US" sz="800" b="1" dirty="0">
                <a:solidFill>
                  <a:srgbClr val="030A18"/>
                </a:solidFill>
              </a:rPr>
              <a:t>pg_stat</a:t>
            </a:r>
            <a:endParaRPr lang="en-US" sz="800" dirty="0"/>
          </a:p>
          <a:p>
            <a:pPr marL="0" indent="0">
              <a:buNone/>
            </a:pPr>
            <a:r>
              <a:rPr lang="en-US" sz="1000" dirty="0">
                <a:solidFill>
                  <a:srgbClr val="030A18"/>
                </a:solidFill>
              </a:rPr>
              <a:t>Statistics &amp; temporary files</a:t>
            </a:r>
            <a:endParaRPr lang="en-US" sz="800" dirty="0"/>
          </a:p>
        </p:txBody>
      </p:sp>
      <p:sp>
        <p:nvSpPr>
          <p:cNvPr id="13" name="Text 11"/>
          <p:cNvSpPr/>
          <p:nvPr/>
        </p:nvSpPr>
        <p:spPr>
          <a:xfrm>
            <a:off x="4754880" y="1463040"/>
            <a:ext cx="4206240" cy="2286000"/>
          </a:xfrm>
          <a:prstGeom prst="rect">
            <a:avLst/>
          </a:prstGeom>
          <a:noFill/>
          <a:ln/>
        </p:spPr>
        <p:txBody>
          <a:bodyPr wrap="square" rtlCol="0" anchor="ctr"/>
          <a:lstStyle/>
          <a:p>
            <a:pPr marL="0" indent="0">
              <a:buNone/>
            </a:pPr>
            <a:r>
              <a:rPr lang="en-US" sz="1200" dirty="0">
                <a:solidFill>
                  <a:srgbClr val="030A18"/>
                </a:solidFill>
              </a:rPr>
              <a:t>A PostgreSQL cluster is a directory tree on disk. Each database lives under the base/ subdirectory as its own folder. WAL segment files reside in pg_wal/ and track every change for durability. Global tables and shared metadata live in pg_global/.</a:t>
            </a:r>
            <a:endParaRPr lang="en-US" sz="1200" dirty="0"/>
          </a:p>
        </p:txBody>
      </p:sp>
      <p:sp>
        <p:nvSpPr>
          <p:cNvPr id="14" name="Text 12"/>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[12]</a:t>
            </a:r>
            <a:r>
              <a:rPr lang="en-US" sz="600" dirty="0">
                <a:solidFill>
                  <a:srgbClr val="000000"/>
                </a:solidFill>
              </a:rPr>
              <a:t>   </a:t>
            </a:r>
            <a:r>
              <a:rPr lang="en-US" sz="600" u="sng" dirty="0">
                <a:solidFill>
                  <a:srgbClr val="97B1DF"/>
                </a:solidFill>
                <a:hlinkClick r:id="rId4"/>
              </a:rPr>
              <a:t>[13]</a:t>
            </a:r>
            <a:endParaRPr lang="en-US" sz="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Shared Memory &amp; Buffers</a:t>
            </a:r>
            <a:endParaRPr lang="en-US" sz="2400" dirty="0"/>
          </a:p>
        </p:txBody>
      </p:sp>
      <p:sp>
        <p:nvSpPr>
          <p:cNvPr id="3" name="Shape 1"/>
          <p:cNvSpPr/>
          <p:nvPr/>
        </p:nvSpPr>
        <p:spPr>
          <a:xfrm>
            <a:off x="731520" y="1554480"/>
            <a:ext cx="3200400" cy="1371600"/>
          </a:xfrm>
          <a:prstGeom prst="roundRect">
            <a:avLst>
              <a:gd name="adj" fmla="val 3333"/>
            </a:avLst>
          </a:prstGeom>
          <a:solidFill>
            <a:srgbClr val="97B1DF"/>
          </a:solidFill>
          <a:ln w="12700">
            <a:solidFill>
              <a:srgbClr val="97B1DF"/>
            </a:solidFill>
            <a:prstDash val="solid"/>
          </a:ln>
        </p:spPr>
        <p:txBody>
          <a:bodyPr/>
          <a:lstStyle/>
          <a:p>
            <a:endParaRPr/>
          </a:p>
        </p:txBody>
      </p:sp>
      <p:sp>
        <p:nvSpPr>
          <p:cNvPr id="4" name="Text 2"/>
          <p:cNvSpPr/>
          <p:nvPr/>
        </p:nvSpPr>
        <p:spPr>
          <a:xfrm>
            <a:off x="822960" y="1645920"/>
            <a:ext cx="3017520" cy="1188720"/>
          </a:xfrm>
          <a:prstGeom prst="rect">
            <a:avLst/>
          </a:prstGeom>
          <a:noFill/>
          <a:ln/>
        </p:spPr>
        <p:txBody>
          <a:bodyPr wrap="square" rtlCol="0" anchor="ctr"/>
          <a:lstStyle/>
          <a:p>
            <a:pPr marL="0" indent="0">
              <a:buNone/>
            </a:pPr>
            <a:r>
              <a:rPr lang="en-US" sz="1600" b="1" dirty="0">
                <a:solidFill>
                  <a:srgbClr val="FFFFFF"/>
                </a:solidFill>
              </a:rPr>
              <a:t>Shared buffers
</a:t>
            </a:r>
            <a:r>
              <a:rPr lang="en-US" sz="800" dirty="0">
                <a:solidFill>
                  <a:srgbClr val="FFFFFF"/>
                </a:solidFill>
              </a:rPr>
              <a:t>Cache of database pages; reduces disk I/O for reads &amp; writes</a:t>
            </a:r>
            <a:endParaRPr lang="en-US" sz="1600" dirty="0"/>
          </a:p>
        </p:txBody>
      </p:sp>
      <p:sp>
        <p:nvSpPr>
          <p:cNvPr id="5" name="Shape 3"/>
          <p:cNvSpPr/>
          <p:nvPr/>
        </p:nvSpPr>
        <p:spPr>
          <a:xfrm>
            <a:off x="4846320" y="1554480"/>
            <a:ext cx="3200400" cy="1371600"/>
          </a:xfrm>
          <a:prstGeom prst="roundRect">
            <a:avLst>
              <a:gd name="adj" fmla="val 3333"/>
            </a:avLst>
          </a:prstGeom>
          <a:solidFill>
            <a:srgbClr val="A4B6B8"/>
          </a:solidFill>
          <a:ln w="12700">
            <a:solidFill>
              <a:srgbClr val="A4B6B8"/>
            </a:solidFill>
            <a:prstDash val="solid"/>
          </a:ln>
        </p:spPr>
        <p:txBody>
          <a:bodyPr/>
          <a:lstStyle/>
          <a:p>
            <a:endParaRPr/>
          </a:p>
        </p:txBody>
      </p:sp>
      <p:sp>
        <p:nvSpPr>
          <p:cNvPr id="6" name="Text 4"/>
          <p:cNvSpPr/>
          <p:nvPr/>
        </p:nvSpPr>
        <p:spPr>
          <a:xfrm>
            <a:off x="4937760" y="1645920"/>
            <a:ext cx="3017520" cy="1188720"/>
          </a:xfrm>
          <a:prstGeom prst="rect">
            <a:avLst/>
          </a:prstGeom>
          <a:noFill/>
          <a:ln/>
        </p:spPr>
        <p:txBody>
          <a:bodyPr wrap="square" rtlCol="0" anchor="ctr"/>
          <a:lstStyle/>
          <a:p>
            <a:pPr marL="0" indent="0">
              <a:buNone/>
            </a:pPr>
            <a:r>
              <a:rPr lang="en-US" sz="1600" b="1" dirty="0">
                <a:solidFill>
                  <a:srgbClr val="030A18"/>
                </a:solidFill>
              </a:rPr>
              <a:t>WAL buffers
</a:t>
            </a:r>
            <a:r>
              <a:rPr lang="en-US" sz="800" dirty="0">
                <a:solidFill>
                  <a:srgbClr val="030A18"/>
                </a:solidFill>
              </a:rPr>
              <a:t>Temporary storage of log records before flush to WAL segments</a:t>
            </a:r>
            <a:endParaRPr lang="en-US" sz="1600" dirty="0"/>
          </a:p>
        </p:txBody>
      </p:sp>
      <p:sp>
        <p:nvSpPr>
          <p:cNvPr id="7" name="Shape 5"/>
          <p:cNvSpPr/>
          <p:nvPr/>
        </p:nvSpPr>
        <p:spPr>
          <a:xfrm>
            <a:off x="3474720" y="2926080"/>
            <a:ext cx="1371600" cy="0"/>
          </a:xfrm>
          <a:prstGeom prst="line">
            <a:avLst/>
          </a:prstGeom>
          <a:noFill/>
          <a:ln w="15240">
            <a:solidFill>
              <a:srgbClr val="030A18"/>
            </a:solidFill>
            <a:prstDash val="solid"/>
          </a:ln>
        </p:spPr>
        <p:txBody>
          <a:bodyPr/>
          <a:lstStyle/>
          <a:p>
            <a:endParaRPr/>
          </a:p>
        </p:txBody>
      </p:sp>
      <p:sp>
        <p:nvSpPr>
          <p:cNvPr id="8" name="Text 6"/>
          <p:cNvSpPr/>
          <p:nvPr/>
        </p:nvSpPr>
        <p:spPr>
          <a:xfrm>
            <a:off x="3840480" y="2971800"/>
            <a:ext cx="1828800" cy="365760"/>
          </a:xfrm>
          <a:prstGeom prst="rect">
            <a:avLst/>
          </a:prstGeom>
          <a:noFill/>
          <a:ln/>
        </p:spPr>
        <p:txBody>
          <a:bodyPr wrap="square" rtlCol="0" anchor="ctr"/>
          <a:lstStyle/>
          <a:p>
            <a:pPr marL="0" indent="0" algn="ctr">
              <a:buNone/>
            </a:pPr>
            <a:r>
              <a:rPr lang="en-US" sz="1000" dirty="0">
                <a:solidFill>
                  <a:srgbClr val="030A18"/>
                </a:solidFill>
                <a:latin typeface="Arial" pitchFamily="34" charset="0"/>
                <a:ea typeface="Arial" pitchFamily="34" charset="-122"/>
                <a:cs typeface="Arial" pitchFamily="34" charset="-120"/>
              </a:rPr>
              <a:t>Flush to WAL file</a:t>
            </a:r>
            <a:endParaRPr lang="en-US" sz="1000" dirty="0"/>
          </a:p>
        </p:txBody>
      </p:sp>
      <p:sp>
        <p:nvSpPr>
          <p:cNvPr id="9" name="Text 7"/>
          <p:cNvSpPr/>
          <p:nvPr/>
        </p:nvSpPr>
        <p:spPr>
          <a:xfrm>
            <a:off x="731520" y="3291840"/>
            <a:ext cx="8229600" cy="1463040"/>
          </a:xfrm>
          <a:prstGeom prst="rect">
            <a:avLst/>
          </a:prstGeom>
          <a:noFill/>
          <a:ln/>
        </p:spPr>
        <p:txBody>
          <a:bodyPr wrap="square" rtlCol="0" anchor="ctr"/>
          <a:lstStyle/>
          <a:p>
            <a:pPr marL="0" indent="0">
              <a:buNone/>
            </a:pPr>
            <a:r>
              <a:rPr lang="en-US" sz="1200" dirty="0">
                <a:solidFill>
                  <a:srgbClr val="030A18"/>
                </a:solidFill>
              </a:rPr>
              <a:t>• Shared buffers speed up reads by storing frequently accessed pages
• WAL buffers accumulate log records before flushing them to disk
• Both live in PostgreSQL's shared memory, configured at startup</a:t>
            </a:r>
            <a:endParaRPr lang="en-US" sz="1200" dirty="0"/>
          </a:p>
        </p:txBody>
      </p:sp>
      <p:sp>
        <p:nvSpPr>
          <p:cNvPr id="10" name="Text 8"/>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[10]</a:t>
            </a:r>
            <a:endParaRPr lang="en-US" sz="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Background Processes (Part 1)</a:t>
            </a:r>
            <a:endParaRPr lang="en-US" sz="2400" dirty="0"/>
          </a:p>
        </p:txBody>
      </p:sp>
      <p:sp>
        <p:nvSpPr>
          <p:cNvPr id="3" name="Text 1"/>
          <p:cNvSpPr/>
          <p:nvPr/>
        </p:nvSpPr>
        <p:spPr>
          <a:xfrm>
            <a:off x="548640" y="1371600"/>
            <a:ext cx="4114800" cy="822960"/>
          </a:xfrm>
          <a:prstGeom prst="rect">
            <a:avLst/>
          </a:prstGeom>
          <a:noFill/>
          <a:ln/>
        </p:spPr>
        <p:txBody>
          <a:bodyPr wrap="square" rtlCol="0" anchor="ctr"/>
          <a:lstStyle/>
          <a:p>
            <a:pPr marL="0" indent="0">
              <a:buNone/>
            </a:pPr>
            <a:r>
              <a:rPr lang="en-US" sz="1600" b="1" dirty="0">
                <a:solidFill>
                  <a:srgbClr val="030A18"/>
                </a:solidFill>
              </a:rPr>
              <a:t>Autovacuum
</a:t>
            </a:r>
            <a:r>
              <a:rPr lang="en-US" sz="1200" dirty="0">
                <a:solidFill>
                  <a:srgbClr val="030A18"/>
                </a:solidFill>
              </a:rPr>
              <a:t>Reclaims space from dead rows and updates planner statistics to prevent table bloat</a:t>
            </a:r>
            <a:endParaRPr lang="en-US" sz="1600" dirty="0"/>
          </a:p>
        </p:txBody>
      </p:sp>
      <p:sp>
        <p:nvSpPr>
          <p:cNvPr id="4" name="Text 2"/>
          <p:cNvSpPr/>
          <p:nvPr/>
        </p:nvSpPr>
        <p:spPr>
          <a:xfrm>
            <a:off x="548640" y="2286000"/>
            <a:ext cx="4114800" cy="731520"/>
          </a:xfrm>
          <a:prstGeom prst="rect">
            <a:avLst/>
          </a:prstGeom>
          <a:noFill/>
          <a:ln/>
        </p:spPr>
        <p:txBody>
          <a:bodyPr wrap="square" rtlCol="0" anchor="ctr"/>
          <a:lstStyle/>
          <a:p>
            <a:pPr marL="0" indent="0">
              <a:buNone/>
            </a:pPr>
            <a:r>
              <a:rPr lang="en-US" sz="1600" b="1" dirty="0">
                <a:solidFill>
                  <a:srgbClr val="030A18"/>
                </a:solidFill>
              </a:rPr>
              <a:t>Background writer
</a:t>
            </a:r>
            <a:r>
              <a:rPr lang="en-US" sz="1200" dirty="0">
                <a:solidFill>
                  <a:srgbClr val="030A18"/>
                </a:solidFill>
              </a:rPr>
              <a:t>Periodically flushes dirty buffers to disk to smooth out checkpoint I/O</a:t>
            </a:r>
            <a:endParaRPr lang="en-US" sz="1600" dirty="0"/>
          </a:p>
        </p:txBody>
      </p:sp>
      <p:sp>
        <p:nvSpPr>
          <p:cNvPr id="5" name="Text 3"/>
          <p:cNvSpPr/>
          <p:nvPr/>
        </p:nvSpPr>
        <p:spPr>
          <a:xfrm>
            <a:off x="4846320" y="1371600"/>
            <a:ext cx="3840480" cy="822960"/>
          </a:xfrm>
          <a:prstGeom prst="rect">
            <a:avLst/>
          </a:prstGeom>
          <a:noFill/>
          <a:ln/>
        </p:spPr>
        <p:txBody>
          <a:bodyPr wrap="square" rtlCol="0" anchor="ctr"/>
          <a:lstStyle/>
          <a:p>
            <a:pPr marL="0" indent="0">
              <a:buNone/>
            </a:pPr>
            <a:r>
              <a:rPr lang="en-US" sz="1600" b="1" dirty="0">
                <a:solidFill>
                  <a:srgbClr val="030A18"/>
                </a:solidFill>
              </a:rPr>
              <a:t>WAL writer
</a:t>
            </a:r>
            <a:r>
              <a:rPr lang="en-US" sz="1200" dirty="0">
                <a:solidFill>
                  <a:srgbClr val="030A18"/>
                </a:solidFill>
              </a:rPr>
              <a:t>Ensures WAL buffers are flushed frequently to maintain durability without writing every data page</a:t>
            </a:r>
            <a:endParaRPr lang="en-US" sz="1600" dirty="0"/>
          </a:p>
        </p:txBody>
      </p:sp>
      <p:sp>
        <p:nvSpPr>
          <p:cNvPr id="6" name="Text 4"/>
          <p:cNvSpPr/>
          <p:nvPr/>
        </p:nvSpPr>
        <p:spPr>
          <a:xfrm>
            <a:off x="4846320" y="2286000"/>
            <a:ext cx="3840480" cy="731520"/>
          </a:xfrm>
          <a:prstGeom prst="rect">
            <a:avLst/>
          </a:prstGeom>
          <a:noFill/>
          <a:ln/>
        </p:spPr>
        <p:txBody>
          <a:bodyPr wrap="square" rtlCol="0" anchor="ctr"/>
          <a:lstStyle/>
          <a:p>
            <a:pPr marL="0" indent="0">
              <a:buNone/>
            </a:pPr>
            <a:r>
              <a:rPr lang="en-US" sz="1600" b="1" dirty="0">
                <a:solidFill>
                  <a:srgbClr val="030A18"/>
                </a:solidFill>
              </a:rPr>
              <a:t>Checkpointer
</a:t>
            </a:r>
            <a:r>
              <a:rPr lang="en-US" sz="1200" dirty="0">
                <a:solidFill>
                  <a:srgbClr val="030A18"/>
                </a:solidFill>
              </a:rPr>
              <a:t>Flashes dirty pages &amp; WAL to disk at checkpoints to bound recovery time</a:t>
            </a:r>
            <a:endParaRPr lang="en-US" sz="1600" dirty="0"/>
          </a:p>
        </p:txBody>
      </p:sp>
      <p:sp>
        <p:nvSpPr>
          <p:cNvPr id="7" name="Text 5"/>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[2]</a:t>
            </a:r>
            <a:r>
              <a:rPr lang="en-US" sz="600" dirty="0">
                <a:solidFill>
                  <a:srgbClr val="000000"/>
                </a:solidFill>
              </a:rPr>
              <a:t>   </a:t>
            </a:r>
            <a:r>
              <a:rPr lang="en-US" sz="600" u="sng" dirty="0">
                <a:solidFill>
                  <a:srgbClr val="97B1DF"/>
                </a:solidFill>
                <a:hlinkClick r:id="rId4"/>
              </a:rPr>
              <a:t>[3]</a:t>
            </a:r>
            <a:r>
              <a:rPr lang="en-US" sz="600" dirty="0">
                <a:solidFill>
                  <a:srgbClr val="000000"/>
                </a:solidFill>
              </a:rPr>
              <a:t>   </a:t>
            </a:r>
            <a:r>
              <a:rPr lang="en-US" sz="600" u="sng" dirty="0">
                <a:solidFill>
                  <a:srgbClr val="97B1DF"/>
                </a:solidFill>
                <a:hlinkClick r:id="rId5"/>
              </a:rPr>
              <a:t>[4]</a:t>
            </a:r>
            <a:r>
              <a:rPr lang="en-US" sz="600" dirty="0">
                <a:solidFill>
                  <a:srgbClr val="000000"/>
                </a:solidFill>
              </a:rPr>
              <a:t>   </a:t>
            </a:r>
            <a:r>
              <a:rPr lang="en-US" sz="600" u="sng" dirty="0">
                <a:solidFill>
                  <a:srgbClr val="97B1DF"/>
                </a:solidFill>
                <a:hlinkClick r:id="rId6"/>
              </a:rPr>
              <a:t>[8]</a:t>
            </a:r>
            <a:r>
              <a:rPr lang="en-US" sz="600" dirty="0">
                <a:solidFill>
                  <a:srgbClr val="000000"/>
                </a:solidFill>
              </a:rPr>
              <a:t>   </a:t>
            </a:r>
            <a:r>
              <a:rPr lang="en-US" sz="600" u="sng" dirty="0">
                <a:solidFill>
                  <a:srgbClr val="97B1DF"/>
                </a:solidFill>
                <a:hlinkClick r:id="rId7"/>
              </a:rPr>
              <a:t>[3]</a:t>
            </a:r>
            <a:endParaRPr lang="en-US" sz="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Background Processes (Part 2)</a:t>
            </a:r>
            <a:endParaRPr lang="en-US" sz="2400" dirty="0"/>
          </a:p>
        </p:txBody>
      </p:sp>
      <p:sp>
        <p:nvSpPr>
          <p:cNvPr id="3" name="Text 1"/>
          <p:cNvSpPr/>
          <p:nvPr/>
        </p:nvSpPr>
        <p:spPr>
          <a:xfrm>
            <a:off x="548640" y="1371600"/>
            <a:ext cx="4114800" cy="822960"/>
          </a:xfrm>
          <a:prstGeom prst="rect">
            <a:avLst/>
          </a:prstGeom>
          <a:noFill/>
          <a:ln/>
        </p:spPr>
        <p:txBody>
          <a:bodyPr wrap="square" rtlCol="0" anchor="ctr"/>
          <a:lstStyle/>
          <a:p>
            <a:pPr marL="0" indent="0">
              <a:buNone/>
            </a:pPr>
            <a:r>
              <a:rPr lang="en-US" sz="1600" b="1" dirty="0">
                <a:solidFill>
                  <a:srgbClr val="030A18"/>
                </a:solidFill>
              </a:rPr>
              <a:t>Stats collector
</a:t>
            </a:r>
            <a:r>
              <a:rPr lang="en-US" sz="1200" dirty="0">
                <a:solidFill>
                  <a:srgbClr val="030A18"/>
                </a:solidFill>
              </a:rPr>
              <a:t>Gathers activity metrics for the planner and monitoring tools</a:t>
            </a:r>
            <a:endParaRPr lang="en-US" sz="1600" dirty="0"/>
          </a:p>
        </p:txBody>
      </p:sp>
      <p:sp>
        <p:nvSpPr>
          <p:cNvPr id="4" name="Text 2"/>
          <p:cNvSpPr/>
          <p:nvPr/>
        </p:nvSpPr>
        <p:spPr>
          <a:xfrm>
            <a:off x="548640" y="2286000"/>
            <a:ext cx="4114800" cy="731520"/>
          </a:xfrm>
          <a:prstGeom prst="rect">
            <a:avLst/>
          </a:prstGeom>
          <a:noFill/>
          <a:ln/>
        </p:spPr>
        <p:txBody>
          <a:bodyPr wrap="square" rtlCol="0" anchor="ctr"/>
          <a:lstStyle/>
          <a:p>
            <a:pPr marL="0" indent="0">
              <a:buNone/>
            </a:pPr>
            <a:r>
              <a:rPr lang="en-US" sz="1600" b="1" dirty="0">
                <a:solidFill>
                  <a:srgbClr val="030A18"/>
                </a:solidFill>
              </a:rPr>
              <a:t>Logger
</a:t>
            </a:r>
            <a:r>
              <a:rPr lang="en-US" sz="1200" dirty="0">
                <a:solidFill>
                  <a:srgbClr val="030A18"/>
                </a:solidFill>
              </a:rPr>
              <a:t>Records system messages and errors for diagnostics</a:t>
            </a:r>
            <a:endParaRPr lang="en-US" sz="1600" dirty="0"/>
          </a:p>
        </p:txBody>
      </p:sp>
      <p:sp>
        <p:nvSpPr>
          <p:cNvPr id="5" name="Text 3"/>
          <p:cNvSpPr/>
          <p:nvPr/>
        </p:nvSpPr>
        <p:spPr>
          <a:xfrm>
            <a:off x="4846320" y="1371600"/>
            <a:ext cx="3840480" cy="822960"/>
          </a:xfrm>
          <a:prstGeom prst="rect">
            <a:avLst/>
          </a:prstGeom>
          <a:noFill/>
          <a:ln/>
        </p:spPr>
        <p:txBody>
          <a:bodyPr wrap="square" rtlCol="0" anchor="ctr"/>
          <a:lstStyle/>
          <a:p>
            <a:pPr marL="0" indent="0">
              <a:buNone/>
            </a:pPr>
            <a:r>
              <a:rPr lang="en-US" sz="1600" b="1" dirty="0">
                <a:solidFill>
                  <a:srgbClr val="030A18"/>
                </a:solidFill>
              </a:rPr>
              <a:t>Archiver
</a:t>
            </a:r>
            <a:r>
              <a:rPr lang="en-US" sz="1200" dirty="0">
                <a:solidFill>
                  <a:srgbClr val="030A18"/>
                </a:solidFill>
              </a:rPr>
              <a:t>Moves completed WAL segments to long‑term storage for PITR &amp; replication</a:t>
            </a:r>
            <a:endParaRPr lang="en-US" sz="1600" dirty="0"/>
          </a:p>
        </p:txBody>
      </p:sp>
      <p:sp>
        <p:nvSpPr>
          <p:cNvPr id="6" name="Text 4"/>
          <p:cNvSpPr/>
          <p:nvPr/>
        </p:nvSpPr>
        <p:spPr>
          <a:xfrm>
            <a:off x="4846320" y="2286000"/>
            <a:ext cx="3840480" cy="731520"/>
          </a:xfrm>
          <a:prstGeom prst="rect">
            <a:avLst/>
          </a:prstGeom>
          <a:noFill/>
          <a:ln/>
        </p:spPr>
        <p:txBody>
          <a:bodyPr wrap="square" rtlCol="0" anchor="ctr"/>
          <a:lstStyle/>
          <a:p>
            <a:pPr marL="0" indent="0">
              <a:buNone/>
            </a:pPr>
            <a:r>
              <a:rPr lang="en-US" sz="1600" b="1" dirty="0">
                <a:solidFill>
                  <a:srgbClr val="030A18"/>
                </a:solidFill>
              </a:rPr>
              <a:t>WAL receiver &amp; sender
</a:t>
            </a:r>
            <a:r>
              <a:rPr lang="en-US" sz="1200" dirty="0">
                <a:solidFill>
                  <a:srgbClr val="030A18"/>
                </a:solidFill>
              </a:rPr>
              <a:t>Transfer WAL records between primary and standby servers</a:t>
            </a:r>
            <a:endParaRPr lang="en-US" sz="1600" dirty="0"/>
          </a:p>
        </p:txBody>
      </p:sp>
      <p:sp>
        <p:nvSpPr>
          <p:cNvPr id="7" name="Text 5"/>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[6]</a:t>
            </a:r>
            <a:r>
              <a:rPr lang="en-US" sz="600" dirty="0">
                <a:solidFill>
                  <a:srgbClr val="000000"/>
                </a:solidFill>
              </a:rPr>
              <a:t>   </a:t>
            </a:r>
            <a:r>
              <a:rPr lang="en-US" sz="600" u="sng" dirty="0">
                <a:solidFill>
                  <a:srgbClr val="97B1DF"/>
                </a:solidFill>
                <a:hlinkClick r:id="rId4"/>
              </a:rPr>
              <a:t>[7]</a:t>
            </a:r>
            <a:r>
              <a:rPr lang="en-US" sz="600" dirty="0">
                <a:solidFill>
                  <a:srgbClr val="000000"/>
                </a:solidFill>
              </a:rPr>
              <a:t>   </a:t>
            </a:r>
            <a:r>
              <a:rPr lang="en-US" sz="600" u="sng" dirty="0">
                <a:solidFill>
                  <a:srgbClr val="97B1DF"/>
                </a:solidFill>
                <a:hlinkClick r:id="rId5"/>
              </a:rPr>
              <a:t>[5]</a:t>
            </a:r>
            <a:r>
              <a:rPr lang="en-US" sz="600" dirty="0">
                <a:solidFill>
                  <a:srgbClr val="000000"/>
                </a:solidFill>
              </a:rPr>
              <a:t>   </a:t>
            </a:r>
            <a:r>
              <a:rPr lang="en-US" sz="600" u="sng" dirty="0">
                <a:solidFill>
                  <a:srgbClr val="97B1DF"/>
                </a:solidFill>
                <a:hlinkClick r:id="rId6"/>
              </a:rPr>
              <a:t>[9]</a:t>
            </a:r>
            <a:endParaRPr lang="en-US" sz="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30A18"/>
                </a:solidFill>
                <a:latin typeface="Arial" pitchFamily="34" charset="0"/>
                <a:ea typeface="Arial" pitchFamily="34" charset="-122"/>
                <a:cs typeface="Arial" pitchFamily="34" charset="-120"/>
              </a:rPr>
              <a:t>Write‑Ahead Logging (WAL)</a:t>
            </a:r>
            <a:endParaRPr lang="en-US" sz="2400" dirty="0"/>
          </a:p>
        </p:txBody>
      </p:sp>
      <p:sp>
        <p:nvSpPr>
          <p:cNvPr id="3" name="Shape 1"/>
          <p:cNvSpPr/>
          <p:nvPr/>
        </p:nvSpPr>
        <p:spPr>
          <a:xfrm>
            <a:off x="457200" y="1828800"/>
            <a:ext cx="2011680" cy="548640"/>
          </a:xfrm>
          <a:prstGeom prst="roundRect">
            <a:avLst>
              <a:gd name="adj" fmla="val 8333"/>
            </a:avLst>
          </a:prstGeom>
          <a:solidFill>
            <a:srgbClr val="A4B6B8"/>
          </a:solidFill>
          <a:ln w="12700">
            <a:solidFill>
              <a:srgbClr val="A4B6B8"/>
            </a:solidFill>
            <a:prstDash val="solid"/>
          </a:ln>
        </p:spPr>
        <p:txBody>
          <a:bodyPr/>
          <a:lstStyle/>
          <a:p>
            <a:endParaRPr/>
          </a:p>
        </p:txBody>
      </p:sp>
      <p:sp>
        <p:nvSpPr>
          <p:cNvPr id="4" name="Text 2"/>
          <p:cNvSpPr/>
          <p:nvPr/>
        </p:nvSpPr>
        <p:spPr>
          <a:xfrm>
            <a:off x="502920" y="1965960"/>
            <a:ext cx="1920240" cy="274320"/>
          </a:xfrm>
          <a:prstGeom prst="rect">
            <a:avLst/>
          </a:prstGeom>
          <a:noFill/>
          <a:ln/>
        </p:spPr>
        <p:txBody>
          <a:bodyPr wrap="square" rtlCol="0" anchor="ctr"/>
          <a:lstStyle/>
          <a:p>
            <a:pPr marL="0" indent="0" algn="ctr">
              <a:buNone/>
            </a:pPr>
            <a:r>
              <a:rPr lang="en-US" sz="800" dirty="0">
                <a:solidFill>
                  <a:srgbClr val="030A18"/>
                </a:solidFill>
              </a:rPr>
              <a:t>Client modifies data</a:t>
            </a:r>
            <a:endParaRPr lang="en-US" sz="800" dirty="0"/>
          </a:p>
        </p:txBody>
      </p:sp>
      <p:sp>
        <p:nvSpPr>
          <p:cNvPr id="5" name="Shape 3"/>
          <p:cNvSpPr/>
          <p:nvPr/>
        </p:nvSpPr>
        <p:spPr>
          <a:xfrm>
            <a:off x="2468880" y="2103120"/>
            <a:ext cx="640080" cy="0"/>
          </a:xfrm>
          <a:prstGeom prst="line">
            <a:avLst/>
          </a:prstGeom>
          <a:noFill/>
          <a:ln w="12700">
            <a:solidFill>
              <a:srgbClr val="030A18"/>
            </a:solidFill>
            <a:prstDash val="solid"/>
          </a:ln>
        </p:spPr>
        <p:txBody>
          <a:bodyPr/>
          <a:lstStyle/>
          <a:p>
            <a:endParaRPr/>
          </a:p>
        </p:txBody>
      </p:sp>
      <p:sp>
        <p:nvSpPr>
          <p:cNvPr id="6" name="Shape 4"/>
          <p:cNvSpPr/>
          <p:nvPr/>
        </p:nvSpPr>
        <p:spPr>
          <a:xfrm>
            <a:off x="3108960" y="1828800"/>
            <a:ext cx="2011680" cy="548640"/>
          </a:xfrm>
          <a:prstGeom prst="roundRect">
            <a:avLst>
              <a:gd name="adj" fmla="val 8333"/>
            </a:avLst>
          </a:prstGeom>
          <a:solidFill>
            <a:srgbClr val="97B1DF"/>
          </a:solidFill>
          <a:ln w="12700">
            <a:solidFill>
              <a:srgbClr val="97B1DF"/>
            </a:solidFill>
            <a:prstDash val="solid"/>
          </a:ln>
        </p:spPr>
        <p:txBody>
          <a:bodyPr/>
          <a:lstStyle/>
          <a:p>
            <a:endParaRPr/>
          </a:p>
        </p:txBody>
      </p:sp>
      <p:sp>
        <p:nvSpPr>
          <p:cNvPr id="7" name="Text 5"/>
          <p:cNvSpPr/>
          <p:nvPr/>
        </p:nvSpPr>
        <p:spPr>
          <a:xfrm>
            <a:off x="3154680" y="1965960"/>
            <a:ext cx="1920240" cy="274320"/>
          </a:xfrm>
          <a:prstGeom prst="rect">
            <a:avLst/>
          </a:prstGeom>
          <a:noFill/>
          <a:ln/>
        </p:spPr>
        <p:txBody>
          <a:bodyPr wrap="square" rtlCol="0" anchor="ctr"/>
          <a:lstStyle/>
          <a:p>
            <a:pPr marL="0" indent="0" algn="ctr">
              <a:buNone/>
            </a:pPr>
            <a:r>
              <a:rPr lang="en-US" sz="800" dirty="0">
                <a:solidFill>
                  <a:srgbClr val="FFFFFF"/>
                </a:solidFill>
              </a:rPr>
              <a:t>Log record in WAL</a:t>
            </a:r>
            <a:endParaRPr lang="en-US" sz="800" dirty="0"/>
          </a:p>
        </p:txBody>
      </p:sp>
      <p:sp>
        <p:nvSpPr>
          <p:cNvPr id="8" name="Shape 6"/>
          <p:cNvSpPr/>
          <p:nvPr/>
        </p:nvSpPr>
        <p:spPr>
          <a:xfrm>
            <a:off x="5120640" y="2103120"/>
            <a:ext cx="640080" cy="0"/>
          </a:xfrm>
          <a:prstGeom prst="line">
            <a:avLst/>
          </a:prstGeom>
          <a:noFill/>
          <a:ln w="12700">
            <a:solidFill>
              <a:srgbClr val="030A18"/>
            </a:solidFill>
            <a:prstDash val="solid"/>
          </a:ln>
        </p:spPr>
        <p:txBody>
          <a:bodyPr/>
          <a:lstStyle/>
          <a:p>
            <a:endParaRPr/>
          </a:p>
        </p:txBody>
      </p:sp>
      <p:sp>
        <p:nvSpPr>
          <p:cNvPr id="9" name="Shape 7"/>
          <p:cNvSpPr/>
          <p:nvPr/>
        </p:nvSpPr>
        <p:spPr>
          <a:xfrm>
            <a:off x="5760720" y="1828800"/>
            <a:ext cx="2011680" cy="548640"/>
          </a:xfrm>
          <a:prstGeom prst="roundRect">
            <a:avLst>
              <a:gd name="adj" fmla="val 8333"/>
            </a:avLst>
          </a:prstGeom>
          <a:solidFill>
            <a:srgbClr val="A4B6B8"/>
          </a:solidFill>
          <a:ln w="12700">
            <a:solidFill>
              <a:srgbClr val="A4B6B8"/>
            </a:solidFill>
            <a:prstDash val="solid"/>
          </a:ln>
        </p:spPr>
        <p:txBody>
          <a:bodyPr/>
          <a:lstStyle/>
          <a:p>
            <a:endParaRPr/>
          </a:p>
        </p:txBody>
      </p:sp>
      <p:sp>
        <p:nvSpPr>
          <p:cNvPr id="10" name="Text 8"/>
          <p:cNvSpPr/>
          <p:nvPr/>
        </p:nvSpPr>
        <p:spPr>
          <a:xfrm>
            <a:off x="5806440" y="1965960"/>
            <a:ext cx="1920240" cy="274320"/>
          </a:xfrm>
          <a:prstGeom prst="rect">
            <a:avLst/>
          </a:prstGeom>
          <a:noFill/>
          <a:ln/>
        </p:spPr>
        <p:txBody>
          <a:bodyPr wrap="square" rtlCol="0" anchor="ctr"/>
          <a:lstStyle/>
          <a:p>
            <a:pPr marL="0" indent="0" algn="ctr">
              <a:buNone/>
            </a:pPr>
            <a:r>
              <a:rPr lang="en-US" sz="800" dirty="0">
                <a:solidFill>
                  <a:srgbClr val="030A18"/>
                </a:solidFill>
              </a:rPr>
              <a:t>Update data files</a:t>
            </a:r>
            <a:endParaRPr lang="en-US" sz="800" dirty="0"/>
          </a:p>
        </p:txBody>
      </p:sp>
      <p:sp>
        <p:nvSpPr>
          <p:cNvPr id="11" name="Text 9"/>
          <p:cNvSpPr/>
          <p:nvPr/>
        </p:nvSpPr>
        <p:spPr>
          <a:xfrm>
            <a:off x="548640" y="3200400"/>
            <a:ext cx="8229600" cy="1554480"/>
          </a:xfrm>
          <a:prstGeom prst="rect">
            <a:avLst/>
          </a:prstGeom>
          <a:noFill/>
          <a:ln/>
        </p:spPr>
        <p:txBody>
          <a:bodyPr wrap="square" rtlCol="0" anchor="ctr"/>
          <a:lstStyle/>
          <a:p>
            <a:pPr marL="0" indent="0">
              <a:buNone/>
            </a:pPr>
            <a:r>
              <a:rPr lang="en-US" sz="1200" dirty="0">
                <a:solidFill>
                  <a:srgbClr val="030A18"/>
                </a:solidFill>
              </a:rPr>
              <a:t>• All changes are first written sequentially to the WAL, then applied to data files
• Sequential logging reduces random disk I/O and improves crash recovery
• On a crash, WAL is replayed to reconstruct consistent data pages</a:t>
            </a:r>
            <a:endParaRPr lang="en-US" sz="1200" dirty="0"/>
          </a:p>
        </p:txBody>
      </p:sp>
      <p:sp>
        <p:nvSpPr>
          <p:cNvPr id="12" name="Text 10"/>
          <p:cNvSpPr/>
          <p:nvPr/>
        </p:nvSpPr>
        <p:spPr>
          <a:xfrm>
            <a:off x="274320" y="4777740"/>
            <a:ext cx="8595360" cy="228600"/>
          </a:xfrm>
          <a:prstGeom prst="rect">
            <a:avLst/>
          </a:prstGeom>
          <a:noFill/>
          <a:ln/>
        </p:spPr>
        <p:txBody>
          <a:bodyPr wrap="square" lIns="0" tIns="0" rIns="0" bIns="0" rtlCol="0" anchor="ctr"/>
          <a:lstStyle/>
          <a:p>
            <a:pPr marL="0" indent="0">
              <a:buNone/>
            </a:pPr>
            <a:r>
              <a:rPr lang="en-US" sz="600" u="sng" dirty="0">
                <a:solidFill>
                  <a:srgbClr val="97B1DF"/>
                </a:solidFill>
                <a:hlinkClick r:id="rId3"/>
              </a:rPr>
              <a:t>[14]</a:t>
            </a:r>
            <a:endParaRPr lang="en-US" sz="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2194</Words>
  <Application>Microsoft Macintosh PowerPoint</Application>
  <PresentationFormat>On-screen Show (16:9)</PresentationFormat>
  <Paragraphs>239</Paragraphs>
  <Slides>24</Slides>
  <Notes>24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Atilio Barreda</cp:lastModifiedBy>
  <cp:revision>2</cp:revision>
  <dcterms:created xsi:type="dcterms:W3CDTF">2025-09-04T19:02:06Z</dcterms:created>
  <dcterms:modified xsi:type="dcterms:W3CDTF">2025-09-09T19:09:44Z</dcterms:modified>
</cp:coreProperties>
</file>