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4" r:id="rId7"/>
    <p:sldId id="265" r:id="rId8"/>
    <p:sldId id="267" r:id="rId9"/>
    <p:sldId id="268" r:id="rId10"/>
    <p:sldId id="269" r:id="rId11"/>
    <p:sldId id="266" r:id="rId12"/>
    <p:sldId id="262" r:id="rId13"/>
    <p:sldId id="263"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8"/>
    <a:srgbClr val="FFFFFF"/>
    <a:srgbClr val="F2F2F2"/>
    <a:srgbClr val="6BB3D2"/>
    <a:srgbClr val="FEFEFE"/>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90" d="100"/>
          <a:sy n="90" d="100"/>
        </p:scale>
        <p:origin x="112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0BA4A-3315-4640-8B26-FCE037390108}"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66388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0BA4A-3315-4640-8B26-FCE037390108}"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391220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0BA4A-3315-4640-8B26-FCE037390108}"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125848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0BA4A-3315-4640-8B26-FCE037390108}"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11511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0BA4A-3315-4640-8B26-FCE037390108}" type="datetimeFigureOut">
              <a:rPr lang="en-US" smtClean="0"/>
              <a:t>05-Mar-19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245885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0BA4A-3315-4640-8B26-FCE037390108}" type="datetimeFigureOut">
              <a:rPr lang="en-US" smtClean="0"/>
              <a:t>05-Mar-19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110490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0BA4A-3315-4640-8B26-FCE037390108}" type="datetimeFigureOut">
              <a:rPr lang="en-US" smtClean="0"/>
              <a:t>05-Mar-19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266332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E0BA4A-3315-4640-8B26-FCE037390108}" type="datetimeFigureOut">
              <a:rPr lang="en-US" smtClean="0"/>
              <a:t>05-Mar-19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49920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0BA4A-3315-4640-8B26-FCE037390108}" type="datetimeFigureOut">
              <a:rPr lang="en-US" smtClean="0"/>
              <a:t>05-Mar-19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170402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0BA4A-3315-4640-8B26-FCE037390108}" type="datetimeFigureOut">
              <a:rPr lang="en-US" smtClean="0"/>
              <a:t>05-Mar-19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291851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0BA4A-3315-4640-8B26-FCE037390108}" type="datetimeFigureOut">
              <a:rPr lang="en-US" smtClean="0"/>
              <a:t>05-Mar-19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E88D3-FDEB-440A-94ED-FDADDD7B2815}" type="slidenum">
              <a:rPr lang="en-US" smtClean="0"/>
              <a:t>‹#›</a:t>
            </a:fld>
            <a:endParaRPr lang="en-US"/>
          </a:p>
        </p:txBody>
      </p:sp>
    </p:spTree>
    <p:extLst>
      <p:ext uri="{BB962C8B-B14F-4D97-AF65-F5344CB8AC3E}">
        <p14:creationId xmlns:p14="http://schemas.microsoft.com/office/powerpoint/2010/main" val="427491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0BA4A-3315-4640-8B26-FCE037390108}" type="datetimeFigureOut">
              <a:rPr lang="en-US" smtClean="0"/>
              <a:t>05-Mar-19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E88D3-FDEB-440A-94ED-FDADDD7B2815}" type="slidenum">
              <a:rPr lang="en-US" smtClean="0"/>
              <a:t>‹#›</a:t>
            </a:fld>
            <a:endParaRPr lang="en-US"/>
          </a:p>
        </p:txBody>
      </p:sp>
    </p:spTree>
    <p:extLst>
      <p:ext uri="{BB962C8B-B14F-4D97-AF65-F5344CB8AC3E}">
        <p14:creationId xmlns:p14="http://schemas.microsoft.com/office/powerpoint/2010/main" val="6885167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www.softicons.com/system-icons/web0.2ama-icons-by-chrfb/magnifier-plus-icon" TargetMode="Externa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world/cancerdatahp/lung-cancer-data" TargetMode="External"/><Relationship Id="rId2" Type="http://schemas.openxmlformats.org/officeDocument/2006/relationships/hyperlink" Target="http://ijirt.org/master/publishedpaper/IJIRT101678_PAPER.pdf" TargetMode="External"/><Relationship Id="rId1" Type="http://schemas.openxmlformats.org/officeDocument/2006/relationships/slideLayout" Target="../slideLayouts/slideLayout2.xml"/><Relationship Id="rId6" Type="http://schemas.openxmlformats.org/officeDocument/2006/relationships/hyperlink" Target="http://dni-institute.in/blogs/k-means-clustering-algorithm-explained/" TargetMode="External"/><Relationship Id="rId5" Type="http://schemas.openxmlformats.org/officeDocument/2006/relationships/hyperlink" Target="https://alpine.atlassian.net/wiki/spaces/V6/pages/108757278/K-Means+Output" TargetMode="External"/><Relationship Id="rId4" Type="http://schemas.openxmlformats.org/officeDocument/2006/relationships/hyperlink" Target="https://data.world/linhtet98/lcdat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44C5-6233-4C28-A29B-E4ED66A83909}"/>
              </a:ext>
            </a:extLst>
          </p:cNvPr>
          <p:cNvSpPr>
            <a:spLocks noGrp="1"/>
          </p:cNvSpPr>
          <p:nvPr>
            <p:ph type="ctrTitle"/>
          </p:nvPr>
        </p:nvSpPr>
        <p:spPr>
          <a:xfrm>
            <a:off x="4465154" y="2403779"/>
            <a:ext cx="4403291" cy="1506866"/>
          </a:xfrm>
        </p:spPr>
        <p:txBody>
          <a:bodyPr>
            <a:normAutofit fontScale="90000"/>
          </a:bodyPr>
          <a:lstStyle/>
          <a:p>
            <a:r>
              <a:rPr lang="en-US" dirty="0"/>
              <a:t>Lungs Cancer Detection</a:t>
            </a:r>
            <a:br>
              <a:rPr lang="en-US" dirty="0"/>
            </a:br>
            <a:r>
              <a:rPr lang="en-US" dirty="0"/>
              <a:t>System</a:t>
            </a:r>
          </a:p>
        </p:txBody>
      </p:sp>
      <p:sp>
        <p:nvSpPr>
          <p:cNvPr id="3" name="Subtitle 2">
            <a:extLst>
              <a:ext uri="{FF2B5EF4-FFF2-40B4-BE49-F238E27FC236}">
                <a16:creationId xmlns:a16="http://schemas.microsoft.com/office/drawing/2014/main" id="{CF394BF5-374B-4C65-A487-2A844FA9F382}"/>
              </a:ext>
            </a:extLst>
          </p:cNvPr>
          <p:cNvSpPr>
            <a:spLocks noGrp="1"/>
          </p:cNvSpPr>
          <p:nvPr>
            <p:ph type="subTitle" idx="1"/>
          </p:nvPr>
        </p:nvSpPr>
        <p:spPr>
          <a:xfrm>
            <a:off x="6081761" y="4233218"/>
            <a:ext cx="1411239" cy="1055463"/>
          </a:xfrm>
        </p:spPr>
        <p:txBody>
          <a:bodyPr>
            <a:normAutofit/>
          </a:bodyPr>
          <a:lstStyle/>
          <a:p>
            <a:r>
              <a:rPr lang="en-US" dirty="0"/>
              <a:t>Judith</a:t>
            </a:r>
          </a:p>
          <a:p>
            <a:r>
              <a:rPr lang="en-US" dirty="0"/>
              <a:t>5BIS - 31</a:t>
            </a:r>
          </a:p>
        </p:txBody>
      </p:sp>
      <p:pic>
        <p:nvPicPr>
          <p:cNvPr id="5" name="Picture 4">
            <a:extLst>
              <a:ext uri="{FF2B5EF4-FFF2-40B4-BE49-F238E27FC236}">
                <a16:creationId xmlns:a16="http://schemas.microsoft.com/office/drawing/2014/main" id="{7C0BD448-43F0-4852-B5B1-6AD6B3454E9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863161" y="1913858"/>
            <a:ext cx="2847816" cy="2471484"/>
          </a:xfrm>
          <a:prstGeom prst="rect">
            <a:avLst/>
          </a:prstGeom>
        </p:spPr>
      </p:pic>
      <p:pic>
        <p:nvPicPr>
          <p:cNvPr id="7" name="Picture 6">
            <a:extLst>
              <a:ext uri="{FF2B5EF4-FFF2-40B4-BE49-F238E27FC236}">
                <a16:creationId xmlns:a16="http://schemas.microsoft.com/office/drawing/2014/main" id="{BB6C4DB5-BEDD-43B8-A143-032BC02A0F2C}"/>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Effect>
                      <a14:saturation sat="201000"/>
                    </a14:imgEffect>
                    <a14:imgEffect>
                      <a14:brightnessContrast bright="34000" contrast="4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5188016">
            <a:off x="634361" y="2250698"/>
            <a:ext cx="1797806" cy="1797806"/>
          </a:xfrm>
          <a:prstGeom prst="rect">
            <a:avLst/>
          </a:prstGeom>
          <a:noFill/>
        </p:spPr>
      </p:pic>
    </p:spTree>
    <p:extLst>
      <p:ext uri="{BB962C8B-B14F-4D97-AF65-F5344CB8AC3E}">
        <p14:creationId xmlns:p14="http://schemas.microsoft.com/office/powerpoint/2010/main" val="402715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 presetClass="path" presetSubtype="0" repeatCount="indefinite" accel="50000" decel="50000" fill="hold" nodeType="withEffect">
                                  <p:stCondLst>
                                    <p:cond delay="0"/>
                                  </p:stCondLst>
                                  <p:childTnLst>
                                    <p:animMotion origin="layout" path="M -0.00534 -3.7037E-7 C 0.00156 -3.7037E-7 0.00742 0.00926 0.00742 0.0213 C 0.00742 0.03333 0.00156 0.04306 -0.00534 0.04306 C -0.0125 0.04306 -0.0181 0.03333 -0.0181 0.0213 C -0.0181 0.00926 -0.0125 -3.7037E-7 -0.00534 -3.7037E-7 Z " pathEditMode="fixed" rAng="0" ptsTypes="AAAAA">
                                      <p:cBhvr>
                                        <p:cTn id="12" dur="2000" fill="hold"/>
                                        <p:tgtEl>
                                          <p:spTgt spid="7"/>
                                        </p:tgtEl>
                                        <p:attrNameLst>
                                          <p:attrName>ppt_x</p:attrName>
                                          <p:attrName>ppt_y</p:attrName>
                                        </p:attrNameLst>
                                      </p:cBhvr>
                                      <p:rCtr x="0" y="2153"/>
                                    </p:animMotion>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B7A9-2AEC-4667-91EA-80782116DE38}"/>
              </a:ext>
            </a:extLst>
          </p:cNvPr>
          <p:cNvSpPr>
            <a:spLocks noGrp="1"/>
          </p:cNvSpPr>
          <p:nvPr>
            <p:ph type="title"/>
          </p:nvPr>
        </p:nvSpPr>
        <p:spPr/>
        <p:txBody>
          <a:bodyPr/>
          <a:lstStyle/>
          <a:p>
            <a:r>
              <a:rPr lang="en-US" dirty="0"/>
              <a:t>K means Example</a:t>
            </a:r>
          </a:p>
        </p:txBody>
      </p:sp>
      <p:pic>
        <p:nvPicPr>
          <p:cNvPr id="5" name="Picture 4">
            <a:extLst>
              <a:ext uri="{FF2B5EF4-FFF2-40B4-BE49-F238E27FC236}">
                <a16:creationId xmlns:a16="http://schemas.microsoft.com/office/drawing/2014/main" id="{FA0B0DEC-CCE9-466D-8CB0-E450F4A41116}"/>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9708"/>
                    </a14:imgEffect>
                    <a14:imgEffect>
                      <a14:saturation sat="214000"/>
                    </a14:imgEffect>
                  </a14:imgLayer>
                </a14:imgProps>
              </a:ext>
            </a:extLst>
          </a:blip>
          <a:stretch>
            <a:fillRect/>
          </a:stretch>
        </p:blipFill>
        <p:spPr>
          <a:xfrm>
            <a:off x="807461" y="1897063"/>
            <a:ext cx="3990011" cy="4191000"/>
          </a:xfrm>
          <a:prstGeom prst="rect">
            <a:avLst/>
          </a:prstGeom>
        </p:spPr>
      </p:pic>
      <p:pic>
        <p:nvPicPr>
          <p:cNvPr id="7" name="Picture 6">
            <a:extLst>
              <a:ext uri="{FF2B5EF4-FFF2-40B4-BE49-F238E27FC236}">
                <a16:creationId xmlns:a16="http://schemas.microsoft.com/office/drawing/2014/main" id="{CC6D926B-3058-4BC1-A964-3393668D5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216" y="2738093"/>
            <a:ext cx="3014134" cy="2508940"/>
          </a:xfrm>
          <a:prstGeom prst="rect">
            <a:avLst/>
          </a:prstGeom>
        </p:spPr>
      </p:pic>
      <p:sp>
        <p:nvSpPr>
          <p:cNvPr id="8" name="TextBox 7">
            <a:extLst>
              <a:ext uri="{FF2B5EF4-FFF2-40B4-BE49-F238E27FC236}">
                <a16:creationId xmlns:a16="http://schemas.microsoft.com/office/drawing/2014/main" id="{49D9C849-E5B7-4937-98DA-874D87D86172}"/>
              </a:ext>
            </a:extLst>
          </p:cNvPr>
          <p:cNvSpPr txBox="1"/>
          <p:nvPr/>
        </p:nvSpPr>
        <p:spPr>
          <a:xfrm>
            <a:off x="5355166" y="1897063"/>
            <a:ext cx="3160184" cy="523220"/>
          </a:xfrm>
          <a:prstGeom prst="rect">
            <a:avLst/>
          </a:prstGeom>
          <a:noFill/>
        </p:spPr>
        <p:txBody>
          <a:bodyPr wrap="square" rtlCol="0">
            <a:spAutoFit/>
          </a:bodyPr>
          <a:lstStyle/>
          <a:p>
            <a:r>
              <a:rPr lang="en-US" sz="1400" dirty="0"/>
              <a:t>This is what was expected initially based on two-dimensional plot.</a:t>
            </a:r>
          </a:p>
        </p:txBody>
      </p:sp>
    </p:spTree>
    <p:extLst>
      <p:ext uri="{BB962C8B-B14F-4D97-AF65-F5344CB8AC3E}">
        <p14:creationId xmlns:p14="http://schemas.microsoft.com/office/powerpoint/2010/main" val="1518582209"/>
      </p:ext>
    </p:extLst>
  </p:cSld>
  <p:clrMapOvr>
    <a:masterClrMapping/>
  </p:clrMapOvr>
  <p:transition spd="slow">
    <p:push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31C204A-D9D7-423E-A6B7-9296893428C8}"/>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08401" y="160867"/>
            <a:ext cx="3586770" cy="6248400"/>
          </a:xfrm>
          <a:prstGeom prst="rect">
            <a:avLst/>
          </a:prstGeom>
        </p:spPr>
      </p:pic>
      <p:sp>
        <p:nvSpPr>
          <p:cNvPr id="10" name="Rectangle 9">
            <a:extLst>
              <a:ext uri="{FF2B5EF4-FFF2-40B4-BE49-F238E27FC236}">
                <a16:creationId xmlns:a16="http://schemas.microsoft.com/office/drawing/2014/main" id="{27EF763C-7FCF-4283-BCED-9CF71B18ECEC}"/>
              </a:ext>
            </a:extLst>
          </p:cNvPr>
          <p:cNvSpPr/>
          <p:nvPr/>
        </p:nvSpPr>
        <p:spPr>
          <a:xfrm>
            <a:off x="3252131" y="6429402"/>
            <a:ext cx="2249655" cy="369332"/>
          </a:xfrm>
          <a:prstGeom prst="rect">
            <a:avLst/>
          </a:prstGeom>
        </p:spPr>
        <p:txBody>
          <a:bodyPr wrap="none">
            <a:spAutoFit/>
          </a:bodyPr>
          <a:lstStyle/>
          <a:p>
            <a:r>
              <a:rPr lang="en-US" dirty="0"/>
              <a:t>Overview of  K-Means</a:t>
            </a:r>
          </a:p>
        </p:txBody>
      </p:sp>
    </p:spTree>
    <p:extLst>
      <p:ext uri="{BB962C8B-B14F-4D97-AF65-F5344CB8AC3E}">
        <p14:creationId xmlns:p14="http://schemas.microsoft.com/office/powerpoint/2010/main" val="31419319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98AE-0217-4E7F-9B75-20C44E36672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0826077-AFAC-4BE4-971D-67FF1380BB3C}"/>
              </a:ext>
            </a:extLst>
          </p:cNvPr>
          <p:cNvSpPr>
            <a:spLocks noGrp="1"/>
          </p:cNvSpPr>
          <p:nvPr>
            <p:ph idx="1"/>
          </p:nvPr>
        </p:nvSpPr>
        <p:spPr/>
        <p:txBody>
          <a:bodyPr/>
          <a:lstStyle/>
          <a:p>
            <a:pPr marL="0" indent="0">
              <a:buNone/>
            </a:pPr>
            <a:r>
              <a:rPr lang="en-US" dirty="0"/>
              <a:t>This project gives an estimate prediction with stages about the detection of lungs cancer by applying the K-means algorithm.</a:t>
            </a:r>
          </a:p>
        </p:txBody>
      </p:sp>
    </p:spTree>
    <p:extLst>
      <p:ext uri="{BB962C8B-B14F-4D97-AF65-F5344CB8AC3E}">
        <p14:creationId xmlns:p14="http://schemas.microsoft.com/office/powerpoint/2010/main" val="3420660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4D26-BB8D-4F60-944C-682ECF9EDAF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DB7790-F8A9-42DA-9FC0-CF80E976DD91}"/>
              </a:ext>
            </a:extLst>
          </p:cNvPr>
          <p:cNvSpPr>
            <a:spLocks noGrp="1"/>
          </p:cNvSpPr>
          <p:nvPr>
            <p:ph idx="1"/>
          </p:nvPr>
        </p:nvSpPr>
        <p:spPr>
          <a:xfrm>
            <a:off x="628650" y="1825625"/>
            <a:ext cx="7886700" cy="4351338"/>
          </a:xfrm>
        </p:spPr>
        <p:txBody>
          <a:bodyPr>
            <a:normAutofit/>
          </a:bodyPr>
          <a:lstStyle/>
          <a:p>
            <a:pPr>
              <a:buFont typeface="Wingdings" panose="05000000000000000000" pitchFamily="2" charset="2"/>
              <a:buChar char="ü"/>
            </a:pPr>
            <a:r>
              <a:rPr lang="en-US" sz="20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https://www.researchgate.net/publication/280858442_Lung_Cancer_Data_Analysis_by_k-means_and_Farthest_First_Clustering_Algorithms</a:t>
            </a:r>
          </a:p>
          <a:p>
            <a:pPr>
              <a:buFont typeface="Wingdings" panose="05000000000000000000" pitchFamily="2" charset="2"/>
              <a:buChar char="ü"/>
            </a:pPr>
            <a:r>
              <a:rPr lang="en-US" sz="20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http://www.indjst.org/index.php/indjst/article/viewFile/73329/57005</a:t>
            </a:r>
          </a:p>
          <a:p>
            <a:pPr>
              <a:buFont typeface="Wingdings" panose="05000000000000000000" pitchFamily="2" charset="2"/>
              <a:buChar char="ü"/>
            </a:pPr>
            <a:r>
              <a:rPr lang="en-US" sz="20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http://ijirt.org/master/publishedpaper/IJIRT101678_PAPER.pdf</a:t>
            </a:r>
            <a:endParaRPr lang="en-US" sz="2000" dirty="0">
              <a:solidFill>
                <a:schemeClr val="accent1">
                  <a:lumMod val="60000"/>
                  <a:lumOff val="40000"/>
                </a:schemeClr>
              </a:solidFill>
            </a:endParaRPr>
          </a:p>
          <a:p>
            <a:pPr>
              <a:buFont typeface="Wingdings" panose="05000000000000000000" pitchFamily="2" charset="2"/>
              <a:buChar char="ü"/>
            </a:pPr>
            <a:r>
              <a:rPr lang="en-US" sz="20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https://data.world/cancerdatahp/lung-cancer-data</a:t>
            </a:r>
            <a:endParaRPr lang="en-US" sz="2000" dirty="0">
              <a:solidFill>
                <a:schemeClr val="accent1">
                  <a:lumMod val="60000"/>
                  <a:lumOff val="40000"/>
                </a:schemeClr>
              </a:solidFill>
            </a:endParaRPr>
          </a:p>
          <a:p>
            <a:pPr>
              <a:buFont typeface="Wingdings" panose="05000000000000000000" pitchFamily="2" charset="2"/>
              <a:buChar char="ü"/>
            </a:pPr>
            <a:r>
              <a:rPr lang="en-US" sz="20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https://data.world/linhtet98/lcdata</a:t>
            </a:r>
            <a:endParaRPr lang="en-US" sz="2000" dirty="0">
              <a:solidFill>
                <a:schemeClr val="accent1">
                  <a:lumMod val="60000"/>
                  <a:lumOff val="40000"/>
                </a:schemeClr>
              </a:solidFill>
            </a:endParaRPr>
          </a:p>
          <a:p>
            <a:pPr>
              <a:buFont typeface="Wingdings" panose="05000000000000000000" pitchFamily="2" charset="2"/>
              <a:buChar char="ü"/>
            </a:pPr>
            <a:r>
              <a:rPr lang="en-US" sz="20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https://alpine.atlassian.net/wiki/spaces/V6/pages/108757278/K-Means+Output</a:t>
            </a:r>
            <a:endParaRPr lang="en-US" sz="2000" dirty="0">
              <a:solidFill>
                <a:schemeClr val="accent1">
                  <a:lumMod val="60000"/>
                  <a:lumOff val="40000"/>
                </a:schemeClr>
              </a:solidFill>
            </a:endParaRPr>
          </a:p>
          <a:p>
            <a:pPr>
              <a:buFont typeface="Wingdings" panose="05000000000000000000" pitchFamily="2" charset="2"/>
              <a:buChar char="ü"/>
            </a:pPr>
            <a:r>
              <a:rPr lang="en-US" sz="20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http://dni-institute.in/blogs/k-means-clustering-algorithm-explained/</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599235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6CF41F-084D-47D4-BAC5-9694BC6AB112}"/>
              </a:ext>
            </a:extLst>
          </p:cNvPr>
          <p:cNvPicPr>
            <a:picLocks noChangeAspect="1"/>
          </p:cNvPicPr>
          <p:nvPr/>
        </p:nvPicPr>
        <p:blipFill rotWithShape="1">
          <a:blip r:embed="rId2">
            <a:extLst>
              <a:ext uri="{28A0092B-C50C-407E-A947-70E740481C1C}">
                <a14:useLocalDpi xmlns:a14="http://schemas.microsoft.com/office/drawing/2010/main" val="0"/>
              </a:ext>
            </a:extLst>
          </a:blip>
          <a:srcRect b="14197"/>
          <a:stretch/>
        </p:blipFill>
        <p:spPr>
          <a:xfrm>
            <a:off x="1143000" y="973666"/>
            <a:ext cx="6858000" cy="5884334"/>
          </a:xfrm>
          <a:prstGeom prst="rect">
            <a:avLst/>
          </a:prstGeom>
        </p:spPr>
      </p:pic>
      <p:sp>
        <p:nvSpPr>
          <p:cNvPr id="4" name="TextBox 3">
            <a:extLst>
              <a:ext uri="{FF2B5EF4-FFF2-40B4-BE49-F238E27FC236}">
                <a16:creationId xmlns:a16="http://schemas.microsoft.com/office/drawing/2014/main" id="{1C770E07-9C8E-4800-B682-FECE99304915}"/>
              </a:ext>
            </a:extLst>
          </p:cNvPr>
          <p:cNvSpPr txBox="1"/>
          <p:nvPr/>
        </p:nvSpPr>
        <p:spPr>
          <a:xfrm>
            <a:off x="2167467" y="558167"/>
            <a:ext cx="5410200" cy="830997"/>
          </a:xfrm>
          <a:prstGeom prst="rect">
            <a:avLst/>
          </a:prstGeom>
          <a:noFill/>
        </p:spPr>
        <p:txBody>
          <a:bodyPr wrap="square" rtlCol="0">
            <a:spAutoFit/>
          </a:bodyPr>
          <a:lstStyle/>
          <a:p>
            <a:pPr algn="ctr"/>
            <a:r>
              <a:rPr lang="en-US" sz="4800" dirty="0">
                <a:solidFill>
                  <a:srgbClr val="6BB3D2"/>
                </a:solidFill>
                <a:latin typeface="Geometr415 Blk BT" panose="020B0802020204020303" pitchFamily="34" charset="0"/>
              </a:rPr>
              <a:t>Thank you</a:t>
            </a:r>
          </a:p>
        </p:txBody>
      </p:sp>
    </p:spTree>
    <p:extLst>
      <p:ext uri="{BB962C8B-B14F-4D97-AF65-F5344CB8AC3E}">
        <p14:creationId xmlns:p14="http://schemas.microsoft.com/office/powerpoint/2010/main" val="3175275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282A-19CF-4927-B0AC-E054983B807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0090335-A07E-4A12-A982-9759BD9D9C50}"/>
              </a:ext>
            </a:extLst>
          </p:cNvPr>
          <p:cNvSpPr>
            <a:spLocks noGrp="1"/>
          </p:cNvSpPr>
          <p:nvPr>
            <p:ph idx="1"/>
          </p:nvPr>
        </p:nvSpPr>
        <p:spPr/>
        <p:txBody>
          <a:bodyPr/>
          <a:lstStyle/>
          <a:p>
            <a:pPr>
              <a:buClr>
                <a:schemeClr val="tx1">
                  <a:lumMod val="95000"/>
                </a:schemeClr>
              </a:buClr>
              <a:buFont typeface="Adobe Garamond Pro Bold" panose="02020702060506020403" pitchFamily="18" charset="0"/>
              <a:buChar char="+"/>
            </a:pPr>
            <a:r>
              <a:rPr lang="en-US"/>
              <a:t> Introduction</a:t>
            </a:r>
            <a:endParaRPr lang="en-US" dirty="0"/>
          </a:p>
          <a:p>
            <a:pPr>
              <a:buClr>
                <a:schemeClr val="tx1">
                  <a:lumMod val="95000"/>
                </a:schemeClr>
              </a:buClr>
              <a:buFont typeface="Adobe Garamond Pro Bold" panose="02020702060506020403" pitchFamily="18" charset="0"/>
              <a:buChar char="+"/>
            </a:pPr>
            <a:r>
              <a:rPr lang="en-US" dirty="0"/>
              <a:t> Objectives</a:t>
            </a:r>
          </a:p>
          <a:p>
            <a:pPr>
              <a:buClr>
                <a:schemeClr val="tx1">
                  <a:lumMod val="95000"/>
                </a:schemeClr>
              </a:buClr>
              <a:buFont typeface="Adobe Garamond Pro Bold" panose="02020702060506020403" pitchFamily="18" charset="0"/>
              <a:buChar char="+"/>
            </a:pPr>
            <a:r>
              <a:rPr lang="en-US" dirty="0"/>
              <a:t> Description of Datasets</a:t>
            </a:r>
          </a:p>
          <a:p>
            <a:pPr>
              <a:buClr>
                <a:schemeClr val="tx1">
                  <a:lumMod val="95000"/>
                </a:schemeClr>
              </a:buClr>
              <a:buFont typeface="Adobe Garamond Pro Bold" panose="02020702060506020403" pitchFamily="18" charset="0"/>
              <a:buChar char="+"/>
            </a:pPr>
            <a:r>
              <a:rPr lang="en-US" dirty="0"/>
              <a:t> Background Theorem</a:t>
            </a:r>
          </a:p>
          <a:p>
            <a:pPr>
              <a:buClr>
                <a:schemeClr val="tx1">
                  <a:lumMod val="95000"/>
                </a:schemeClr>
              </a:buClr>
              <a:buFont typeface="Adobe Garamond Pro Bold" panose="02020702060506020403" pitchFamily="18" charset="0"/>
              <a:buChar char="+"/>
            </a:pPr>
            <a:r>
              <a:rPr lang="en-US" dirty="0"/>
              <a:t> Workflow</a:t>
            </a:r>
          </a:p>
          <a:p>
            <a:pPr>
              <a:buClr>
                <a:schemeClr val="tx1">
                  <a:lumMod val="95000"/>
                </a:schemeClr>
              </a:buClr>
              <a:buFont typeface="Adobe Garamond Pro Bold" panose="02020702060506020403" pitchFamily="18" charset="0"/>
              <a:buChar char="+"/>
            </a:pPr>
            <a:r>
              <a:rPr lang="en-US" dirty="0"/>
              <a:t> Conclusion</a:t>
            </a:r>
          </a:p>
          <a:p>
            <a:pPr>
              <a:buClr>
                <a:schemeClr val="tx1">
                  <a:lumMod val="95000"/>
                </a:schemeClr>
              </a:buClr>
              <a:buFont typeface="Adobe Garamond Pro Bold" panose="02020702060506020403" pitchFamily="18" charset="0"/>
              <a:buChar char="+"/>
            </a:pPr>
            <a:r>
              <a:rPr lang="en-US" dirty="0"/>
              <a:t> References</a:t>
            </a:r>
          </a:p>
        </p:txBody>
      </p:sp>
    </p:spTree>
    <p:extLst>
      <p:ext uri="{BB962C8B-B14F-4D97-AF65-F5344CB8AC3E}">
        <p14:creationId xmlns:p14="http://schemas.microsoft.com/office/powerpoint/2010/main" val="2245428349"/>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2E9F-1B89-43CC-9F86-D5A8E2B286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90A888C-3DCD-491F-89CC-15389CB3222B}"/>
              </a:ext>
            </a:extLst>
          </p:cNvPr>
          <p:cNvSpPr>
            <a:spLocks noGrp="1"/>
          </p:cNvSpPr>
          <p:nvPr>
            <p:ph idx="1"/>
          </p:nvPr>
        </p:nvSpPr>
        <p:spPr/>
        <p:txBody>
          <a:bodyPr>
            <a:normAutofit fontScale="85000" lnSpcReduction="20000"/>
          </a:bodyPr>
          <a:lstStyle/>
          <a:p>
            <a:pPr marL="0" indent="0">
              <a:buNone/>
            </a:pPr>
            <a:r>
              <a:rPr lang="en-US" dirty="0"/>
              <a:t>Lung cancer is the uncontrolled growth of abnormal cells in one or both lungs. These abnormal cells do not carry out the functions of normal lung cells and do not develop into healthy lung tissue.</a:t>
            </a:r>
          </a:p>
          <a:p>
            <a:pPr marL="0" indent="0">
              <a:buNone/>
            </a:pPr>
            <a:endParaRPr lang="en-US" dirty="0"/>
          </a:p>
          <a:p>
            <a:pPr marL="0" indent="0">
              <a:buNone/>
            </a:pPr>
            <a:r>
              <a:rPr lang="en-US" dirty="0"/>
              <a:t>Lung cancer often spreads to other parts of the body, such as the brain and the bones. Cancer that spreads can cause pain, nausea, headaches, or other signs and symptoms depending on what organ is affected. Once lung cancer has spread beyond the lungs, it's generally not curable.</a:t>
            </a:r>
          </a:p>
          <a:p>
            <a:pPr marL="0" indent="0">
              <a:buNone/>
            </a:pPr>
            <a:endParaRPr lang="en-US" dirty="0"/>
          </a:p>
          <a:p>
            <a:pPr marL="0" indent="0">
              <a:buNone/>
            </a:pPr>
            <a:r>
              <a:rPr lang="en-US" dirty="0"/>
              <a:t>The prediction work is divided into two phases, data preprocessing is done in the first phase, followed by a classification phase by machine learning.</a:t>
            </a:r>
          </a:p>
          <a:p>
            <a:pPr marL="0" indent="0">
              <a:buNone/>
            </a:pPr>
            <a:endParaRPr lang="en-US" dirty="0"/>
          </a:p>
        </p:txBody>
      </p:sp>
    </p:spTree>
    <p:extLst>
      <p:ext uri="{BB962C8B-B14F-4D97-AF65-F5344CB8AC3E}">
        <p14:creationId xmlns:p14="http://schemas.microsoft.com/office/powerpoint/2010/main" val="29019194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7BC3-5444-481D-A87A-766A5E8B15F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A24AABF-DFEB-462D-9B04-E059ADD233E8}"/>
              </a:ext>
            </a:extLst>
          </p:cNvPr>
          <p:cNvSpPr>
            <a:spLocks noGrp="1"/>
          </p:cNvSpPr>
          <p:nvPr>
            <p:ph idx="1"/>
          </p:nvPr>
        </p:nvSpPr>
        <p:spPr/>
        <p:txBody>
          <a:bodyPr/>
          <a:lstStyle/>
          <a:p>
            <a:pPr>
              <a:buFont typeface="Adobe Garamond Pro Bold" panose="02020702060506020403" pitchFamily="18" charset="0"/>
              <a:buChar char="+"/>
            </a:pPr>
            <a:r>
              <a:rPr lang="en-US" dirty="0"/>
              <a:t>Early stage detection of cancer. </a:t>
            </a:r>
          </a:p>
          <a:p>
            <a:pPr>
              <a:buFont typeface="Adobe Garamond Pro Bold" panose="02020702060506020403" pitchFamily="18" charset="0"/>
              <a:buChar char="+"/>
            </a:pPr>
            <a:r>
              <a:rPr lang="en-US" dirty="0"/>
              <a:t>To increase the survivability of the patient.</a:t>
            </a:r>
          </a:p>
          <a:p>
            <a:pPr>
              <a:buFont typeface="Adobe Garamond Pro Bold" panose="02020702060506020403" pitchFamily="18" charset="0"/>
              <a:buChar char="+"/>
            </a:pPr>
            <a:r>
              <a:rPr lang="en-US" dirty="0"/>
              <a:t> To reduce the time and cost required for various excessive Medical Tests.</a:t>
            </a:r>
          </a:p>
          <a:p>
            <a:pPr>
              <a:buFont typeface="Adobe Garamond Pro Bold" panose="02020702060506020403" pitchFamily="18" charset="0"/>
              <a:buChar char="+"/>
            </a:pPr>
            <a:r>
              <a:rPr lang="en-US" dirty="0"/>
              <a:t>To increase the accuracy of performance of Lung    Cancer Prediction and Detection System.</a:t>
            </a:r>
          </a:p>
        </p:txBody>
      </p:sp>
    </p:spTree>
    <p:extLst>
      <p:ext uri="{BB962C8B-B14F-4D97-AF65-F5344CB8AC3E}">
        <p14:creationId xmlns:p14="http://schemas.microsoft.com/office/powerpoint/2010/main" val="29970943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50"/>
                                        <p:tgtEl>
                                          <p:spTgt spid="3">
                                            <p:txEl>
                                              <p:pRg st="0" end="0"/>
                                            </p:txEl>
                                          </p:spTgt>
                                        </p:tgtEl>
                                      </p:cBhvr>
                                    </p:animEffect>
                                    <p:anim calcmode="lin" valueType="num">
                                      <p:cBhvr>
                                        <p:cTn id="8" dur="4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50"/>
                                        <p:tgtEl>
                                          <p:spTgt spid="3">
                                            <p:txEl>
                                              <p:pRg st="1" end="1"/>
                                            </p:txEl>
                                          </p:spTgt>
                                        </p:tgtEl>
                                      </p:cBhvr>
                                    </p:animEffect>
                                    <p:anim calcmode="lin" valueType="num">
                                      <p:cBhvr>
                                        <p:cTn id="15" dur="4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4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450"/>
                                        <p:tgtEl>
                                          <p:spTgt spid="3">
                                            <p:txEl>
                                              <p:pRg st="2" end="2"/>
                                            </p:txEl>
                                          </p:spTgt>
                                        </p:tgtEl>
                                      </p:cBhvr>
                                    </p:animEffect>
                                    <p:anim calcmode="lin" valueType="num">
                                      <p:cBhvr>
                                        <p:cTn id="22" dur="4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4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450"/>
                                        <p:tgtEl>
                                          <p:spTgt spid="3">
                                            <p:txEl>
                                              <p:pRg st="3" end="3"/>
                                            </p:txEl>
                                          </p:spTgt>
                                        </p:tgtEl>
                                      </p:cBhvr>
                                    </p:animEffect>
                                    <p:anim calcmode="lin" valueType="num">
                                      <p:cBhvr>
                                        <p:cTn id="29" dur="4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4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C46F-4B6B-4230-84A3-8405D5764026}"/>
              </a:ext>
            </a:extLst>
          </p:cNvPr>
          <p:cNvSpPr>
            <a:spLocks noGrp="1"/>
          </p:cNvSpPr>
          <p:nvPr>
            <p:ph type="title"/>
          </p:nvPr>
        </p:nvSpPr>
        <p:spPr/>
        <p:txBody>
          <a:bodyPr/>
          <a:lstStyle/>
          <a:p>
            <a:r>
              <a:rPr lang="en-US" dirty="0"/>
              <a:t>Description of Data set</a:t>
            </a:r>
          </a:p>
        </p:txBody>
      </p:sp>
      <p:pic>
        <p:nvPicPr>
          <p:cNvPr id="11" name="Picture 10">
            <a:extLst>
              <a:ext uri="{FF2B5EF4-FFF2-40B4-BE49-F238E27FC236}">
                <a16:creationId xmlns:a16="http://schemas.microsoft.com/office/drawing/2014/main" id="{975D6589-504F-4064-A2A2-AC552F760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321" y="2191228"/>
            <a:ext cx="5938602" cy="4301646"/>
          </a:xfrm>
          <a:prstGeom prst="rect">
            <a:avLst/>
          </a:prstGeom>
        </p:spPr>
      </p:pic>
      <p:sp>
        <p:nvSpPr>
          <p:cNvPr id="12" name="TextBox 11">
            <a:extLst>
              <a:ext uri="{FF2B5EF4-FFF2-40B4-BE49-F238E27FC236}">
                <a16:creationId xmlns:a16="http://schemas.microsoft.com/office/drawing/2014/main" id="{C12CAB27-BA64-433D-826D-DFE826167F42}"/>
              </a:ext>
            </a:extLst>
          </p:cNvPr>
          <p:cNvSpPr txBox="1"/>
          <p:nvPr/>
        </p:nvSpPr>
        <p:spPr>
          <a:xfrm>
            <a:off x="567690" y="2191228"/>
            <a:ext cx="2373631" cy="1815882"/>
          </a:xfrm>
          <a:prstGeom prst="rect">
            <a:avLst/>
          </a:prstGeom>
          <a:noFill/>
        </p:spPr>
        <p:txBody>
          <a:bodyPr wrap="square" rtlCol="0">
            <a:spAutoFit/>
          </a:bodyPr>
          <a:lstStyle/>
          <a:p>
            <a:pPr marL="214313" indent="-214313">
              <a:buClr>
                <a:schemeClr val="tx1">
                  <a:lumMod val="95000"/>
                </a:schemeClr>
              </a:buClr>
              <a:buFont typeface="Adobe Garamond Pro Bold" panose="02020702060506020403" pitchFamily="18" charset="0"/>
              <a:buChar char="+"/>
            </a:pPr>
            <a:r>
              <a:rPr lang="en-US" sz="1600" dirty="0"/>
              <a:t>Lungs Cancer Patients Data set</a:t>
            </a:r>
          </a:p>
          <a:p>
            <a:pPr marL="214313" indent="-214313">
              <a:buClr>
                <a:schemeClr val="tx1">
                  <a:lumMod val="95000"/>
                </a:schemeClr>
              </a:buClr>
              <a:buFont typeface="Adobe Garamond Pro Bold" panose="02020702060506020403" pitchFamily="18" charset="0"/>
              <a:buChar char="+"/>
            </a:pPr>
            <a:endParaRPr lang="en-US" sz="1600" dirty="0"/>
          </a:p>
          <a:p>
            <a:pPr marL="214313" indent="-214313">
              <a:buClr>
                <a:schemeClr val="tx1">
                  <a:lumMod val="95000"/>
                </a:schemeClr>
              </a:buClr>
              <a:buFont typeface="Adobe Garamond Pro Bold" panose="02020702060506020403" pitchFamily="18" charset="0"/>
              <a:buChar char="+"/>
            </a:pPr>
            <a:r>
              <a:rPr lang="en-US" sz="1600" dirty="0"/>
              <a:t>Total Number of Attributes : 14</a:t>
            </a:r>
          </a:p>
          <a:p>
            <a:pPr marL="214313" indent="-214313">
              <a:buClr>
                <a:schemeClr val="tx1">
                  <a:lumMod val="95000"/>
                </a:schemeClr>
              </a:buClr>
              <a:buFont typeface="Adobe Garamond Pro Bold" panose="02020702060506020403" pitchFamily="18" charset="0"/>
              <a:buChar char="+"/>
            </a:pPr>
            <a:endParaRPr lang="en-US" sz="1600" dirty="0"/>
          </a:p>
          <a:p>
            <a:pPr marL="214313" indent="-214313">
              <a:buClr>
                <a:schemeClr val="tx1">
                  <a:lumMod val="95000"/>
                </a:schemeClr>
              </a:buClr>
              <a:buFont typeface="Adobe Garamond Pro Bold" panose="02020702060506020403" pitchFamily="18" charset="0"/>
              <a:buChar char="+"/>
            </a:pPr>
            <a:r>
              <a:rPr lang="en-US" sz="1600" dirty="0"/>
              <a:t>Total Instances : 1000</a:t>
            </a:r>
          </a:p>
        </p:txBody>
      </p:sp>
    </p:spTree>
    <p:extLst>
      <p:ext uri="{BB962C8B-B14F-4D97-AF65-F5344CB8AC3E}">
        <p14:creationId xmlns:p14="http://schemas.microsoft.com/office/powerpoint/2010/main" val="7149494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C46F-4B6B-4230-84A3-8405D5764026}"/>
              </a:ext>
            </a:extLst>
          </p:cNvPr>
          <p:cNvSpPr>
            <a:spLocks noGrp="1"/>
          </p:cNvSpPr>
          <p:nvPr>
            <p:ph type="title"/>
          </p:nvPr>
        </p:nvSpPr>
        <p:spPr/>
        <p:txBody>
          <a:bodyPr/>
          <a:lstStyle/>
          <a:p>
            <a:r>
              <a:rPr lang="en-US" dirty="0"/>
              <a:t>Data set Sample</a:t>
            </a:r>
          </a:p>
        </p:txBody>
      </p:sp>
      <p:pic>
        <p:nvPicPr>
          <p:cNvPr id="4" name="Picture 3">
            <a:extLst>
              <a:ext uri="{FF2B5EF4-FFF2-40B4-BE49-F238E27FC236}">
                <a16:creationId xmlns:a16="http://schemas.microsoft.com/office/drawing/2014/main" id="{BA0F8E04-7380-431F-AF06-6F1CD9EDC5E8}"/>
              </a:ext>
            </a:extLst>
          </p:cNvPr>
          <p:cNvPicPr>
            <a:picLocks noChangeAspect="1"/>
          </p:cNvPicPr>
          <p:nvPr/>
        </p:nvPicPr>
        <p:blipFill rotWithShape="1">
          <a:blip r:embed="rId2"/>
          <a:srcRect b="13295"/>
          <a:stretch/>
        </p:blipFill>
        <p:spPr>
          <a:xfrm>
            <a:off x="246767" y="1494128"/>
            <a:ext cx="8650466" cy="4745806"/>
          </a:xfrm>
          <a:prstGeom prst="rect">
            <a:avLst/>
          </a:prstGeom>
        </p:spPr>
      </p:pic>
    </p:spTree>
    <p:extLst>
      <p:ext uri="{BB962C8B-B14F-4D97-AF65-F5344CB8AC3E}">
        <p14:creationId xmlns:p14="http://schemas.microsoft.com/office/powerpoint/2010/main" val="38625428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3E84-A5D5-4505-8EE6-A5224DD252C2}"/>
              </a:ext>
            </a:extLst>
          </p:cNvPr>
          <p:cNvSpPr>
            <a:spLocks noGrp="1"/>
          </p:cNvSpPr>
          <p:nvPr>
            <p:ph type="title"/>
          </p:nvPr>
        </p:nvSpPr>
        <p:spPr/>
        <p:txBody>
          <a:bodyPr/>
          <a:lstStyle/>
          <a:p>
            <a:r>
              <a:rPr lang="en-US" dirty="0"/>
              <a:t>K means Algorithm</a:t>
            </a:r>
          </a:p>
        </p:txBody>
      </p:sp>
      <p:sp>
        <p:nvSpPr>
          <p:cNvPr id="3" name="Content Placeholder 2">
            <a:extLst>
              <a:ext uri="{FF2B5EF4-FFF2-40B4-BE49-F238E27FC236}">
                <a16:creationId xmlns:a16="http://schemas.microsoft.com/office/drawing/2014/main" id="{87F950D6-7D38-48F9-A026-FE97DD779EA7}"/>
              </a:ext>
            </a:extLst>
          </p:cNvPr>
          <p:cNvSpPr>
            <a:spLocks noGrp="1"/>
          </p:cNvSpPr>
          <p:nvPr>
            <p:ph idx="1"/>
          </p:nvPr>
        </p:nvSpPr>
        <p:spPr/>
        <p:txBody>
          <a:bodyPr/>
          <a:lstStyle/>
          <a:p>
            <a:r>
              <a:rPr lang="en-US" dirty="0"/>
              <a:t>K-means is the most important simple clustering algorithm.</a:t>
            </a:r>
          </a:p>
          <a:p>
            <a:r>
              <a:rPr lang="en-US" dirty="0"/>
              <a:t>Its objective is to minimize the average squared Euclidean distance</a:t>
            </a:r>
          </a:p>
        </p:txBody>
      </p:sp>
      <p:pic>
        <p:nvPicPr>
          <p:cNvPr id="9" name="Picture 8">
            <a:extLst>
              <a:ext uri="{FF2B5EF4-FFF2-40B4-BE49-F238E27FC236}">
                <a16:creationId xmlns:a16="http://schemas.microsoft.com/office/drawing/2014/main" id="{9AF3F0AB-E132-4204-998F-267E9A29817F}"/>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037642" y="4146973"/>
            <a:ext cx="5661773" cy="1266258"/>
          </a:xfrm>
          <a:prstGeom prst="rect">
            <a:avLst/>
          </a:prstGeom>
          <a:noFill/>
        </p:spPr>
      </p:pic>
    </p:spTree>
    <p:extLst>
      <p:ext uri="{BB962C8B-B14F-4D97-AF65-F5344CB8AC3E}">
        <p14:creationId xmlns:p14="http://schemas.microsoft.com/office/powerpoint/2010/main" val="4088347748"/>
      </p:ext>
    </p:extLst>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E05B-9D23-4D0C-A486-F335BBF80627}"/>
              </a:ext>
            </a:extLst>
          </p:cNvPr>
          <p:cNvSpPr>
            <a:spLocks noGrp="1"/>
          </p:cNvSpPr>
          <p:nvPr>
            <p:ph type="title"/>
          </p:nvPr>
        </p:nvSpPr>
        <p:spPr/>
        <p:txBody>
          <a:bodyPr/>
          <a:lstStyle/>
          <a:p>
            <a:r>
              <a:rPr lang="en-US" dirty="0"/>
              <a:t>K means Example</a:t>
            </a:r>
          </a:p>
        </p:txBody>
      </p:sp>
      <p:sp>
        <p:nvSpPr>
          <p:cNvPr id="3" name="Content Placeholder 2">
            <a:extLst>
              <a:ext uri="{FF2B5EF4-FFF2-40B4-BE49-F238E27FC236}">
                <a16:creationId xmlns:a16="http://schemas.microsoft.com/office/drawing/2014/main" id="{3B9EDB56-661F-46A3-97C6-F03CADE51979}"/>
              </a:ext>
            </a:extLst>
          </p:cNvPr>
          <p:cNvSpPr>
            <a:spLocks noGrp="1"/>
          </p:cNvSpPr>
          <p:nvPr>
            <p:ph idx="1"/>
          </p:nvPr>
        </p:nvSpPr>
        <p:spPr>
          <a:xfrm>
            <a:off x="628650" y="1825625"/>
            <a:ext cx="7886700" cy="604308"/>
          </a:xfrm>
        </p:spPr>
        <p:txBody>
          <a:bodyPr>
            <a:normAutofit fontScale="77500" lnSpcReduction="20000"/>
          </a:bodyPr>
          <a:lstStyle/>
          <a:p>
            <a:pPr marL="0" indent="0">
              <a:buNone/>
            </a:pPr>
            <a:r>
              <a:rPr lang="en-US" sz="1600" dirty="0"/>
              <a:t>Business Scenario: </a:t>
            </a:r>
          </a:p>
          <a:p>
            <a:pPr marL="0" indent="0">
              <a:buNone/>
            </a:pPr>
            <a:r>
              <a:rPr lang="en-US" sz="1600" dirty="0"/>
              <a:t>We have height and weight information. Using these two variables, we need to group the objects based on height and weight information.</a:t>
            </a:r>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8C46F6CF-B844-4A73-BA57-019040E97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557" y="2953077"/>
            <a:ext cx="4047166" cy="2694189"/>
          </a:xfrm>
          <a:prstGeom prst="rect">
            <a:avLst/>
          </a:prstGeom>
        </p:spPr>
      </p:pic>
      <p:pic>
        <p:nvPicPr>
          <p:cNvPr id="6" name="Picture 5">
            <a:extLst>
              <a:ext uri="{FF2B5EF4-FFF2-40B4-BE49-F238E27FC236}">
                <a16:creationId xmlns:a16="http://schemas.microsoft.com/office/drawing/2014/main" id="{F39E09BC-A5FB-4768-B6FB-FA1D804664CB}"/>
              </a:ext>
            </a:extLst>
          </p:cNvPr>
          <p:cNvPicPr>
            <a:picLocks noChangeAspect="1"/>
          </p:cNvPicPr>
          <p:nvPr/>
        </p:nvPicPr>
        <p:blipFill>
          <a:blip r:embed="rId3"/>
          <a:stretch>
            <a:fillRect/>
          </a:stretch>
        </p:blipFill>
        <p:spPr>
          <a:xfrm>
            <a:off x="6588654" y="2484968"/>
            <a:ext cx="1571625" cy="3886200"/>
          </a:xfrm>
          <a:prstGeom prst="rect">
            <a:avLst/>
          </a:prstGeom>
        </p:spPr>
      </p:pic>
      <p:sp>
        <p:nvSpPr>
          <p:cNvPr id="7" name="TextBox 6">
            <a:extLst>
              <a:ext uri="{FF2B5EF4-FFF2-40B4-BE49-F238E27FC236}">
                <a16:creationId xmlns:a16="http://schemas.microsoft.com/office/drawing/2014/main" id="{FA21B88F-3FD8-43A9-825B-824AC03353AE}"/>
              </a:ext>
            </a:extLst>
          </p:cNvPr>
          <p:cNvSpPr txBox="1"/>
          <p:nvPr/>
        </p:nvSpPr>
        <p:spPr>
          <a:xfrm>
            <a:off x="6692292" y="6371168"/>
            <a:ext cx="1364348" cy="369332"/>
          </a:xfrm>
          <a:prstGeom prst="rect">
            <a:avLst/>
          </a:prstGeom>
          <a:noFill/>
        </p:spPr>
        <p:txBody>
          <a:bodyPr wrap="none" rtlCol="0">
            <a:spAutoFit/>
          </a:bodyPr>
          <a:lstStyle/>
          <a:p>
            <a:r>
              <a:rPr lang="en-US" dirty="0"/>
              <a:t>Data Sample</a:t>
            </a:r>
          </a:p>
        </p:txBody>
      </p:sp>
    </p:spTree>
    <p:extLst>
      <p:ext uri="{BB962C8B-B14F-4D97-AF65-F5344CB8AC3E}">
        <p14:creationId xmlns:p14="http://schemas.microsoft.com/office/powerpoint/2010/main" val="244852451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A39A-FEF9-49C2-B2CD-D9EDB0AC00D8}"/>
              </a:ext>
            </a:extLst>
          </p:cNvPr>
          <p:cNvSpPr>
            <a:spLocks noGrp="1"/>
          </p:cNvSpPr>
          <p:nvPr>
            <p:ph type="title"/>
          </p:nvPr>
        </p:nvSpPr>
        <p:spPr/>
        <p:txBody>
          <a:bodyPr/>
          <a:lstStyle/>
          <a:p>
            <a:r>
              <a:rPr lang="en-US" dirty="0"/>
              <a:t>K means Example</a:t>
            </a:r>
          </a:p>
        </p:txBody>
      </p:sp>
      <p:sp>
        <p:nvSpPr>
          <p:cNvPr id="3" name="Content Placeholder 2">
            <a:extLst>
              <a:ext uri="{FF2B5EF4-FFF2-40B4-BE49-F238E27FC236}">
                <a16:creationId xmlns:a16="http://schemas.microsoft.com/office/drawing/2014/main" id="{047FE4E8-57D3-4279-9DF2-61C6B72C94D2}"/>
              </a:ext>
            </a:extLst>
          </p:cNvPr>
          <p:cNvSpPr>
            <a:spLocks noGrp="1"/>
          </p:cNvSpPr>
          <p:nvPr>
            <p:ph idx="1"/>
          </p:nvPr>
        </p:nvSpPr>
        <p:spPr>
          <a:xfrm>
            <a:off x="598130" y="1740979"/>
            <a:ext cx="7886700" cy="4351338"/>
          </a:xfrm>
        </p:spPr>
        <p:txBody>
          <a:bodyPr>
            <a:normAutofit/>
          </a:bodyPr>
          <a:lstStyle/>
          <a:p>
            <a:pPr marL="0" indent="0">
              <a:buNone/>
            </a:pPr>
            <a:r>
              <a:rPr lang="en-US" sz="2400" dirty="0"/>
              <a:t>Let K = 2,</a:t>
            </a:r>
          </a:p>
        </p:txBody>
      </p:sp>
      <p:pic>
        <p:nvPicPr>
          <p:cNvPr id="4" name="Picture 3">
            <a:extLst>
              <a:ext uri="{FF2B5EF4-FFF2-40B4-BE49-F238E27FC236}">
                <a16:creationId xmlns:a16="http://schemas.microsoft.com/office/drawing/2014/main" id="{624B640D-EDDF-4ADA-A6F8-430334EDADEE}"/>
              </a:ext>
            </a:extLst>
          </p:cNvPr>
          <p:cNvPicPr>
            <a:picLocks noChangeAspect="1"/>
          </p:cNvPicPr>
          <p:nvPr/>
        </p:nvPicPr>
        <p:blipFill>
          <a:blip r:embed="rId2">
            <a:grayscl/>
          </a:blip>
          <a:stretch>
            <a:fillRect/>
          </a:stretch>
        </p:blipFill>
        <p:spPr>
          <a:xfrm>
            <a:off x="700087" y="2232787"/>
            <a:ext cx="2418636" cy="1683861"/>
          </a:xfrm>
          <a:prstGeom prst="rect">
            <a:avLst/>
          </a:prstGeom>
        </p:spPr>
      </p:pic>
      <p:pic>
        <p:nvPicPr>
          <p:cNvPr id="5" name="Picture 4">
            <a:extLst>
              <a:ext uri="{FF2B5EF4-FFF2-40B4-BE49-F238E27FC236}">
                <a16:creationId xmlns:a16="http://schemas.microsoft.com/office/drawing/2014/main" id="{6164F420-BF6A-4D96-97AC-B0110D5F4E08}"/>
              </a:ext>
            </a:extLst>
          </p:cNvPr>
          <p:cNvPicPr>
            <a:picLocks noChangeAspect="1"/>
          </p:cNvPicPr>
          <p:nvPr/>
        </p:nvPicPr>
        <p:blipFill>
          <a:blip r:embed="rId3">
            <a:biLevel thresh="75000"/>
          </a:blip>
          <a:stretch>
            <a:fillRect/>
          </a:stretch>
        </p:blipFill>
        <p:spPr>
          <a:xfrm>
            <a:off x="3788132" y="2231776"/>
            <a:ext cx="4757738" cy="1645678"/>
          </a:xfrm>
          <a:prstGeom prst="rect">
            <a:avLst/>
          </a:prstGeom>
        </p:spPr>
      </p:pic>
      <p:pic>
        <p:nvPicPr>
          <p:cNvPr id="6" name="Picture 5">
            <a:extLst>
              <a:ext uri="{FF2B5EF4-FFF2-40B4-BE49-F238E27FC236}">
                <a16:creationId xmlns:a16="http://schemas.microsoft.com/office/drawing/2014/main" id="{2AE7662F-B4E0-49EA-B3EB-C968148016F3}"/>
              </a:ext>
            </a:extLst>
          </p:cNvPr>
          <p:cNvPicPr>
            <a:picLocks noChangeAspect="1"/>
          </p:cNvPicPr>
          <p:nvPr/>
        </p:nvPicPr>
        <p:blipFill rotWithShape="1">
          <a:blip r:embed="rId4">
            <a:duotone>
              <a:schemeClr val="bg2">
                <a:shade val="45000"/>
                <a:satMod val="135000"/>
              </a:schemeClr>
              <a:prstClr val="white"/>
            </a:duotone>
          </a:blip>
          <a:srcRect l="1559" r="7483"/>
          <a:stretch/>
        </p:blipFill>
        <p:spPr>
          <a:xfrm>
            <a:off x="700087" y="4468283"/>
            <a:ext cx="2418636" cy="1571625"/>
          </a:xfrm>
          <a:prstGeom prst="rect">
            <a:avLst/>
          </a:prstGeom>
        </p:spPr>
      </p:pic>
      <p:pic>
        <p:nvPicPr>
          <p:cNvPr id="9" name="Picture 8">
            <a:extLst>
              <a:ext uri="{FF2B5EF4-FFF2-40B4-BE49-F238E27FC236}">
                <a16:creationId xmlns:a16="http://schemas.microsoft.com/office/drawing/2014/main" id="{2ADA3F83-6062-4418-A4E1-8D06F63F0A62}"/>
              </a:ext>
            </a:extLst>
          </p:cNvPr>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6194"/>
                    </a14:imgEffect>
                    <a14:imgEffect>
                      <a14:saturation sat="200000"/>
                    </a14:imgEffect>
                  </a14:imgLayer>
                </a14:imgProps>
              </a:ext>
            </a:extLst>
          </a:blip>
          <a:srcRect t="-142" b="37154"/>
          <a:stretch/>
        </p:blipFill>
        <p:spPr>
          <a:xfrm>
            <a:off x="4572000" y="4147397"/>
            <a:ext cx="3590925" cy="2573866"/>
          </a:xfrm>
          <a:prstGeom prst="rect">
            <a:avLst/>
          </a:prstGeom>
        </p:spPr>
      </p:pic>
    </p:spTree>
    <p:extLst>
      <p:ext uri="{BB962C8B-B14F-4D97-AF65-F5344CB8AC3E}">
        <p14:creationId xmlns:p14="http://schemas.microsoft.com/office/powerpoint/2010/main" val="124921602"/>
      </p:ext>
    </p:extLst>
  </p:cSld>
  <p:clrMapOvr>
    <a:masterClrMapping/>
  </p:clrMapOvr>
  <p:transition spd="slow">
    <p:push/>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935</TotalTime>
  <Words>431</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Garamond Pro Bold</vt:lpstr>
      <vt:lpstr>Arial</vt:lpstr>
      <vt:lpstr>Calibri</vt:lpstr>
      <vt:lpstr>Calibri Light</vt:lpstr>
      <vt:lpstr>Geometr415 Blk BT</vt:lpstr>
      <vt:lpstr>Wingdings</vt:lpstr>
      <vt:lpstr>Office Theme</vt:lpstr>
      <vt:lpstr>Lungs Cancer Detection System</vt:lpstr>
      <vt:lpstr>Contents</vt:lpstr>
      <vt:lpstr>Introduction</vt:lpstr>
      <vt:lpstr>Objectives</vt:lpstr>
      <vt:lpstr>Description of Data set</vt:lpstr>
      <vt:lpstr>Data set Sample</vt:lpstr>
      <vt:lpstr>K means Algorithm</vt:lpstr>
      <vt:lpstr>K means Example</vt:lpstr>
      <vt:lpstr>K means Example</vt:lpstr>
      <vt:lpstr>K means Example</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Htet</dc:creator>
  <cp:lastModifiedBy>Lin Htet</cp:lastModifiedBy>
  <cp:revision>106</cp:revision>
  <dcterms:created xsi:type="dcterms:W3CDTF">2019-02-20T10:47:26Z</dcterms:created>
  <dcterms:modified xsi:type="dcterms:W3CDTF">2019-03-05T04:59:44Z</dcterms:modified>
</cp:coreProperties>
</file>