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 id="2147483830" r:id="rId2"/>
  </p:sldMasterIdLst>
  <p:notesMasterIdLst>
    <p:notesMasterId r:id="rId31"/>
  </p:notesMasterIdLst>
  <p:sldIdLst>
    <p:sldId id="256" r:id="rId3"/>
    <p:sldId id="258" r:id="rId4"/>
    <p:sldId id="257" r:id="rId5"/>
    <p:sldId id="263" r:id="rId6"/>
    <p:sldId id="259" r:id="rId7"/>
    <p:sldId id="260" r:id="rId8"/>
    <p:sldId id="261" r:id="rId9"/>
    <p:sldId id="262" r:id="rId10"/>
    <p:sldId id="264" r:id="rId11"/>
    <p:sldId id="265" r:id="rId12"/>
    <p:sldId id="266" r:id="rId13"/>
    <p:sldId id="267" r:id="rId14"/>
    <p:sldId id="268" r:id="rId15"/>
    <p:sldId id="271" r:id="rId16"/>
    <p:sldId id="272" r:id="rId17"/>
    <p:sldId id="270"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6" autoAdjust="0"/>
  </p:normalViewPr>
  <p:slideViewPr>
    <p:cSldViewPr snapToGrid="0">
      <p:cViewPr varScale="1">
        <p:scale>
          <a:sx n="73" d="100"/>
          <a:sy n="73" d="100"/>
        </p:scale>
        <p:origin x="60"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0B54C-1AE0-45F4-8593-A6ED109F5233}" type="datetimeFigureOut">
              <a:rPr lang="en-CA" smtClean="0"/>
              <a:t>2020-09-12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8CE02-46C5-4F14-ACCB-4A00F6A163D1}" type="slidenum">
              <a:rPr lang="en-CA" smtClean="0"/>
              <a:t>‹#›</a:t>
            </a:fld>
            <a:endParaRPr lang="en-CA"/>
          </a:p>
        </p:txBody>
      </p:sp>
    </p:spTree>
    <p:extLst>
      <p:ext uri="{BB962C8B-B14F-4D97-AF65-F5344CB8AC3E}">
        <p14:creationId xmlns:p14="http://schemas.microsoft.com/office/powerpoint/2010/main" val="611726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li5.readthedocs.io/en/latest/blackbox/permutation_importance.html#eli5-permutation-importanc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The ST segment on an electrocardiogram (ECG) normally represents an electrically neutral area of the complex between ventricular depolarization (QRS complex) and repolarization (T wave). However, it can take on various waveform morphologies that may indicate benign or clinically significant injury or insult to the myocardium.</a:t>
            </a:r>
            <a:endParaRPr lang="en-CA" dirty="0"/>
          </a:p>
        </p:txBody>
      </p:sp>
      <p:sp>
        <p:nvSpPr>
          <p:cNvPr id="4" name="Slide Number Placeholder 3"/>
          <p:cNvSpPr>
            <a:spLocks noGrp="1"/>
          </p:cNvSpPr>
          <p:nvPr>
            <p:ph type="sldNum" sz="quarter" idx="5"/>
          </p:nvPr>
        </p:nvSpPr>
        <p:spPr/>
        <p:txBody>
          <a:bodyPr/>
          <a:lstStyle/>
          <a:p>
            <a:fld id="{DA88CE02-46C5-4F14-ACCB-4A00F6A163D1}" type="slidenum">
              <a:rPr lang="en-CA" smtClean="0"/>
              <a:t>5</a:t>
            </a:fld>
            <a:endParaRPr lang="en-CA"/>
          </a:p>
        </p:txBody>
      </p:sp>
    </p:spTree>
    <p:extLst>
      <p:ext uri="{BB962C8B-B14F-4D97-AF65-F5344CB8AC3E}">
        <p14:creationId xmlns:p14="http://schemas.microsoft.com/office/powerpoint/2010/main" val="190777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Males do experience chest pain more often in all categories; typical pain does not seem to be an indicator of heart disease though others do.</a:t>
            </a:r>
          </a:p>
        </p:txBody>
      </p:sp>
      <p:sp>
        <p:nvSpPr>
          <p:cNvPr id="4" name="Slide Number Placeholder 3"/>
          <p:cNvSpPr>
            <a:spLocks noGrp="1"/>
          </p:cNvSpPr>
          <p:nvPr>
            <p:ph type="sldNum" sz="quarter" idx="5"/>
          </p:nvPr>
        </p:nvSpPr>
        <p:spPr/>
        <p:txBody>
          <a:bodyPr/>
          <a:lstStyle/>
          <a:p>
            <a:fld id="{DA88CE02-46C5-4F14-ACCB-4A00F6A163D1}" type="slidenum">
              <a:rPr lang="en-CA" smtClean="0"/>
              <a:t>7</a:t>
            </a:fld>
            <a:endParaRPr lang="en-CA"/>
          </a:p>
        </p:txBody>
      </p:sp>
    </p:spTree>
    <p:extLst>
      <p:ext uri="{BB962C8B-B14F-4D97-AF65-F5344CB8AC3E}">
        <p14:creationId xmlns:p14="http://schemas.microsoft.com/office/powerpoint/2010/main" val="67298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A88CE02-46C5-4F14-ACCB-4A00F6A163D1}" type="slidenum">
              <a:rPr lang="en-CA" smtClean="0"/>
              <a:t>10</a:t>
            </a:fld>
            <a:endParaRPr lang="en-CA"/>
          </a:p>
        </p:txBody>
      </p:sp>
    </p:spTree>
    <p:extLst>
      <p:ext uri="{BB962C8B-B14F-4D97-AF65-F5344CB8AC3E}">
        <p14:creationId xmlns:p14="http://schemas.microsoft.com/office/powerpoint/2010/main" val="2841216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https://developers.google.com/machine-learning/crash-course/classification/roc-and-auc</a:t>
            </a:r>
          </a:p>
          <a:p>
            <a:endParaRPr lang="en-CA" dirty="0"/>
          </a:p>
          <a:p>
            <a:pPr lvl="1"/>
            <a:r>
              <a:rPr lang="en-CA" dirty="0"/>
              <a:t>Measures how well predictions are ranked</a:t>
            </a:r>
          </a:p>
          <a:p>
            <a:pPr lvl="1"/>
            <a:r>
              <a:rPr lang="en-CA" dirty="0"/>
              <a:t>Measures quality of model’s prediction regardless of given classification threshold </a:t>
            </a:r>
          </a:p>
          <a:p>
            <a:endParaRPr lang="en-CA" dirty="0"/>
          </a:p>
        </p:txBody>
      </p:sp>
      <p:sp>
        <p:nvSpPr>
          <p:cNvPr id="4" name="Slide Number Placeholder 3"/>
          <p:cNvSpPr>
            <a:spLocks noGrp="1"/>
          </p:cNvSpPr>
          <p:nvPr>
            <p:ph type="sldNum" sz="quarter" idx="5"/>
          </p:nvPr>
        </p:nvSpPr>
        <p:spPr/>
        <p:txBody>
          <a:bodyPr/>
          <a:lstStyle/>
          <a:p>
            <a:fld id="{DA88CE02-46C5-4F14-ACCB-4A00F6A163D1}" type="slidenum">
              <a:rPr lang="en-CA" smtClean="0"/>
              <a:t>19</a:t>
            </a:fld>
            <a:endParaRPr lang="en-CA"/>
          </a:p>
        </p:txBody>
      </p:sp>
    </p:spTree>
    <p:extLst>
      <p:ext uri="{BB962C8B-B14F-4D97-AF65-F5344CB8AC3E}">
        <p14:creationId xmlns:p14="http://schemas.microsoft.com/office/powerpoint/2010/main" val="337023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900" indent="0">
              <a:buClr>
                <a:srgbClr val="5DB85D"/>
              </a:buClr>
              <a:buNone/>
            </a:pPr>
            <a:r>
              <a:rPr lang="en-US" dirty="0">
                <a:ln>
                  <a:solidFill>
                    <a:srgbClr val="404040">
                      <a:alpha val="10000"/>
                    </a:srgbClr>
                  </a:solidFill>
                </a:ln>
                <a:solidFill>
                  <a:srgbClr val="DADADA"/>
                </a:solidFill>
                <a:hlinkClick r:id="rId3"/>
              </a:rPr>
              <a:t>https://eli5.readthedocs.io/en/latest/blackbox/permutation_importance.html#eli5-permutation-importance</a:t>
            </a:r>
            <a:r>
              <a:rPr lang="en-US" dirty="0">
                <a:ln>
                  <a:solidFill>
                    <a:srgbClr val="404040">
                      <a:alpha val="10000"/>
                    </a:srgbClr>
                  </a:solidFill>
                </a:ln>
                <a:solidFill>
                  <a:srgbClr val="DADADA"/>
                </a:solidFill>
              </a:rPr>
              <a:t> </a:t>
            </a:r>
          </a:p>
          <a:p>
            <a:endParaRPr lang="en-CA" dirty="0"/>
          </a:p>
        </p:txBody>
      </p:sp>
      <p:sp>
        <p:nvSpPr>
          <p:cNvPr id="4" name="Slide Number Placeholder 3"/>
          <p:cNvSpPr>
            <a:spLocks noGrp="1"/>
          </p:cNvSpPr>
          <p:nvPr>
            <p:ph type="sldNum" sz="quarter" idx="5"/>
          </p:nvPr>
        </p:nvSpPr>
        <p:spPr/>
        <p:txBody>
          <a:bodyPr/>
          <a:lstStyle/>
          <a:p>
            <a:fld id="{DA88CE02-46C5-4F14-ACCB-4A00F6A163D1}" type="slidenum">
              <a:rPr lang="en-CA" smtClean="0"/>
              <a:t>21</a:t>
            </a:fld>
            <a:endParaRPr lang="en-CA"/>
          </a:p>
        </p:txBody>
      </p:sp>
    </p:spTree>
    <p:extLst>
      <p:ext uri="{BB962C8B-B14F-4D97-AF65-F5344CB8AC3E}">
        <p14:creationId xmlns:p14="http://schemas.microsoft.com/office/powerpoint/2010/main" val="503853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https://github.com/slundberg/shap</a:t>
            </a:r>
          </a:p>
        </p:txBody>
      </p:sp>
      <p:sp>
        <p:nvSpPr>
          <p:cNvPr id="4" name="Slide Number Placeholder 3"/>
          <p:cNvSpPr>
            <a:spLocks noGrp="1"/>
          </p:cNvSpPr>
          <p:nvPr>
            <p:ph type="sldNum" sz="quarter" idx="5"/>
          </p:nvPr>
        </p:nvSpPr>
        <p:spPr/>
        <p:txBody>
          <a:bodyPr/>
          <a:lstStyle/>
          <a:p>
            <a:fld id="{DA88CE02-46C5-4F14-ACCB-4A00F6A163D1}" type="slidenum">
              <a:rPr lang="en-CA" smtClean="0"/>
              <a:t>23</a:t>
            </a:fld>
            <a:endParaRPr lang="en-CA"/>
          </a:p>
        </p:txBody>
      </p:sp>
    </p:spTree>
    <p:extLst>
      <p:ext uri="{BB962C8B-B14F-4D97-AF65-F5344CB8AC3E}">
        <p14:creationId xmlns:p14="http://schemas.microsoft.com/office/powerpoint/2010/main" val="323377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4550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5428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58412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5380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4198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37235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1087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0866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93343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5576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7596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13539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48220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4955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8214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28306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91692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92820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749138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960272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3580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651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37033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4544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052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136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75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8737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9/12/2020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67328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9/12/2020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0343951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3" r:id="rId7"/>
    <p:sldLayoutId id="2147483764" r:id="rId8"/>
    <p:sldLayoutId id="2147483765" r:id="rId9"/>
    <p:sldLayoutId id="2147483766" r:id="rId10"/>
    <p:sldLayoutId id="2147483767" r:id="rId11"/>
    <p:sldLayoutId id="2147483769"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04E684-10F4-4CC3-A0B9-F03AA7BE37CF}" type="datetimeFigureOut">
              <a:rPr lang="en-US" smtClean="0"/>
              <a:t>9/12/2020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115936631"/>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A7F842-7BEB-4F47-A510-339E84364D37}"/>
              </a:ext>
            </a:extLst>
          </p:cNvPr>
          <p:cNvPicPr>
            <a:picLocks noChangeAspect="1"/>
          </p:cNvPicPr>
          <p:nvPr/>
        </p:nvPicPr>
        <p:blipFill rotWithShape="1">
          <a:blip r:embed="rId2"/>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C681A1AD-13FA-4DB0-B362-CF268B43C228}"/>
              </a:ext>
            </a:extLst>
          </p:cNvPr>
          <p:cNvSpPr>
            <a:spLocks noGrp="1"/>
          </p:cNvSpPr>
          <p:nvPr>
            <p:ph type="ctrTitle"/>
          </p:nvPr>
        </p:nvSpPr>
        <p:spPr>
          <a:xfrm>
            <a:off x="477980" y="1122362"/>
            <a:ext cx="5786341" cy="2802219"/>
          </a:xfrm>
        </p:spPr>
        <p:txBody>
          <a:bodyPr anchor="b">
            <a:normAutofit/>
          </a:bodyPr>
          <a:lstStyle/>
          <a:p>
            <a:r>
              <a:rPr lang="en-CA" sz="3200" i="0" dirty="0">
                <a:solidFill>
                  <a:schemeClr val="bg1"/>
                </a:solidFill>
              </a:rPr>
              <a:t>Predicting Heart Disease</a:t>
            </a:r>
          </a:p>
        </p:txBody>
      </p:sp>
      <p:sp>
        <p:nvSpPr>
          <p:cNvPr id="3" name="Subtitle 2">
            <a:extLst>
              <a:ext uri="{FF2B5EF4-FFF2-40B4-BE49-F238E27FC236}">
                <a16:creationId xmlns:a16="http://schemas.microsoft.com/office/drawing/2014/main" id="{27D23FC4-02C2-4953-8EB5-5EDB30085C64}"/>
              </a:ext>
            </a:extLst>
          </p:cNvPr>
          <p:cNvSpPr>
            <a:spLocks noGrp="1"/>
          </p:cNvSpPr>
          <p:nvPr>
            <p:ph type="subTitle" idx="1"/>
          </p:nvPr>
        </p:nvSpPr>
        <p:spPr>
          <a:xfrm>
            <a:off x="477982" y="3924581"/>
            <a:ext cx="5618018" cy="1208141"/>
          </a:xfrm>
        </p:spPr>
        <p:txBody>
          <a:bodyPr>
            <a:normAutofit fontScale="85000" lnSpcReduction="20000"/>
          </a:bodyPr>
          <a:lstStyle/>
          <a:p>
            <a:r>
              <a:rPr lang="en-CA" sz="1600" dirty="0">
                <a:solidFill>
                  <a:schemeClr val="bg1"/>
                </a:solidFill>
              </a:rPr>
              <a:t>A machine learning analysis on predicting heart disease</a:t>
            </a:r>
          </a:p>
          <a:p>
            <a:endParaRPr lang="en-CA" sz="1600" dirty="0">
              <a:solidFill>
                <a:schemeClr val="bg1"/>
              </a:solidFill>
            </a:endParaRPr>
          </a:p>
          <a:p>
            <a:endParaRPr lang="en-CA" sz="1600" dirty="0">
              <a:solidFill>
                <a:schemeClr val="bg1"/>
              </a:solidFill>
            </a:endParaRPr>
          </a:p>
          <a:p>
            <a:r>
              <a:rPr lang="en-CA" sz="1600" dirty="0">
                <a:solidFill>
                  <a:schemeClr val="bg1"/>
                </a:solidFill>
              </a:rPr>
              <a:t>Timothy Lau</a:t>
            </a:r>
          </a:p>
        </p:txBody>
      </p:sp>
    </p:spTree>
    <p:extLst>
      <p:ext uri="{BB962C8B-B14F-4D97-AF65-F5344CB8AC3E}">
        <p14:creationId xmlns:p14="http://schemas.microsoft.com/office/powerpoint/2010/main" val="34446825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76945-7CE5-459A-A2B1-DB18DFE9FC61}"/>
              </a:ext>
            </a:extLst>
          </p:cNvPr>
          <p:cNvSpPr>
            <a:spLocks noGrp="1"/>
          </p:cNvSpPr>
          <p:nvPr>
            <p:ph type="title"/>
          </p:nvPr>
        </p:nvSpPr>
        <p:spPr>
          <a:xfrm>
            <a:off x="931724" y="2943774"/>
            <a:ext cx="3078749" cy="970450"/>
          </a:xfrm>
        </p:spPr>
        <p:txBody>
          <a:bodyPr anchor="b">
            <a:normAutofit/>
          </a:bodyPr>
          <a:lstStyle/>
          <a:p>
            <a:pPr algn="l"/>
            <a:r>
              <a:rPr lang="en-CA" sz="2800" dirty="0">
                <a:ln>
                  <a:solidFill>
                    <a:srgbClr val="404040">
                      <a:alpha val="10000"/>
                    </a:srgbClr>
                  </a:solidFill>
                </a:ln>
                <a:solidFill>
                  <a:srgbClr val="DADADA"/>
                </a:solidFill>
              </a:rPr>
              <a:t>Figure 5. </a:t>
            </a:r>
            <a:r>
              <a:rPr lang="en-CA" sz="2800" dirty="0" err="1">
                <a:ln>
                  <a:solidFill>
                    <a:srgbClr val="404040">
                      <a:alpha val="10000"/>
                    </a:srgbClr>
                  </a:solidFill>
                </a:ln>
                <a:solidFill>
                  <a:srgbClr val="DADADA"/>
                </a:solidFill>
              </a:rPr>
              <a:t>Pairplot</a:t>
            </a:r>
            <a:r>
              <a:rPr lang="en-CA" sz="2800" dirty="0">
                <a:ln>
                  <a:solidFill>
                    <a:srgbClr val="404040">
                      <a:alpha val="10000"/>
                    </a:srgbClr>
                  </a:solidFill>
                </a:ln>
                <a:solidFill>
                  <a:srgbClr val="DADADA"/>
                </a:solidFill>
              </a:rPr>
              <a:t> of major variables.</a:t>
            </a:r>
          </a:p>
        </p:txBody>
      </p:sp>
      <p:pic>
        <p:nvPicPr>
          <p:cNvPr id="4" name="Content Placeholder 3">
            <a:extLst>
              <a:ext uri="{FF2B5EF4-FFF2-40B4-BE49-F238E27FC236}">
                <a16:creationId xmlns:a16="http://schemas.microsoft.com/office/drawing/2014/main" id="{6B0644F3-4055-4EA1-B9AB-5BBF9804E1E1}"/>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4475639" y="300317"/>
            <a:ext cx="7087833" cy="6257365"/>
          </a:xfrm>
          <a:prstGeom prst="rect">
            <a:avLst/>
          </a:prstGeom>
          <a:noFill/>
        </p:spPr>
      </p:pic>
    </p:spTree>
    <p:extLst>
      <p:ext uri="{BB962C8B-B14F-4D97-AF65-F5344CB8AC3E}">
        <p14:creationId xmlns:p14="http://schemas.microsoft.com/office/powerpoint/2010/main" val="15478587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881C-3927-4BD8-A73E-1760705CBA96}"/>
              </a:ext>
            </a:extLst>
          </p:cNvPr>
          <p:cNvSpPr>
            <a:spLocks noGrp="1"/>
          </p:cNvSpPr>
          <p:nvPr>
            <p:ph type="title"/>
          </p:nvPr>
        </p:nvSpPr>
        <p:spPr/>
        <p:txBody>
          <a:bodyPr/>
          <a:lstStyle/>
          <a:p>
            <a:r>
              <a:rPr lang="en-CA" dirty="0"/>
              <a:t>Base models</a:t>
            </a:r>
          </a:p>
        </p:txBody>
      </p:sp>
      <p:sp>
        <p:nvSpPr>
          <p:cNvPr id="3" name="Content Placeholder 2">
            <a:extLst>
              <a:ext uri="{FF2B5EF4-FFF2-40B4-BE49-F238E27FC236}">
                <a16:creationId xmlns:a16="http://schemas.microsoft.com/office/drawing/2014/main" id="{F0A1BB03-4D1C-4258-8491-D3C16958B5D6}"/>
              </a:ext>
            </a:extLst>
          </p:cNvPr>
          <p:cNvSpPr>
            <a:spLocks noGrp="1"/>
          </p:cNvSpPr>
          <p:nvPr>
            <p:ph idx="1"/>
          </p:nvPr>
        </p:nvSpPr>
        <p:spPr/>
        <p:txBody>
          <a:bodyPr/>
          <a:lstStyle/>
          <a:p>
            <a:r>
              <a:rPr lang="en-CA" dirty="0"/>
              <a:t>Random Forest</a:t>
            </a:r>
          </a:p>
          <a:p>
            <a:r>
              <a:rPr lang="en-CA" dirty="0"/>
              <a:t>Naïve Bayes</a:t>
            </a:r>
          </a:p>
          <a:p>
            <a:r>
              <a:rPr lang="en-CA" dirty="0"/>
              <a:t>Support Vector Machine</a:t>
            </a:r>
          </a:p>
          <a:p>
            <a:r>
              <a:rPr lang="en-CA" dirty="0"/>
              <a:t>K-Nearest Neighbors</a:t>
            </a:r>
          </a:p>
        </p:txBody>
      </p:sp>
    </p:spTree>
    <p:extLst>
      <p:ext uri="{BB962C8B-B14F-4D97-AF65-F5344CB8AC3E}">
        <p14:creationId xmlns:p14="http://schemas.microsoft.com/office/powerpoint/2010/main" val="319667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0625-1312-484B-9907-B230AB0E96D3}"/>
              </a:ext>
            </a:extLst>
          </p:cNvPr>
          <p:cNvSpPr>
            <a:spLocks noGrp="1"/>
          </p:cNvSpPr>
          <p:nvPr>
            <p:ph type="title"/>
          </p:nvPr>
        </p:nvSpPr>
        <p:spPr>
          <a:xfrm>
            <a:off x="913795" y="429662"/>
            <a:ext cx="10353762" cy="970450"/>
          </a:xfrm>
        </p:spPr>
        <p:txBody>
          <a:bodyPr/>
          <a:lstStyle/>
          <a:p>
            <a:r>
              <a:rPr lang="en-CA" dirty="0"/>
              <a:t>Model Measures</a:t>
            </a:r>
          </a:p>
        </p:txBody>
      </p:sp>
      <p:pic>
        <p:nvPicPr>
          <p:cNvPr id="1026" name="Picture 2" descr="Confusion Matrix for Your Multi-Class Machine Learning Model | by Joydwip  Mohajon | Towards Data Science">
            <a:extLst>
              <a:ext uri="{FF2B5EF4-FFF2-40B4-BE49-F238E27FC236}">
                <a16:creationId xmlns:a16="http://schemas.microsoft.com/office/drawing/2014/main" id="{50E3CE7B-8862-4E3C-8072-E2CB65D949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41037" y="1455952"/>
            <a:ext cx="5726520" cy="405923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8B16C4C-D004-4630-855B-58BB4C608A66}"/>
              </a:ext>
            </a:extLst>
          </p:cNvPr>
          <p:cNvSpPr txBox="1">
            <a:spLocks/>
          </p:cNvSpPr>
          <p:nvPr/>
        </p:nvSpPr>
        <p:spPr>
          <a:xfrm>
            <a:off x="3227416" y="5531200"/>
            <a:ext cx="10353762" cy="128696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000" dirty="0"/>
              <a:t>Confusion matrices: the more green/less red, the better</a:t>
            </a:r>
          </a:p>
        </p:txBody>
      </p:sp>
      <p:sp>
        <p:nvSpPr>
          <p:cNvPr id="8" name="Content Placeholder 2">
            <a:extLst>
              <a:ext uri="{FF2B5EF4-FFF2-40B4-BE49-F238E27FC236}">
                <a16:creationId xmlns:a16="http://schemas.microsoft.com/office/drawing/2014/main" id="{E8E0ABA2-392F-4A5D-A74F-0F49FD2EDFBB}"/>
              </a:ext>
            </a:extLst>
          </p:cNvPr>
          <p:cNvSpPr txBox="1">
            <a:spLocks/>
          </p:cNvSpPr>
          <p:nvPr/>
        </p:nvSpPr>
        <p:spPr>
          <a:xfrm>
            <a:off x="913795" y="1732449"/>
            <a:ext cx="4429170" cy="350293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CA" dirty="0"/>
              <a:t>Accuracy: the higher the better</a:t>
            </a:r>
          </a:p>
          <a:p>
            <a:r>
              <a:rPr lang="en-CA" dirty="0"/>
              <a:t>Average absolute error: the lower the better</a:t>
            </a:r>
          </a:p>
        </p:txBody>
      </p:sp>
    </p:spTree>
    <p:extLst>
      <p:ext uri="{BB962C8B-B14F-4D97-AF65-F5344CB8AC3E}">
        <p14:creationId xmlns:p14="http://schemas.microsoft.com/office/powerpoint/2010/main" val="238526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912A0-A33C-498E-BDBD-34B106A6470D}"/>
              </a:ext>
            </a:extLst>
          </p:cNvPr>
          <p:cNvSpPr>
            <a:spLocks noGrp="1"/>
          </p:cNvSpPr>
          <p:nvPr>
            <p:ph type="title"/>
          </p:nvPr>
        </p:nvSpPr>
        <p:spPr>
          <a:xfrm>
            <a:off x="913795" y="609600"/>
            <a:ext cx="3078749" cy="970450"/>
          </a:xfrm>
        </p:spPr>
        <p:txBody>
          <a:bodyPr anchor="b">
            <a:normAutofit/>
          </a:bodyPr>
          <a:lstStyle/>
          <a:p>
            <a:pPr algn="l"/>
            <a:r>
              <a:rPr lang="en-CA" sz="2800" dirty="0">
                <a:ln>
                  <a:solidFill>
                    <a:srgbClr val="404040">
                      <a:alpha val="10000"/>
                    </a:srgbClr>
                  </a:solidFill>
                </a:ln>
                <a:solidFill>
                  <a:srgbClr val="DADADA"/>
                </a:solidFill>
              </a:rPr>
              <a:t>Base RF performance</a:t>
            </a:r>
          </a:p>
        </p:txBody>
      </p:sp>
      <p:sp>
        <p:nvSpPr>
          <p:cNvPr id="7" name="Content Placeholder 6">
            <a:extLst>
              <a:ext uri="{FF2B5EF4-FFF2-40B4-BE49-F238E27FC236}">
                <a16:creationId xmlns:a16="http://schemas.microsoft.com/office/drawing/2014/main" id="{2EAC3DAA-3DCF-40D6-B6B9-5A8EE32204E6}"/>
              </a:ext>
            </a:extLst>
          </p:cNvPr>
          <p:cNvSpPr>
            <a:spLocks noGrp="1"/>
          </p:cNvSpPr>
          <p:nvPr>
            <p:ph idx="1"/>
          </p:nvPr>
        </p:nvSpPr>
        <p:spPr>
          <a:xfrm>
            <a:off x="913795" y="2985516"/>
            <a:ext cx="3078749" cy="4482084"/>
          </a:xfrm>
        </p:spPr>
        <p:txBody>
          <a:bodyPr anchor="t">
            <a:normAutofit/>
          </a:bodyPr>
          <a:lstStyle/>
          <a:p>
            <a:r>
              <a:rPr lang="en-CA" dirty="0">
                <a:ln>
                  <a:solidFill>
                    <a:srgbClr val="404040">
                      <a:alpha val="10000"/>
                    </a:srgbClr>
                  </a:solidFill>
                </a:ln>
                <a:solidFill>
                  <a:srgbClr val="DADADA"/>
                </a:solidFill>
              </a:rPr>
              <a:t>Accuracy: 0.8026</a:t>
            </a:r>
          </a:p>
          <a:p>
            <a:r>
              <a:rPr lang="en-CA" dirty="0">
                <a:ln>
                  <a:solidFill>
                    <a:srgbClr val="404040">
                      <a:alpha val="10000"/>
                    </a:srgbClr>
                  </a:solidFill>
                </a:ln>
                <a:solidFill>
                  <a:srgbClr val="DADADA"/>
                </a:solidFill>
              </a:rPr>
              <a:t>Avg Abs Error: 0.2</a:t>
            </a:r>
          </a:p>
        </p:txBody>
      </p:sp>
      <p:pic>
        <p:nvPicPr>
          <p:cNvPr id="5" name="Picture 4">
            <a:extLst>
              <a:ext uri="{FF2B5EF4-FFF2-40B4-BE49-F238E27FC236}">
                <a16:creationId xmlns:a16="http://schemas.microsoft.com/office/drawing/2014/main" id="{FCD75026-21F0-480A-A0E7-97FD97B535C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118488" y="643466"/>
            <a:ext cx="6217894" cy="5571067"/>
          </a:xfrm>
          <a:prstGeom prst="rect">
            <a:avLst/>
          </a:prstGeom>
          <a:noFill/>
        </p:spPr>
      </p:pic>
      <p:sp>
        <p:nvSpPr>
          <p:cNvPr id="9" name="Title 1">
            <a:extLst>
              <a:ext uri="{FF2B5EF4-FFF2-40B4-BE49-F238E27FC236}">
                <a16:creationId xmlns:a16="http://schemas.microsoft.com/office/drawing/2014/main" id="{D96FF425-D356-43FC-9CE6-6CED6D60AE3E}"/>
              </a:ext>
            </a:extLst>
          </p:cNvPr>
          <p:cNvSpPr txBox="1">
            <a:spLocks/>
          </p:cNvSpPr>
          <p:nvPr/>
        </p:nvSpPr>
        <p:spPr>
          <a:xfrm>
            <a:off x="913795" y="5226558"/>
            <a:ext cx="3078749" cy="97045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CA" sz="2800" dirty="0">
                <a:ln>
                  <a:solidFill>
                    <a:srgbClr val="404040">
                      <a:alpha val="10000"/>
                    </a:srgbClr>
                  </a:solidFill>
                </a:ln>
                <a:solidFill>
                  <a:srgbClr val="DADADA"/>
                </a:solidFill>
              </a:rPr>
              <a:t>Figure 6. RF Confusion Matrix.</a:t>
            </a:r>
          </a:p>
        </p:txBody>
      </p:sp>
    </p:spTree>
    <p:extLst>
      <p:ext uri="{BB962C8B-B14F-4D97-AF65-F5344CB8AC3E}">
        <p14:creationId xmlns:p14="http://schemas.microsoft.com/office/powerpoint/2010/main" val="125037467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912A0-A33C-498E-BDBD-34B106A6470D}"/>
              </a:ext>
            </a:extLst>
          </p:cNvPr>
          <p:cNvSpPr>
            <a:spLocks noGrp="1"/>
          </p:cNvSpPr>
          <p:nvPr>
            <p:ph type="title"/>
          </p:nvPr>
        </p:nvSpPr>
        <p:spPr>
          <a:xfrm>
            <a:off x="913795" y="609600"/>
            <a:ext cx="3078749" cy="970450"/>
          </a:xfrm>
        </p:spPr>
        <p:txBody>
          <a:bodyPr anchor="b">
            <a:normAutofit/>
          </a:bodyPr>
          <a:lstStyle/>
          <a:p>
            <a:pPr algn="l"/>
            <a:r>
              <a:rPr lang="en-CA" sz="2800" dirty="0">
                <a:ln>
                  <a:solidFill>
                    <a:srgbClr val="404040">
                      <a:alpha val="10000"/>
                    </a:srgbClr>
                  </a:solidFill>
                </a:ln>
                <a:solidFill>
                  <a:srgbClr val="DADADA"/>
                </a:solidFill>
              </a:rPr>
              <a:t>Base NB performance</a:t>
            </a:r>
          </a:p>
        </p:txBody>
      </p:sp>
      <p:sp>
        <p:nvSpPr>
          <p:cNvPr id="7" name="Content Placeholder 6">
            <a:extLst>
              <a:ext uri="{FF2B5EF4-FFF2-40B4-BE49-F238E27FC236}">
                <a16:creationId xmlns:a16="http://schemas.microsoft.com/office/drawing/2014/main" id="{2EAC3DAA-3DCF-40D6-B6B9-5A8EE32204E6}"/>
              </a:ext>
            </a:extLst>
          </p:cNvPr>
          <p:cNvSpPr>
            <a:spLocks noGrp="1"/>
          </p:cNvSpPr>
          <p:nvPr>
            <p:ph idx="1"/>
          </p:nvPr>
        </p:nvSpPr>
        <p:spPr>
          <a:xfrm>
            <a:off x="913795" y="2985516"/>
            <a:ext cx="3078749" cy="4482084"/>
          </a:xfrm>
        </p:spPr>
        <p:txBody>
          <a:bodyPr anchor="t">
            <a:normAutofit/>
          </a:bodyPr>
          <a:lstStyle/>
          <a:p>
            <a:r>
              <a:rPr lang="en-CA" dirty="0">
                <a:ln>
                  <a:solidFill>
                    <a:srgbClr val="404040">
                      <a:alpha val="10000"/>
                    </a:srgbClr>
                  </a:solidFill>
                </a:ln>
                <a:solidFill>
                  <a:srgbClr val="DADADA"/>
                </a:solidFill>
              </a:rPr>
              <a:t>Accuracy: 0.8026</a:t>
            </a:r>
          </a:p>
        </p:txBody>
      </p:sp>
      <p:pic>
        <p:nvPicPr>
          <p:cNvPr id="6" name="Picture 5">
            <a:extLst>
              <a:ext uri="{FF2B5EF4-FFF2-40B4-BE49-F238E27FC236}">
                <a16:creationId xmlns:a16="http://schemas.microsoft.com/office/drawing/2014/main" id="{90070C16-B2C7-4004-8F4A-DAAD896FA7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07081" y="609599"/>
            <a:ext cx="6171124" cy="5325035"/>
          </a:xfrm>
          <a:prstGeom prst="rect">
            <a:avLst/>
          </a:prstGeom>
          <a:noFill/>
          <a:ln>
            <a:noFill/>
          </a:ln>
        </p:spPr>
      </p:pic>
      <p:sp>
        <p:nvSpPr>
          <p:cNvPr id="3" name="Title 1">
            <a:extLst>
              <a:ext uri="{FF2B5EF4-FFF2-40B4-BE49-F238E27FC236}">
                <a16:creationId xmlns:a16="http://schemas.microsoft.com/office/drawing/2014/main" id="{0D72DE77-799B-4465-81F7-EF89878E3D56}"/>
              </a:ext>
            </a:extLst>
          </p:cNvPr>
          <p:cNvSpPr txBox="1">
            <a:spLocks/>
          </p:cNvSpPr>
          <p:nvPr/>
        </p:nvSpPr>
        <p:spPr>
          <a:xfrm>
            <a:off x="913795" y="5226558"/>
            <a:ext cx="3078749" cy="97045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CA" sz="2800" dirty="0">
                <a:ln>
                  <a:solidFill>
                    <a:srgbClr val="404040">
                      <a:alpha val="10000"/>
                    </a:srgbClr>
                  </a:solidFill>
                </a:ln>
                <a:solidFill>
                  <a:srgbClr val="DADADA"/>
                </a:solidFill>
              </a:rPr>
              <a:t>Figure 7. NB Confusion Matrix.</a:t>
            </a:r>
          </a:p>
        </p:txBody>
      </p:sp>
    </p:spTree>
    <p:extLst>
      <p:ext uri="{BB962C8B-B14F-4D97-AF65-F5344CB8AC3E}">
        <p14:creationId xmlns:p14="http://schemas.microsoft.com/office/powerpoint/2010/main" val="324993635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912A0-A33C-498E-BDBD-34B106A6470D}"/>
              </a:ext>
            </a:extLst>
          </p:cNvPr>
          <p:cNvSpPr>
            <a:spLocks noGrp="1"/>
          </p:cNvSpPr>
          <p:nvPr>
            <p:ph type="title"/>
          </p:nvPr>
        </p:nvSpPr>
        <p:spPr>
          <a:xfrm>
            <a:off x="913795" y="609600"/>
            <a:ext cx="3078749" cy="970450"/>
          </a:xfrm>
        </p:spPr>
        <p:txBody>
          <a:bodyPr anchor="b">
            <a:normAutofit/>
          </a:bodyPr>
          <a:lstStyle/>
          <a:p>
            <a:pPr algn="l"/>
            <a:r>
              <a:rPr lang="en-CA" sz="2800" dirty="0">
                <a:ln>
                  <a:solidFill>
                    <a:srgbClr val="404040">
                      <a:alpha val="10000"/>
                    </a:srgbClr>
                  </a:solidFill>
                </a:ln>
                <a:solidFill>
                  <a:srgbClr val="DADADA"/>
                </a:solidFill>
              </a:rPr>
              <a:t>Base SVM performance</a:t>
            </a:r>
          </a:p>
        </p:txBody>
      </p:sp>
      <p:sp>
        <p:nvSpPr>
          <p:cNvPr id="7" name="Content Placeholder 6">
            <a:extLst>
              <a:ext uri="{FF2B5EF4-FFF2-40B4-BE49-F238E27FC236}">
                <a16:creationId xmlns:a16="http://schemas.microsoft.com/office/drawing/2014/main" id="{2EAC3DAA-3DCF-40D6-B6B9-5A8EE32204E6}"/>
              </a:ext>
            </a:extLst>
          </p:cNvPr>
          <p:cNvSpPr>
            <a:spLocks noGrp="1"/>
          </p:cNvSpPr>
          <p:nvPr>
            <p:ph idx="1"/>
          </p:nvPr>
        </p:nvSpPr>
        <p:spPr>
          <a:xfrm>
            <a:off x="913795" y="2985516"/>
            <a:ext cx="3078749" cy="4482084"/>
          </a:xfrm>
        </p:spPr>
        <p:txBody>
          <a:bodyPr anchor="t">
            <a:normAutofit/>
          </a:bodyPr>
          <a:lstStyle/>
          <a:p>
            <a:r>
              <a:rPr lang="en-CA" dirty="0">
                <a:ln>
                  <a:solidFill>
                    <a:srgbClr val="404040">
                      <a:alpha val="10000"/>
                    </a:srgbClr>
                  </a:solidFill>
                </a:ln>
                <a:solidFill>
                  <a:srgbClr val="DADADA"/>
                </a:solidFill>
              </a:rPr>
              <a:t>Accuracy: 0.7763</a:t>
            </a:r>
          </a:p>
        </p:txBody>
      </p:sp>
      <p:pic>
        <p:nvPicPr>
          <p:cNvPr id="5" name="Picture 4">
            <a:extLst>
              <a:ext uri="{FF2B5EF4-FFF2-40B4-BE49-F238E27FC236}">
                <a16:creationId xmlns:a16="http://schemas.microsoft.com/office/drawing/2014/main" id="{FCD75026-21F0-480A-A0E7-97FD97B535C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118488" y="643466"/>
            <a:ext cx="6217894" cy="5571067"/>
          </a:xfrm>
          <a:prstGeom prst="rect">
            <a:avLst/>
          </a:prstGeom>
          <a:noFill/>
        </p:spPr>
      </p:pic>
      <p:pic>
        <p:nvPicPr>
          <p:cNvPr id="6" name="Picture 5">
            <a:extLst>
              <a:ext uri="{FF2B5EF4-FFF2-40B4-BE49-F238E27FC236}">
                <a16:creationId xmlns:a16="http://schemas.microsoft.com/office/drawing/2014/main" id="{FADB3224-5CF9-471A-BF90-9AA7762262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18487" y="643466"/>
            <a:ext cx="6217893" cy="5571067"/>
          </a:xfrm>
          <a:prstGeom prst="rect">
            <a:avLst/>
          </a:prstGeom>
          <a:noFill/>
          <a:ln>
            <a:noFill/>
          </a:ln>
        </p:spPr>
      </p:pic>
      <p:sp>
        <p:nvSpPr>
          <p:cNvPr id="3" name="Title 1">
            <a:extLst>
              <a:ext uri="{FF2B5EF4-FFF2-40B4-BE49-F238E27FC236}">
                <a16:creationId xmlns:a16="http://schemas.microsoft.com/office/drawing/2014/main" id="{FB9F132B-5E50-4F79-82A4-E6690D76B099}"/>
              </a:ext>
            </a:extLst>
          </p:cNvPr>
          <p:cNvSpPr txBox="1">
            <a:spLocks/>
          </p:cNvSpPr>
          <p:nvPr/>
        </p:nvSpPr>
        <p:spPr>
          <a:xfrm>
            <a:off x="913795" y="5226558"/>
            <a:ext cx="3078749" cy="97045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CA" sz="2800" dirty="0">
                <a:ln>
                  <a:solidFill>
                    <a:srgbClr val="404040">
                      <a:alpha val="10000"/>
                    </a:srgbClr>
                  </a:solidFill>
                </a:ln>
                <a:solidFill>
                  <a:srgbClr val="DADADA"/>
                </a:solidFill>
              </a:rPr>
              <a:t>Figure 8. SVM Confusion Matrix.</a:t>
            </a:r>
          </a:p>
        </p:txBody>
      </p:sp>
    </p:spTree>
    <p:extLst>
      <p:ext uri="{BB962C8B-B14F-4D97-AF65-F5344CB8AC3E}">
        <p14:creationId xmlns:p14="http://schemas.microsoft.com/office/powerpoint/2010/main" val="383956378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912A0-A33C-498E-BDBD-34B106A6470D}"/>
              </a:ext>
            </a:extLst>
          </p:cNvPr>
          <p:cNvSpPr>
            <a:spLocks noGrp="1"/>
          </p:cNvSpPr>
          <p:nvPr>
            <p:ph type="title"/>
          </p:nvPr>
        </p:nvSpPr>
        <p:spPr>
          <a:xfrm>
            <a:off x="913795" y="609600"/>
            <a:ext cx="3078749" cy="970450"/>
          </a:xfrm>
        </p:spPr>
        <p:txBody>
          <a:bodyPr anchor="b">
            <a:normAutofit/>
          </a:bodyPr>
          <a:lstStyle/>
          <a:p>
            <a:pPr algn="l"/>
            <a:r>
              <a:rPr lang="en-CA" sz="2800" dirty="0">
                <a:ln>
                  <a:solidFill>
                    <a:srgbClr val="404040">
                      <a:alpha val="10000"/>
                    </a:srgbClr>
                  </a:solidFill>
                </a:ln>
                <a:solidFill>
                  <a:srgbClr val="DADADA"/>
                </a:solidFill>
              </a:rPr>
              <a:t>Base KNN performance</a:t>
            </a:r>
          </a:p>
        </p:txBody>
      </p:sp>
      <p:sp>
        <p:nvSpPr>
          <p:cNvPr id="7" name="Content Placeholder 6">
            <a:extLst>
              <a:ext uri="{FF2B5EF4-FFF2-40B4-BE49-F238E27FC236}">
                <a16:creationId xmlns:a16="http://schemas.microsoft.com/office/drawing/2014/main" id="{2EAC3DAA-3DCF-40D6-B6B9-5A8EE32204E6}"/>
              </a:ext>
            </a:extLst>
          </p:cNvPr>
          <p:cNvSpPr>
            <a:spLocks noGrp="1"/>
          </p:cNvSpPr>
          <p:nvPr>
            <p:ph idx="1"/>
          </p:nvPr>
        </p:nvSpPr>
        <p:spPr>
          <a:xfrm>
            <a:off x="913795" y="2985516"/>
            <a:ext cx="3078749" cy="4482084"/>
          </a:xfrm>
        </p:spPr>
        <p:txBody>
          <a:bodyPr anchor="t">
            <a:normAutofit/>
          </a:bodyPr>
          <a:lstStyle/>
          <a:p>
            <a:r>
              <a:rPr lang="en-CA" dirty="0">
                <a:ln>
                  <a:solidFill>
                    <a:srgbClr val="404040">
                      <a:alpha val="10000"/>
                    </a:srgbClr>
                  </a:solidFill>
                </a:ln>
                <a:solidFill>
                  <a:srgbClr val="DADADA"/>
                </a:solidFill>
              </a:rPr>
              <a:t>Base accuracy (2NN): 0.7632</a:t>
            </a:r>
          </a:p>
          <a:p>
            <a:r>
              <a:rPr lang="en-CA" dirty="0">
                <a:ln>
                  <a:solidFill>
                    <a:srgbClr val="404040">
                      <a:alpha val="10000"/>
                    </a:srgbClr>
                  </a:solidFill>
                </a:ln>
                <a:solidFill>
                  <a:srgbClr val="DADADA"/>
                </a:solidFill>
              </a:rPr>
              <a:t>Max KNN (tuned by cross </a:t>
            </a:r>
            <a:r>
              <a:rPr lang="en-CA" dirty="0" err="1">
                <a:ln>
                  <a:solidFill>
                    <a:srgbClr val="404040">
                      <a:alpha val="10000"/>
                    </a:srgbClr>
                  </a:solidFill>
                </a:ln>
                <a:solidFill>
                  <a:srgbClr val="DADADA"/>
                </a:solidFill>
              </a:rPr>
              <a:t>val</a:t>
            </a:r>
            <a:r>
              <a:rPr lang="en-CA" dirty="0">
                <a:ln>
                  <a:solidFill>
                    <a:srgbClr val="404040">
                      <a:alpha val="10000"/>
                    </a:srgbClr>
                  </a:solidFill>
                </a:ln>
                <a:solidFill>
                  <a:srgbClr val="DADADA"/>
                </a:solidFill>
              </a:rPr>
              <a:t>) – k = 3,7: 0.7895</a:t>
            </a:r>
          </a:p>
        </p:txBody>
      </p:sp>
      <p:pic>
        <p:nvPicPr>
          <p:cNvPr id="5" name="Picture 4">
            <a:extLst>
              <a:ext uri="{FF2B5EF4-FFF2-40B4-BE49-F238E27FC236}">
                <a16:creationId xmlns:a16="http://schemas.microsoft.com/office/drawing/2014/main" id="{FCD75026-21F0-480A-A0E7-97FD97B535C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118488" y="643466"/>
            <a:ext cx="6217894" cy="5571067"/>
          </a:xfrm>
          <a:prstGeom prst="rect">
            <a:avLst/>
          </a:prstGeom>
          <a:noFill/>
        </p:spPr>
      </p:pic>
      <p:pic>
        <p:nvPicPr>
          <p:cNvPr id="6" name="Picture 5">
            <a:extLst>
              <a:ext uri="{FF2B5EF4-FFF2-40B4-BE49-F238E27FC236}">
                <a16:creationId xmlns:a16="http://schemas.microsoft.com/office/drawing/2014/main" id="{2F12F978-B95C-4A10-A266-D46BC10382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72276" y="643466"/>
            <a:ext cx="6164106" cy="5571067"/>
          </a:xfrm>
          <a:prstGeom prst="rect">
            <a:avLst/>
          </a:prstGeom>
          <a:noFill/>
          <a:ln>
            <a:noFill/>
          </a:ln>
        </p:spPr>
      </p:pic>
      <p:sp>
        <p:nvSpPr>
          <p:cNvPr id="3" name="Title 1">
            <a:extLst>
              <a:ext uri="{FF2B5EF4-FFF2-40B4-BE49-F238E27FC236}">
                <a16:creationId xmlns:a16="http://schemas.microsoft.com/office/drawing/2014/main" id="{BC920907-8EC8-4C70-99EC-AED1238B868F}"/>
              </a:ext>
            </a:extLst>
          </p:cNvPr>
          <p:cNvSpPr txBox="1">
            <a:spLocks/>
          </p:cNvSpPr>
          <p:nvPr/>
        </p:nvSpPr>
        <p:spPr>
          <a:xfrm>
            <a:off x="913795" y="5226558"/>
            <a:ext cx="3078749" cy="97045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CA" sz="2800" dirty="0">
                <a:ln>
                  <a:solidFill>
                    <a:srgbClr val="404040">
                      <a:alpha val="10000"/>
                    </a:srgbClr>
                  </a:solidFill>
                </a:ln>
                <a:solidFill>
                  <a:srgbClr val="DADADA"/>
                </a:solidFill>
              </a:rPr>
              <a:t>Figure 9. 3NN Confusion Matrix.</a:t>
            </a:r>
          </a:p>
        </p:txBody>
      </p:sp>
    </p:spTree>
    <p:extLst>
      <p:ext uri="{BB962C8B-B14F-4D97-AF65-F5344CB8AC3E}">
        <p14:creationId xmlns:p14="http://schemas.microsoft.com/office/powerpoint/2010/main" val="382789630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0C90-618D-48AB-ABD1-4F3046764939}"/>
              </a:ext>
            </a:extLst>
          </p:cNvPr>
          <p:cNvSpPr>
            <a:spLocks noGrp="1"/>
          </p:cNvSpPr>
          <p:nvPr>
            <p:ph type="title"/>
          </p:nvPr>
        </p:nvSpPr>
        <p:spPr/>
        <p:txBody>
          <a:bodyPr/>
          <a:lstStyle/>
          <a:p>
            <a:r>
              <a:rPr lang="en-CA" dirty="0"/>
              <a:t>Figure 10. Comparing model accuracy</a:t>
            </a:r>
          </a:p>
        </p:txBody>
      </p:sp>
      <p:pic>
        <p:nvPicPr>
          <p:cNvPr id="4" name="Content Placeholder 3">
            <a:extLst>
              <a:ext uri="{FF2B5EF4-FFF2-40B4-BE49-F238E27FC236}">
                <a16:creationId xmlns:a16="http://schemas.microsoft.com/office/drawing/2014/main" id="{1600367C-B69C-4A20-B000-1A5EB69D932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2671" y="1580050"/>
            <a:ext cx="7575534" cy="4668350"/>
          </a:xfrm>
          <a:prstGeom prst="rect">
            <a:avLst/>
          </a:prstGeom>
          <a:noFill/>
          <a:ln>
            <a:noFill/>
          </a:ln>
        </p:spPr>
      </p:pic>
      <p:sp>
        <p:nvSpPr>
          <p:cNvPr id="5" name="Content Placeholder 6">
            <a:extLst>
              <a:ext uri="{FF2B5EF4-FFF2-40B4-BE49-F238E27FC236}">
                <a16:creationId xmlns:a16="http://schemas.microsoft.com/office/drawing/2014/main" id="{C2A1FE7F-090A-4B1A-8BBC-EE22F23A6B5D}"/>
              </a:ext>
            </a:extLst>
          </p:cNvPr>
          <p:cNvSpPr txBox="1">
            <a:spLocks/>
          </p:cNvSpPr>
          <p:nvPr/>
        </p:nvSpPr>
        <p:spPr>
          <a:xfrm>
            <a:off x="417407" y="2180941"/>
            <a:ext cx="3078749" cy="448208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CA" dirty="0">
                <a:ln>
                  <a:solidFill>
                    <a:srgbClr val="404040">
                      <a:alpha val="10000"/>
                    </a:srgbClr>
                  </a:solidFill>
                </a:ln>
                <a:solidFill>
                  <a:srgbClr val="DADADA"/>
                </a:solidFill>
              </a:rPr>
              <a:t>RF and NB have the best accuracies of the four</a:t>
            </a:r>
          </a:p>
          <a:p>
            <a:r>
              <a:rPr lang="en-CA" dirty="0">
                <a:ln>
                  <a:solidFill>
                    <a:srgbClr val="404040">
                      <a:alpha val="10000"/>
                    </a:srgbClr>
                  </a:solidFill>
                </a:ln>
                <a:solidFill>
                  <a:srgbClr val="DADADA"/>
                </a:solidFill>
              </a:rPr>
              <a:t>RF seems to predict true negatives better</a:t>
            </a:r>
          </a:p>
          <a:p>
            <a:pPr lvl="1"/>
            <a:r>
              <a:rPr lang="en-CA" dirty="0">
                <a:ln>
                  <a:solidFill>
                    <a:srgbClr val="404040">
                      <a:alpha val="10000"/>
                    </a:srgbClr>
                  </a:solidFill>
                </a:ln>
                <a:solidFill>
                  <a:srgbClr val="DADADA"/>
                </a:solidFill>
              </a:rPr>
              <a:t>Better for medical since treatments for false negatives have serious ramifications</a:t>
            </a:r>
          </a:p>
        </p:txBody>
      </p:sp>
    </p:spTree>
    <p:extLst>
      <p:ext uri="{BB962C8B-B14F-4D97-AF65-F5344CB8AC3E}">
        <p14:creationId xmlns:p14="http://schemas.microsoft.com/office/powerpoint/2010/main" val="137152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7DE2-0D6B-44EA-9387-D5C25DB2C73E}"/>
              </a:ext>
            </a:extLst>
          </p:cNvPr>
          <p:cNvSpPr>
            <a:spLocks noGrp="1"/>
          </p:cNvSpPr>
          <p:nvPr>
            <p:ph type="title"/>
          </p:nvPr>
        </p:nvSpPr>
        <p:spPr>
          <a:xfrm>
            <a:off x="919119" y="573741"/>
            <a:ext cx="10353762" cy="970450"/>
          </a:xfrm>
        </p:spPr>
        <p:txBody>
          <a:bodyPr/>
          <a:lstStyle/>
          <a:p>
            <a:r>
              <a:rPr lang="en-CA" dirty="0"/>
              <a:t>Figure 11. Base Tree.</a:t>
            </a:r>
          </a:p>
        </p:txBody>
      </p:sp>
      <p:pic>
        <p:nvPicPr>
          <p:cNvPr id="4" name="Content Placeholder 3">
            <a:extLst>
              <a:ext uri="{FF2B5EF4-FFF2-40B4-BE49-F238E27FC236}">
                <a16:creationId xmlns:a16="http://schemas.microsoft.com/office/drawing/2014/main" id="{DC12B4C2-0413-4376-9CF2-E1548C15408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23686" y="1580050"/>
            <a:ext cx="11166290" cy="4668350"/>
          </a:xfrm>
          <a:prstGeom prst="rect">
            <a:avLst/>
          </a:prstGeom>
          <a:noFill/>
          <a:ln>
            <a:noFill/>
          </a:ln>
        </p:spPr>
      </p:pic>
    </p:spTree>
    <p:extLst>
      <p:ext uri="{BB962C8B-B14F-4D97-AF65-F5344CB8AC3E}">
        <p14:creationId xmlns:p14="http://schemas.microsoft.com/office/powerpoint/2010/main" val="421390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8BA1-6AE2-466F-9C20-A5AAC35DE7F7}"/>
              </a:ext>
            </a:extLst>
          </p:cNvPr>
          <p:cNvSpPr>
            <a:spLocks noGrp="1"/>
          </p:cNvSpPr>
          <p:nvPr>
            <p:ph type="title"/>
          </p:nvPr>
        </p:nvSpPr>
        <p:spPr/>
        <p:txBody>
          <a:bodyPr/>
          <a:lstStyle/>
          <a:p>
            <a:r>
              <a:rPr lang="en-CA" dirty="0"/>
              <a:t>Area Under ROC Curve</a:t>
            </a:r>
          </a:p>
        </p:txBody>
      </p:sp>
      <p:sp>
        <p:nvSpPr>
          <p:cNvPr id="3" name="Content Placeholder 2">
            <a:extLst>
              <a:ext uri="{FF2B5EF4-FFF2-40B4-BE49-F238E27FC236}">
                <a16:creationId xmlns:a16="http://schemas.microsoft.com/office/drawing/2014/main" id="{1DE3D85A-3A11-4F4C-8D4D-663039E33EBD}"/>
              </a:ext>
            </a:extLst>
          </p:cNvPr>
          <p:cNvSpPr>
            <a:spLocks noGrp="1"/>
          </p:cNvSpPr>
          <p:nvPr>
            <p:ph idx="1"/>
          </p:nvPr>
        </p:nvSpPr>
        <p:spPr>
          <a:xfrm>
            <a:off x="5470648" y="2247738"/>
            <a:ext cx="5171557" cy="4058751"/>
          </a:xfrm>
        </p:spPr>
        <p:txBody>
          <a:bodyPr/>
          <a:lstStyle/>
          <a:p>
            <a:r>
              <a:rPr lang="en-CA" dirty="0"/>
              <a:t>One value method to capture performance of model</a:t>
            </a:r>
          </a:p>
          <a:p>
            <a:r>
              <a:rPr lang="en-CA" dirty="0"/>
              <a:t>AUC = Area Under ROC Curve</a:t>
            </a:r>
          </a:p>
          <a:p>
            <a:pPr lvl="1"/>
            <a:r>
              <a:rPr lang="en-CA" dirty="0"/>
              <a:t>Provides aggregate measure of performance across all classification thresholds</a:t>
            </a:r>
          </a:p>
          <a:p>
            <a:pPr lvl="1"/>
            <a:r>
              <a:rPr lang="en-CA" dirty="0"/>
              <a:t>Likelihood of model predicting true value over false value</a:t>
            </a:r>
          </a:p>
          <a:p>
            <a:endParaRPr lang="en-CA" dirty="0"/>
          </a:p>
        </p:txBody>
      </p:sp>
      <p:pic>
        <p:nvPicPr>
          <p:cNvPr id="2052" name="Picture 4">
            <a:extLst>
              <a:ext uri="{FF2B5EF4-FFF2-40B4-BE49-F238E27FC236}">
                <a16:creationId xmlns:a16="http://schemas.microsoft.com/office/drawing/2014/main" id="{F69DE862-37A3-4200-B26E-42213EFC2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795" y="1756260"/>
            <a:ext cx="1771650" cy="619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B94083E-01CC-4A16-8ED3-ACA6F93AA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715" y="1756261"/>
            <a:ext cx="1752600" cy="619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B442A81-4EB0-4575-9574-39FF51B7C6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795" y="2667570"/>
            <a:ext cx="3648098" cy="267652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604A7E74-CB9D-4A0F-969F-04F63719C983}"/>
              </a:ext>
            </a:extLst>
          </p:cNvPr>
          <p:cNvSpPr txBox="1">
            <a:spLocks/>
          </p:cNvSpPr>
          <p:nvPr/>
        </p:nvSpPr>
        <p:spPr>
          <a:xfrm>
            <a:off x="3321445" y="5621970"/>
            <a:ext cx="5171557" cy="9704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CA" dirty="0"/>
              <a:t>AUC of our model: 0.804227</a:t>
            </a:r>
          </a:p>
        </p:txBody>
      </p:sp>
    </p:spTree>
    <p:extLst>
      <p:ext uri="{BB962C8B-B14F-4D97-AF65-F5344CB8AC3E}">
        <p14:creationId xmlns:p14="http://schemas.microsoft.com/office/powerpoint/2010/main" val="274578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40CB1-6DBB-4C8F-818A-A2EEAE308B22}"/>
              </a:ext>
            </a:extLst>
          </p:cNvPr>
          <p:cNvSpPr>
            <a:spLocks noGrp="1"/>
          </p:cNvSpPr>
          <p:nvPr>
            <p:ph type="title"/>
          </p:nvPr>
        </p:nvSpPr>
        <p:spPr>
          <a:xfrm>
            <a:off x="834013" y="1115568"/>
            <a:ext cx="3487616" cy="4626864"/>
          </a:xfrm>
        </p:spPr>
        <p:txBody>
          <a:bodyPr>
            <a:normAutofit/>
          </a:bodyPr>
          <a:lstStyle/>
          <a:p>
            <a:pPr algn="l"/>
            <a:r>
              <a:rPr lang="en-CA" sz="3600"/>
              <a:t>Intent</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F16756-D167-4942-BAFD-7AEE3D0C9758}"/>
              </a:ext>
            </a:extLst>
          </p:cNvPr>
          <p:cNvSpPr>
            <a:spLocks noGrp="1"/>
          </p:cNvSpPr>
          <p:nvPr>
            <p:ph idx="1"/>
          </p:nvPr>
        </p:nvSpPr>
        <p:spPr>
          <a:xfrm>
            <a:off x="5105398" y="1115568"/>
            <a:ext cx="6245352" cy="4626864"/>
          </a:xfrm>
        </p:spPr>
        <p:txBody>
          <a:bodyPr anchor="ctr">
            <a:normAutofit/>
          </a:bodyPr>
          <a:lstStyle/>
          <a:p>
            <a:r>
              <a:rPr lang="en-CA" dirty="0"/>
              <a:t>Model, analyze medical data to predict presence of heart disease</a:t>
            </a:r>
          </a:p>
          <a:p>
            <a:r>
              <a:rPr lang="en-CA" dirty="0"/>
              <a:t>Doctors can be subjective</a:t>
            </a:r>
          </a:p>
          <a:p>
            <a:pPr lvl="1"/>
            <a:r>
              <a:rPr lang="en-CA" dirty="0"/>
              <a:t>Patients often find 2</a:t>
            </a:r>
            <a:r>
              <a:rPr lang="en-CA" baseline="30000" dirty="0"/>
              <a:t>nd</a:t>
            </a:r>
            <a:r>
              <a:rPr lang="en-CA" dirty="0"/>
              <a:t> opinions</a:t>
            </a:r>
          </a:p>
          <a:p>
            <a:r>
              <a:rPr lang="en-CA" dirty="0"/>
              <a:t>Prescribing treatment difficult</a:t>
            </a:r>
          </a:p>
          <a:p>
            <a:pPr lvl="1"/>
            <a:r>
              <a:rPr lang="en-CA" dirty="0"/>
              <a:t>Treatment expensive, risks</a:t>
            </a:r>
          </a:p>
          <a:p>
            <a:pPr lvl="1"/>
            <a:r>
              <a:rPr lang="en-CA" dirty="0"/>
              <a:t>Machine learning models often are black boxes</a:t>
            </a:r>
          </a:p>
          <a:p>
            <a:r>
              <a:rPr lang="en-CA" dirty="0"/>
              <a:t>Use models to support medical staff – supplement the diagnosis</a:t>
            </a:r>
          </a:p>
          <a:p>
            <a:pPr lvl="1"/>
            <a:r>
              <a:rPr lang="en-CA" dirty="0"/>
              <a:t>Decision making process by doctors less subjective</a:t>
            </a:r>
          </a:p>
          <a:p>
            <a:pPr lvl="2"/>
            <a:r>
              <a:rPr lang="en-CA" dirty="0"/>
              <a:t>Faster, more precise treatment</a:t>
            </a:r>
          </a:p>
        </p:txBody>
      </p:sp>
    </p:spTree>
    <p:extLst>
      <p:ext uri="{BB962C8B-B14F-4D97-AF65-F5344CB8AC3E}">
        <p14:creationId xmlns:p14="http://schemas.microsoft.com/office/powerpoint/2010/main" val="365518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6902-F6E6-4E61-8DFF-9BE9B6B2027A}"/>
              </a:ext>
            </a:extLst>
          </p:cNvPr>
          <p:cNvSpPr>
            <a:spLocks noGrp="1"/>
          </p:cNvSpPr>
          <p:nvPr>
            <p:ph type="title"/>
          </p:nvPr>
        </p:nvSpPr>
        <p:spPr/>
        <p:txBody>
          <a:bodyPr/>
          <a:lstStyle/>
          <a:p>
            <a:r>
              <a:rPr lang="en-CA" dirty="0"/>
              <a:t>Feature Importance</a:t>
            </a:r>
          </a:p>
        </p:txBody>
      </p:sp>
      <p:pic>
        <p:nvPicPr>
          <p:cNvPr id="4" name="Content Placeholder 3">
            <a:extLst>
              <a:ext uri="{FF2B5EF4-FFF2-40B4-BE49-F238E27FC236}">
                <a16:creationId xmlns:a16="http://schemas.microsoft.com/office/drawing/2014/main" id="{8877184E-C2EB-42D2-B1DB-5807560F3E2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6544" y="1866682"/>
            <a:ext cx="3724795" cy="3124636"/>
          </a:xfrm>
          <a:prstGeom prst="rect">
            <a:avLst/>
          </a:prstGeom>
          <a:noFill/>
          <a:ln>
            <a:noFill/>
          </a:ln>
        </p:spPr>
      </p:pic>
      <p:pic>
        <p:nvPicPr>
          <p:cNvPr id="5" name="Picture 4">
            <a:extLst>
              <a:ext uri="{FF2B5EF4-FFF2-40B4-BE49-F238E27FC236}">
                <a16:creationId xmlns:a16="http://schemas.microsoft.com/office/drawing/2014/main" id="{4E9B8FF3-C013-48E3-914F-967AC659F4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70662" y="1866682"/>
            <a:ext cx="4457766" cy="3124636"/>
          </a:xfrm>
          <a:prstGeom prst="rect">
            <a:avLst/>
          </a:prstGeom>
          <a:noFill/>
          <a:ln>
            <a:noFill/>
          </a:ln>
        </p:spPr>
      </p:pic>
      <p:sp>
        <p:nvSpPr>
          <p:cNvPr id="6" name="Title 1">
            <a:extLst>
              <a:ext uri="{FF2B5EF4-FFF2-40B4-BE49-F238E27FC236}">
                <a16:creationId xmlns:a16="http://schemas.microsoft.com/office/drawing/2014/main" id="{04BEE91A-C96B-4AB5-89AB-A18FF712692D}"/>
              </a:ext>
            </a:extLst>
          </p:cNvPr>
          <p:cNvSpPr txBox="1">
            <a:spLocks/>
          </p:cNvSpPr>
          <p:nvPr/>
        </p:nvSpPr>
        <p:spPr>
          <a:xfrm>
            <a:off x="913795" y="527795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Figures 11, 12. Feature importance from random forest model.</a:t>
            </a:r>
          </a:p>
        </p:txBody>
      </p:sp>
    </p:spTree>
    <p:extLst>
      <p:ext uri="{BB962C8B-B14F-4D97-AF65-F5344CB8AC3E}">
        <p14:creationId xmlns:p14="http://schemas.microsoft.com/office/powerpoint/2010/main" val="7007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96281C-838D-4BCD-BE5A-552E3519C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B03D7-0BE2-4421-ACDF-7F77D34E94F5}"/>
              </a:ext>
            </a:extLst>
          </p:cNvPr>
          <p:cNvSpPr>
            <a:spLocks noGrp="1"/>
          </p:cNvSpPr>
          <p:nvPr>
            <p:ph type="title"/>
          </p:nvPr>
        </p:nvSpPr>
        <p:spPr>
          <a:xfrm>
            <a:off x="913795" y="651435"/>
            <a:ext cx="4538741" cy="1676961"/>
          </a:xfrm>
        </p:spPr>
        <p:txBody>
          <a:bodyPr>
            <a:normAutofit/>
          </a:bodyPr>
          <a:lstStyle/>
          <a:p>
            <a:pPr>
              <a:lnSpc>
                <a:spcPct val="90000"/>
              </a:lnSpc>
            </a:pPr>
            <a:r>
              <a:rPr lang="en-CA" sz="3700">
                <a:ln>
                  <a:solidFill>
                    <a:srgbClr val="404040">
                      <a:alpha val="10000"/>
                    </a:srgbClr>
                  </a:solidFill>
                </a:ln>
                <a:solidFill>
                  <a:srgbClr val="DADADA"/>
                </a:solidFill>
              </a:rPr>
              <a:t>Figure 13. Feature Importance using ELI5 Package</a:t>
            </a:r>
          </a:p>
        </p:txBody>
      </p:sp>
      <p:sp>
        <p:nvSpPr>
          <p:cNvPr id="9" name="Content Placeholder 8">
            <a:extLst>
              <a:ext uri="{FF2B5EF4-FFF2-40B4-BE49-F238E27FC236}">
                <a16:creationId xmlns:a16="http://schemas.microsoft.com/office/drawing/2014/main" id="{7686F54E-E8C7-4B79-998D-A43F9A14B43B}"/>
              </a:ext>
            </a:extLst>
          </p:cNvPr>
          <p:cNvSpPr>
            <a:spLocks noGrp="1"/>
          </p:cNvSpPr>
          <p:nvPr>
            <p:ph idx="1"/>
          </p:nvPr>
        </p:nvSpPr>
        <p:spPr>
          <a:xfrm>
            <a:off x="913795" y="2420471"/>
            <a:ext cx="4538741" cy="3370729"/>
          </a:xfrm>
        </p:spPr>
        <p:txBody>
          <a:bodyPr anchor="ctr">
            <a:normAutofit lnSpcReduction="10000"/>
          </a:bodyPr>
          <a:lstStyle/>
          <a:p>
            <a:pPr marL="36900" indent="0">
              <a:buClr>
                <a:srgbClr val="5DB85D"/>
              </a:buClr>
              <a:buNone/>
            </a:pPr>
            <a:r>
              <a:rPr lang="en-US" dirty="0">
                <a:ln>
                  <a:solidFill>
                    <a:srgbClr val="404040">
                      <a:alpha val="10000"/>
                    </a:srgbClr>
                  </a:solidFill>
                </a:ln>
                <a:solidFill>
                  <a:srgbClr val="DADADA"/>
                </a:solidFill>
              </a:rPr>
              <a:t>ELI5 does feature importance by measuring how the score responds when a feature is unavailable; also known as permutation importance or MDA.</a:t>
            </a:r>
          </a:p>
          <a:p>
            <a:pPr marL="36900" indent="0">
              <a:buClr>
                <a:srgbClr val="5DB85D"/>
              </a:buClr>
              <a:buNone/>
            </a:pPr>
            <a:endParaRPr lang="en-US" dirty="0">
              <a:ln>
                <a:solidFill>
                  <a:srgbClr val="404040">
                    <a:alpha val="10000"/>
                  </a:srgbClr>
                </a:solidFill>
              </a:ln>
              <a:solidFill>
                <a:srgbClr val="DADADA"/>
              </a:solidFill>
            </a:endParaRPr>
          </a:p>
          <a:p>
            <a:pPr marL="36900" indent="0">
              <a:buClr>
                <a:srgbClr val="5DB85D"/>
              </a:buClr>
              <a:buNone/>
            </a:pPr>
            <a:r>
              <a:rPr lang="en-US" dirty="0">
                <a:ln>
                  <a:solidFill>
                    <a:srgbClr val="404040">
                      <a:alpha val="10000"/>
                    </a:srgbClr>
                  </a:solidFill>
                </a:ln>
                <a:solidFill>
                  <a:srgbClr val="DADADA"/>
                </a:solidFill>
              </a:rPr>
              <a:t>Retraining model for each removed feature is too computationally expensive so features are replaced with white noise one by one. </a:t>
            </a:r>
          </a:p>
        </p:txBody>
      </p:sp>
      <p:sp>
        <p:nvSpPr>
          <p:cNvPr id="14" name="Rectangle 13">
            <a:extLst>
              <a:ext uri="{FF2B5EF4-FFF2-40B4-BE49-F238E27FC236}">
                <a16:creationId xmlns:a16="http://schemas.microsoft.com/office/drawing/2014/main" id="{A0DBF9AA-DD4B-4A5E-B4E5-CA1FD99D2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65196"/>
            <a:ext cx="5121372"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A812D7B-E13A-403E-A199-14364FF30133}"/>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6366331" y="1281247"/>
            <a:ext cx="4589844" cy="4151364"/>
          </a:xfrm>
          <a:prstGeom prst="rect">
            <a:avLst/>
          </a:prstGeom>
          <a:noFill/>
        </p:spPr>
      </p:pic>
      <p:sp>
        <p:nvSpPr>
          <p:cNvPr id="5" name="Title 1">
            <a:extLst>
              <a:ext uri="{FF2B5EF4-FFF2-40B4-BE49-F238E27FC236}">
                <a16:creationId xmlns:a16="http://schemas.microsoft.com/office/drawing/2014/main" id="{53D4FE8D-F8DD-4A9D-9D72-6DD397565784}"/>
              </a:ext>
            </a:extLst>
          </p:cNvPr>
          <p:cNvSpPr txBox="1">
            <a:spLocks/>
          </p:cNvSpPr>
          <p:nvPr/>
        </p:nvSpPr>
        <p:spPr>
          <a:xfrm>
            <a:off x="919119" y="5432611"/>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CA" dirty="0"/>
          </a:p>
        </p:txBody>
      </p:sp>
    </p:spTree>
    <p:extLst>
      <p:ext uri="{BB962C8B-B14F-4D97-AF65-F5344CB8AC3E}">
        <p14:creationId xmlns:p14="http://schemas.microsoft.com/office/powerpoint/2010/main" val="263505871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A4CA-2736-4A39-A812-AD8C3FF977E1}"/>
              </a:ext>
            </a:extLst>
          </p:cNvPr>
          <p:cNvSpPr>
            <a:spLocks noGrp="1"/>
          </p:cNvSpPr>
          <p:nvPr>
            <p:ph type="title"/>
          </p:nvPr>
        </p:nvSpPr>
        <p:spPr>
          <a:xfrm>
            <a:off x="913795" y="429174"/>
            <a:ext cx="10353762" cy="970450"/>
          </a:xfrm>
        </p:spPr>
        <p:txBody>
          <a:bodyPr/>
          <a:lstStyle/>
          <a:p>
            <a:r>
              <a:rPr lang="en-CA" dirty="0"/>
              <a:t>Tuning RF Hyperparameters</a:t>
            </a:r>
          </a:p>
        </p:txBody>
      </p:sp>
      <p:sp>
        <p:nvSpPr>
          <p:cNvPr id="3" name="Content Placeholder 2">
            <a:extLst>
              <a:ext uri="{FF2B5EF4-FFF2-40B4-BE49-F238E27FC236}">
                <a16:creationId xmlns:a16="http://schemas.microsoft.com/office/drawing/2014/main" id="{528F78C8-D273-4A1B-BF12-85836B40FA24}"/>
              </a:ext>
            </a:extLst>
          </p:cNvPr>
          <p:cNvSpPr>
            <a:spLocks noGrp="1"/>
          </p:cNvSpPr>
          <p:nvPr>
            <p:ph idx="1"/>
          </p:nvPr>
        </p:nvSpPr>
        <p:spPr>
          <a:xfrm>
            <a:off x="370913" y="1404035"/>
            <a:ext cx="5719761" cy="4058751"/>
          </a:xfrm>
        </p:spPr>
        <p:txBody>
          <a:bodyPr>
            <a:normAutofit fontScale="92500"/>
          </a:bodyPr>
          <a:lstStyle/>
          <a:p>
            <a:r>
              <a:rPr lang="en-CA" dirty="0"/>
              <a:t>RF has 19 different hyperparameters</a:t>
            </a:r>
          </a:p>
          <a:p>
            <a:pPr lvl="1"/>
            <a:r>
              <a:rPr lang="en-CA" dirty="0"/>
              <a:t>Chose 6 hyperparameters to tune</a:t>
            </a:r>
          </a:p>
          <a:p>
            <a:pPr lvl="2"/>
            <a:r>
              <a:rPr lang="en-CA" dirty="0"/>
              <a:t>N estimators – number of trees in forest</a:t>
            </a:r>
          </a:p>
          <a:p>
            <a:pPr lvl="2"/>
            <a:r>
              <a:rPr lang="en-CA" dirty="0"/>
              <a:t>Min samples split – minimum number of samples required to split into a node</a:t>
            </a:r>
          </a:p>
          <a:p>
            <a:pPr lvl="2"/>
            <a:r>
              <a:rPr lang="en-CA" dirty="0"/>
              <a:t>Max depth – maximum depth of a tree; defines maximum growth of a tree</a:t>
            </a:r>
          </a:p>
          <a:p>
            <a:pPr lvl="2"/>
            <a:r>
              <a:rPr lang="en-CA" dirty="0"/>
              <a:t>Max features – number of features to consider when looking for the best split</a:t>
            </a:r>
          </a:p>
          <a:p>
            <a:pPr lvl="2"/>
            <a:r>
              <a:rPr lang="en-CA" dirty="0"/>
              <a:t>Min samples leaf – minimum number of samples required to be at a node. Defines if a node splits</a:t>
            </a:r>
          </a:p>
          <a:p>
            <a:pPr lvl="2"/>
            <a:r>
              <a:rPr lang="en-CA" dirty="0"/>
              <a:t>Bootstrap – whether samples are used when building trees; false = whole dataset used to build each tree</a:t>
            </a:r>
          </a:p>
        </p:txBody>
      </p:sp>
      <p:sp>
        <p:nvSpPr>
          <p:cNvPr id="4" name="Content Placeholder 2">
            <a:extLst>
              <a:ext uri="{FF2B5EF4-FFF2-40B4-BE49-F238E27FC236}">
                <a16:creationId xmlns:a16="http://schemas.microsoft.com/office/drawing/2014/main" id="{504D11B6-75F1-4E16-8C9F-09FFA39C0B6F}"/>
              </a:ext>
            </a:extLst>
          </p:cNvPr>
          <p:cNvSpPr txBox="1">
            <a:spLocks/>
          </p:cNvSpPr>
          <p:nvPr/>
        </p:nvSpPr>
        <p:spPr>
          <a:xfrm>
            <a:off x="6090673" y="2984351"/>
            <a:ext cx="5719761" cy="44548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CA" dirty="0"/>
              <a:t>Figure 14. Results of using </a:t>
            </a:r>
            <a:r>
              <a:rPr lang="en-CA" dirty="0" err="1"/>
              <a:t>RandomizedSearchCV</a:t>
            </a:r>
            <a:endParaRPr lang="en-CA" dirty="0"/>
          </a:p>
        </p:txBody>
      </p:sp>
      <p:pic>
        <p:nvPicPr>
          <p:cNvPr id="5" name="Picture 4">
            <a:extLst>
              <a:ext uri="{FF2B5EF4-FFF2-40B4-BE49-F238E27FC236}">
                <a16:creationId xmlns:a16="http://schemas.microsoft.com/office/drawing/2014/main" id="{073E8E32-D846-44EA-BB78-30B33C3BBA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01325" y="1443472"/>
            <a:ext cx="2548404" cy="1509139"/>
          </a:xfrm>
          <a:prstGeom prst="rect">
            <a:avLst/>
          </a:prstGeom>
          <a:noFill/>
          <a:ln>
            <a:noFill/>
          </a:ln>
        </p:spPr>
      </p:pic>
      <p:pic>
        <p:nvPicPr>
          <p:cNvPr id="6" name="Picture 5">
            <a:extLst>
              <a:ext uri="{FF2B5EF4-FFF2-40B4-BE49-F238E27FC236}">
                <a16:creationId xmlns:a16="http://schemas.microsoft.com/office/drawing/2014/main" id="{5B4E8AF3-4237-47AD-8576-6A9FC81EE8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01325" y="3461578"/>
            <a:ext cx="2548403" cy="1581665"/>
          </a:xfrm>
          <a:prstGeom prst="rect">
            <a:avLst/>
          </a:prstGeom>
          <a:noFill/>
          <a:ln>
            <a:noFill/>
          </a:ln>
        </p:spPr>
      </p:pic>
      <p:sp>
        <p:nvSpPr>
          <p:cNvPr id="8" name="Content Placeholder 2">
            <a:extLst>
              <a:ext uri="{FF2B5EF4-FFF2-40B4-BE49-F238E27FC236}">
                <a16:creationId xmlns:a16="http://schemas.microsoft.com/office/drawing/2014/main" id="{E737ACC3-9FEA-41E2-938C-CEFA4A6CEFF8}"/>
              </a:ext>
            </a:extLst>
          </p:cNvPr>
          <p:cNvSpPr txBox="1">
            <a:spLocks/>
          </p:cNvSpPr>
          <p:nvPr/>
        </p:nvSpPr>
        <p:spPr>
          <a:xfrm>
            <a:off x="6101326" y="5074983"/>
            <a:ext cx="5719761" cy="44548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CA" dirty="0"/>
              <a:t>Figure 15. Results of using </a:t>
            </a:r>
            <a:r>
              <a:rPr lang="en-CA" dirty="0" err="1"/>
              <a:t>GridSearchCV</a:t>
            </a:r>
            <a:endParaRPr lang="en-CA" dirty="0"/>
          </a:p>
        </p:txBody>
      </p:sp>
      <p:sp>
        <p:nvSpPr>
          <p:cNvPr id="9" name="Title 1">
            <a:extLst>
              <a:ext uri="{FF2B5EF4-FFF2-40B4-BE49-F238E27FC236}">
                <a16:creationId xmlns:a16="http://schemas.microsoft.com/office/drawing/2014/main" id="{16C5EE87-0B11-4BCB-B895-D4B1DC4FBECD}"/>
              </a:ext>
            </a:extLst>
          </p:cNvPr>
          <p:cNvSpPr txBox="1">
            <a:spLocks/>
          </p:cNvSpPr>
          <p:nvPr/>
        </p:nvSpPr>
        <p:spPr>
          <a:xfrm>
            <a:off x="491430" y="56287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Final Accuracy Score: 0.81578</a:t>
            </a:r>
          </a:p>
        </p:txBody>
      </p:sp>
    </p:spTree>
    <p:extLst>
      <p:ext uri="{BB962C8B-B14F-4D97-AF65-F5344CB8AC3E}">
        <p14:creationId xmlns:p14="http://schemas.microsoft.com/office/powerpoint/2010/main" val="308230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71E6-5F58-498D-93CB-54AABBE44E03}"/>
              </a:ext>
            </a:extLst>
          </p:cNvPr>
          <p:cNvSpPr>
            <a:spLocks noGrp="1"/>
          </p:cNvSpPr>
          <p:nvPr>
            <p:ph type="title"/>
          </p:nvPr>
        </p:nvSpPr>
        <p:spPr>
          <a:xfrm>
            <a:off x="633743" y="609599"/>
            <a:ext cx="3413156" cy="5273675"/>
          </a:xfrm>
        </p:spPr>
        <p:txBody>
          <a:bodyPr>
            <a:normAutofit/>
          </a:bodyPr>
          <a:lstStyle/>
          <a:p>
            <a:r>
              <a:rPr lang="en-CA" dirty="0"/>
              <a:t>SHAP Package</a:t>
            </a:r>
          </a:p>
        </p:txBody>
      </p:sp>
      <p:sp>
        <p:nvSpPr>
          <p:cNvPr id="3" name="Content Placeholder 2">
            <a:extLst>
              <a:ext uri="{FF2B5EF4-FFF2-40B4-BE49-F238E27FC236}">
                <a16:creationId xmlns:a16="http://schemas.microsoft.com/office/drawing/2014/main" id="{F3D30481-C3E7-4CED-8E74-DC8484A96901}"/>
              </a:ext>
            </a:extLst>
          </p:cNvPr>
          <p:cNvSpPr>
            <a:spLocks noGrp="1"/>
          </p:cNvSpPr>
          <p:nvPr>
            <p:ph idx="1"/>
          </p:nvPr>
        </p:nvSpPr>
        <p:spPr>
          <a:xfrm>
            <a:off x="4680641" y="659342"/>
            <a:ext cx="6889687" cy="2950446"/>
          </a:xfrm>
        </p:spPr>
        <p:txBody>
          <a:bodyPr anchor="ctr">
            <a:normAutofit/>
          </a:bodyPr>
          <a:lstStyle/>
          <a:p>
            <a:pPr>
              <a:buClr>
                <a:srgbClr val="FF0651"/>
              </a:buClr>
            </a:pPr>
            <a:r>
              <a:rPr lang="en-CA" dirty="0"/>
              <a:t>Utilized </a:t>
            </a:r>
            <a:r>
              <a:rPr lang="en-CA" dirty="0" err="1"/>
              <a:t>Shap</a:t>
            </a:r>
            <a:r>
              <a:rPr lang="en-CA" dirty="0"/>
              <a:t> package on final trained model</a:t>
            </a:r>
            <a:endParaRPr lang="en-CA"/>
          </a:p>
          <a:p>
            <a:pPr lvl="1">
              <a:buClr>
                <a:srgbClr val="FF0651"/>
              </a:buClr>
            </a:pPr>
            <a:r>
              <a:rPr lang="en-CA" dirty="0"/>
              <a:t>Shapley values are a solution concept in game theory – fairly distributes gains and costs to players working in coalition</a:t>
            </a:r>
            <a:endParaRPr lang="en-CA"/>
          </a:p>
          <a:p>
            <a:pPr lvl="1">
              <a:buClr>
                <a:srgbClr val="FF0651"/>
              </a:buClr>
            </a:pPr>
            <a:r>
              <a:rPr lang="en-CA" dirty="0" err="1"/>
              <a:t>Shap</a:t>
            </a:r>
            <a:r>
              <a:rPr lang="en-CA" dirty="0"/>
              <a:t> package – game theoretic approach to explain output of machine learning models</a:t>
            </a:r>
            <a:endParaRPr lang="en-CA"/>
          </a:p>
          <a:p>
            <a:pPr lvl="2">
              <a:buClr>
                <a:srgbClr val="FF0651"/>
              </a:buClr>
            </a:pPr>
            <a:r>
              <a:rPr lang="en-CA" dirty="0"/>
              <a:t>“</a:t>
            </a:r>
            <a:r>
              <a:rPr lang="en-US" dirty="0"/>
              <a:t>connects optimal credit allocation with local explanations using the classic Shapley values from game theory and their related extensions”</a:t>
            </a:r>
            <a:endParaRPr lang="en-US"/>
          </a:p>
          <a:p>
            <a:pPr>
              <a:buClr>
                <a:srgbClr val="FF0651"/>
              </a:buClr>
            </a:pPr>
            <a:endParaRPr lang="en-US"/>
          </a:p>
        </p:txBody>
      </p:sp>
      <p:pic>
        <p:nvPicPr>
          <p:cNvPr id="3074" name="Picture 2">
            <a:extLst>
              <a:ext uri="{FF2B5EF4-FFF2-40B4-BE49-F238E27FC236}">
                <a16:creationId xmlns:a16="http://schemas.microsoft.com/office/drawing/2014/main" id="{2F48518A-3A56-4BAC-B43C-1F7622E4305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86176" y="3857570"/>
            <a:ext cx="6117854" cy="185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571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6AEF-F630-4F84-BFB0-B6BC543CE657}"/>
              </a:ext>
            </a:extLst>
          </p:cNvPr>
          <p:cNvSpPr>
            <a:spLocks noGrp="1"/>
          </p:cNvSpPr>
          <p:nvPr>
            <p:ph type="title"/>
          </p:nvPr>
        </p:nvSpPr>
        <p:spPr>
          <a:xfrm>
            <a:off x="814941" y="2943775"/>
            <a:ext cx="3078749" cy="970450"/>
          </a:xfrm>
        </p:spPr>
        <p:txBody>
          <a:bodyPr anchor="b">
            <a:normAutofit/>
          </a:bodyPr>
          <a:lstStyle/>
          <a:p>
            <a:pPr algn="l">
              <a:lnSpc>
                <a:spcPct val="90000"/>
              </a:lnSpc>
            </a:pPr>
            <a:r>
              <a:rPr lang="en-CA" sz="2400" dirty="0"/>
              <a:t>Figure 14. Feature Importance with </a:t>
            </a:r>
            <a:r>
              <a:rPr lang="en-CA" sz="2400" dirty="0" err="1"/>
              <a:t>Shap</a:t>
            </a:r>
            <a:endParaRPr lang="en-CA" sz="2400" dirty="0"/>
          </a:p>
        </p:txBody>
      </p:sp>
      <p:pic>
        <p:nvPicPr>
          <p:cNvPr id="11" name="Picture 10">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Content Placeholder 3">
            <a:extLst>
              <a:ext uri="{FF2B5EF4-FFF2-40B4-BE49-F238E27FC236}">
                <a16:creationId xmlns:a16="http://schemas.microsoft.com/office/drawing/2014/main" id="{7C3AF26B-7F05-481A-B199-C751CA6071A8}"/>
              </a:ext>
            </a:extLst>
          </p:cNvPr>
          <p:cNvPicPr>
            <a:picLocks/>
          </p:cNvPicPr>
          <p:nvPr/>
        </p:nvPicPr>
        <p:blipFill rotWithShape="1">
          <a:blip r:embed="rId4">
            <a:extLst>
              <a:ext uri="{28A0092B-C50C-407E-A947-70E740481C1C}">
                <a14:useLocalDpi xmlns:a14="http://schemas.microsoft.com/office/drawing/2010/main" val="0"/>
              </a:ext>
            </a:extLst>
          </a:blip>
          <a:srcRect l="1080"/>
          <a:stretch/>
        </p:blipFill>
        <p:spPr bwMode="auto">
          <a:xfrm>
            <a:off x="4654295" y="10"/>
            <a:ext cx="7537705" cy="6857990"/>
          </a:xfrm>
          <a:prstGeom prst="rect">
            <a:avLst/>
          </a:prstGeom>
          <a:noFill/>
        </p:spPr>
      </p:pic>
    </p:spTree>
    <p:extLst>
      <p:ext uri="{BB962C8B-B14F-4D97-AF65-F5344CB8AC3E}">
        <p14:creationId xmlns:p14="http://schemas.microsoft.com/office/powerpoint/2010/main" val="3092579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43DF-D3D5-4B0C-B1AC-A6CBC98F91FC}"/>
              </a:ext>
            </a:extLst>
          </p:cNvPr>
          <p:cNvSpPr>
            <a:spLocks noGrp="1"/>
          </p:cNvSpPr>
          <p:nvPr>
            <p:ph type="title"/>
          </p:nvPr>
        </p:nvSpPr>
        <p:spPr>
          <a:xfrm>
            <a:off x="913795" y="3213598"/>
            <a:ext cx="3078749" cy="970450"/>
          </a:xfrm>
        </p:spPr>
        <p:txBody>
          <a:bodyPr anchor="b">
            <a:normAutofit fontScale="90000"/>
          </a:bodyPr>
          <a:lstStyle/>
          <a:p>
            <a:pPr algn="l"/>
            <a:r>
              <a:rPr lang="en-CA" sz="2800" dirty="0"/>
              <a:t>Figure 15. </a:t>
            </a:r>
            <a:r>
              <a:rPr lang="en-CA" sz="2800" dirty="0" err="1"/>
              <a:t>Shap</a:t>
            </a:r>
            <a:r>
              <a:rPr lang="en-CA" sz="2800" dirty="0"/>
              <a:t> values portray how each variable impact model output</a:t>
            </a:r>
          </a:p>
        </p:txBody>
      </p:sp>
      <p:pic>
        <p:nvPicPr>
          <p:cNvPr id="11" name="Picture 10">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6" name="Picture 5">
            <a:extLst>
              <a:ext uri="{FF2B5EF4-FFF2-40B4-BE49-F238E27FC236}">
                <a16:creationId xmlns:a16="http://schemas.microsoft.com/office/drawing/2014/main" id="{356BDDE9-477C-4564-BB72-A555695C4B1D}"/>
              </a:ext>
            </a:extLst>
          </p:cNvPr>
          <p:cNvPicPr/>
          <p:nvPr/>
        </p:nvPicPr>
        <p:blipFill rotWithShape="1">
          <a:blip r:embed="rId4">
            <a:extLst>
              <a:ext uri="{28A0092B-C50C-407E-A947-70E740481C1C}">
                <a14:useLocalDpi xmlns:a14="http://schemas.microsoft.com/office/drawing/2010/main" val="0"/>
              </a:ext>
            </a:extLst>
          </a:blip>
          <a:srcRect t="56" r="-1" b="1584"/>
          <a:stretch/>
        </p:blipFill>
        <p:spPr bwMode="auto">
          <a:xfrm>
            <a:off x="4654295" y="10"/>
            <a:ext cx="7537705" cy="6857990"/>
          </a:xfrm>
          <a:prstGeom prst="rect">
            <a:avLst/>
          </a:prstGeom>
          <a:noFill/>
        </p:spPr>
      </p:pic>
    </p:spTree>
    <p:extLst>
      <p:ext uri="{BB962C8B-B14F-4D97-AF65-F5344CB8AC3E}">
        <p14:creationId xmlns:p14="http://schemas.microsoft.com/office/powerpoint/2010/main" val="2144947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285B1-5706-4CC6-A3EC-BBB743BC52C7}"/>
              </a:ext>
            </a:extLst>
          </p:cNvPr>
          <p:cNvSpPr>
            <a:spLocks noGrp="1"/>
          </p:cNvSpPr>
          <p:nvPr>
            <p:ph type="title"/>
          </p:nvPr>
        </p:nvSpPr>
        <p:spPr>
          <a:xfrm>
            <a:off x="623657" y="912403"/>
            <a:ext cx="3403372" cy="649574"/>
          </a:xfrm>
        </p:spPr>
        <p:txBody>
          <a:bodyPr>
            <a:normAutofit fontScale="90000"/>
          </a:bodyPr>
          <a:lstStyle/>
          <a:p>
            <a:r>
              <a:rPr lang="en-CA" dirty="0"/>
              <a:t>Using </a:t>
            </a:r>
            <a:r>
              <a:rPr lang="en-CA" dirty="0" err="1"/>
              <a:t>Shap</a:t>
            </a:r>
            <a:r>
              <a:rPr lang="en-CA" dirty="0"/>
              <a:t> Values to predict chance of heart disease</a:t>
            </a:r>
          </a:p>
        </p:txBody>
      </p:sp>
      <p:sp>
        <p:nvSpPr>
          <p:cNvPr id="3" name="Content Placeholder 2">
            <a:extLst>
              <a:ext uri="{FF2B5EF4-FFF2-40B4-BE49-F238E27FC236}">
                <a16:creationId xmlns:a16="http://schemas.microsoft.com/office/drawing/2014/main" id="{2494B068-ECBF-4054-8A0A-B317AAAC691B}"/>
              </a:ext>
            </a:extLst>
          </p:cNvPr>
          <p:cNvSpPr>
            <a:spLocks noGrp="1"/>
          </p:cNvSpPr>
          <p:nvPr>
            <p:ph idx="1"/>
          </p:nvPr>
        </p:nvSpPr>
        <p:spPr>
          <a:xfrm>
            <a:off x="344168" y="2527212"/>
            <a:ext cx="3962351" cy="4058751"/>
          </a:xfrm>
        </p:spPr>
        <p:txBody>
          <a:bodyPr>
            <a:normAutofit fontScale="92500" lnSpcReduction="10000"/>
          </a:bodyPr>
          <a:lstStyle/>
          <a:p>
            <a:pPr marL="36900" indent="0">
              <a:buNone/>
            </a:pPr>
            <a:r>
              <a:rPr lang="en-CA" dirty="0"/>
              <a:t>Figures 16, 17, 18. Using patients 42, 1, 15 respectively</a:t>
            </a:r>
          </a:p>
          <a:p>
            <a:r>
              <a:rPr lang="en-CA" dirty="0"/>
              <a:t>Patient 42 predicted 41%</a:t>
            </a:r>
          </a:p>
          <a:p>
            <a:pPr lvl="1"/>
            <a:r>
              <a:rPr lang="en-CA" dirty="0"/>
              <a:t>Things working in favor of lower % prediction</a:t>
            </a:r>
          </a:p>
          <a:p>
            <a:pPr lvl="2"/>
            <a:r>
              <a:rPr lang="en-CA" dirty="0"/>
              <a:t>ST depression low</a:t>
            </a:r>
          </a:p>
          <a:p>
            <a:pPr lvl="2"/>
            <a:r>
              <a:rPr lang="en-CA" dirty="0"/>
              <a:t>Max heart rate low</a:t>
            </a:r>
          </a:p>
          <a:p>
            <a:pPr lvl="2"/>
            <a:r>
              <a:rPr lang="en-CA" dirty="0"/>
              <a:t>Chest pain is typical</a:t>
            </a:r>
          </a:p>
          <a:p>
            <a:pPr lvl="1"/>
            <a:r>
              <a:rPr lang="en-CA" dirty="0"/>
              <a:t>Things working against lower % prediction</a:t>
            </a:r>
          </a:p>
          <a:p>
            <a:pPr lvl="2"/>
            <a:r>
              <a:rPr lang="en-CA" dirty="0" err="1"/>
              <a:t>Unreversable</a:t>
            </a:r>
            <a:r>
              <a:rPr lang="en-CA" dirty="0"/>
              <a:t> thalassemia</a:t>
            </a:r>
          </a:p>
          <a:p>
            <a:pPr lvl="2"/>
            <a:r>
              <a:rPr lang="en-CA" dirty="0"/>
              <a:t>Low major blood vessels</a:t>
            </a:r>
          </a:p>
          <a:p>
            <a:pPr lvl="1"/>
            <a:endParaRPr lang="en-CA" dirty="0"/>
          </a:p>
        </p:txBody>
      </p:sp>
      <p:pic>
        <p:nvPicPr>
          <p:cNvPr id="4" name="Picture 3">
            <a:extLst>
              <a:ext uri="{FF2B5EF4-FFF2-40B4-BE49-F238E27FC236}">
                <a16:creationId xmlns:a16="http://schemas.microsoft.com/office/drawing/2014/main" id="{7763FEFE-D16C-4B9E-AA1D-1F15C5CEBC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52075" y="272741"/>
            <a:ext cx="7560039" cy="1928898"/>
          </a:xfrm>
          <a:prstGeom prst="rect">
            <a:avLst/>
          </a:prstGeom>
          <a:noFill/>
          <a:ln>
            <a:noFill/>
          </a:ln>
        </p:spPr>
      </p:pic>
      <p:pic>
        <p:nvPicPr>
          <p:cNvPr id="5" name="Picture 4">
            <a:extLst>
              <a:ext uri="{FF2B5EF4-FFF2-40B4-BE49-F238E27FC236}">
                <a16:creationId xmlns:a16="http://schemas.microsoft.com/office/drawing/2014/main" id="{FE93E472-695D-4855-81CA-208FC4F384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52075" y="2364073"/>
            <a:ext cx="7560040" cy="2129853"/>
          </a:xfrm>
          <a:prstGeom prst="rect">
            <a:avLst/>
          </a:prstGeom>
          <a:noFill/>
          <a:ln>
            <a:noFill/>
          </a:ln>
        </p:spPr>
      </p:pic>
      <p:pic>
        <p:nvPicPr>
          <p:cNvPr id="15" name="Picture 14">
            <a:extLst>
              <a:ext uri="{FF2B5EF4-FFF2-40B4-BE49-F238E27FC236}">
                <a16:creationId xmlns:a16="http://schemas.microsoft.com/office/drawing/2014/main" id="{A5925CEA-7CF8-4BE8-B0B1-759DB23987F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52074" y="4656360"/>
            <a:ext cx="7560039" cy="1940317"/>
          </a:xfrm>
          <a:prstGeom prst="rect">
            <a:avLst/>
          </a:prstGeom>
          <a:noFill/>
          <a:ln>
            <a:noFill/>
          </a:ln>
        </p:spPr>
      </p:pic>
    </p:spTree>
    <p:extLst>
      <p:ext uri="{BB962C8B-B14F-4D97-AF65-F5344CB8AC3E}">
        <p14:creationId xmlns:p14="http://schemas.microsoft.com/office/powerpoint/2010/main" val="70581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4226-CC52-4499-B96C-492273471726}"/>
              </a:ext>
            </a:extLst>
          </p:cNvPr>
          <p:cNvSpPr>
            <a:spLocks noGrp="1"/>
          </p:cNvSpPr>
          <p:nvPr>
            <p:ph type="title"/>
          </p:nvPr>
        </p:nvSpPr>
        <p:spPr/>
        <p:txBody>
          <a:bodyPr/>
          <a:lstStyle/>
          <a:p>
            <a:r>
              <a:rPr lang="en-CA" dirty="0"/>
              <a:t>Figure 19. Interactive </a:t>
            </a:r>
            <a:r>
              <a:rPr lang="en-CA" dirty="0" err="1"/>
              <a:t>Shap</a:t>
            </a:r>
            <a:r>
              <a:rPr lang="en-CA" dirty="0"/>
              <a:t> </a:t>
            </a:r>
            <a:r>
              <a:rPr lang="en-CA" dirty="0" err="1"/>
              <a:t>Forceplot</a:t>
            </a:r>
            <a:endParaRPr lang="en-CA" dirty="0"/>
          </a:p>
        </p:txBody>
      </p:sp>
      <p:pic>
        <p:nvPicPr>
          <p:cNvPr id="4" name="Content Placeholder 3">
            <a:extLst>
              <a:ext uri="{FF2B5EF4-FFF2-40B4-BE49-F238E27FC236}">
                <a16:creationId xmlns:a16="http://schemas.microsoft.com/office/drawing/2014/main" id="{BEE4AC7C-DA4B-46F8-AD83-AEA82E24055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9355" y="2046146"/>
            <a:ext cx="6382641" cy="3515216"/>
          </a:xfrm>
          <a:prstGeom prst="rect">
            <a:avLst/>
          </a:prstGeom>
          <a:noFill/>
          <a:ln>
            <a:noFill/>
          </a:ln>
        </p:spPr>
      </p:pic>
    </p:spTree>
    <p:extLst>
      <p:ext uri="{BB962C8B-B14F-4D97-AF65-F5344CB8AC3E}">
        <p14:creationId xmlns:p14="http://schemas.microsoft.com/office/powerpoint/2010/main" val="2370021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26EEE-73E1-46AB-8C5B-35530300EF67}"/>
              </a:ext>
            </a:extLst>
          </p:cNvPr>
          <p:cNvSpPr>
            <a:spLocks noGrp="1"/>
          </p:cNvSpPr>
          <p:nvPr>
            <p:ph type="title"/>
          </p:nvPr>
        </p:nvSpPr>
        <p:spPr>
          <a:xfrm>
            <a:off x="5179157" y="1099456"/>
            <a:ext cx="6243636" cy="4625558"/>
          </a:xfrm>
          <a:effectLst/>
        </p:spPr>
        <p:txBody>
          <a:bodyPr vert="horz" lIns="91440" tIns="45720" rIns="91440" bIns="45720" rtlCol="0" anchor="ctr">
            <a:normAutofit/>
          </a:bodyPr>
          <a:lstStyle/>
          <a:p>
            <a:pPr algn="l"/>
            <a:r>
              <a:rPr lang="en-US" sz="5400" dirty="0"/>
              <a:t>Conclusion</a:t>
            </a:r>
          </a:p>
        </p:txBody>
      </p:sp>
      <p:sp>
        <p:nvSpPr>
          <p:cNvPr id="20" name="Rectangle 16">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66E2EF-170E-4A3A-AD59-B6E3D710133B}"/>
              </a:ext>
            </a:extLst>
          </p:cNvPr>
          <p:cNvSpPr txBox="1">
            <a:spLocks/>
          </p:cNvSpPr>
          <p:nvPr/>
        </p:nvSpPr>
        <p:spPr>
          <a:xfrm>
            <a:off x="268042" y="578841"/>
            <a:ext cx="4118212" cy="570031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CA" sz="1200" dirty="0"/>
              <a:t>Using machine learning models, we have shown that it is possible to predict heart disease within a patient to a certain degree of confidence</a:t>
            </a:r>
          </a:p>
          <a:p>
            <a:r>
              <a:rPr lang="en-CA" sz="1200" dirty="0"/>
              <a:t>Model has a 82% accuracy score; AUC of 0.8</a:t>
            </a:r>
          </a:p>
          <a:p>
            <a:pPr lvl="1"/>
            <a:r>
              <a:rPr lang="en-CA" sz="1000" dirty="0"/>
              <a:t>Not above 90% accurate; still require a doctor’s judgement on patients’ illness and treatment</a:t>
            </a:r>
          </a:p>
          <a:p>
            <a:r>
              <a:rPr lang="en-CA" sz="1200" dirty="0"/>
              <a:t>Have outlined important features pertaining to heart disease</a:t>
            </a:r>
          </a:p>
          <a:p>
            <a:pPr lvl="1"/>
            <a:r>
              <a:rPr lang="en-CA" sz="1000" dirty="0"/>
              <a:t>Hereditary issues, major heart vessels &gt; age or sex</a:t>
            </a:r>
          </a:p>
          <a:p>
            <a:r>
              <a:rPr lang="en-CA" sz="1200" dirty="0"/>
              <a:t>SHAP and ELI5 are good packages for determining patterns within models, providing insights on how features impact outcomes, and predicting probability of model outcome</a:t>
            </a:r>
          </a:p>
          <a:p>
            <a:endParaRPr lang="en-CA" sz="1200" dirty="0"/>
          </a:p>
          <a:p>
            <a:endParaRPr lang="en-CA" sz="1200" dirty="0"/>
          </a:p>
          <a:p>
            <a:r>
              <a:rPr lang="en-CA" sz="1200" dirty="0"/>
              <a:t>Model can be further trained with external data with more features</a:t>
            </a:r>
          </a:p>
          <a:p>
            <a:r>
              <a:rPr lang="en-CA" sz="1200" dirty="0"/>
              <a:t>Solution can then be used by doctors; input values and SHAP will provide doctors with insight on how each feature impacts outcome as well as probability of disease presence</a:t>
            </a:r>
          </a:p>
          <a:p>
            <a:endParaRPr lang="en-CA" sz="1200" dirty="0"/>
          </a:p>
          <a:p>
            <a:r>
              <a:rPr lang="en-CA" sz="1200" dirty="0"/>
              <a:t>COVID?</a:t>
            </a:r>
          </a:p>
          <a:p>
            <a:endParaRPr lang="en-CA" sz="1200" dirty="0"/>
          </a:p>
          <a:p>
            <a:endParaRPr lang="en-CA" sz="1200" dirty="0"/>
          </a:p>
          <a:p>
            <a:pPr lvl="1"/>
            <a:endParaRPr lang="en-CA" dirty="0"/>
          </a:p>
        </p:txBody>
      </p:sp>
    </p:spTree>
    <p:extLst>
      <p:ext uri="{BB962C8B-B14F-4D97-AF65-F5344CB8AC3E}">
        <p14:creationId xmlns:p14="http://schemas.microsoft.com/office/powerpoint/2010/main" val="71293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3F723-B7E9-456B-9393-FE9AB7459B4E}"/>
              </a:ext>
            </a:extLst>
          </p:cNvPr>
          <p:cNvSpPr>
            <a:spLocks noGrp="1"/>
          </p:cNvSpPr>
          <p:nvPr>
            <p:ph type="title"/>
          </p:nvPr>
        </p:nvSpPr>
        <p:spPr>
          <a:xfrm>
            <a:off x="834013" y="1115568"/>
            <a:ext cx="3487616" cy="4626864"/>
          </a:xfrm>
        </p:spPr>
        <p:txBody>
          <a:bodyPr>
            <a:normAutofit/>
          </a:bodyPr>
          <a:lstStyle/>
          <a:p>
            <a:pPr algn="l"/>
            <a:r>
              <a:rPr lang="en-CA" sz="3600"/>
              <a:t>Data</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7C1FE0-742D-49F4-BB4A-D889081EDF7E}"/>
              </a:ext>
            </a:extLst>
          </p:cNvPr>
          <p:cNvSpPr>
            <a:spLocks noGrp="1"/>
          </p:cNvSpPr>
          <p:nvPr>
            <p:ph idx="1"/>
          </p:nvPr>
        </p:nvSpPr>
        <p:spPr>
          <a:xfrm>
            <a:off x="5105398" y="1115568"/>
            <a:ext cx="6245352" cy="4626864"/>
          </a:xfrm>
        </p:spPr>
        <p:txBody>
          <a:bodyPr anchor="ctr">
            <a:normAutofit/>
          </a:bodyPr>
          <a:lstStyle/>
          <a:p>
            <a:pPr>
              <a:lnSpc>
                <a:spcPct val="90000"/>
              </a:lnSpc>
            </a:pPr>
            <a:r>
              <a:rPr lang="en-CA" sz="2400" dirty="0"/>
              <a:t>Reduced dataset taken from UC Irving/Cleveland database</a:t>
            </a:r>
          </a:p>
          <a:p>
            <a:pPr>
              <a:lnSpc>
                <a:spcPct val="90000"/>
              </a:lnSpc>
            </a:pPr>
            <a:r>
              <a:rPr lang="en-CA" sz="2400" dirty="0"/>
              <a:t>Target variable – heart disease or not</a:t>
            </a:r>
          </a:p>
          <a:p>
            <a:pPr>
              <a:lnSpc>
                <a:spcPct val="90000"/>
              </a:lnSpc>
            </a:pPr>
            <a:r>
              <a:rPr lang="en-CA" sz="2400" dirty="0"/>
              <a:t>Main predictor – chest pain experienced</a:t>
            </a:r>
          </a:p>
          <a:p>
            <a:pPr>
              <a:lnSpc>
                <a:spcPct val="90000"/>
              </a:lnSpc>
            </a:pPr>
            <a:endParaRPr lang="en-CA" sz="2400" dirty="0"/>
          </a:p>
          <a:p>
            <a:pPr>
              <a:lnSpc>
                <a:spcPct val="90000"/>
              </a:lnSpc>
            </a:pPr>
            <a:r>
              <a:rPr lang="en-CA" sz="2000" i="0" dirty="0">
                <a:solidFill>
                  <a:srgbClr val="FFFFFF"/>
                </a:solidFill>
                <a:effectLst/>
              </a:rPr>
              <a:t>https://archive.ics.uci.edu/ml/datasets/Heart+Disease</a:t>
            </a:r>
          </a:p>
          <a:p>
            <a:pPr marL="36900" indent="0">
              <a:lnSpc>
                <a:spcPct val="90000"/>
              </a:lnSpc>
              <a:buNone/>
            </a:pPr>
            <a:endParaRPr lang="en-CA" sz="2400" dirty="0"/>
          </a:p>
          <a:p>
            <a:pPr>
              <a:lnSpc>
                <a:spcPct val="90000"/>
              </a:lnSpc>
            </a:pPr>
            <a:endParaRPr lang="en-CA" sz="2400" dirty="0"/>
          </a:p>
        </p:txBody>
      </p:sp>
    </p:spTree>
    <p:extLst>
      <p:ext uri="{BB962C8B-B14F-4D97-AF65-F5344CB8AC3E}">
        <p14:creationId xmlns:p14="http://schemas.microsoft.com/office/powerpoint/2010/main" val="199092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0C238-DEE1-4B8A-A8E4-2E9FA5244916}"/>
              </a:ext>
            </a:extLst>
          </p:cNvPr>
          <p:cNvSpPr>
            <a:spLocks noGrp="1"/>
          </p:cNvSpPr>
          <p:nvPr>
            <p:ph type="title"/>
          </p:nvPr>
        </p:nvSpPr>
        <p:spPr>
          <a:xfrm>
            <a:off x="834013" y="1115568"/>
            <a:ext cx="3487616" cy="4626864"/>
          </a:xfrm>
        </p:spPr>
        <p:txBody>
          <a:bodyPr>
            <a:normAutofit/>
          </a:bodyPr>
          <a:lstStyle/>
          <a:p>
            <a:pPr algn="l"/>
            <a:r>
              <a:rPr lang="en-CA" sz="3600" dirty="0"/>
              <a:t>Definitions</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BF8947-780A-4825-91E4-134C7F05FDF7}"/>
              </a:ext>
            </a:extLst>
          </p:cNvPr>
          <p:cNvSpPr>
            <a:spLocks noGrp="1"/>
          </p:cNvSpPr>
          <p:nvPr>
            <p:ph idx="1"/>
          </p:nvPr>
        </p:nvSpPr>
        <p:spPr>
          <a:xfrm>
            <a:off x="5105398" y="1115568"/>
            <a:ext cx="6245352" cy="4626864"/>
          </a:xfrm>
        </p:spPr>
        <p:txBody>
          <a:bodyPr anchor="ctr">
            <a:normAutofit fontScale="92500" lnSpcReduction="10000"/>
          </a:bodyPr>
          <a:lstStyle/>
          <a:p>
            <a:r>
              <a:rPr lang="en-CA" dirty="0"/>
              <a:t>Heart disease</a:t>
            </a:r>
          </a:p>
          <a:p>
            <a:pPr lvl="1"/>
            <a:r>
              <a:rPr lang="en-CA" dirty="0"/>
              <a:t>“what happens when heart’s blood supply is blocked or interrupted in coronary arteries”</a:t>
            </a:r>
          </a:p>
          <a:p>
            <a:pPr lvl="1"/>
            <a:r>
              <a:rPr lang="en-CA" dirty="0"/>
              <a:t>Major risk factors</a:t>
            </a:r>
          </a:p>
          <a:p>
            <a:pPr lvl="2"/>
            <a:r>
              <a:rPr lang="en-CA" dirty="0"/>
              <a:t>High cholesterol</a:t>
            </a:r>
          </a:p>
          <a:p>
            <a:pPr lvl="2"/>
            <a:r>
              <a:rPr lang="en-CA" dirty="0"/>
              <a:t>High blood pressure</a:t>
            </a:r>
          </a:p>
          <a:p>
            <a:pPr lvl="2"/>
            <a:r>
              <a:rPr lang="en-CA" dirty="0"/>
              <a:t>Diabetes</a:t>
            </a:r>
          </a:p>
          <a:p>
            <a:pPr lvl="2"/>
            <a:r>
              <a:rPr lang="en-CA" dirty="0"/>
              <a:t>Weight</a:t>
            </a:r>
          </a:p>
          <a:p>
            <a:pPr lvl="2"/>
            <a:r>
              <a:rPr lang="en-CA" dirty="0"/>
              <a:t>Family history</a:t>
            </a:r>
          </a:p>
          <a:p>
            <a:pPr lvl="2"/>
            <a:r>
              <a:rPr lang="en-CA" dirty="0"/>
              <a:t>Smoking </a:t>
            </a:r>
          </a:p>
          <a:p>
            <a:pPr lvl="1"/>
            <a:r>
              <a:rPr lang="en-CA" dirty="0"/>
              <a:t>Other risk factors</a:t>
            </a:r>
          </a:p>
          <a:p>
            <a:pPr lvl="2"/>
            <a:r>
              <a:rPr lang="en-CA" dirty="0"/>
              <a:t>Stress </a:t>
            </a:r>
          </a:p>
          <a:p>
            <a:pPr lvl="2"/>
            <a:r>
              <a:rPr lang="en-CA" dirty="0"/>
              <a:t>Alcohol </a:t>
            </a:r>
          </a:p>
          <a:p>
            <a:pPr lvl="2"/>
            <a:r>
              <a:rPr lang="en-CA" dirty="0"/>
              <a:t>Poor nutrition in diet</a:t>
            </a:r>
          </a:p>
        </p:txBody>
      </p:sp>
    </p:spTree>
    <p:extLst>
      <p:ext uri="{BB962C8B-B14F-4D97-AF65-F5344CB8AC3E}">
        <p14:creationId xmlns:p14="http://schemas.microsoft.com/office/powerpoint/2010/main" val="91334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59697-EE44-4E3A-9F45-2984750C3652}"/>
              </a:ext>
            </a:extLst>
          </p:cNvPr>
          <p:cNvSpPr>
            <a:spLocks noGrp="1"/>
          </p:cNvSpPr>
          <p:nvPr>
            <p:ph idx="1"/>
          </p:nvPr>
        </p:nvSpPr>
        <p:spPr>
          <a:xfrm>
            <a:off x="903147" y="1399624"/>
            <a:ext cx="5182205" cy="4058751"/>
          </a:xfrm>
        </p:spPr>
        <p:txBody>
          <a:bodyPr>
            <a:normAutofit fontScale="85000" lnSpcReduction="20000"/>
          </a:bodyPr>
          <a:lstStyle/>
          <a:p>
            <a:pPr>
              <a:lnSpc>
                <a:spcPct val="90000"/>
              </a:lnSpc>
            </a:pPr>
            <a:r>
              <a:rPr lang="en-CA" sz="1600" dirty="0"/>
              <a:t>Other KPI/measures</a:t>
            </a:r>
          </a:p>
          <a:p>
            <a:pPr lvl="1">
              <a:lnSpc>
                <a:spcPct val="90000"/>
              </a:lnSpc>
            </a:pPr>
            <a:r>
              <a:rPr lang="en-CA" sz="1600" dirty="0"/>
              <a:t>Age – higher age should have higher chance of heart disease</a:t>
            </a:r>
          </a:p>
          <a:p>
            <a:pPr lvl="1">
              <a:lnSpc>
                <a:spcPct val="90000"/>
              </a:lnSpc>
            </a:pPr>
            <a:r>
              <a:rPr lang="en-CA" sz="1600" dirty="0"/>
              <a:t>Blood pressure </a:t>
            </a:r>
          </a:p>
          <a:p>
            <a:pPr marL="1048950" lvl="2" indent="-285750">
              <a:buFont typeface="Courier New" panose="02070309020205020404" pitchFamily="49" charset="0"/>
              <a:buChar char="o"/>
            </a:pPr>
            <a:r>
              <a:rPr lang="en-CA" dirty="0">
                <a:effectLst/>
                <a:latin typeface="Calibri" panose="020F0502020204030204" pitchFamily="34" charset="0"/>
                <a:ea typeface="Yu Mincho" panose="02020400000000000000" pitchFamily="18" charset="-128"/>
                <a:cs typeface="Times New Roman" panose="02020603050405020304" pitchFamily="18" charset="0"/>
              </a:rPr>
              <a:t>Normal &lt; 120</a:t>
            </a:r>
          </a:p>
          <a:p>
            <a:pPr marL="1048950" lvl="2" indent="-285750">
              <a:buFont typeface="Courier New" panose="02070309020205020404" pitchFamily="49" charset="0"/>
              <a:buChar char="o"/>
            </a:pPr>
            <a:r>
              <a:rPr lang="en-CA" dirty="0">
                <a:effectLst/>
                <a:latin typeface="Calibri" panose="020F0502020204030204" pitchFamily="34" charset="0"/>
                <a:ea typeface="Yu Mincho" panose="02020400000000000000" pitchFamily="18" charset="-128"/>
                <a:cs typeface="Times New Roman" panose="02020603050405020304" pitchFamily="18" charset="0"/>
              </a:rPr>
              <a:t>Elevated 120 – 129</a:t>
            </a:r>
          </a:p>
          <a:p>
            <a:pPr marL="1048950" lvl="2" indent="-285750">
              <a:buFont typeface="Courier New" panose="02070309020205020404" pitchFamily="49" charset="0"/>
              <a:buChar char="o"/>
            </a:pPr>
            <a:r>
              <a:rPr lang="en-CA" dirty="0">
                <a:effectLst/>
                <a:latin typeface="Calibri" panose="020F0502020204030204" pitchFamily="34" charset="0"/>
                <a:ea typeface="Yu Mincho" panose="02020400000000000000" pitchFamily="18" charset="-128"/>
                <a:cs typeface="Times New Roman" panose="02020603050405020304" pitchFamily="18" charset="0"/>
              </a:rPr>
              <a:t>High, stage 1 130 – 139</a:t>
            </a:r>
          </a:p>
          <a:p>
            <a:pPr marL="1048950" lvl="2" indent="-285750">
              <a:buFont typeface="Courier New" panose="02070309020205020404" pitchFamily="49" charset="0"/>
              <a:buChar char="o"/>
            </a:pPr>
            <a:r>
              <a:rPr lang="en-CA" dirty="0">
                <a:effectLst/>
                <a:latin typeface="Calibri" panose="020F0502020204030204" pitchFamily="34" charset="0"/>
                <a:ea typeface="Yu Mincho" panose="02020400000000000000" pitchFamily="18" charset="-128"/>
                <a:cs typeface="Times New Roman" panose="02020603050405020304" pitchFamily="18" charset="0"/>
              </a:rPr>
              <a:t>High, stage 2 &gt; 140</a:t>
            </a:r>
          </a:p>
          <a:p>
            <a:pPr marL="1048950" lvl="2" indent="-285750">
              <a:buFont typeface="Courier New" panose="02070309020205020404" pitchFamily="49" charset="0"/>
              <a:buChar char="o"/>
            </a:pPr>
            <a:r>
              <a:rPr lang="en-CA" dirty="0">
                <a:effectLst/>
                <a:latin typeface="Calibri" panose="020F0502020204030204" pitchFamily="34" charset="0"/>
                <a:ea typeface="Yu Mincho" panose="02020400000000000000" pitchFamily="18" charset="-128"/>
                <a:cs typeface="Times New Roman" panose="02020603050405020304" pitchFamily="18" charset="0"/>
              </a:rPr>
              <a:t>Hypertensive &gt; 180</a:t>
            </a:r>
            <a:endParaRPr lang="en-CA" dirty="0"/>
          </a:p>
          <a:p>
            <a:pPr lvl="1">
              <a:lnSpc>
                <a:spcPct val="90000"/>
              </a:lnSpc>
            </a:pPr>
            <a:r>
              <a:rPr lang="en-CA" sz="1600" dirty="0"/>
              <a:t>Cholesterol in mg/dl (healthy levels)</a:t>
            </a:r>
          </a:p>
          <a:p>
            <a:pPr marL="1048950" lvl="2" indent="-285750">
              <a:buFont typeface="Courier New" panose="02070309020205020404" pitchFamily="49" charset="0"/>
              <a:buChar char="o"/>
            </a:pPr>
            <a:r>
              <a:rPr lang="en-CA" dirty="0">
                <a:effectLst/>
                <a:latin typeface="Calibri" panose="020F0502020204030204" pitchFamily="34" charset="0"/>
                <a:ea typeface="Yu Mincho" panose="02020400000000000000" pitchFamily="18" charset="-128"/>
                <a:cs typeface="Times New Roman" panose="02020603050405020304" pitchFamily="18" charset="0"/>
              </a:rPr>
              <a:t>Total 125 - 200</a:t>
            </a:r>
          </a:p>
          <a:p>
            <a:pPr marL="1048950" lvl="2" indent="-285750">
              <a:buFont typeface="Courier New" panose="02070309020205020404" pitchFamily="49" charset="0"/>
              <a:buChar char="o"/>
            </a:pPr>
            <a:r>
              <a:rPr lang="en-CA" dirty="0">
                <a:effectLst/>
                <a:latin typeface="Calibri" panose="020F0502020204030204" pitchFamily="34" charset="0"/>
                <a:ea typeface="Yu Mincho" panose="02020400000000000000" pitchFamily="18" charset="-128"/>
                <a:cs typeface="Times New Roman" panose="02020603050405020304" pitchFamily="18" charset="0"/>
              </a:rPr>
              <a:t>Non-HDL &lt; 130</a:t>
            </a:r>
          </a:p>
          <a:p>
            <a:pPr marL="1048950" lvl="2" indent="-285750">
              <a:buFont typeface="Courier New" panose="02070309020205020404" pitchFamily="49" charset="0"/>
              <a:buChar char="o"/>
            </a:pPr>
            <a:r>
              <a:rPr lang="en-CA" dirty="0">
                <a:effectLst/>
                <a:latin typeface="Calibri" panose="020F0502020204030204" pitchFamily="34" charset="0"/>
                <a:ea typeface="Yu Mincho" panose="02020400000000000000" pitchFamily="18" charset="-128"/>
                <a:cs typeface="Times New Roman" panose="02020603050405020304" pitchFamily="18" charset="0"/>
              </a:rPr>
              <a:t>LDL (bad </a:t>
            </a:r>
            <a:r>
              <a:rPr lang="en-CA" dirty="0" err="1">
                <a:effectLst/>
                <a:latin typeface="Calibri" panose="020F0502020204030204" pitchFamily="34" charset="0"/>
                <a:ea typeface="Yu Mincho" panose="02020400000000000000" pitchFamily="18" charset="-128"/>
                <a:cs typeface="Times New Roman" panose="02020603050405020304" pitchFamily="18" charset="0"/>
              </a:rPr>
              <a:t>chol</a:t>
            </a:r>
            <a:r>
              <a:rPr lang="en-CA" dirty="0">
                <a:effectLst/>
                <a:latin typeface="Calibri" panose="020F0502020204030204" pitchFamily="34" charset="0"/>
                <a:ea typeface="Yu Mincho" panose="02020400000000000000" pitchFamily="18" charset="-128"/>
                <a:cs typeface="Times New Roman" panose="02020603050405020304" pitchFamily="18" charset="0"/>
              </a:rPr>
              <a:t>) &lt; 100</a:t>
            </a:r>
          </a:p>
          <a:p>
            <a:pPr marL="1048950" lvl="2" indent="-285750">
              <a:buFont typeface="Courier New" panose="02070309020205020404" pitchFamily="49" charset="0"/>
              <a:buChar char="o"/>
            </a:pPr>
            <a:r>
              <a:rPr lang="en-CA" dirty="0">
                <a:effectLst/>
                <a:latin typeface="Calibri" panose="020F0502020204030204" pitchFamily="34" charset="0"/>
                <a:ea typeface="Yu Mincho" panose="02020400000000000000" pitchFamily="18" charset="-128"/>
                <a:cs typeface="Times New Roman" panose="02020603050405020304" pitchFamily="18" charset="0"/>
              </a:rPr>
              <a:t>HDL (good </a:t>
            </a:r>
            <a:r>
              <a:rPr lang="en-CA" dirty="0" err="1">
                <a:effectLst/>
                <a:latin typeface="Calibri" panose="020F0502020204030204" pitchFamily="34" charset="0"/>
                <a:ea typeface="Yu Mincho" panose="02020400000000000000" pitchFamily="18" charset="-128"/>
                <a:cs typeface="Times New Roman" panose="02020603050405020304" pitchFamily="18" charset="0"/>
              </a:rPr>
              <a:t>chol</a:t>
            </a:r>
            <a:r>
              <a:rPr lang="en-CA" dirty="0">
                <a:effectLst/>
                <a:latin typeface="Calibri" panose="020F0502020204030204" pitchFamily="34" charset="0"/>
                <a:ea typeface="Yu Mincho" panose="02020400000000000000" pitchFamily="18" charset="-128"/>
                <a:cs typeface="Times New Roman" panose="02020603050405020304" pitchFamily="18" charset="0"/>
              </a:rPr>
              <a:t>) &gt; 45</a:t>
            </a:r>
          </a:p>
          <a:p>
            <a:pPr lvl="1">
              <a:lnSpc>
                <a:spcPct val="90000"/>
              </a:lnSpc>
            </a:pPr>
            <a:endParaRPr lang="en-CA" sz="1500" dirty="0"/>
          </a:p>
          <a:p>
            <a:endParaRPr lang="en-CA" dirty="0"/>
          </a:p>
        </p:txBody>
      </p:sp>
      <p:sp>
        <p:nvSpPr>
          <p:cNvPr id="4" name="Content Placeholder 2">
            <a:extLst>
              <a:ext uri="{FF2B5EF4-FFF2-40B4-BE49-F238E27FC236}">
                <a16:creationId xmlns:a16="http://schemas.microsoft.com/office/drawing/2014/main" id="{E8347548-5E77-433E-B13B-CBF555DCAB8A}"/>
              </a:ext>
            </a:extLst>
          </p:cNvPr>
          <p:cNvSpPr txBox="1">
            <a:spLocks/>
          </p:cNvSpPr>
          <p:nvPr/>
        </p:nvSpPr>
        <p:spPr>
          <a:xfrm>
            <a:off x="6085352" y="1399623"/>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lvl="1">
              <a:lnSpc>
                <a:spcPct val="90000"/>
              </a:lnSpc>
            </a:pPr>
            <a:r>
              <a:rPr lang="en-CA" sz="1500" dirty="0"/>
              <a:t>Fasting blood sugar (mg/dl)</a:t>
            </a:r>
          </a:p>
          <a:p>
            <a:pPr lvl="2">
              <a:lnSpc>
                <a:spcPct val="90000"/>
              </a:lnSpc>
            </a:pPr>
            <a:r>
              <a:rPr lang="en-CA" sz="1300" dirty="0"/>
              <a:t>Normal &gt;100 </a:t>
            </a:r>
          </a:p>
          <a:p>
            <a:pPr lvl="2">
              <a:lnSpc>
                <a:spcPct val="90000"/>
              </a:lnSpc>
            </a:pPr>
            <a:r>
              <a:rPr lang="en-CA" sz="1300" dirty="0"/>
              <a:t>Pre-diabetes 100-125</a:t>
            </a:r>
          </a:p>
          <a:p>
            <a:pPr lvl="2">
              <a:lnSpc>
                <a:spcPct val="90000"/>
              </a:lnSpc>
            </a:pPr>
            <a:r>
              <a:rPr lang="en-CA" sz="1300" dirty="0"/>
              <a:t>Diabetes &gt; 125</a:t>
            </a:r>
          </a:p>
          <a:p>
            <a:pPr lvl="1">
              <a:lnSpc>
                <a:spcPct val="90000"/>
              </a:lnSpc>
            </a:pPr>
            <a:r>
              <a:rPr lang="en-CA" sz="1500" dirty="0"/>
              <a:t>Maximum heart rate</a:t>
            </a:r>
          </a:p>
          <a:p>
            <a:pPr lvl="1">
              <a:lnSpc>
                <a:spcPct val="90000"/>
              </a:lnSpc>
            </a:pPr>
            <a:r>
              <a:rPr lang="en-CA" sz="1500" dirty="0"/>
              <a:t>Number of major blood vessels</a:t>
            </a:r>
          </a:p>
          <a:p>
            <a:pPr lvl="2">
              <a:lnSpc>
                <a:spcPct val="90000"/>
              </a:lnSpc>
            </a:pPr>
            <a:r>
              <a:rPr lang="en-CA" sz="1500" dirty="0"/>
              <a:t>More major vessels should be a good thing since heart disease = heart blood supply is blocked</a:t>
            </a:r>
          </a:p>
          <a:p>
            <a:pPr lvl="1">
              <a:lnSpc>
                <a:spcPct val="90000"/>
              </a:lnSpc>
            </a:pPr>
            <a:r>
              <a:rPr lang="en-CA" sz="1500" dirty="0"/>
              <a:t>Thalassemia</a:t>
            </a:r>
          </a:p>
          <a:p>
            <a:pPr lvl="2">
              <a:lnSpc>
                <a:spcPct val="90000"/>
              </a:lnSpc>
            </a:pPr>
            <a:r>
              <a:rPr lang="en-CA" sz="1500" dirty="0"/>
              <a:t>Blood disorder – lower hemoglobin count</a:t>
            </a:r>
          </a:p>
          <a:p>
            <a:pPr lvl="3">
              <a:lnSpc>
                <a:spcPct val="90000"/>
              </a:lnSpc>
            </a:pPr>
            <a:r>
              <a:rPr lang="en-CA" sz="1500" dirty="0"/>
              <a:t>red blood cells carry less oxygen</a:t>
            </a:r>
          </a:p>
          <a:p>
            <a:pPr lvl="2">
              <a:lnSpc>
                <a:spcPct val="90000"/>
              </a:lnSpc>
            </a:pPr>
            <a:r>
              <a:rPr lang="en-CA" sz="1500" dirty="0"/>
              <a:t>Hereditary</a:t>
            </a:r>
          </a:p>
          <a:p>
            <a:pPr lvl="2">
              <a:lnSpc>
                <a:spcPct val="90000"/>
              </a:lnSpc>
            </a:pPr>
            <a:endParaRPr lang="en-CA" sz="1300" dirty="0"/>
          </a:p>
          <a:p>
            <a:endParaRPr lang="en-CA" dirty="0"/>
          </a:p>
        </p:txBody>
      </p:sp>
    </p:spTree>
    <p:extLst>
      <p:ext uri="{BB962C8B-B14F-4D97-AF65-F5344CB8AC3E}">
        <p14:creationId xmlns:p14="http://schemas.microsoft.com/office/powerpoint/2010/main" val="126118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8620-F999-4B16-B418-0B6136D5C2DD}"/>
              </a:ext>
            </a:extLst>
          </p:cNvPr>
          <p:cNvSpPr>
            <a:spLocks noGrp="1"/>
          </p:cNvSpPr>
          <p:nvPr>
            <p:ph type="title"/>
          </p:nvPr>
        </p:nvSpPr>
        <p:spPr>
          <a:xfrm>
            <a:off x="913795" y="609600"/>
            <a:ext cx="10353762" cy="970450"/>
          </a:xfrm>
        </p:spPr>
        <p:txBody>
          <a:bodyPr>
            <a:normAutofit/>
          </a:bodyPr>
          <a:lstStyle/>
          <a:p>
            <a:r>
              <a:rPr lang="en-CA" dirty="0"/>
              <a:t>Data Summary</a:t>
            </a:r>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4" name="Content Placeholder 3">
            <a:extLst>
              <a:ext uri="{FF2B5EF4-FFF2-40B4-BE49-F238E27FC236}">
                <a16:creationId xmlns:a16="http://schemas.microsoft.com/office/drawing/2014/main" id="{076D432F-0E0F-4F28-AF7D-23443A2A7D23}"/>
              </a:ext>
            </a:extLst>
          </p:cNvPr>
          <p:cNvGraphicFramePr>
            <a:graphicFrameLocks noGrp="1"/>
          </p:cNvGraphicFramePr>
          <p:nvPr>
            <p:ph idx="1"/>
            <p:extLst>
              <p:ext uri="{D42A27DB-BD31-4B8C-83A1-F6EECF244321}">
                <p14:modId xmlns:p14="http://schemas.microsoft.com/office/powerpoint/2010/main" val="2560125544"/>
              </p:ext>
            </p:extLst>
          </p:nvPr>
        </p:nvGraphicFramePr>
        <p:xfrm>
          <a:off x="420129" y="1731963"/>
          <a:ext cx="11318790" cy="3927433"/>
        </p:xfrm>
        <a:graphic>
          <a:graphicData uri="http://schemas.openxmlformats.org/drawingml/2006/table">
            <a:tbl>
              <a:tblPr firstRow="1" bandRow="1">
                <a:noFill/>
              </a:tblPr>
              <a:tblGrid>
                <a:gridCol w="581788">
                  <a:extLst>
                    <a:ext uri="{9D8B030D-6E8A-4147-A177-3AD203B41FA5}">
                      <a16:colId xmlns:a16="http://schemas.microsoft.com/office/drawing/2014/main" val="3777786970"/>
                    </a:ext>
                  </a:extLst>
                </a:gridCol>
                <a:gridCol w="751144">
                  <a:extLst>
                    <a:ext uri="{9D8B030D-6E8A-4147-A177-3AD203B41FA5}">
                      <a16:colId xmlns:a16="http://schemas.microsoft.com/office/drawing/2014/main" val="20911488"/>
                    </a:ext>
                  </a:extLst>
                </a:gridCol>
                <a:gridCol w="751144">
                  <a:extLst>
                    <a:ext uri="{9D8B030D-6E8A-4147-A177-3AD203B41FA5}">
                      <a16:colId xmlns:a16="http://schemas.microsoft.com/office/drawing/2014/main" val="2152513260"/>
                    </a:ext>
                  </a:extLst>
                </a:gridCol>
                <a:gridCol w="751144">
                  <a:extLst>
                    <a:ext uri="{9D8B030D-6E8A-4147-A177-3AD203B41FA5}">
                      <a16:colId xmlns:a16="http://schemas.microsoft.com/office/drawing/2014/main" val="3138355613"/>
                    </a:ext>
                  </a:extLst>
                </a:gridCol>
                <a:gridCol w="838999">
                  <a:extLst>
                    <a:ext uri="{9D8B030D-6E8A-4147-A177-3AD203B41FA5}">
                      <a16:colId xmlns:a16="http://schemas.microsoft.com/office/drawing/2014/main" val="195416394"/>
                    </a:ext>
                  </a:extLst>
                </a:gridCol>
                <a:gridCol w="751144">
                  <a:extLst>
                    <a:ext uri="{9D8B030D-6E8A-4147-A177-3AD203B41FA5}">
                      <a16:colId xmlns:a16="http://schemas.microsoft.com/office/drawing/2014/main" val="270201357"/>
                    </a:ext>
                  </a:extLst>
                </a:gridCol>
                <a:gridCol w="751144">
                  <a:extLst>
                    <a:ext uri="{9D8B030D-6E8A-4147-A177-3AD203B41FA5}">
                      <a16:colId xmlns:a16="http://schemas.microsoft.com/office/drawing/2014/main" val="1338418366"/>
                    </a:ext>
                  </a:extLst>
                </a:gridCol>
                <a:gridCol w="774833">
                  <a:extLst>
                    <a:ext uri="{9D8B030D-6E8A-4147-A177-3AD203B41FA5}">
                      <a16:colId xmlns:a16="http://schemas.microsoft.com/office/drawing/2014/main" val="4168464645"/>
                    </a:ext>
                  </a:extLst>
                </a:gridCol>
                <a:gridCol w="786405">
                  <a:extLst>
                    <a:ext uri="{9D8B030D-6E8A-4147-A177-3AD203B41FA5}">
                      <a16:colId xmlns:a16="http://schemas.microsoft.com/office/drawing/2014/main" val="150933781"/>
                    </a:ext>
                  </a:extLst>
                </a:gridCol>
                <a:gridCol w="751144">
                  <a:extLst>
                    <a:ext uri="{9D8B030D-6E8A-4147-A177-3AD203B41FA5}">
                      <a16:colId xmlns:a16="http://schemas.microsoft.com/office/drawing/2014/main" val="2423332028"/>
                    </a:ext>
                  </a:extLst>
                </a:gridCol>
                <a:gridCol w="825325">
                  <a:extLst>
                    <a:ext uri="{9D8B030D-6E8A-4147-A177-3AD203B41FA5}">
                      <a16:colId xmlns:a16="http://schemas.microsoft.com/office/drawing/2014/main" val="2976505571"/>
                    </a:ext>
                  </a:extLst>
                </a:gridCol>
                <a:gridCol w="751144">
                  <a:extLst>
                    <a:ext uri="{9D8B030D-6E8A-4147-A177-3AD203B41FA5}">
                      <a16:colId xmlns:a16="http://schemas.microsoft.com/office/drawing/2014/main" val="1694506174"/>
                    </a:ext>
                  </a:extLst>
                </a:gridCol>
                <a:gridCol w="751144">
                  <a:extLst>
                    <a:ext uri="{9D8B030D-6E8A-4147-A177-3AD203B41FA5}">
                      <a16:colId xmlns:a16="http://schemas.microsoft.com/office/drawing/2014/main" val="1031916901"/>
                    </a:ext>
                  </a:extLst>
                </a:gridCol>
                <a:gridCol w="751144">
                  <a:extLst>
                    <a:ext uri="{9D8B030D-6E8A-4147-A177-3AD203B41FA5}">
                      <a16:colId xmlns:a16="http://schemas.microsoft.com/office/drawing/2014/main" val="2801144222"/>
                    </a:ext>
                  </a:extLst>
                </a:gridCol>
                <a:gridCol w="751144">
                  <a:extLst>
                    <a:ext uri="{9D8B030D-6E8A-4147-A177-3AD203B41FA5}">
                      <a16:colId xmlns:a16="http://schemas.microsoft.com/office/drawing/2014/main" val="3596241259"/>
                    </a:ext>
                  </a:extLst>
                </a:gridCol>
              </a:tblGrid>
              <a:tr h="512273">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 </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age</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sex</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cp</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trestbps</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chol</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fbs</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restecg</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thalach</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exang</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oldpeak</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slope</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ca</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thal</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CA" sz="1100" b="1" i="0" u="none" strike="noStrike">
                          <a:solidFill>
                            <a:schemeClr val="tx1">
                              <a:lumMod val="75000"/>
                              <a:lumOff val="25000"/>
                            </a:schemeClr>
                          </a:solidFill>
                          <a:effectLst/>
                          <a:latin typeface="Calibri" panose="020F0502020204030204" pitchFamily="34" charset="0"/>
                        </a:rPr>
                        <a:t>target</a:t>
                      </a:r>
                    </a:p>
                  </a:txBody>
                  <a:tcPr marL="138559" marR="83135" marT="83135" marB="8313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577901464"/>
                  </a:ext>
                </a:extLst>
              </a:tr>
              <a:tr h="426895">
                <a:tc>
                  <a:txBody>
                    <a:bodyPr/>
                    <a:lstStyle/>
                    <a:p>
                      <a:pPr algn="ctr" fontAlgn="ctr"/>
                      <a:r>
                        <a:rPr lang="en-CA" sz="800" b="1" i="0" u="none" strike="noStrike">
                          <a:solidFill>
                            <a:schemeClr val="tx1">
                              <a:lumMod val="75000"/>
                              <a:lumOff val="25000"/>
                            </a:schemeClr>
                          </a:solidFill>
                          <a:effectLst/>
                          <a:latin typeface="Calibri" panose="020F0502020204030204" pitchFamily="34" charset="0"/>
                        </a:rPr>
                        <a:t>count</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303</a:t>
                      </a:r>
                    </a:p>
                  </a:txBody>
                  <a:tcPr marL="138559" marR="72050" marT="72050" marB="7205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773439756"/>
                  </a:ext>
                </a:extLst>
              </a:tr>
              <a:tr h="426895">
                <a:tc>
                  <a:txBody>
                    <a:bodyPr/>
                    <a:lstStyle/>
                    <a:p>
                      <a:pPr algn="ctr" fontAlgn="ctr"/>
                      <a:r>
                        <a:rPr lang="en-CA" sz="800" b="1" i="0" u="none" strike="noStrike">
                          <a:solidFill>
                            <a:schemeClr val="tx1">
                              <a:lumMod val="75000"/>
                              <a:lumOff val="25000"/>
                            </a:schemeClr>
                          </a:solidFill>
                          <a:effectLst/>
                          <a:latin typeface="Calibri" panose="020F0502020204030204" pitchFamily="34" charset="0"/>
                        </a:rPr>
                        <a:t>mean</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54.36634</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0.683168</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0.966997</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131.6238</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246.264</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0.148515</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0.528053</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149.6469</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0.326733</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1.039604</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1.39934</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0.729373</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2.313531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0.544554</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53928099"/>
                  </a:ext>
                </a:extLst>
              </a:tr>
              <a:tr h="426895">
                <a:tc>
                  <a:txBody>
                    <a:bodyPr/>
                    <a:lstStyle/>
                    <a:p>
                      <a:pPr algn="ctr" fontAlgn="ctr"/>
                      <a:r>
                        <a:rPr lang="en-CA" sz="800" b="1" i="0" u="none" strike="noStrike">
                          <a:solidFill>
                            <a:schemeClr val="tx1">
                              <a:lumMod val="75000"/>
                              <a:lumOff val="25000"/>
                            </a:schemeClr>
                          </a:solidFill>
                          <a:effectLst/>
                          <a:latin typeface="Calibri" panose="020F0502020204030204" pitchFamily="34" charset="0"/>
                        </a:rPr>
                        <a:t>std</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9.082101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0.466011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1.032052</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17.53814</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51.83075</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0.356198</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0.52586</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22.90516</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0.469794</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1.161075</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0.616226</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1.022606</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0.612277</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0.498835</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886053830"/>
                  </a:ext>
                </a:extLst>
              </a:tr>
              <a:tr h="426895">
                <a:tc>
                  <a:txBody>
                    <a:bodyPr/>
                    <a:lstStyle/>
                    <a:p>
                      <a:pPr algn="ctr" fontAlgn="ctr"/>
                      <a:r>
                        <a:rPr lang="en-CA" sz="800" b="1" i="0" u="none" strike="noStrike">
                          <a:solidFill>
                            <a:schemeClr val="tx1">
                              <a:lumMod val="75000"/>
                              <a:lumOff val="25000"/>
                            </a:schemeClr>
                          </a:solidFill>
                          <a:effectLst/>
                          <a:latin typeface="Calibri" panose="020F0502020204030204" pitchFamily="34" charset="0"/>
                        </a:rPr>
                        <a:t>min</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29</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94</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126</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71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74129907"/>
                  </a:ext>
                </a:extLst>
              </a:tr>
              <a:tr h="426895">
                <a:tc>
                  <a:txBody>
                    <a:bodyPr/>
                    <a:lstStyle/>
                    <a:p>
                      <a:pPr algn="ctr" fontAlgn="ctr"/>
                      <a:r>
                        <a:rPr lang="en-CA" sz="800" b="1" i="0" u="none" strike="noStrike">
                          <a:solidFill>
                            <a:schemeClr val="tx1">
                              <a:lumMod val="75000"/>
                              <a:lumOff val="25000"/>
                            </a:schemeClr>
                          </a:solidFill>
                          <a:effectLst/>
                          <a:latin typeface="Calibri" panose="020F0502020204030204" pitchFamily="34" charset="0"/>
                        </a:rPr>
                        <a:t>25%</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47.5</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120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211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133.5</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87000743"/>
                  </a:ext>
                </a:extLst>
              </a:tr>
              <a:tr h="426895">
                <a:tc>
                  <a:txBody>
                    <a:bodyPr/>
                    <a:lstStyle/>
                    <a:p>
                      <a:pPr algn="ctr" fontAlgn="ctr"/>
                      <a:r>
                        <a:rPr lang="en-CA" sz="800" b="1" i="0" u="none" strike="noStrike">
                          <a:solidFill>
                            <a:schemeClr val="tx1">
                              <a:lumMod val="75000"/>
                              <a:lumOff val="25000"/>
                            </a:schemeClr>
                          </a:solidFill>
                          <a:effectLst/>
                          <a:latin typeface="Calibri" panose="020F0502020204030204" pitchFamily="34" charset="0"/>
                        </a:rPr>
                        <a:t>50%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55</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130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240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153</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0.8</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01124459"/>
                  </a:ext>
                </a:extLst>
              </a:tr>
              <a:tr h="426895">
                <a:tc>
                  <a:txBody>
                    <a:bodyPr/>
                    <a:lstStyle/>
                    <a:p>
                      <a:pPr algn="ctr" fontAlgn="ctr"/>
                      <a:r>
                        <a:rPr lang="en-CA" sz="800" b="1" i="0" u="none" strike="noStrike">
                          <a:solidFill>
                            <a:schemeClr val="tx1">
                              <a:lumMod val="75000"/>
                              <a:lumOff val="25000"/>
                            </a:schemeClr>
                          </a:solidFill>
                          <a:effectLst/>
                          <a:latin typeface="Calibri" panose="020F0502020204030204" pitchFamily="34" charset="0"/>
                        </a:rPr>
                        <a:t>75%</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61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140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274.5</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166</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1.6</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11720272"/>
                  </a:ext>
                </a:extLst>
              </a:tr>
              <a:tr h="426895">
                <a:tc>
                  <a:txBody>
                    <a:bodyPr/>
                    <a:lstStyle/>
                    <a:p>
                      <a:pPr algn="ctr" fontAlgn="ctr"/>
                      <a:r>
                        <a:rPr lang="en-CA" sz="800" b="1" i="0" u="none" strike="noStrike">
                          <a:solidFill>
                            <a:schemeClr val="tx1">
                              <a:lumMod val="75000"/>
                              <a:lumOff val="25000"/>
                            </a:schemeClr>
                          </a:solidFill>
                          <a:effectLst/>
                          <a:latin typeface="Calibri" panose="020F0502020204030204" pitchFamily="34" charset="0"/>
                        </a:rPr>
                        <a:t>max</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77</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200</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564</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202</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6.2</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2</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4</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a:solidFill>
                            <a:schemeClr val="tx1">
                              <a:lumMod val="75000"/>
                              <a:lumOff val="25000"/>
                            </a:schemeClr>
                          </a:solidFill>
                          <a:effectLst/>
                          <a:latin typeface="Calibri" panose="020F0502020204030204" pitchFamily="34" charset="0"/>
                        </a:rPr>
                        <a:t>3</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CA" sz="800" b="0" i="0" u="none" strike="noStrike" dirty="0">
                          <a:solidFill>
                            <a:schemeClr val="tx1">
                              <a:lumMod val="75000"/>
                              <a:lumOff val="25000"/>
                            </a:schemeClr>
                          </a:solidFill>
                          <a:effectLst/>
                          <a:latin typeface="Calibri" panose="020F0502020204030204" pitchFamily="34" charset="0"/>
                        </a:rPr>
                        <a:t>1</a:t>
                      </a:r>
                    </a:p>
                  </a:txBody>
                  <a:tcPr marL="138559" marR="72050" marT="72050" marB="7205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31508289"/>
                  </a:ext>
                </a:extLst>
              </a:tr>
            </a:tbl>
          </a:graphicData>
        </a:graphic>
      </p:graphicFrame>
    </p:spTree>
    <p:extLst>
      <p:ext uri="{BB962C8B-B14F-4D97-AF65-F5344CB8AC3E}">
        <p14:creationId xmlns:p14="http://schemas.microsoft.com/office/powerpoint/2010/main" val="351413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6961-5ABE-4A33-AE7C-E7DA302F6BC5}"/>
              </a:ext>
            </a:extLst>
          </p:cNvPr>
          <p:cNvSpPr>
            <a:spLocks noGrp="1"/>
          </p:cNvSpPr>
          <p:nvPr>
            <p:ph type="title"/>
          </p:nvPr>
        </p:nvSpPr>
        <p:spPr>
          <a:xfrm>
            <a:off x="913795" y="655628"/>
            <a:ext cx="4895334" cy="1101454"/>
          </a:xfrm>
        </p:spPr>
        <p:txBody>
          <a:bodyPr>
            <a:normAutofit fontScale="90000"/>
          </a:bodyPr>
          <a:lstStyle/>
          <a:p>
            <a:r>
              <a:rPr lang="en-CA" sz="1800" dirty="0"/>
              <a:t>Figure 1. Chest pain types categorized by sex.  Pain: 0 = typical, 1 = atypical, 2 = non-anginal pain, 3 = asymptomatic; Sex: 0 = female, 1 = male</a:t>
            </a:r>
          </a:p>
        </p:txBody>
      </p:sp>
      <p:pic>
        <p:nvPicPr>
          <p:cNvPr id="4" name="Content Placeholder 3">
            <a:extLst>
              <a:ext uri="{FF2B5EF4-FFF2-40B4-BE49-F238E27FC236}">
                <a16:creationId xmlns:a16="http://schemas.microsoft.com/office/drawing/2014/main" id="{835B2ED9-8AFC-4E66-AA46-DB3D668F3D3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3795" y="2176287"/>
            <a:ext cx="4895334" cy="3292184"/>
          </a:xfrm>
          <a:prstGeom prst="rect">
            <a:avLst/>
          </a:prstGeom>
          <a:noFill/>
          <a:ln>
            <a:noFill/>
          </a:ln>
        </p:spPr>
      </p:pic>
      <p:pic>
        <p:nvPicPr>
          <p:cNvPr id="5" name="Picture 4">
            <a:extLst>
              <a:ext uri="{FF2B5EF4-FFF2-40B4-BE49-F238E27FC236}">
                <a16:creationId xmlns:a16="http://schemas.microsoft.com/office/drawing/2014/main" id="{8C8B7D04-20C6-4738-BEFA-2E1DE9C125A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0676" y="2190750"/>
            <a:ext cx="5187529" cy="3292184"/>
          </a:xfrm>
          <a:prstGeom prst="rect">
            <a:avLst/>
          </a:prstGeom>
          <a:noFill/>
          <a:ln>
            <a:noFill/>
          </a:ln>
        </p:spPr>
      </p:pic>
      <p:sp>
        <p:nvSpPr>
          <p:cNvPr id="7" name="Title 1">
            <a:extLst>
              <a:ext uri="{FF2B5EF4-FFF2-40B4-BE49-F238E27FC236}">
                <a16:creationId xmlns:a16="http://schemas.microsoft.com/office/drawing/2014/main" id="{3220FEF6-9258-4F22-AD77-0D5DC1502A96}"/>
              </a:ext>
            </a:extLst>
          </p:cNvPr>
          <p:cNvSpPr txBox="1">
            <a:spLocks/>
          </p:cNvSpPr>
          <p:nvPr/>
        </p:nvSpPr>
        <p:spPr>
          <a:xfrm>
            <a:off x="6090676" y="655628"/>
            <a:ext cx="4895334" cy="1101454"/>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600" dirty="0"/>
              <a:t>Figure 2. Chest pain types categorized by heart disease presence. Target: 0 = not present, 1 = present</a:t>
            </a:r>
          </a:p>
        </p:txBody>
      </p:sp>
    </p:spTree>
    <p:extLst>
      <p:ext uri="{BB962C8B-B14F-4D97-AF65-F5344CB8AC3E}">
        <p14:creationId xmlns:p14="http://schemas.microsoft.com/office/powerpoint/2010/main" val="203784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4B5F-4787-4D11-BDDD-1D5D49BFEC4F}"/>
              </a:ext>
            </a:extLst>
          </p:cNvPr>
          <p:cNvSpPr>
            <a:spLocks noGrp="1"/>
          </p:cNvSpPr>
          <p:nvPr>
            <p:ph type="title"/>
          </p:nvPr>
        </p:nvSpPr>
        <p:spPr>
          <a:xfrm>
            <a:off x="913795" y="609600"/>
            <a:ext cx="10353762" cy="970450"/>
          </a:xfrm>
        </p:spPr>
        <p:txBody>
          <a:bodyPr>
            <a:normAutofit fontScale="90000"/>
          </a:bodyPr>
          <a:lstStyle/>
          <a:p>
            <a:r>
              <a:rPr lang="en-CA" dirty="0"/>
              <a:t>Figure 3. Age plotted against max heart rate categorized by presence of heart disease</a:t>
            </a:r>
          </a:p>
        </p:txBody>
      </p:sp>
      <p:sp>
        <p:nvSpPr>
          <p:cNvPr id="8" name="Content Placeholder 7">
            <a:extLst>
              <a:ext uri="{FF2B5EF4-FFF2-40B4-BE49-F238E27FC236}">
                <a16:creationId xmlns:a16="http://schemas.microsoft.com/office/drawing/2014/main" id="{898F885E-6C39-4E5F-BE72-7A1FB5FAFF50}"/>
              </a:ext>
            </a:extLst>
          </p:cNvPr>
          <p:cNvSpPr>
            <a:spLocks noGrp="1"/>
          </p:cNvSpPr>
          <p:nvPr>
            <p:ph idx="1"/>
          </p:nvPr>
        </p:nvSpPr>
        <p:spPr>
          <a:xfrm>
            <a:off x="913795" y="1732449"/>
            <a:ext cx="4303664" cy="4058751"/>
          </a:xfrm>
        </p:spPr>
        <p:txBody>
          <a:bodyPr anchor="ctr">
            <a:normAutofit/>
          </a:bodyPr>
          <a:lstStyle/>
          <a:p>
            <a:pPr>
              <a:buClr>
                <a:srgbClr val="FF1E1E"/>
              </a:buClr>
            </a:pPr>
            <a:r>
              <a:rPr lang="en-US" dirty="0"/>
              <a:t>Seems like clustering or utilizing K-means for heart rate isn’t very helpful</a:t>
            </a:r>
          </a:p>
          <a:p>
            <a:pPr>
              <a:buClr>
                <a:srgbClr val="FF1E1E"/>
              </a:buClr>
            </a:pPr>
            <a:r>
              <a:rPr lang="en-US" dirty="0"/>
              <a:t>Graphically, looks like heart disease causes higher maximum heart rate</a:t>
            </a:r>
          </a:p>
        </p:txBody>
      </p:sp>
      <p:pic>
        <p:nvPicPr>
          <p:cNvPr id="4" name="Content Placeholder 3">
            <a:extLst>
              <a:ext uri="{FF2B5EF4-FFF2-40B4-BE49-F238E27FC236}">
                <a16:creationId xmlns:a16="http://schemas.microsoft.com/office/drawing/2014/main" id="{32EAD572-6338-444F-8BBB-54DA98B4407F}"/>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5415288" y="1732449"/>
            <a:ext cx="5862917" cy="4058751"/>
          </a:xfrm>
          <a:prstGeom prst="rect">
            <a:avLst/>
          </a:prstGeom>
          <a:noFill/>
        </p:spPr>
      </p:pic>
    </p:spTree>
    <p:extLst>
      <p:ext uri="{BB962C8B-B14F-4D97-AF65-F5344CB8AC3E}">
        <p14:creationId xmlns:p14="http://schemas.microsoft.com/office/powerpoint/2010/main" val="116067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E924-D362-4609-B41C-A6658D9A05DC}"/>
              </a:ext>
            </a:extLst>
          </p:cNvPr>
          <p:cNvSpPr>
            <a:spLocks noGrp="1"/>
          </p:cNvSpPr>
          <p:nvPr>
            <p:ph type="title"/>
          </p:nvPr>
        </p:nvSpPr>
        <p:spPr>
          <a:xfrm>
            <a:off x="8345629" y="1162419"/>
            <a:ext cx="3137262" cy="2633146"/>
          </a:xfrm>
        </p:spPr>
        <p:txBody>
          <a:bodyPr vert="horz" lIns="91440" tIns="45720" rIns="91440" bIns="45720" rtlCol="0" anchor="b">
            <a:normAutofit/>
          </a:bodyPr>
          <a:lstStyle/>
          <a:p>
            <a:r>
              <a:rPr lang="en-US" sz="2000" dirty="0"/>
              <a:t>Figure 4. Correlation heat map of data variables.</a:t>
            </a:r>
          </a:p>
        </p:txBody>
      </p:sp>
      <p:sp>
        <p:nvSpPr>
          <p:cNvPr id="16" name="Rectangle 15">
            <a:extLst>
              <a:ext uri="{FF2B5EF4-FFF2-40B4-BE49-F238E27FC236}">
                <a16:creationId xmlns:a16="http://schemas.microsoft.com/office/drawing/2014/main" id="{93A46EEB-10AB-4E52-AF22-A848AE925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C5339D1-1937-49EE-A343-F1DE2CA71B09}"/>
              </a:ext>
            </a:extLst>
          </p:cNvPr>
          <p:cNvPicPr>
            <a:picLocks/>
          </p:cNvPicPr>
          <p:nvPr/>
        </p:nvPicPr>
        <p:blipFill rotWithShape="1">
          <a:blip r:embed="rId3">
            <a:extLst>
              <a:ext uri="{28A0092B-C50C-407E-A947-70E740481C1C}">
                <a14:useLocalDpi xmlns:a14="http://schemas.microsoft.com/office/drawing/2010/main" val="0"/>
              </a:ext>
            </a:extLst>
          </a:blip>
          <a:srcRect r="1" b="20517"/>
          <a:stretch/>
        </p:blipFill>
        <p:spPr bwMode="auto">
          <a:xfrm>
            <a:off x="1380489" y="1438360"/>
            <a:ext cx="5562032" cy="3835314"/>
          </a:xfrm>
          <a:prstGeom prst="rect">
            <a:avLst/>
          </a:prstGeom>
          <a:noFill/>
        </p:spPr>
      </p:pic>
    </p:spTree>
    <p:extLst>
      <p:ext uri="{BB962C8B-B14F-4D97-AF65-F5344CB8AC3E}">
        <p14:creationId xmlns:p14="http://schemas.microsoft.com/office/powerpoint/2010/main" val="337351225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AnalogousFromLightSeedRightStep">
      <a:dk1>
        <a:srgbClr val="000000"/>
      </a:dk1>
      <a:lt1>
        <a:srgbClr val="FFFFFF"/>
      </a:lt1>
      <a:dk2>
        <a:srgbClr val="243041"/>
      </a:dk2>
      <a:lt2>
        <a:srgbClr val="E8E3E2"/>
      </a:lt2>
      <a:accent1>
        <a:srgbClr val="7DA9B1"/>
      </a:accent1>
      <a:accent2>
        <a:srgbClr val="7F98BA"/>
      </a:accent2>
      <a:accent3>
        <a:srgbClr val="9696C6"/>
      </a:accent3>
      <a:accent4>
        <a:srgbClr val="977FBA"/>
      </a:accent4>
      <a:accent5>
        <a:srgbClr val="BD94C5"/>
      </a:accent5>
      <a:accent6>
        <a:srgbClr val="BA7FAB"/>
      </a:accent6>
      <a:hlink>
        <a:srgbClr val="AC7165"/>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1352</Words>
  <Application>Microsoft Office PowerPoint</Application>
  <PresentationFormat>Widescreen</PresentationFormat>
  <Paragraphs>300</Paragraphs>
  <Slides>28</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Calisto MT</vt:lpstr>
      <vt:lpstr>Century Gothic</vt:lpstr>
      <vt:lpstr>Courier New</vt:lpstr>
      <vt:lpstr>Elephant</vt:lpstr>
      <vt:lpstr>Times New Roman</vt:lpstr>
      <vt:lpstr>Wingdings 2</vt:lpstr>
      <vt:lpstr>BrushVTI</vt:lpstr>
      <vt:lpstr>Slate</vt:lpstr>
      <vt:lpstr>Predicting Heart Disease</vt:lpstr>
      <vt:lpstr>Intent</vt:lpstr>
      <vt:lpstr>Data</vt:lpstr>
      <vt:lpstr>Definitions</vt:lpstr>
      <vt:lpstr>PowerPoint Presentation</vt:lpstr>
      <vt:lpstr>Data Summary</vt:lpstr>
      <vt:lpstr>Figure 1. Chest pain types categorized by sex.  Pain: 0 = typical, 1 = atypical, 2 = non-anginal pain, 3 = asymptomatic; Sex: 0 = female, 1 = male</vt:lpstr>
      <vt:lpstr>Figure 3. Age plotted against max heart rate categorized by presence of heart disease</vt:lpstr>
      <vt:lpstr>Figure 4. Correlation heat map of data variables.</vt:lpstr>
      <vt:lpstr>Figure 5. Pairplot of major variables.</vt:lpstr>
      <vt:lpstr>Base models</vt:lpstr>
      <vt:lpstr>Model Measures</vt:lpstr>
      <vt:lpstr>Base RF performance</vt:lpstr>
      <vt:lpstr>Base NB performance</vt:lpstr>
      <vt:lpstr>Base SVM performance</vt:lpstr>
      <vt:lpstr>Base KNN performance</vt:lpstr>
      <vt:lpstr>Figure 10. Comparing model accuracy</vt:lpstr>
      <vt:lpstr>Figure 11. Base Tree.</vt:lpstr>
      <vt:lpstr>Area Under ROC Curve</vt:lpstr>
      <vt:lpstr>Feature Importance</vt:lpstr>
      <vt:lpstr>Figure 13. Feature Importance using ELI5 Package</vt:lpstr>
      <vt:lpstr>Tuning RF Hyperparameters</vt:lpstr>
      <vt:lpstr>SHAP Package</vt:lpstr>
      <vt:lpstr>Figure 14. Feature Importance with Shap</vt:lpstr>
      <vt:lpstr>Figure 15. Shap values portray how each variable impact model output</vt:lpstr>
      <vt:lpstr>Using Shap Values to predict chance of heart disease</vt:lpstr>
      <vt:lpstr>Figure 19. Interactive Shap Forceplot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Heart Disease</dc:title>
  <dc:creator>Tim</dc:creator>
  <cp:lastModifiedBy>Tim</cp:lastModifiedBy>
  <cp:revision>17</cp:revision>
  <dcterms:created xsi:type="dcterms:W3CDTF">2020-09-09T07:18:46Z</dcterms:created>
  <dcterms:modified xsi:type="dcterms:W3CDTF">2020-09-12T16:45:07Z</dcterms:modified>
</cp:coreProperties>
</file>