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52" autoAdjust="0"/>
    <p:restoredTop sz="64218" autoAdjust="0"/>
  </p:normalViewPr>
  <p:slideViewPr>
    <p:cSldViewPr snapToGrid="0">
      <p:cViewPr varScale="1">
        <p:scale>
          <a:sx n="36" d="100"/>
          <a:sy n="36" d="100"/>
        </p:scale>
        <p:origin x="518" y="43"/>
      </p:cViewPr>
      <p:guideLst/>
    </p:cSldViewPr>
  </p:slideViewPr>
  <p:notesTextViewPr>
    <p:cViewPr>
      <p:scale>
        <a:sx n="1" d="1"/>
        <a:sy n="1" d="1"/>
      </p:scale>
      <p:origin x="0" y="-605"/>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F4BB3-31FE-4B61-8F51-D971E7336401}" type="datetimeFigureOut">
              <a:rPr lang="en-CA" smtClean="0"/>
              <a:t>2018-11-19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8ABA9-FEAB-4E86-93ED-C3572FE8F678}" type="slidenum">
              <a:rPr lang="en-CA" smtClean="0"/>
              <a:t>‹#›</a:t>
            </a:fld>
            <a:endParaRPr lang="en-CA"/>
          </a:p>
        </p:txBody>
      </p:sp>
    </p:spTree>
    <p:extLst>
      <p:ext uri="{BB962C8B-B14F-4D97-AF65-F5344CB8AC3E}">
        <p14:creationId xmlns:p14="http://schemas.microsoft.com/office/powerpoint/2010/main" val="59857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This paper will utilize dynamic regression model (DRM) techniques to forecast WCS prices. </a:t>
            </a:r>
            <a:endParaRPr lang="en-CA" sz="1200" kern="1200" dirty="0" smtClean="0">
              <a:solidFill>
                <a:schemeClr val="tx1"/>
              </a:solidFill>
              <a:effectLst/>
              <a:latin typeface="+mn-lt"/>
              <a:ea typeface="+mn-ea"/>
              <a:cs typeface="+mn-cs"/>
            </a:endParaRP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Western Canadian Select; the variable being forecasted, WCS is the Canadian pricing benchmark for heavy crude oil. </a:t>
            </a:r>
            <a:endParaRPr lang="en-CA" dirty="0"/>
          </a:p>
        </p:txBody>
      </p:sp>
      <p:sp>
        <p:nvSpPr>
          <p:cNvPr id="4" name="Slide Number Placeholder 3"/>
          <p:cNvSpPr>
            <a:spLocks noGrp="1"/>
          </p:cNvSpPr>
          <p:nvPr>
            <p:ph type="sldNum" sz="quarter" idx="10"/>
          </p:nvPr>
        </p:nvSpPr>
        <p:spPr/>
        <p:txBody>
          <a:bodyPr/>
          <a:lstStyle/>
          <a:p>
            <a:fld id="{20F8ABA9-FEAB-4E86-93ED-C3572FE8F678}" type="slidenum">
              <a:rPr lang="en-CA" smtClean="0"/>
              <a:t>2</a:t>
            </a:fld>
            <a:endParaRPr lang="en-CA"/>
          </a:p>
        </p:txBody>
      </p:sp>
    </p:spTree>
    <p:extLst>
      <p:ext uri="{BB962C8B-B14F-4D97-AF65-F5344CB8AC3E}">
        <p14:creationId xmlns:p14="http://schemas.microsoft.com/office/powerpoint/2010/main" val="403638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Modelling the price of WCS requires consideration of several key factors. Even though WCS has been a benchmark for Canadian crude since 2004, many still price WCS as a differential to WTI – the benchmark for US crude – as well as Mexican MAYA – the global benchmark for crude. This is often attributed to the fact that, because of Alberta’s landlocked nature, 99% of Canadian crude exports go to the US. As such, the pricing of WCS depends heavily on these international price criterions. Another component important to modelling WCS is the strength of the economy relative to its trade partners. Because Canada practically exports exclusively to the US, the exchange rate between the two can be used as a proxy variable for economy strength. Economically, it is important to consider demand for a good when modelling its price. To model the demand for Canadian crude, proxy variables will once again be used. A large bulk of the crude the US imports from Canada are sent to PADDs II and III for refinery; as such, the utilization of refinery operational of these two PADDs’ capacity – which models capacity constraints – as well as the amount of crude the US imports, will be taken into account for the model</a:t>
            </a:r>
            <a:endParaRPr lang="en-CA" dirty="0" smtClean="0"/>
          </a:p>
          <a:p>
            <a:endParaRPr lang="en-CA" dirty="0"/>
          </a:p>
        </p:txBody>
      </p:sp>
      <p:sp>
        <p:nvSpPr>
          <p:cNvPr id="4" name="Slide Number Placeholder 3"/>
          <p:cNvSpPr>
            <a:spLocks noGrp="1"/>
          </p:cNvSpPr>
          <p:nvPr>
            <p:ph type="sldNum" sz="quarter" idx="10"/>
          </p:nvPr>
        </p:nvSpPr>
        <p:spPr/>
        <p:txBody>
          <a:bodyPr/>
          <a:lstStyle/>
          <a:p>
            <a:fld id="{20F8ABA9-FEAB-4E86-93ED-C3572FE8F678}" type="slidenum">
              <a:rPr lang="en-CA" smtClean="0"/>
              <a:t>3</a:t>
            </a:fld>
            <a:endParaRPr lang="en-CA"/>
          </a:p>
        </p:txBody>
      </p:sp>
    </p:spTree>
    <p:extLst>
      <p:ext uri="{BB962C8B-B14F-4D97-AF65-F5344CB8AC3E}">
        <p14:creationId xmlns:p14="http://schemas.microsoft.com/office/powerpoint/2010/main" val="4145963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Regular</a:t>
            </a:r>
            <a:r>
              <a:rPr lang="en-CA" baseline="0" dirty="0" smtClean="0"/>
              <a:t> residuals look somewhat like WN but not enough</a:t>
            </a:r>
          </a:p>
          <a:p>
            <a:r>
              <a:rPr lang="en-CA" baseline="0" dirty="0" smtClean="0"/>
              <a:t>So transform the residuals</a:t>
            </a:r>
          </a:p>
          <a:p>
            <a:r>
              <a:rPr lang="en-CA" baseline="0" dirty="0" smtClean="0"/>
              <a:t>Residual ACF PACF look like some AR model, possibly AR(1) or ARMA(1,1)</a:t>
            </a:r>
          </a:p>
          <a:p>
            <a:r>
              <a:rPr lang="en-CA" baseline="0" dirty="0" smtClean="0"/>
              <a:t>Auto-ARIMA suggests AR(1)</a:t>
            </a:r>
          </a:p>
        </p:txBody>
      </p:sp>
      <p:sp>
        <p:nvSpPr>
          <p:cNvPr id="4" name="Slide Number Placeholder 3"/>
          <p:cNvSpPr>
            <a:spLocks noGrp="1"/>
          </p:cNvSpPr>
          <p:nvPr>
            <p:ph type="sldNum" sz="quarter" idx="10"/>
          </p:nvPr>
        </p:nvSpPr>
        <p:spPr/>
        <p:txBody>
          <a:bodyPr/>
          <a:lstStyle/>
          <a:p>
            <a:fld id="{20F8ABA9-FEAB-4E86-93ED-C3572FE8F678}" type="slidenum">
              <a:rPr lang="en-CA" smtClean="0"/>
              <a:t>4</a:t>
            </a:fld>
            <a:endParaRPr lang="en-CA"/>
          </a:p>
        </p:txBody>
      </p:sp>
    </p:spTree>
    <p:extLst>
      <p:ext uri="{BB962C8B-B14F-4D97-AF65-F5344CB8AC3E}">
        <p14:creationId xmlns:p14="http://schemas.microsoft.com/office/powerpoint/2010/main" val="1471441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Forecasts are just a copy</a:t>
            </a:r>
            <a:r>
              <a:rPr lang="en-CA" baseline="0" dirty="0" smtClean="0"/>
              <a:t> of the history of the data regardless of commands --&gt; suggests useless forecasts</a:t>
            </a:r>
          </a:p>
          <a:p>
            <a:r>
              <a:rPr lang="en-CA" baseline="0" dirty="0" smtClean="0"/>
              <a:t>Taking difference of all data and forecasting nets us ARMA(0,0)</a:t>
            </a:r>
            <a:endParaRPr lang="en-CA" dirty="0"/>
          </a:p>
        </p:txBody>
      </p:sp>
      <p:sp>
        <p:nvSpPr>
          <p:cNvPr id="4" name="Slide Number Placeholder 3"/>
          <p:cNvSpPr>
            <a:spLocks noGrp="1"/>
          </p:cNvSpPr>
          <p:nvPr>
            <p:ph type="sldNum" sz="quarter" idx="10"/>
          </p:nvPr>
        </p:nvSpPr>
        <p:spPr/>
        <p:txBody>
          <a:bodyPr/>
          <a:lstStyle/>
          <a:p>
            <a:fld id="{20F8ABA9-FEAB-4E86-93ED-C3572FE8F678}" type="slidenum">
              <a:rPr lang="en-CA" smtClean="0"/>
              <a:t>5</a:t>
            </a:fld>
            <a:endParaRPr lang="en-CA"/>
          </a:p>
        </p:txBody>
      </p:sp>
    </p:spTree>
    <p:extLst>
      <p:ext uri="{BB962C8B-B14F-4D97-AF65-F5344CB8AC3E}">
        <p14:creationId xmlns:p14="http://schemas.microsoft.com/office/powerpoint/2010/main" val="155450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E85E455-18D9-4525-BA05-04327466DDB9}" type="datetimeFigureOut">
              <a:rPr lang="en-CA" smtClean="0"/>
              <a:t>2018-11-19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247817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E85E455-18D9-4525-BA05-04327466DDB9}" type="datetimeFigureOut">
              <a:rPr lang="en-CA" smtClean="0"/>
              <a:t>2018-11-19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251512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E85E455-18D9-4525-BA05-04327466DDB9}" type="datetimeFigureOut">
              <a:rPr lang="en-CA" smtClean="0"/>
              <a:t>2018-11-19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256705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E85E455-18D9-4525-BA05-04327466DDB9}" type="datetimeFigureOut">
              <a:rPr lang="en-CA" smtClean="0"/>
              <a:t>2018-11-19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220704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5E455-18D9-4525-BA05-04327466DDB9}" type="datetimeFigureOut">
              <a:rPr lang="en-CA" smtClean="0"/>
              <a:t>2018-11-19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144334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E85E455-18D9-4525-BA05-04327466DDB9}" type="datetimeFigureOut">
              <a:rPr lang="en-CA" smtClean="0"/>
              <a:t>2018-11-19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261514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0E85E455-18D9-4525-BA05-04327466DDB9}" type="datetimeFigureOut">
              <a:rPr lang="en-CA" smtClean="0"/>
              <a:t>2018-11-19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197971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0E85E455-18D9-4525-BA05-04327466DDB9}" type="datetimeFigureOut">
              <a:rPr lang="en-CA" smtClean="0"/>
              <a:t>2018-11-19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289167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5E455-18D9-4525-BA05-04327466DDB9}" type="datetimeFigureOut">
              <a:rPr lang="en-CA" smtClean="0"/>
              <a:t>2018-11-19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319368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5E455-18D9-4525-BA05-04327466DDB9}" type="datetimeFigureOut">
              <a:rPr lang="en-CA" smtClean="0"/>
              <a:t>2018-11-19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21128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5E455-18D9-4525-BA05-04327466DDB9}" type="datetimeFigureOut">
              <a:rPr lang="en-CA" smtClean="0"/>
              <a:t>2018-11-19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F9068F-923B-40A8-A343-3B5FBA719F94}" type="slidenum">
              <a:rPr lang="en-CA" smtClean="0"/>
              <a:t>‹#›</a:t>
            </a:fld>
            <a:endParaRPr lang="en-CA"/>
          </a:p>
        </p:txBody>
      </p:sp>
    </p:spTree>
    <p:extLst>
      <p:ext uri="{BB962C8B-B14F-4D97-AF65-F5344CB8AC3E}">
        <p14:creationId xmlns:p14="http://schemas.microsoft.com/office/powerpoint/2010/main" val="315155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5E455-18D9-4525-BA05-04327466DDB9}" type="datetimeFigureOut">
              <a:rPr lang="en-CA" smtClean="0"/>
              <a:t>2018-11-19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9068F-923B-40A8-A343-3B5FBA719F94}" type="slidenum">
              <a:rPr lang="en-CA" smtClean="0"/>
              <a:t>‹#›</a:t>
            </a:fld>
            <a:endParaRPr lang="en-CA"/>
          </a:p>
        </p:txBody>
      </p:sp>
    </p:spTree>
    <p:extLst>
      <p:ext uri="{BB962C8B-B14F-4D97-AF65-F5344CB8AC3E}">
        <p14:creationId xmlns:p14="http://schemas.microsoft.com/office/powerpoint/2010/main" val="3416048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WCS Prices</a:t>
            </a:r>
            <a:endParaRPr lang="en-CA" dirty="0"/>
          </a:p>
        </p:txBody>
      </p:sp>
      <p:sp>
        <p:nvSpPr>
          <p:cNvPr id="3" name="Subtitle 2"/>
          <p:cNvSpPr>
            <a:spLocks noGrp="1"/>
          </p:cNvSpPr>
          <p:nvPr>
            <p:ph type="subTitle" idx="1"/>
          </p:nvPr>
        </p:nvSpPr>
        <p:spPr/>
        <p:txBody>
          <a:bodyPr/>
          <a:lstStyle/>
          <a:p>
            <a:r>
              <a:rPr lang="en-CA" dirty="0" smtClean="0"/>
              <a:t>Timothy Lau 1444107</a:t>
            </a:r>
          </a:p>
          <a:p>
            <a:r>
              <a:rPr lang="en-CA" dirty="0" smtClean="0"/>
              <a:t>ECON 493</a:t>
            </a:r>
            <a:endParaRPr lang="en-CA" dirty="0"/>
          </a:p>
        </p:txBody>
      </p:sp>
    </p:spTree>
    <p:extLst>
      <p:ext uri="{BB962C8B-B14F-4D97-AF65-F5344CB8AC3E}">
        <p14:creationId xmlns:p14="http://schemas.microsoft.com/office/powerpoint/2010/main" val="94246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Time Series</a:t>
            </a:r>
            <a:endParaRPr lang="en-CA" dirty="0"/>
          </a:p>
        </p:txBody>
      </p:sp>
      <p:pic>
        <p:nvPicPr>
          <p:cNvPr id="6" name="Content Placeholder 5"/>
          <p:cNvPicPr>
            <a:picLocks noGrp="1" noChangeAspect="1"/>
          </p:cNvPicPr>
          <p:nvPr>
            <p:ph idx="1"/>
          </p:nvPr>
        </p:nvPicPr>
        <p:blipFill>
          <a:blip r:embed="rId3"/>
          <a:stretch>
            <a:fillRect/>
          </a:stretch>
        </p:blipFill>
        <p:spPr>
          <a:xfrm>
            <a:off x="663543" y="1690688"/>
            <a:ext cx="10243308" cy="4356821"/>
          </a:xfrm>
          <a:prstGeom prst="rect">
            <a:avLst/>
          </a:prstGeom>
        </p:spPr>
      </p:pic>
    </p:spTree>
    <p:extLst>
      <p:ext uri="{BB962C8B-B14F-4D97-AF65-F5344CB8AC3E}">
        <p14:creationId xmlns:p14="http://schemas.microsoft.com/office/powerpoint/2010/main" val="150376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089"/>
            <a:ext cx="10515600" cy="1325563"/>
          </a:xfrm>
        </p:spPr>
        <p:txBody>
          <a:bodyPr/>
          <a:lstStyle/>
          <a:p>
            <a:r>
              <a:rPr lang="en-CA" dirty="0" smtClean="0"/>
              <a:t>Data</a:t>
            </a:r>
            <a:endParaRPr lang="en-CA" dirty="0"/>
          </a:p>
        </p:txBody>
      </p:sp>
      <p:pic>
        <p:nvPicPr>
          <p:cNvPr id="4" name="Content Placeholder 3"/>
          <p:cNvPicPr>
            <a:picLocks noGrp="1"/>
          </p:cNvPicPr>
          <p:nvPr>
            <p:ph idx="1"/>
          </p:nvPr>
        </p:nvPicPr>
        <p:blipFill>
          <a:blip r:embed="rId3"/>
          <a:stretch>
            <a:fillRect/>
          </a:stretch>
        </p:blipFill>
        <p:spPr>
          <a:xfrm>
            <a:off x="588818" y="1690688"/>
            <a:ext cx="5936673" cy="4564639"/>
          </a:xfrm>
          <a:prstGeom prst="rect">
            <a:avLst/>
          </a:prstGeom>
        </p:spPr>
      </p:pic>
      <p:sp>
        <p:nvSpPr>
          <p:cNvPr id="7" name="Content Placeholder 2"/>
          <p:cNvSpPr txBox="1">
            <a:spLocks/>
          </p:cNvSpPr>
          <p:nvPr/>
        </p:nvSpPr>
        <p:spPr>
          <a:xfrm>
            <a:off x="6774872" y="1825625"/>
            <a:ext cx="45789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t>DRM w ARIMA errors</a:t>
            </a:r>
          </a:p>
          <a:p>
            <a:pPr lvl="1"/>
            <a:r>
              <a:rPr lang="en-CA" dirty="0" smtClean="0"/>
              <a:t>WTI and MAYA </a:t>
            </a:r>
          </a:p>
          <a:p>
            <a:pPr lvl="1"/>
            <a:r>
              <a:rPr lang="en-CA" dirty="0" smtClean="0"/>
              <a:t>EXCH</a:t>
            </a:r>
          </a:p>
          <a:p>
            <a:pPr lvl="1"/>
            <a:r>
              <a:rPr lang="en-CA" dirty="0" smtClean="0"/>
              <a:t>PADDII &amp; </a:t>
            </a:r>
            <a:r>
              <a:rPr lang="en-CA" dirty="0" smtClean="0"/>
              <a:t>III</a:t>
            </a:r>
          </a:p>
          <a:p>
            <a:pPr lvl="2"/>
            <a:r>
              <a:rPr lang="en-CA" dirty="0" smtClean="0"/>
              <a:t>Utilization of refinery </a:t>
            </a:r>
            <a:r>
              <a:rPr lang="en-CA" smtClean="0"/>
              <a:t>operational capacity</a:t>
            </a:r>
            <a:endParaRPr lang="en-CA" dirty="0" smtClean="0"/>
          </a:p>
          <a:p>
            <a:pPr lvl="1"/>
            <a:r>
              <a:rPr lang="en-CA" dirty="0" smtClean="0"/>
              <a:t>US imports</a:t>
            </a:r>
          </a:p>
          <a:p>
            <a:pPr marL="0" indent="0">
              <a:buNone/>
            </a:pPr>
            <a:endParaRPr lang="en-CA" dirty="0"/>
          </a:p>
        </p:txBody>
      </p:sp>
    </p:spTree>
    <p:extLst>
      <p:ext uri="{BB962C8B-B14F-4D97-AF65-F5344CB8AC3E}">
        <p14:creationId xmlns:p14="http://schemas.microsoft.com/office/powerpoint/2010/main" val="158636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6879" y="336982"/>
            <a:ext cx="6199909" cy="1325563"/>
          </a:xfrm>
        </p:spPr>
        <p:txBody>
          <a:bodyPr/>
          <a:lstStyle/>
          <a:p>
            <a:r>
              <a:rPr lang="en-CA" dirty="0" smtClean="0"/>
              <a:t>Post regression residuals</a:t>
            </a:r>
            <a:endParaRPr lang="en-CA" dirty="0"/>
          </a:p>
        </p:txBody>
      </p:sp>
      <p:pic>
        <p:nvPicPr>
          <p:cNvPr id="4" name="Content Placeholder 3"/>
          <p:cNvPicPr>
            <a:picLocks noGrp="1"/>
          </p:cNvPicPr>
          <p:nvPr>
            <p:ph idx="1"/>
          </p:nvPr>
        </p:nvPicPr>
        <p:blipFill>
          <a:blip r:embed="rId3"/>
          <a:stretch>
            <a:fillRect/>
          </a:stretch>
        </p:blipFill>
        <p:spPr>
          <a:xfrm>
            <a:off x="0" y="0"/>
            <a:ext cx="4817423" cy="3325091"/>
          </a:xfrm>
          <a:prstGeom prst="rect">
            <a:avLst/>
          </a:prstGeom>
        </p:spPr>
      </p:pic>
      <p:pic>
        <p:nvPicPr>
          <p:cNvPr id="5" name="Picture 4"/>
          <p:cNvPicPr/>
          <p:nvPr/>
        </p:nvPicPr>
        <p:blipFill>
          <a:blip r:embed="rId4"/>
          <a:stretch>
            <a:fillRect/>
          </a:stretch>
        </p:blipFill>
        <p:spPr>
          <a:xfrm>
            <a:off x="0" y="3314498"/>
            <a:ext cx="4793178" cy="3543502"/>
          </a:xfrm>
          <a:prstGeom prst="rect">
            <a:avLst/>
          </a:prstGeom>
        </p:spPr>
      </p:pic>
      <p:pic>
        <p:nvPicPr>
          <p:cNvPr id="6" name="Picture 5"/>
          <p:cNvPicPr/>
          <p:nvPr/>
        </p:nvPicPr>
        <p:blipFill>
          <a:blip r:embed="rId5"/>
          <a:stretch>
            <a:fillRect/>
          </a:stretch>
        </p:blipFill>
        <p:spPr>
          <a:xfrm>
            <a:off x="4793178" y="2389909"/>
            <a:ext cx="7398822" cy="4468091"/>
          </a:xfrm>
          <a:prstGeom prst="rect">
            <a:avLst/>
          </a:prstGeom>
        </p:spPr>
      </p:pic>
    </p:spTree>
    <p:extLst>
      <p:ext uri="{BB962C8B-B14F-4D97-AF65-F5344CB8AC3E}">
        <p14:creationId xmlns:p14="http://schemas.microsoft.com/office/powerpoint/2010/main" val="249605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Forecasts</a:t>
            </a:r>
            <a:endParaRPr lang="en-CA" dirty="0"/>
          </a:p>
        </p:txBody>
      </p:sp>
      <p:pic>
        <p:nvPicPr>
          <p:cNvPr id="4" name="Content Placeholder 3"/>
          <p:cNvPicPr>
            <a:picLocks noGrp="1"/>
          </p:cNvPicPr>
          <p:nvPr>
            <p:ph idx="1"/>
          </p:nvPr>
        </p:nvPicPr>
        <p:blipFill>
          <a:blip r:embed="rId3"/>
          <a:stretch>
            <a:fillRect/>
          </a:stretch>
        </p:blipFill>
        <p:spPr>
          <a:xfrm>
            <a:off x="1901536" y="2006141"/>
            <a:ext cx="8388927" cy="4062150"/>
          </a:xfrm>
          <a:prstGeom prst="rect">
            <a:avLst/>
          </a:prstGeom>
        </p:spPr>
      </p:pic>
    </p:spTree>
    <p:extLst>
      <p:ext uri="{BB962C8B-B14F-4D97-AF65-F5344CB8AC3E}">
        <p14:creationId xmlns:p14="http://schemas.microsoft.com/office/powerpoint/2010/main" val="190105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110345" cy="1325563"/>
          </a:xfrm>
        </p:spPr>
        <p:txBody>
          <a:bodyPr/>
          <a:lstStyle/>
          <a:p>
            <a:r>
              <a:rPr lang="en-CA" dirty="0" smtClean="0"/>
              <a:t>Alternatives</a:t>
            </a:r>
            <a:endParaRPr lang="en-CA" dirty="0"/>
          </a:p>
        </p:txBody>
      </p:sp>
      <p:sp>
        <p:nvSpPr>
          <p:cNvPr id="3" name="Content Placeholder 2"/>
          <p:cNvSpPr>
            <a:spLocks noGrp="1"/>
          </p:cNvSpPr>
          <p:nvPr>
            <p:ph idx="1"/>
          </p:nvPr>
        </p:nvSpPr>
        <p:spPr>
          <a:xfrm>
            <a:off x="838200" y="1825625"/>
            <a:ext cx="2590800" cy="4351338"/>
          </a:xfrm>
        </p:spPr>
        <p:txBody>
          <a:bodyPr/>
          <a:lstStyle/>
          <a:p>
            <a:r>
              <a:rPr lang="en-CA" dirty="0" smtClean="0"/>
              <a:t>Naïve method</a:t>
            </a:r>
          </a:p>
          <a:p>
            <a:pPr lvl="1"/>
            <a:r>
              <a:rPr lang="en-CA" dirty="0" smtClean="0"/>
              <a:t>Not very interesting</a:t>
            </a:r>
          </a:p>
          <a:p>
            <a:pPr lvl="1"/>
            <a:r>
              <a:rPr lang="en-CA" dirty="0" smtClean="0"/>
              <a:t>Not very realistic</a:t>
            </a:r>
          </a:p>
          <a:p>
            <a:r>
              <a:rPr lang="en-CA" dirty="0" smtClean="0"/>
              <a:t>VAR</a:t>
            </a:r>
          </a:p>
        </p:txBody>
      </p:sp>
      <p:pic>
        <p:nvPicPr>
          <p:cNvPr id="4" name="Picture 3"/>
          <p:cNvPicPr/>
          <p:nvPr/>
        </p:nvPicPr>
        <p:blipFill>
          <a:blip r:embed="rId2"/>
          <a:stretch>
            <a:fillRect/>
          </a:stretch>
        </p:blipFill>
        <p:spPr>
          <a:xfrm>
            <a:off x="4128480" y="474633"/>
            <a:ext cx="7488555" cy="2701983"/>
          </a:xfrm>
          <a:prstGeom prst="rect">
            <a:avLst/>
          </a:prstGeom>
        </p:spPr>
      </p:pic>
      <p:pic>
        <p:nvPicPr>
          <p:cNvPr id="5" name="Picture 4" descr="https://puu.sh/C2p16/d9bf750a61.png"/>
          <p:cNvPicPr/>
          <p:nvPr/>
        </p:nvPicPr>
        <p:blipFill>
          <a:blip r:embed="rId3">
            <a:extLst>
              <a:ext uri="{28A0092B-C50C-407E-A947-70E740481C1C}">
                <a14:useLocalDpi xmlns:a14="http://schemas.microsoft.com/office/drawing/2010/main" val="0"/>
              </a:ext>
            </a:extLst>
          </a:blip>
          <a:srcRect/>
          <a:stretch>
            <a:fillRect/>
          </a:stretch>
        </p:blipFill>
        <p:spPr bwMode="auto">
          <a:xfrm>
            <a:off x="4314852" y="3167019"/>
            <a:ext cx="7038948" cy="3009944"/>
          </a:xfrm>
          <a:prstGeom prst="rect">
            <a:avLst/>
          </a:prstGeom>
          <a:noFill/>
          <a:ln>
            <a:noFill/>
          </a:ln>
        </p:spPr>
      </p:pic>
    </p:spTree>
    <p:extLst>
      <p:ext uri="{BB962C8B-B14F-4D97-AF65-F5344CB8AC3E}">
        <p14:creationId xmlns:p14="http://schemas.microsoft.com/office/powerpoint/2010/main" val="3880428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373</Words>
  <Application>Microsoft Office PowerPoint</Application>
  <PresentationFormat>Widescreen</PresentationFormat>
  <Paragraphs>32</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WCS Prices</vt:lpstr>
      <vt:lpstr>Time Series</vt:lpstr>
      <vt:lpstr>Data</vt:lpstr>
      <vt:lpstr>Post regression residuals</vt:lpstr>
      <vt:lpstr>Forecasts</vt:lpstr>
      <vt:lpstr>Alternatives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WCS Prices</dc:title>
  <dc:creator>Tim</dc:creator>
  <cp:lastModifiedBy>Tim</cp:lastModifiedBy>
  <cp:revision>10</cp:revision>
  <dcterms:created xsi:type="dcterms:W3CDTF">2018-11-19T20:34:30Z</dcterms:created>
  <dcterms:modified xsi:type="dcterms:W3CDTF">2018-11-19T22:44:08Z</dcterms:modified>
</cp:coreProperties>
</file>