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70" r:id="rId10"/>
    <p:sldId id="272" r:id="rId11"/>
    <p:sldId id="263" r:id="rId12"/>
    <p:sldId id="264" r:id="rId13"/>
    <p:sldId id="265" r:id="rId14"/>
    <p:sldId id="269" r:id="rId15"/>
    <p:sldId id="266" r:id="rId16"/>
  </p:sldIdLst>
  <p:sldSz cx="11879263" cy="6840538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49300" y="1143000"/>
            <a:ext cx="535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8957cb77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8957cb773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18957cb773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0296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8957cb77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8957cb773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318957cb773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9682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8957cb77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8957cb773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318957cb773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8957cb77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8957cb773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18957cb773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8957cb77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8957cb773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318957cb773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8957cb77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8957cb773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318957cb773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112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8957cb77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8957cb773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18957cb773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8957cb77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8957cb773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18957cb773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662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743201" y="4267200"/>
            <a:ext cx="7528560" cy="7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750821" y="5110480"/>
            <a:ext cx="6957487" cy="60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None/>
              <a:defRPr sz="1949"/>
            </a:lvl2pPr>
            <a:lvl3pPr lvl="2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None/>
              <a:defRPr sz="1754"/>
            </a:lvl3pPr>
            <a:lvl4pPr lvl="3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lvl="4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lvl="5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lvl="6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lvl="7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lvl="8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769503" y="-1131827"/>
            <a:ext cx="4340259" cy="1024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6883311" y="1981982"/>
            <a:ext cx="5797040" cy="256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686134" y="-505239"/>
            <a:ext cx="5797040" cy="753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993404" y="6476343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D400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D400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D400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D400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D400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D400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D400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D400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D400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16700" y="1820976"/>
            <a:ext cx="10245864" cy="434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10512" y="1705385"/>
            <a:ext cx="10245864" cy="284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6"/>
              <a:buFont typeface="Arial"/>
              <a:buNone/>
              <a:defRPr sz="584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10512" y="4577778"/>
            <a:ext cx="10245864" cy="149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2338"/>
              <a:buNone/>
              <a:defRPr sz="2338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None/>
              <a:defRPr sz="1949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None/>
              <a:defRPr sz="1754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>
                <a:solidFill>
                  <a:schemeClr val="dk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16699" y="1820976"/>
            <a:ext cx="5048687" cy="434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013877" y="1820976"/>
            <a:ext cx="5048687" cy="434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18247" y="364196"/>
            <a:ext cx="10245864" cy="13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18247" y="1676882"/>
            <a:ext cx="5025485" cy="82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2338"/>
              <a:buNone/>
              <a:defRPr sz="2338" b="1"/>
            </a:lvl1pPr>
            <a:lvl2pPr marL="914400" lvl="1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None/>
              <a:defRPr sz="1949" b="1"/>
            </a:lvl2pPr>
            <a:lvl3pPr marL="1371600" lvl="2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None/>
              <a:defRPr sz="1754" b="1"/>
            </a:lvl3pPr>
            <a:lvl4pPr marL="1828800" lvl="3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4pPr>
            <a:lvl5pPr marL="2286000" lvl="4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5pPr>
            <a:lvl6pPr marL="2743200" lvl="5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6pPr>
            <a:lvl7pPr marL="3200400" lvl="6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7pPr>
            <a:lvl8pPr marL="3657600" lvl="7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8pPr>
            <a:lvl9pPr marL="4114800" lvl="8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18247" y="2498697"/>
            <a:ext cx="5025485" cy="3675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013877" y="1676882"/>
            <a:ext cx="5050234" cy="82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2338"/>
              <a:buNone/>
              <a:defRPr sz="2338" b="1"/>
            </a:lvl1pPr>
            <a:lvl2pPr marL="914400" lvl="1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None/>
              <a:defRPr sz="1949" b="1"/>
            </a:lvl2pPr>
            <a:lvl3pPr marL="1371600" lvl="2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None/>
              <a:defRPr sz="1754" b="1"/>
            </a:lvl3pPr>
            <a:lvl4pPr marL="1828800" lvl="3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4pPr>
            <a:lvl5pPr marL="2286000" lvl="4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5pPr>
            <a:lvl6pPr marL="2743200" lvl="5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6pPr>
            <a:lvl7pPr marL="3200400" lvl="6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7pPr>
            <a:lvl8pPr marL="3657600" lvl="7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8pPr>
            <a:lvl9pPr marL="4114800" lvl="8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013877" y="2498697"/>
            <a:ext cx="5050234" cy="3675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050234" y="984911"/>
            <a:ext cx="6013877" cy="486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26593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1pPr>
            <a:lvl2pPr marL="914400" lvl="1" indent="-401828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2728"/>
              <a:buChar char="•"/>
              <a:defRPr sz="2728"/>
            </a:lvl2pPr>
            <a:lvl3pPr marL="1371600" lvl="2" indent="-377063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2338"/>
              <a:buChar char="•"/>
              <a:defRPr sz="2338"/>
            </a:lvl3pPr>
            <a:lvl4pPr marL="1828800" lvl="3" indent="-352361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Char char="•"/>
              <a:defRPr sz="1949"/>
            </a:lvl4pPr>
            <a:lvl5pPr marL="2286000" lvl="4" indent="-352361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Char char="•"/>
              <a:defRPr sz="1949"/>
            </a:lvl5pPr>
            <a:lvl6pPr marL="2743200" lvl="5" indent="-352361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Char char="•"/>
              <a:defRPr sz="1949"/>
            </a:lvl6pPr>
            <a:lvl7pPr marL="3200400" lvl="6" indent="-352361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Char char="•"/>
              <a:defRPr sz="1949"/>
            </a:lvl7pPr>
            <a:lvl8pPr marL="3657600" lvl="7" indent="-352361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Char char="•"/>
              <a:defRPr sz="1949"/>
            </a:lvl8pPr>
            <a:lvl9pPr marL="4114800" lvl="8" indent="-352361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Char char="•"/>
              <a:defRPr sz="1949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18247" y="2052161"/>
            <a:ext cx="3831371" cy="3801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1pPr>
            <a:lvl2pPr marL="914400" lvl="1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364"/>
              <a:buNone/>
              <a:defRPr sz="1364"/>
            </a:lvl2pPr>
            <a:lvl3pPr marL="1371600" lvl="2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169"/>
              <a:buNone/>
              <a:defRPr sz="1169"/>
            </a:lvl3pPr>
            <a:lvl4pPr marL="1828800" lvl="3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4pPr>
            <a:lvl5pPr marL="2286000" lvl="4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5pPr>
            <a:lvl6pPr marL="2743200" lvl="5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6pPr>
            <a:lvl7pPr marL="3200400" lvl="6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7pPr>
            <a:lvl8pPr marL="3657600" lvl="7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8pPr>
            <a:lvl9pPr marL="4114800" lvl="8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050234" y="984911"/>
            <a:ext cx="6013877" cy="4861216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18247" y="2052161"/>
            <a:ext cx="3831371" cy="3801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1pPr>
            <a:lvl2pPr marL="914400" lvl="1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364"/>
              <a:buNone/>
              <a:defRPr sz="1364"/>
            </a:lvl2pPr>
            <a:lvl3pPr marL="1371600" lvl="2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169"/>
              <a:buNone/>
              <a:defRPr sz="1169"/>
            </a:lvl3pPr>
            <a:lvl4pPr marL="1828800" lvl="3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4pPr>
            <a:lvl5pPr marL="2286000" lvl="4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5pPr>
            <a:lvl6pPr marL="2743200" lvl="5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6pPr>
            <a:lvl7pPr marL="3200400" lvl="6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7pPr>
            <a:lvl8pPr marL="3657600" lvl="7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8pPr>
            <a:lvl9pPr marL="4114800" lvl="8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87"/>
              <a:buFont typeface="Arial"/>
              <a:buNone/>
              <a:defRPr sz="42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16700" y="1820976"/>
            <a:ext cx="10245864" cy="434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1828" algn="l" rtl="0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2728"/>
              <a:buFont typeface="Arial"/>
              <a:buChar char="•"/>
              <a:defRPr sz="27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7062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361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Font typeface="Arial"/>
              <a:buChar char="•"/>
              <a:defRPr sz="194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9979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9979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9979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9979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9978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9978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0" y="0"/>
            <a:ext cx="121817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90200" y="5658513"/>
            <a:ext cx="96234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Task completed by: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Belov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Anton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590204" y="5261956"/>
            <a:ext cx="11080865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69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36727" y="5449386"/>
            <a:ext cx="1989945" cy="88867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590200" y="4143567"/>
            <a:ext cx="9796674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База данных услуг по аренде автомобилей</a:t>
            </a: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993404" y="6476343"/>
            <a:ext cx="2672700" cy="36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/>
              <a:t>11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1C538-3654-4102-97FE-54E2F3EE6A93}"/>
              </a:ext>
            </a:extLst>
          </p:cNvPr>
          <p:cNvSpPr txBox="1"/>
          <p:nvPr/>
        </p:nvSpPr>
        <p:spPr>
          <a:xfrm>
            <a:off x="2970050" y="623838"/>
            <a:ext cx="5939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71820-24EC-44EC-86BC-5256FEBB0C7A}"/>
              </a:ext>
            </a:extLst>
          </p:cNvPr>
          <p:cNvSpPr txBox="1"/>
          <p:nvPr/>
        </p:nvSpPr>
        <p:spPr>
          <a:xfrm>
            <a:off x="905991" y="1569274"/>
            <a:ext cx="1006727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SELECT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rentals.id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rental_id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rentals.car_name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rentals.price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rentals.status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rentals.description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bookings.id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bookings.booking_date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bookings.return_date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customers.id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customers.full_name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customers.phone_number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customers.email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customers.address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payments.id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payments.amount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payments.payment_date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payments.payment_method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rentals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bookings ON rentals.id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bookings.rental_id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customers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bookings.customer_id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customers.id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payments ON bookings.id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payments.booking_id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 данные об арендах, бронированиях, клиентах и платежах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9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993404" y="6476343"/>
            <a:ext cx="2672700" cy="36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/>
              <a:t>12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8FD41-94F0-40DE-8C7C-C8166EEC6830}"/>
              </a:ext>
            </a:extLst>
          </p:cNvPr>
          <p:cNvSpPr txBox="1"/>
          <p:nvPr/>
        </p:nvSpPr>
        <p:spPr>
          <a:xfrm>
            <a:off x="2970051" y="250954"/>
            <a:ext cx="5939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E597F-7B16-43AD-9107-418C7B438A16}"/>
              </a:ext>
            </a:extLst>
          </p:cNvPr>
          <p:cNvSpPr txBox="1"/>
          <p:nvPr/>
        </p:nvSpPr>
        <p:spPr>
          <a:xfrm>
            <a:off x="2970051" y="1316897"/>
            <a:ext cx="5939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панель (‘index.html’): управление записями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89A7F89-B31C-4E19-8C13-0B0212595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86" y="1828843"/>
            <a:ext cx="8171425" cy="49369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993404" y="6476343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13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5B8EB-5B04-47E5-A560-680424652AAB}"/>
              </a:ext>
            </a:extLst>
          </p:cNvPr>
          <p:cNvSpPr txBox="1"/>
          <p:nvPr/>
        </p:nvSpPr>
        <p:spPr>
          <a:xfrm>
            <a:off x="2970050" y="504704"/>
            <a:ext cx="5939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Table.html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C9513-BE6A-40D4-87A4-431BEEDD541C}"/>
              </a:ext>
            </a:extLst>
          </p:cNvPr>
          <p:cNvSpPr txBox="1"/>
          <p:nvPr/>
        </p:nvSpPr>
        <p:spPr>
          <a:xfrm>
            <a:off x="2497549" y="1555063"/>
            <a:ext cx="6884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 (‘table.html’): отображение объединенных данных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0297436-B269-4E5D-8DA2-1EDA6803D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346" y="2184017"/>
            <a:ext cx="9188568" cy="45607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993404" y="6476343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14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73B495-2BDD-4341-ADAE-D1498E33DA29}"/>
              </a:ext>
            </a:extLst>
          </p:cNvPr>
          <p:cNvSpPr txBox="1"/>
          <p:nvPr/>
        </p:nvSpPr>
        <p:spPr>
          <a:xfrm>
            <a:off x="2970051" y="394115"/>
            <a:ext cx="5939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50F2D9-6616-4591-A5A4-426733EF93DE}"/>
              </a:ext>
            </a:extLst>
          </p:cNvPr>
          <p:cNvSpPr txBox="1"/>
          <p:nvPr/>
        </p:nvSpPr>
        <p:spPr>
          <a:xfrm>
            <a:off x="2890006" y="1204610"/>
            <a:ext cx="610339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 приложения: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Добавление, редактирование и удаление записей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 данных (по статусу автомобилей)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Подсчеты: общая стоимость всех автомобилей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B8A887-5808-4C9D-96F9-A62A257C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49" y="2423149"/>
            <a:ext cx="4277322" cy="43821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35A7FD-A257-4506-98D7-CCDD82BAF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558" y="3459652"/>
            <a:ext cx="7634146" cy="21393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D70BC6C-0E9D-4135-86F3-C5E7727E4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287" y="5947373"/>
            <a:ext cx="2238687" cy="8097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993404" y="6476343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73B495-2BDD-4341-ADAE-D1498E33DA29}"/>
              </a:ext>
            </a:extLst>
          </p:cNvPr>
          <p:cNvSpPr txBox="1"/>
          <p:nvPr/>
        </p:nvSpPr>
        <p:spPr>
          <a:xfrm>
            <a:off x="2970051" y="394115"/>
            <a:ext cx="5939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9BB52E-0318-4944-809C-5358A5429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15" y="1832708"/>
            <a:ext cx="3690239" cy="13467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8D8A3B-8BD4-4B87-BBF8-527939B8291F}"/>
              </a:ext>
            </a:extLst>
          </p:cNvPr>
          <p:cNvSpPr txBox="1"/>
          <p:nvPr/>
        </p:nvSpPr>
        <p:spPr>
          <a:xfrm>
            <a:off x="2970051" y="1191797"/>
            <a:ext cx="5939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и добавить данные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20544A-9932-4EE7-A2DC-96FA0857E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229" y="1832708"/>
            <a:ext cx="3374794" cy="139902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4A2F68D-5B6F-4B70-83F2-D1D826F69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528" y="1832708"/>
            <a:ext cx="2818520" cy="162041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82216BE-FD0F-4E97-A2A6-D18A3B700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170" y="3537340"/>
            <a:ext cx="3495528" cy="121559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219A64B-F9E4-40D8-B1AC-A274364B9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2814" y="3537340"/>
            <a:ext cx="2757698" cy="139902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41E8E8E-C9AE-432B-A177-7EF4F4C8DB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9528" y="3537340"/>
            <a:ext cx="2559906" cy="153921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6319627-28BD-44DC-BB13-5B5E84A9CA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393" y="5157750"/>
            <a:ext cx="3687661" cy="129215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66537A-BC2B-497A-9B88-A077EF8D3F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2814" y="5157750"/>
            <a:ext cx="2834083" cy="118126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9DCA993-FE32-4826-88DB-50B585E09B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9528" y="5157750"/>
            <a:ext cx="2559907" cy="14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9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xfrm>
            <a:off x="8993404" y="6476343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16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84835-91BD-4631-9DAA-B5F09F342C3F}"/>
              </a:ext>
            </a:extLst>
          </p:cNvPr>
          <p:cNvSpPr txBox="1"/>
          <p:nvPr/>
        </p:nvSpPr>
        <p:spPr>
          <a:xfrm>
            <a:off x="2970051" y="693930"/>
            <a:ext cx="5939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E1BA6F-E36F-4C8A-9DBB-C54D4A1FC805}"/>
              </a:ext>
            </a:extLst>
          </p:cNvPr>
          <p:cNvSpPr txBox="1"/>
          <p:nvPr/>
        </p:nvSpPr>
        <p:spPr>
          <a:xfrm>
            <a:off x="2970051" y="1963985"/>
            <a:ext cx="59391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Достижения: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база данных, сервер и клиентская часть</a:t>
            </a:r>
          </a:p>
          <a:p>
            <a:pPr marL="457200"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Обеспечено корректное выполнение всех операций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аутентификации и разграничения прав пользователей</a:t>
            </a:r>
          </a:p>
          <a:p>
            <a:pPr marL="457200"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аналитических функций (например, построение графиков)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993404" y="6476343"/>
            <a:ext cx="2672700" cy="36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99D21-0E0F-4C9A-885D-9F427A006D73}"/>
              </a:ext>
            </a:extLst>
          </p:cNvPr>
          <p:cNvSpPr txBox="1"/>
          <p:nvPr/>
        </p:nvSpPr>
        <p:spPr>
          <a:xfrm>
            <a:off x="2969581" y="622430"/>
            <a:ext cx="5939160" cy="1179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KZ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База данных услуг по аренде автомобилей</a:t>
            </a:r>
            <a:endParaRPr lang="ru-RU"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28DB1B-C5A5-420A-A1E1-311DAE345598}"/>
              </a:ext>
            </a:extLst>
          </p:cNvPr>
          <p:cNvSpPr txBox="1"/>
          <p:nvPr/>
        </p:nvSpPr>
        <p:spPr>
          <a:xfrm>
            <a:off x="2969581" y="2604661"/>
            <a:ext cx="59391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Белов Антон Александрович</a:t>
            </a:r>
          </a:p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Курс, специальность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курс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“Digital Engineering”</a:t>
            </a:r>
          </a:p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Анарбекова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Т. М.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2024</a:t>
            </a:r>
            <a:endParaRPr lang="ru-KZ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993404" y="6476343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3833068" y="1303265"/>
            <a:ext cx="38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5151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1515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833068" y="3208731"/>
            <a:ext cx="3809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3833068" y="4778391"/>
            <a:ext cx="38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5151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1515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527418" y="903170"/>
            <a:ext cx="8421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109" name="Google Shape;109;p15"/>
          <p:cNvSpPr txBox="1"/>
          <p:nvPr/>
        </p:nvSpPr>
        <p:spPr>
          <a:xfrm>
            <a:off x="7642775" y="475175"/>
            <a:ext cx="3607800" cy="20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28">
              <a:solidFill>
                <a:schemeClr val="dk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5AF53-C0A6-4756-B917-BCC606DF01DF}"/>
              </a:ext>
            </a:extLst>
          </p:cNvPr>
          <p:cNvSpPr txBox="1"/>
          <p:nvPr/>
        </p:nvSpPr>
        <p:spPr>
          <a:xfrm>
            <a:off x="2173515" y="1980343"/>
            <a:ext cx="75322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Актуальность проекта</a:t>
            </a:r>
            <a:r>
              <a:rPr lang="en-US" sz="2000" b="1" dirty="0"/>
              <a:t>:</a:t>
            </a:r>
            <a:endParaRPr lang="ru-RU" sz="2000" dirty="0"/>
          </a:p>
          <a:p>
            <a:pPr marL="457200" lvl="1"/>
            <a:r>
              <a:rPr lang="ru-RU" sz="2000" dirty="0"/>
              <a:t>Система автоматизации аренды автомобилей упрощает управление данными и повышает эффективность работы компании</a:t>
            </a:r>
            <a:endParaRPr lang="en-US" sz="2000" dirty="0"/>
          </a:p>
          <a:p>
            <a:pPr marL="457200" lvl="1"/>
            <a:endParaRPr lang="ru-RU" sz="2000" dirty="0"/>
          </a:p>
          <a:p>
            <a:r>
              <a:rPr lang="ru-RU" sz="2000" b="1" dirty="0"/>
              <a:t>Цели проекта:</a:t>
            </a:r>
            <a:endParaRPr lang="ru-RU" sz="2000" dirty="0"/>
          </a:p>
          <a:p>
            <a:pPr marL="457200" lvl="1"/>
            <a:r>
              <a:rPr lang="ru-RU" sz="2000" dirty="0"/>
              <a:t>Создание админ-панели для управления записями об аренде автомобилей</a:t>
            </a:r>
            <a:endParaRPr lang="en-US" sz="2000" dirty="0"/>
          </a:p>
          <a:p>
            <a:pPr marL="457200" lvl="1"/>
            <a:endParaRPr lang="ru-RU" sz="2000" dirty="0"/>
          </a:p>
          <a:p>
            <a:r>
              <a:rPr lang="ru-RU" sz="2000" b="1" dirty="0"/>
              <a:t>Ключевые задачи:</a:t>
            </a:r>
            <a:endParaRPr lang="ru-RU" sz="2000" dirty="0"/>
          </a:p>
          <a:p>
            <a:pPr marL="457200" lvl="1"/>
            <a:r>
              <a:rPr lang="ru-RU" sz="2000" dirty="0"/>
              <a:t>Разработка базы данных, реализация сервера, создание клиентского интерфейса, тестирование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993404" y="6476343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FC064F-B0D0-4257-AB37-69D26DBF6D1A}"/>
              </a:ext>
            </a:extLst>
          </p:cNvPr>
          <p:cNvSpPr txBox="1"/>
          <p:nvPr/>
        </p:nvSpPr>
        <p:spPr>
          <a:xfrm>
            <a:off x="2970051" y="587398"/>
            <a:ext cx="5939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DA200-24C6-4B4A-B4A7-780B9804AA51}"/>
              </a:ext>
            </a:extLst>
          </p:cNvPr>
          <p:cNvSpPr txBox="1"/>
          <p:nvPr/>
        </p:nvSpPr>
        <p:spPr>
          <a:xfrm>
            <a:off x="1212271" y="1989108"/>
            <a:ext cx="59391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сущности базы данных:</a:t>
            </a:r>
          </a:p>
          <a:p>
            <a:endParaRPr lang="ru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Автомобили (название, цена, статус, описание).</a:t>
            </a:r>
          </a:p>
          <a:p>
            <a:endParaRPr lang="ru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(ФИО, контактные данные, адрес)</a:t>
            </a:r>
          </a:p>
          <a:p>
            <a:endParaRPr lang="ru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Бронирования (клиенты, автомобили, даты)</a:t>
            </a:r>
          </a:p>
          <a:p>
            <a:endParaRPr lang="ru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Платежи (суммы, методы оплаты)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2075F47-C141-47EC-82D9-3FC9AC4B71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00447" y="1464816"/>
            <a:ext cx="4985914" cy="47883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993404" y="6476343"/>
            <a:ext cx="2672700" cy="36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1245650" y="40918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2883450" y="1193175"/>
            <a:ext cx="8995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28">
              <a:solidFill>
                <a:schemeClr val="dk1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0" y="0"/>
            <a:ext cx="7046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A84C55-6309-4433-BF2B-0D4D7522C291}"/>
              </a:ext>
            </a:extLst>
          </p:cNvPr>
          <p:cNvSpPr txBox="1"/>
          <p:nvPr/>
        </p:nvSpPr>
        <p:spPr>
          <a:xfrm>
            <a:off x="2970051" y="900787"/>
            <a:ext cx="5939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ru-RU" sz="3200" b="1" dirty="0"/>
              <a:t> проекта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72A9B-11F8-4C9F-B118-59D12C028A0F}"/>
              </a:ext>
            </a:extLst>
          </p:cNvPr>
          <p:cNvSpPr txBox="1"/>
          <p:nvPr/>
        </p:nvSpPr>
        <p:spPr>
          <a:xfrm>
            <a:off x="2970051" y="2090063"/>
            <a:ext cx="64323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схема: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 ⇒ Серверная часть ⇒ База данных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+ Express</a:t>
            </a:r>
          </a:p>
          <a:p>
            <a:pPr marL="457200"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marL="457200"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EE98E17-649E-432A-87B8-17221B53B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86" y="4705027"/>
            <a:ext cx="2394195" cy="146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uild backend server Using express.js in Java Script, Restful server">
            <a:extLst>
              <a:ext uri="{FF2B5EF4-FFF2-40B4-BE49-F238E27FC236}">
                <a16:creationId xmlns:a16="http://schemas.microsoft.com/office/drawing/2014/main" id="{B8D0CA7D-3826-4332-B94B-949D9E90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241" y="4705027"/>
            <a:ext cx="1134445" cy="11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Download PostgreSQL Logo in SVG Vector or PNG File Format - Logo.wine">
            <a:extLst>
              <a:ext uri="{FF2B5EF4-FFF2-40B4-BE49-F238E27FC236}">
                <a16:creationId xmlns:a16="http://schemas.microsoft.com/office/drawing/2014/main" id="{C0316D51-889A-47FC-9E9A-1F0DADA6B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868" y="4497277"/>
            <a:ext cx="2394195" cy="159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ML5 CSS3 JS icon set. Web development logo icon set of html, css and  javascript, programming symbol. Векторный объект Stock | Adobe Stock">
            <a:extLst>
              <a:ext uri="{FF2B5EF4-FFF2-40B4-BE49-F238E27FC236}">
                <a16:creationId xmlns:a16="http://schemas.microsoft.com/office/drawing/2014/main" id="{B2C993E6-7276-4FC5-825D-5092B264F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499" y="4795003"/>
            <a:ext cx="3260139" cy="100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993404" y="6476343"/>
            <a:ext cx="2672700" cy="36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E5796-1CD7-46AB-9F24-BD00795A505C}"/>
              </a:ext>
            </a:extLst>
          </p:cNvPr>
          <p:cNvSpPr txBox="1"/>
          <p:nvPr/>
        </p:nvSpPr>
        <p:spPr>
          <a:xfrm>
            <a:off x="2970051" y="554073"/>
            <a:ext cx="5939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базы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07AE9-D5D4-4EE3-9421-D5EB3126CEEA}"/>
              </a:ext>
            </a:extLst>
          </p:cNvPr>
          <p:cNvSpPr txBox="1"/>
          <p:nvPr/>
        </p:nvSpPr>
        <p:spPr>
          <a:xfrm>
            <a:off x="1321242" y="1945814"/>
            <a:ext cx="706709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таблиц:</a:t>
            </a:r>
          </a:p>
          <a:p>
            <a:endParaRPr lang="ru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KZ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rentals</a:t>
            </a:r>
            <a:r>
              <a:rPr lang="ru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ID, название, цена, статус, описание</a:t>
            </a:r>
          </a:p>
          <a:p>
            <a:endParaRPr lang="ru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KZ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ru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ID, ФИО, телефон, </a:t>
            </a:r>
            <a:r>
              <a:rPr lang="ru-KZ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адрес</a:t>
            </a:r>
          </a:p>
          <a:p>
            <a:endParaRPr lang="ru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KZ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  <a:r>
              <a:rPr lang="ru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ID, клиент, автомобиль, даты бронирования и возврата</a:t>
            </a:r>
          </a:p>
          <a:p>
            <a:endParaRPr lang="ru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KZ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payments</a:t>
            </a:r>
            <a:r>
              <a:rPr lang="ru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ID, бронирование, сумма, дата, метод</a:t>
            </a:r>
          </a:p>
          <a:p>
            <a:endParaRPr lang="ru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347AB35-43BA-4CBB-BD61-BE0FB3461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83" y="2356349"/>
            <a:ext cx="2156122" cy="127545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58389B7-1818-4A86-A37D-0991881B0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327" y="3684752"/>
            <a:ext cx="1748152" cy="114534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37D72BB-98BC-4590-BB34-E25E22706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7047" y="2356349"/>
            <a:ext cx="1633296" cy="114534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667435F-87EF-45E5-9077-875F3BD30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0345" y="3626434"/>
            <a:ext cx="2138558" cy="12619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993404" y="6476343"/>
            <a:ext cx="2672700" cy="36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/>
              <a:t>8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E5796-1CD7-46AB-9F24-BD00795A505C}"/>
              </a:ext>
            </a:extLst>
          </p:cNvPr>
          <p:cNvSpPr txBox="1"/>
          <p:nvPr/>
        </p:nvSpPr>
        <p:spPr>
          <a:xfrm>
            <a:off x="2970051" y="853726"/>
            <a:ext cx="5939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базы данных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BBC5E-9E3E-45EC-9216-B1D73CD0E110}"/>
              </a:ext>
            </a:extLst>
          </p:cNvPr>
          <p:cNvSpPr txBox="1"/>
          <p:nvPr/>
        </p:nvSpPr>
        <p:spPr>
          <a:xfrm>
            <a:off x="3346473" y="2020415"/>
            <a:ext cx="51863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SQL-запроса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status, COUNT(*) FROM rentals GROUP BY status</a:t>
            </a:r>
            <a:endParaRPr lang="ru-KZ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55F341-E264-46CD-9E5F-5464FC96E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572" y="3767412"/>
            <a:ext cx="3124111" cy="53934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8E65028-7F5E-4661-9CE7-EB02AA7C4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460" y="4474493"/>
            <a:ext cx="6310333" cy="13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993404" y="6476343"/>
            <a:ext cx="2672700" cy="36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/>
              <a:t>9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1C538-3654-4102-97FE-54E2F3EE6A93}"/>
              </a:ext>
            </a:extLst>
          </p:cNvPr>
          <p:cNvSpPr txBox="1"/>
          <p:nvPr/>
        </p:nvSpPr>
        <p:spPr>
          <a:xfrm>
            <a:off x="2970051" y="756073"/>
            <a:ext cx="5939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71820-24EC-44EC-86BC-5256FEBB0C7A}"/>
              </a:ext>
            </a:extLst>
          </p:cNvPr>
          <p:cNvSpPr txBox="1"/>
          <p:nvPr/>
        </p:nvSpPr>
        <p:spPr>
          <a:xfrm>
            <a:off x="2594128" y="1611780"/>
            <a:ext cx="59391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CRUD-запросов для таблиц</a:t>
            </a:r>
          </a:p>
          <a:p>
            <a:pPr marL="457200"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фильтрации, подсчетов и объединения данных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эндпоинта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746DBD-1AF7-443D-BF14-0288152B2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128" y="3858549"/>
            <a:ext cx="6691005" cy="24296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8993404" y="6476343"/>
            <a:ext cx="2672700" cy="36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dirty="0"/>
              <a:t>10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1C538-3654-4102-97FE-54E2F3EE6A93}"/>
              </a:ext>
            </a:extLst>
          </p:cNvPr>
          <p:cNvSpPr txBox="1"/>
          <p:nvPr/>
        </p:nvSpPr>
        <p:spPr>
          <a:xfrm>
            <a:off x="2970050" y="482932"/>
            <a:ext cx="5939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71820-24EC-44EC-86BC-5256FEBB0C7A}"/>
              </a:ext>
            </a:extLst>
          </p:cNvPr>
          <p:cNvSpPr txBox="1"/>
          <p:nvPr/>
        </p:nvSpPr>
        <p:spPr>
          <a:xfrm>
            <a:off x="905991" y="1340848"/>
            <a:ext cx="1024436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rentals WHERE 1=1 -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 все записи аренды (условие всегда истинно)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rentals -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 все записи аренды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rentals WHERE id = $1 -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 аренду по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rentals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car_name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price, status, description) VALUES ($1, $2, $3, $4) RETURNING * - 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 аренду, возвращает запись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rentals SET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car_name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$1, price = $2, status = $3, description = $4 WHERE id = $5 RETURNING * -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Обновляет аренду, возвращает запись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rentals WHERE id = $1 RETURNING * -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 аренду, возвращает запись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SUM(price)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total_price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rentals WHERE id = ANY($1) -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Суммирует цены аренды по массиву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status, COUNT(*) AS count FROM rentals GROUP BY status -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Группирует аренды по статусу, считает их количество</a:t>
            </a:r>
          </a:p>
        </p:txBody>
      </p:sp>
    </p:spTree>
    <p:extLst>
      <p:ext uri="{BB962C8B-B14F-4D97-AF65-F5344CB8AC3E}">
        <p14:creationId xmlns:p14="http://schemas.microsoft.com/office/powerpoint/2010/main" val="31332849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">
      <a:dk1>
        <a:srgbClr val="FFFFFF"/>
      </a:dk1>
      <a:lt1>
        <a:srgbClr val="D50032"/>
      </a:lt1>
      <a:dk2>
        <a:srgbClr val="FFFFFF"/>
      </a:dk2>
      <a:lt2>
        <a:srgbClr val="D50032"/>
      </a:lt2>
      <a:accent1>
        <a:srgbClr val="D50032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7F7F7F"/>
      </a:accent6>
      <a:hlink>
        <a:srgbClr val="FFD96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695</Words>
  <Application>Microsoft Office PowerPoint</Application>
  <PresentationFormat>Произвольный</PresentationFormat>
  <Paragraphs>141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Calibri</vt:lpstr>
      <vt:lpstr>Times New Roman</vt:lpstr>
      <vt:lpstr>Arial</vt:lpstr>
      <vt:lpstr>Тема Office</vt:lpstr>
      <vt:lpstr>Task completed by: Belov Anton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completed by: Belov Anton</dc:title>
  <cp:lastModifiedBy>dsfsdf dasfdsfsd</cp:lastModifiedBy>
  <cp:revision>5</cp:revision>
  <dcterms:modified xsi:type="dcterms:W3CDTF">2024-12-18T23:11:42Z</dcterms:modified>
</cp:coreProperties>
</file>