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72" r:id="rId3"/>
    <p:sldId id="276" r:id="rId5"/>
    <p:sldId id="277" r:id="rId6"/>
    <p:sldId id="258" r:id="rId7"/>
    <p:sldId id="274" r:id="rId8"/>
    <p:sldId id="273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C84"/>
    <a:srgbClr val="1671A6"/>
    <a:srgbClr val="1982BF"/>
    <a:srgbClr val="80C5EE"/>
    <a:srgbClr val="BBE0EF"/>
    <a:srgbClr val="9CCAE2"/>
    <a:srgbClr val="ACD9E8"/>
    <a:srgbClr val="A6BECC"/>
    <a:srgbClr val="6FB2DD"/>
    <a:srgbClr val="DC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1931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My Name is Phillip and i am working on an exiting project of developing a machine learnig algorithm for face mask detection using cnn</a:t>
            </a:r>
            <a:endParaRPr lang="en-US" altLang="zh-CN"/>
          </a:p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Given the current emphasis on wearing face masks for prevention,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there is a growing need for automated systems that can accurately detect the presence of face masks.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>
                <a:sym typeface="+mn-ea"/>
              </a:rPr>
              <a:t>This project </a:t>
            </a:r>
            <a:r>
              <a:rPr lang="en-US">
                <a:sym typeface="+mn-ea"/>
              </a:rPr>
              <a:t>is</a:t>
            </a:r>
            <a:r>
              <a:rPr>
                <a:sym typeface="+mn-ea"/>
              </a:rPr>
              <a:t> aim</a:t>
            </a:r>
            <a:r>
              <a:rPr lang="en-US">
                <a:sym typeface="+mn-ea"/>
              </a:rPr>
              <a:t>ed at</a:t>
            </a:r>
            <a:r>
              <a:rPr>
                <a:sym typeface="+mn-ea"/>
              </a:rPr>
              <a:t> curb</a:t>
            </a:r>
            <a:r>
              <a:rPr lang="en-US">
                <a:sym typeface="+mn-ea"/>
              </a:rPr>
              <a:t>ing</a:t>
            </a:r>
            <a:r>
              <a:rPr>
                <a:sym typeface="+mn-ea"/>
              </a:rPr>
              <a:t> the spread of both current and future viruses by automating the identification of individuals wearing face masks</a:t>
            </a:r>
            <a:endParaRPr>
              <a:sym typeface="+mn-ea"/>
            </a:endParaRPr>
          </a:p>
          <a:p>
            <a:r>
              <a:rPr lang="zh-CN" altLang="en-US">
                <a:sym typeface="+mn-ea"/>
              </a:rPr>
              <a:t>For </a:t>
            </a:r>
            <a:r>
              <a:rPr lang="en-US" altLang="zh-CN">
                <a:sym typeface="+mn-ea"/>
              </a:rPr>
              <a:t>this</a:t>
            </a:r>
            <a:r>
              <a:rPr lang="zh-CN" altLang="en-US">
                <a:sym typeface="+mn-ea"/>
              </a:rPr>
              <a:t> project, I collected a dataset from Kaggle. </a:t>
            </a:r>
            <a:r>
              <a:rPr lang="en-US" altLang="zh-CN">
                <a:sym typeface="+mn-ea"/>
              </a:rPr>
              <a:t>which consists of 7553 images of people with and without facemask.</a:t>
            </a:r>
            <a:r>
              <a:rPr lang="zh-CN" altLang="en-US">
                <a:sym typeface="+mn-ea"/>
              </a:rPr>
              <a:t> 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my model will be trained using cnn architecture </a:t>
            </a:r>
            <a:endParaRPr lang="zh-CN" altLang="en-US"/>
          </a:p>
          <a:p>
            <a:r>
              <a:rPr lang="en-US" altLang="zh-CN"/>
              <a:t>and the metrics i will be using for evaluation are accuracy, precision and f1 score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after building my model, i will be evaluating the performance of my model by comparing it with pretrained model such as MobileNetv2, ResNet, VGG16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In summary</a:t>
            </a:r>
            <a:r>
              <a:rPr lang="en-US" altLang="zh-CN"/>
              <a:t>, </a:t>
            </a:r>
            <a:r>
              <a:rPr lang="zh-CN" altLang="en-US"/>
              <a:t>This technology can be applied in various settings </a:t>
            </a:r>
            <a:r>
              <a:rPr lang="en-US" altLang="zh-CN">
                <a:sym typeface="+mn-ea"/>
              </a:rPr>
              <a:t>such as </a:t>
            </a:r>
            <a:r>
              <a:rPr lang="en-US">
                <a:solidFill>
                  <a:srgbClr val="235A89"/>
                </a:solidFill>
                <a:latin typeface="+mn-ea"/>
                <a:cs typeface="+mn-ea"/>
                <a:sym typeface="+mn-ea"/>
              </a:rPr>
              <a:t>personal offices public tranportation and hospitals</a:t>
            </a:r>
            <a:r>
              <a:rPr lang="zh-CN" altLang="en-US"/>
              <a:t> to create safer environments </a:t>
            </a:r>
            <a:r>
              <a:rPr lang="en-US" altLang="zh-CN"/>
              <a:t> and </a:t>
            </a:r>
            <a:r>
              <a:rPr lang="zh-CN" altLang="en-US"/>
              <a:t>reduce the spread of viruses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670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2266950" y="1986280"/>
            <a:ext cx="83362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 sz="2800"/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365C84"/>
                </a:solidFill>
                <a:latin typeface="+mj-ea"/>
                <a:ea typeface="+mj-ea"/>
                <a:sym typeface="+mn-ea"/>
              </a:rPr>
              <a:t>Face mask detection using convolutional neural networks (CNN) 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6" name="文本框 3"/>
          <p:cNvSpPr txBox="1"/>
          <p:nvPr/>
        </p:nvSpPr>
        <p:spPr>
          <a:xfrm>
            <a:off x="1075690" y="947420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Facemask Detector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670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2266950" y="1341755"/>
            <a:ext cx="833628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 sz="2800"/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365C84"/>
                </a:solidFill>
                <a:latin typeface="+mj-ea"/>
                <a:ea typeface="+mj-ea"/>
                <a:sym typeface="+mn-ea"/>
              </a:rPr>
              <a:t>Importance of automated face mask detection in preventing the spread of viruses.</a:t>
            </a: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endParaRPr lang="zh-CN" altLang="en-US" sz="2800"/>
          </a:p>
        </p:txBody>
      </p:sp>
      <p:sp>
        <p:nvSpPr>
          <p:cNvPr id="6" name="文本框 3"/>
          <p:cNvSpPr txBox="1"/>
          <p:nvPr/>
        </p:nvSpPr>
        <p:spPr>
          <a:xfrm>
            <a:off x="963295" y="854075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Background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670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2266950" y="1341755"/>
            <a:ext cx="833628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zh-CN" altLang="en-US" sz="2800"/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pPr indent="0" algn="ctr"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365C84"/>
                </a:solidFill>
                <a:latin typeface="+mj-ea"/>
                <a:ea typeface="+mj-ea"/>
                <a:sym typeface="+mn-ea"/>
              </a:rPr>
              <a:t>Develop a face mask detection algorithm to curb the spread of both current and future viruses</a:t>
            </a:r>
            <a:endParaRPr lang="en-US" altLang="zh-CN" sz="2800" b="1">
              <a:solidFill>
                <a:srgbClr val="365C84"/>
              </a:solidFill>
              <a:latin typeface="+mj-ea"/>
              <a:ea typeface="+mj-ea"/>
              <a:sym typeface="+mn-ea"/>
            </a:endParaRPr>
          </a:p>
          <a:p>
            <a:endParaRPr lang="zh-CN" altLang="en-US" sz="2800"/>
          </a:p>
        </p:txBody>
      </p:sp>
      <p:sp>
        <p:nvSpPr>
          <p:cNvPr id="6" name="文本框 3"/>
          <p:cNvSpPr txBox="1"/>
          <p:nvPr/>
        </p:nvSpPr>
        <p:spPr>
          <a:xfrm>
            <a:off x="1066800" y="796290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Aims and Objective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2560" y="1343660"/>
            <a:ext cx="11866245" cy="5050790"/>
          </a:xfrm>
          <a:prstGeom prst="roundRect">
            <a:avLst>
              <a:gd name="adj" fmla="val 5722"/>
            </a:avLst>
          </a:prstGeom>
          <a:solidFill>
            <a:srgbClr val="DCECF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8100" y="328930"/>
            <a:ext cx="5085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>
                <a:solidFill>
                  <a:srgbClr val="235A89"/>
                </a:solidFill>
                <a:latin typeface="+mj-ea"/>
                <a:ea typeface="+mj-ea"/>
                <a:sym typeface="+mn-ea"/>
              </a:rPr>
              <a:t>Methodology</a:t>
            </a:r>
            <a:endParaRPr lang="en-US" altLang="zh-CN" sz="6000">
              <a:solidFill>
                <a:srgbClr val="235A89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98270" y="2110105"/>
            <a:ext cx="9490075" cy="955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6710" indent="-346710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Model Selecion and Trainning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: I will be using CNN architecture to train my model 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  <p:sp>
        <p:nvSpPr>
          <p:cNvPr id="3" name="文本框 24"/>
          <p:cNvSpPr txBox="1"/>
          <p:nvPr/>
        </p:nvSpPr>
        <p:spPr>
          <a:xfrm>
            <a:off x="1398270" y="4076065"/>
            <a:ext cx="101593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29565" indent="-32956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Evaluation Metrics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: I will be using metrics such as accuracy, precision and f1 score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2560" y="1698625"/>
            <a:ext cx="11866245" cy="4902835"/>
          </a:xfrm>
          <a:prstGeom prst="roundRect">
            <a:avLst>
              <a:gd name="adj" fmla="val 5722"/>
            </a:avLst>
          </a:prstGeom>
          <a:solidFill>
            <a:srgbClr val="DCECF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1685" y="499745"/>
            <a:ext cx="84524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rgbClr val="235A89"/>
                </a:solidFill>
                <a:latin typeface="+mj-ea"/>
                <a:ea typeface="+mj-ea"/>
                <a:sym typeface="+mn-ea"/>
              </a:rPr>
              <a:t>Pre-Trained Models for Face Mask Detection</a:t>
            </a:r>
            <a:endParaRPr lang="en-US" altLang="zh-CN" sz="3600">
              <a:solidFill>
                <a:srgbClr val="235A89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98270" y="2505710"/>
            <a:ext cx="9888220" cy="2398884"/>
            <a:chOff x="2756" y="4393"/>
            <a:chExt cx="11653" cy="364"/>
          </a:xfrm>
        </p:grpSpPr>
        <p:sp>
          <p:nvSpPr>
            <p:cNvPr id="14" name="文本框 13"/>
            <p:cNvSpPr txBox="1"/>
            <p:nvPr/>
          </p:nvSpPr>
          <p:spPr>
            <a:xfrm>
              <a:off x="2756" y="4393"/>
              <a:ext cx="11653" cy="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12420" indent="-312420" fontAlgn="auto">
                <a:buFont typeface="Arial" panose="020B0604020202090204" pitchFamily="34" charset="0"/>
                <a:buChar char="•"/>
              </a:pPr>
              <a:r>
                <a:rPr lang="en-US" sz="2800" b="1">
                  <a:solidFill>
                    <a:srgbClr val="235A89"/>
                  </a:solidFill>
                  <a:latin typeface="+mn-ea"/>
                  <a:cs typeface="+mn-ea"/>
                </a:rPr>
                <a:t>MobileNetV2</a:t>
              </a:r>
              <a:endParaRPr lang="en-US" sz="2800">
                <a:solidFill>
                  <a:srgbClr val="235A89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756" y="4678"/>
              <a:ext cx="11184" cy="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6710" indent="-346710" fontAlgn="auto">
                <a:buFont typeface="Arial" panose="020B0604020202090204" pitchFamily="34" charset="0"/>
                <a:buChar char="•"/>
              </a:pPr>
              <a:r>
                <a:rPr lang="en-US" sz="2800" b="1">
                  <a:solidFill>
                    <a:srgbClr val="235A89"/>
                  </a:solidFill>
                  <a:latin typeface="+mn-ea"/>
                  <a:cs typeface="+mn-ea"/>
                </a:rPr>
                <a:t>VGG16</a:t>
              </a:r>
              <a:endParaRPr lang="en-US" sz="2800">
                <a:solidFill>
                  <a:srgbClr val="235A89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3" name="文本框 24"/>
          <p:cNvSpPr txBox="1"/>
          <p:nvPr/>
        </p:nvSpPr>
        <p:spPr>
          <a:xfrm>
            <a:off x="1398270" y="3444240"/>
            <a:ext cx="10159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29565" indent="-32956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ResNet</a:t>
            </a:r>
            <a:endParaRPr lang="en-US" sz="2800" b="1">
              <a:solidFill>
                <a:srgbClr val="235A89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2560" y="1343660"/>
            <a:ext cx="11866245" cy="5050790"/>
          </a:xfrm>
          <a:prstGeom prst="roundRect">
            <a:avLst>
              <a:gd name="adj" fmla="val 5722"/>
            </a:avLst>
          </a:prstGeom>
          <a:solidFill>
            <a:srgbClr val="DCECF5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95090" y="328930"/>
            <a:ext cx="5085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6000">
                <a:solidFill>
                  <a:srgbClr val="235A89"/>
                </a:solidFill>
                <a:latin typeface="+mj-ea"/>
                <a:ea typeface="+mj-ea"/>
                <a:sym typeface="+mn-ea"/>
              </a:rPr>
              <a:t>Application</a:t>
            </a:r>
            <a:endParaRPr lang="en-US" altLang="zh-CN" sz="6000">
              <a:solidFill>
                <a:srgbClr val="235A89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90980" y="1509395"/>
            <a:ext cx="9265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19405" indent="-31940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Workplace Monitoring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: workplaces, personal office factories, and construction sites to monitor employees and visitors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  <p:sp>
        <p:nvSpPr>
          <p:cNvPr id="3" name="文本框 24"/>
          <p:cNvSpPr txBox="1"/>
          <p:nvPr/>
        </p:nvSpPr>
        <p:spPr>
          <a:xfrm>
            <a:off x="1490980" y="4617720"/>
            <a:ext cx="9043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06705" indent="-306705" fontAlgn="auto">
              <a:buFont typeface="Arial" panose="020B0604020202090204" pitchFamily="34" charset="0"/>
              <a:buChar char="•"/>
            </a:pPr>
            <a:r>
              <a:rPr lang="en-US" sz="2400" b="1">
                <a:solidFill>
                  <a:srgbClr val="235A89"/>
                </a:solidFill>
                <a:latin typeface="+mn-ea"/>
                <a:cs typeface="+mn-ea"/>
              </a:rPr>
              <a:t>Public Transportation</a:t>
            </a:r>
            <a:r>
              <a:rPr lang="en-US" sz="2400">
                <a:solidFill>
                  <a:srgbClr val="235A89"/>
                </a:solidFill>
                <a:latin typeface="+mn-ea"/>
                <a:cs typeface="+mn-ea"/>
              </a:rPr>
              <a:t>: Deploying the algorithm in transportation systems, such as buses, trains, and subways, can help identify individuals not wearing face masks </a:t>
            </a:r>
            <a:endParaRPr lang="en-US" sz="2400">
              <a:solidFill>
                <a:srgbClr val="235A89"/>
              </a:solidFill>
              <a:latin typeface="+mn-ea"/>
              <a:cs typeface="+mn-ea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490980" y="3298825"/>
            <a:ext cx="95110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19405" indent="-319405" fontAlgn="auto">
              <a:buFont typeface="Arial" panose="020B0604020202090204" pitchFamily="34" charset="0"/>
              <a:buChar char="•"/>
            </a:pPr>
            <a:r>
              <a:rPr lang="en-US" sz="2800" b="1">
                <a:solidFill>
                  <a:srgbClr val="235A89"/>
                </a:solidFill>
                <a:latin typeface="+mn-ea"/>
                <a:cs typeface="+mn-ea"/>
              </a:rPr>
              <a:t>Public Safety:</a:t>
            </a:r>
            <a:r>
              <a:rPr lang="en-US" sz="2800">
                <a:solidFill>
                  <a:srgbClr val="235A89"/>
                </a:solidFill>
                <a:latin typeface="+mn-ea"/>
                <a:cs typeface="+mn-ea"/>
              </a:rPr>
              <a:t>  Hospitals and clinics, to monitor patients, visitors, and staff for proper mask usage</a:t>
            </a:r>
            <a:endParaRPr lang="en-US" sz="2800">
              <a:solidFill>
                <a:srgbClr val="235A89"/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b6571ddbaa64b65a3c97b4e7660a592"/>
          <p:cNvPicPr>
            <a:picLocks noChangeAspect="1"/>
          </p:cNvPicPr>
          <p:nvPr/>
        </p:nvPicPr>
        <p:blipFill>
          <a:blip r:embed="rId1">
            <a:lum bright="36000" contrast="-30000"/>
          </a:blip>
          <a:srcRect t="7500"/>
          <a:stretch>
            <a:fillRect/>
          </a:stretch>
        </p:blipFill>
        <p:spPr>
          <a:xfrm>
            <a:off x="-52070" y="-52705"/>
            <a:ext cx="12312650" cy="6931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6035" y="-30480"/>
            <a:ext cx="12245975" cy="6918960"/>
          </a:xfrm>
          <a:prstGeom prst="rect">
            <a:avLst/>
          </a:prstGeom>
          <a:gradFill>
            <a:gsLst>
              <a:gs pos="0">
                <a:srgbClr val="ACD9E8"/>
              </a:gs>
              <a:gs pos="100000">
                <a:srgbClr val="ACD9E8">
                  <a:alpha val="2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5690" y="2435860"/>
            <a:ext cx="10057765" cy="1038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en-US" altLang="zh-CN" sz="4400" b="1">
                <a:solidFill>
                  <a:srgbClr val="365C84"/>
                </a:solidFill>
                <a:latin typeface="+mj-ea"/>
                <a:ea typeface="+mj-ea"/>
              </a:rPr>
              <a:t>Thank you :)</a:t>
            </a:r>
            <a:endParaRPr lang="en-US" altLang="zh-CN" sz="4400" b="1">
              <a:solidFill>
                <a:srgbClr val="365C84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WPS Presentation</Application>
  <PresentationFormat>宽屏</PresentationFormat>
  <Paragraphs>45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微软雅黑</vt:lpstr>
      <vt:lpstr>汉仪旗黑</vt:lpstr>
      <vt:lpstr>Arial Unicode MS</vt:lpstr>
      <vt:lpstr>微软雅黑</vt:lpstr>
      <vt:lpstr>宋体-简</vt:lpstr>
      <vt:lpstr>等线</vt:lpstr>
      <vt:lpstr>苹方-简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polalere</cp:lastModifiedBy>
  <cp:revision>40</cp:revision>
  <dcterms:created xsi:type="dcterms:W3CDTF">2023-07-07T09:06:38Z</dcterms:created>
  <dcterms:modified xsi:type="dcterms:W3CDTF">2023-07-07T09:06:38Z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  <property fmtid="{D5CDD505-2E9C-101B-9397-08002B2CF9AE}" pid="3" name="ICV">
    <vt:lpwstr>3F0E0547D5A84409B16DBDCA7A4D407A</vt:lpwstr>
  </property>
</Properties>
</file>