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65" r:id="rId3"/>
    <p:sldId id="272" r:id="rId5"/>
    <p:sldId id="260" r:id="rId6"/>
    <p:sldId id="258" r:id="rId7"/>
    <p:sldId id="27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C84"/>
    <a:srgbClr val="1671A6"/>
    <a:srgbClr val="1982BF"/>
    <a:srgbClr val="80C5EE"/>
    <a:srgbClr val="BBE0EF"/>
    <a:srgbClr val="9CCAE2"/>
    <a:srgbClr val="ACD9E8"/>
    <a:srgbClr val="A6BECC"/>
    <a:srgbClr val="6FB2DD"/>
    <a:srgbClr val="DCE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(CNN) is an innovative solution that combines deep learning and computer vision to ensure public safety and prevent the spread of viruses. </a:t>
            </a:r>
            <a:r>
              <a:rPr lang="en-US" altLang="zh-CN"/>
              <a:t>using</a:t>
            </a:r>
            <a:r>
              <a:rPr lang="zh-CN" altLang="en-US"/>
              <a:t> CNNs, we can accurately identify individuals wearing face masks and those who are not. This technology plays a crucial role in enforcing mask-wearing policies, creating a safer environment, and minimizing the risk of virus transmission.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The algorithm will contribute to the overall goal of enhancing public safety by automating face mask detection, ensuring compliance with mask-wearing policies, and minimizing the risk of virus transmission.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b6571ddbaa64b65a3c97b4e7660a592"/>
          <p:cNvPicPr>
            <a:picLocks noChangeAspect="1"/>
          </p:cNvPicPr>
          <p:nvPr/>
        </p:nvPicPr>
        <p:blipFill>
          <a:blip r:embed="rId1">
            <a:lum bright="36000" contrast="-30000"/>
          </a:blip>
          <a:srcRect t="7500"/>
          <a:stretch>
            <a:fillRect/>
          </a:stretch>
        </p:blipFill>
        <p:spPr>
          <a:xfrm>
            <a:off x="-52070" y="-52705"/>
            <a:ext cx="12312650" cy="69310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6035" y="-30480"/>
            <a:ext cx="12245975" cy="6918960"/>
          </a:xfrm>
          <a:prstGeom prst="rect">
            <a:avLst/>
          </a:prstGeom>
          <a:gradFill>
            <a:gsLst>
              <a:gs pos="0">
                <a:srgbClr val="ACD9E8"/>
              </a:gs>
              <a:gs pos="100000">
                <a:srgbClr val="ACD9E8">
                  <a:alpha val="2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75690" y="2435860"/>
            <a:ext cx="10057765" cy="1038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en-US" altLang="zh-CN" sz="4400" b="1">
                <a:solidFill>
                  <a:srgbClr val="365C84"/>
                </a:solidFill>
                <a:latin typeface="+mj-ea"/>
                <a:ea typeface="+mj-ea"/>
              </a:rPr>
              <a:t>Facemask Detector</a:t>
            </a:r>
            <a:endParaRPr lang="en-US" altLang="zh-CN" sz="4400" b="1">
              <a:solidFill>
                <a:srgbClr val="365C84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b6571ddbaa64b65a3c97b4e7660a592"/>
          <p:cNvPicPr>
            <a:picLocks noChangeAspect="1"/>
          </p:cNvPicPr>
          <p:nvPr/>
        </p:nvPicPr>
        <p:blipFill>
          <a:blip r:embed="rId1">
            <a:lum bright="36000" contrast="-30000"/>
          </a:blip>
          <a:srcRect t="7500"/>
          <a:stretch>
            <a:fillRect/>
          </a:stretch>
        </p:blipFill>
        <p:spPr>
          <a:xfrm>
            <a:off x="-52070" y="-52705"/>
            <a:ext cx="12312650" cy="69310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6670" y="-30480"/>
            <a:ext cx="12245975" cy="6918960"/>
          </a:xfrm>
          <a:prstGeom prst="rect">
            <a:avLst/>
          </a:prstGeom>
          <a:gradFill>
            <a:gsLst>
              <a:gs pos="0">
                <a:srgbClr val="ACD9E8"/>
              </a:gs>
              <a:gs pos="100000">
                <a:srgbClr val="ACD9E8">
                  <a:alpha val="2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  <a:p>
            <a:pPr indent="0" algn="ctr">
              <a:buFont typeface="Arial" panose="020B0604020202090204" pitchFamily="34" charset="0"/>
              <a:buNone/>
            </a:pPr>
            <a:endParaRPr lang="en-US" altLang="zh-CN" sz="2800" b="1">
              <a:solidFill>
                <a:srgbClr val="365C84"/>
              </a:solidFill>
              <a:latin typeface="+mj-ea"/>
              <a:ea typeface="+mj-ea"/>
              <a:sym typeface="+mn-ea"/>
            </a:endParaRPr>
          </a:p>
          <a:p>
            <a:pPr indent="0" algn="ctr">
              <a:buFont typeface="Arial" panose="020B0604020202090204" pitchFamily="34" charset="0"/>
              <a:buNone/>
            </a:pPr>
            <a:endParaRPr lang="en-US" altLang="zh-CN" sz="2800" b="1">
              <a:solidFill>
                <a:srgbClr val="365C84"/>
              </a:solidFill>
              <a:latin typeface="+mj-ea"/>
              <a:ea typeface="+mj-ea"/>
              <a:sym typeface="+mn-ea"/>
            </a:endParaRPr>
          </a:p>
          <a:p>
            <a:pPr indent="0" algn="ctr">
              <a:buFont typeface="Arial" panose="020B0604020202090204" pitchFamily="34" charset="0"/>
              <a:buNone/>
            </a:pPr>
            <a:r>
              <a:rPr lang="en-US" altLang="zh-CN" sz="4000" b="1">
                <a:solidFill>
                  <a:srgbClr val="365C84"/>
                </a:solidFill>
                <a:latin typeface="+mj-ea"/>
                <a:ea typeface="+mj-ea"/>
                <a:sym typeface="+mn-ea"/>
              </a:rPr>
              <a:t>Face mask detection using convolutional neural networks (CNN)</a:t>
            </a:r>
            <a:r>
              <a:rPr lang="en-US" altLang="zh-CN" sz="2800" b="1">
                <a:solidFill>
                  <a:srgbClr val="365C84"/>
                </a:solidFill>
                <a:latin typeface="+mj-ea"/>
                <a:ea typeface="+mj-ea"/>
                <a:sym typeface="+mn-ea"/>
              </a:rPr>
              <a:t> 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075690" y="1519555"/>
            <a:ext cx="10057765" cy="1038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en-US" altLang="zh-CN" sz="4400" b="1">
                <a:solidFill>
                  <a:srgbClr val="365C84"/>
                </a:solidFill>
                <a:latin typeface="+mj-ea"/>
                <a:ea typeface="+mj-ea"/>
              </a:rPr>
              <a:t>Introduction</a:t>
            </a:r>
            <a:endParaRPr lang="en-US" altLang="zh-CN" sz="4400" b="1">
              <a:solidFill>
                <a:srgbClr val="365C84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1281"/>
          <p:cNvPicPr>
            <a:picLocks noChangeAspect="1"/>
          </p:cNvPicPr>
          <p:nvPr/>
        </p:nvPicPr>
        <p:blipFill>
          <a:blip r:embed="rId1">
            <a:lum bright="12000" contrast="-12000"/>
          </a:blip>
          <a:stretch>
            <a:fillRect/>
          </a:stretch>
        </p:blipFill>
        <p:spPr>
          <a:xfrm>
            <a:off x="-27940" y="-14605"/>
            <a:ext cx="12247245" cy="688784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27940" y="-14605"/>
            <a:ext cx="12245975" cy="6918960"/>
          </a:xfrm>
          <a:prstGeom prst="rect">
            <a:avLst/>
          </a:prstGeom>
          <a:gradFill>
            <a:gsLst>
              <a:gs pos="3000">
                <a:srgbClr val="ACD9E8"/>
              </a:gs>
              <a:gs pos="100000">
                <a:srgbClr val="ACD9E8">
                  <a:alpha val="22000"/>
                </a:srgbClr>
              </a:gs>
            </a:gsLst>
            <a:lin ang="774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n/>
                <a:solidFill>
                  <a:srgbClr val="365C8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objective is to develop a machine learning algorithm using (CNN) that accurately classifies individuals wearing face masks from those not wearing face masks.</a:t>
            </a:r>
            <a:endParaRPr lang="zh-CN" altLang="en-US" sz="2400">
              <a:ln/>
              <a:solidFill>
                <a:srgbClr val="365C8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6165" y="755015"/>
            <a:ext cx="10057765" cy="1038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en-US" altLang="zh-CN" sz="4400" b="1">
                <a:solidFill>
                  <a:srgbClr val="365C84"/>
                </a:solidFill>
                <a:latin typeface="+mj-ea"/>
                <a:ea typeface="+mj-ea"/>
              </a:rPr>
              <a:t>Objectives</a:t>
            </a:r>
            <a:endParaRPr lang="en-US" altLang="zh-CN" sz="4400" b="1">
              <a:solidFill>
                <a:srgbClr val="365C84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62560" y="1343660"/>
            <a:ext cx="11866245" cy="5050790"/>
          </a:xfrm>
          <a:prstGeom prst="roundRect">
            <a:avLst>
              <a:gd name="adj" fmla="val 5722"/>
            </a:avLst>
          </a:prstGeom>
          <a:solidFill>
            <a:srgbClr val="DCECF5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83000" y="328930"/>
            <a:ext cx="50857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6000">
                <a:solidFill>
                  <a:srgbClr val="235A89"/>
                </a:solidFill>
                <a:latin typeface="+mj-ea"/>
                <a:ea typeface="+mj-ea"/>
                <a:sym typeface="+mn-ea"/>
              </a:rPr>
              <a:t>Methodology</a:t>
            </a:r>
            <a:endParaRPr lang="en-US" altLang="zh-CN" sz="6000">
              <a:solidFill>
                <a:srgbClr val="235A89"/>
              </a:solidFill>
              <a:latin typeface="+mj-ea"/>
              <a:ea typeface="+mj-ea"/>
              <a:sym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045335" y="2270125"/>
            <a:ext cx="5776595" cy="1927225"/>
            <a:chOff x="2756" y="4393"/>
            <a:chExt cx="9097" cy="3035"/>
          </a:xfrm>
        </p:grpSpPr>
        <p:sp>
          <p:nvSpPr>
            <p:cNvPr id="14" name="文本框 13"/>
            <p:cNvSpPr txBox="1"/>
            <p:nvPr/>
          </p:nvSpPr>
          <p:spPr>
            <a:xfrm>
              <a:off x="2756" y="4393"/>
              <a:ext cx="9097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-406400" fontAlgn="auto">
                <a:buFont typeface="Arial" panose="020B0604020202090204" pitchFamily="34" charset="0"/>
                <a:buChar char="•"/>
                <a:extLst>
                  <a:ext uri="{35155182-B16C-46BC-9424-99874614C6A1}">
                    <wpsdc:indentchars xmlns:wpsdc="http://www.wps.cn/officeDocument/2017/drawingmlCustomData" val="-200" checksum="1563227874"/>
                  </a:ext>
                </a:extLst>
              </a:pPr>
              <a:r>
                <a:rPr lang="en-US" sz="1600" b="1">
                  <a:solidFill>
                    <a:srgbClr val="235A89"/>
                  </a:solidFill>
                  <a:latin typeface="+mn-ea"/>
                  <a:cs typeface="+mn-ea"/>
                </a:rPr>
                <a:t>Data Colection:</a:t>
              </a:r>
              <a:r>
                <a:rPr lang="en-US" sz="1600">
                  <a:solidFill>
                    <a:srgbClr val="235A89"/>
                  </a:solidFill>
                  <a:latin typeface="+mn-ea"/>
                  <a:cs typeface="+mn-ea"/>
                </a:rPr>
                <a:t>  I will be using Dataset from Kaggle that consists the faces of people wearing face mask and people not wearing face mask</a:t>
              </a:r>
              <a:endParaRPr lang="en-US" sz="1600">
                <a:solidFill>
                  <a:srgbClr val="235A89"/>
                </a:solidFill>
                <a:latin typeface="+mn-ea"/>
                <a:cs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756" y="6509"/>
              <a:ext cx="880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-406400" fontAlgn="auto">
                <a:buFont typeface="Arial" panose="020B0604020202090204" pitchFamily="34" charset="0"/>
                <a:buChar char="•"/>
                <a:extLst>
                  <a:ext uri="{35155182-B16C-46BC-9424-99874614C6A1}">
                    <wpsdc:indentchars xmlns:wpsdc="http://www.wps.cn/officeDocument/2017/drawingmlCustomData" val="-200" checksum="1563227874"/>
                  </a:ext>
                </a:extLst>
              </a:pPr>
              <a:r>
                <a:rPr lang="en-US" sz="1600" b="1">
                  <a:solidFill>
                    <a:srgbClr val="235A89"/>
                  </a:solidFill>
                  <a:latin typeface="+mn-ea"/>
                  <a:cs typeface="+mn-ea"/>
                </a:rPr>
                <a:t>Model Selecion and Trainning</a:t>
              </a:r>
              <a:r>
                <a:rPr lang="en-US" sz="1600">
                  <a:solidFill>
                    <a:srgbClr val="235A89"/>
                  </a:solidFill>
                  <a:latin typeface="+mn-ea"/>
                  <a:cs typeface="+mn-ea"/>
                </a:rPr>
                <a:t>: i will be using CNN architecture to train my model </a:t>
              </a:r>
              <a:endParaRPr lang="en-US" sz="1600">
                <a:solidFill>
                  <a:srgbClr val="235A89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3" name="文本框 24"/>
          <p:cNvSpPr txBox="1"/>
          <p:nvPr/>
        </p:nvSpPr>
        <p:spPr>
          <a:xfrm>
            <a:off x="2045335" y="4618355"/>
            <a:ext cx="5593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-406400" fontAlgn="auto">
              <a:buFont typeface="Arial" panose="020B060402020209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200" checksum="1563227874"/>
                </a:ext>
              </a:extLst>
            </a:pPr>
            <a:r>
              <a:rPr lang="en-US" sz="1600" b="1">
                <a:solidFill>
                  <a:srgbClr val="235A89"/>
                </a:solidFill>
                <a:latin typeface="+mn-ea"/>
                <a:cs typeface="+mn-ea"/>
              </a:rPr>
              <a:t>Evaluation Metrics</a:t>
            </a:r>
            <a:r>
              <a:rPr lang="en-US" sz="1600">
                <a:solidFill>
                  <a:srgbClr val="235A89"/>
                </a:solidFill>
                <a:latin typeface="+mn-ea"/>
                <a:cs typeface="+mn-ea"/>
              </a:rPr>
              <a:t>: I will be using metrics such as accuracy, precision and f1 score</a:t>
            </a:r>
            <a:endParaRPr lang="en-US" sz="1600">
              <a:solidFill>
                <a:srgbClr val="235A89"/>
              </a:solidFill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62560" y="1343660"/>
            <a:ext cx="11866245" cy="5050790"/>
          </a:xfrm>
          <a:prstGeom prst="roundRect">
            <a:avLst>
              <a:gd name="adj" fmla="val 5722"/>
            </a:avLst>
          </a:prstGeom>
          <a:solidFill>
            <a:srgbClr val="DCECF5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63010" y="328930"/>
            <a:ext cx="50857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6000">
                <a:solidFill>
                  <a:srgbClr val="235A89"/>
                </a:solidFill>
                <a:latin typeface="+mj-ea"/>
                <a:ea typeface="+mj-ea"/>
                <a:sym typeface="+mn-ea"/>
              </a:rPr>
              <a:t>Application</a:t>
            </a:r>
            <a:endParaRPr lang="en-US" altLang="zh-CN" sz="6000">
              <a:solidFill>
                <a:srgbClr val="235A89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90980" y="1384300"/>
            <a:ext cx="92659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-711200" fontAlgn="auto">
              <a:buFont typeface="Arial" panose="020B060402020209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200" checksum="3603601876"/>
                </a:ext>
              </a:extLst>
            </a:pPr>
            <a:r>
              <a:rPr lang="en-US" sz="2800" b="1">
                <a:solidFill>
                  <a:srgbClr val="235A89"/>
                </a:solidFill>
                <a:latin typeface="+mn-ea"/>
                <a:cs typeface="+mn-ea"/>
              </a:rPr>
              <a:t>Workplace Monitoring</a:t>
            </a:r>
            <a:r>
              <a:rPr lang="en-US" sz="2800">
                <a:solidFill>
                  <a:srgbClr val="235A89"/>
                </a:solidFill>
                <a:latin typeface="+mn-ea"/>
                <a:cs typeface="+mn-ea"/>
              </a:rPr>
              <a:t>: workplaces, personal office factories, and construction sites to monitor employees and visitors</a:t>
            </a:r>
            <a:endParaRPr lang="en-US" sz="2800">
              <a:solidFill>
                <a:srgbClr val="235A89"/>
              </a:solidFill>
              <a:latin typeface="+mn-ea"/>
              <a:cs typeface="+mn-ea"/>
            </a:endParaRPr>
          </a:p>
        </p:txBody>
      </p:sp>
      <p:sp>
        <p:nvSpPr>
          <p:cNvPr id="3" name="文本框 24"/>
          <p:cNvSpPr txBox="1"/>
          <p:nvPr/>
        </p:nvSpPr>
        <p:spPr>
          <a:xfrm>
            <a:off x="1490980" y="4808855"/>
            <a:ext cx="55930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-609600" fontAlgn="auto">
              <a:buFont typeface="Arial" panose="020B060402020209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200" checksum="3313634920"/>
                </a:ext>
              </a:extLst>
            </a:pPr>
            <a:r>
              <a:rPr lang="en-US" sz="2400" b="1">
                <a:solidFill>
                  <a:srgbClr val="235A89"/>
                </a:solidFill>
                <a:latin typeface="+mn-ea"/>
                <a:cs typeface="+mn-ea"/>
              </a:rPr>
              <a:t>Public Transportation</a:t>
            </a:r>
            <a:r>
              <a:rPr lang="en-US" sz="2400">
                <a:solidFill>
                  <a:srgbClr val="235A89"/>
                </a:solidFill>
                <a:latin typeface="+mn-ea"/>
                <a:cs typeface="+mn-ea"/>
              </a:rPr>
              <a:t>: I will be using metrics such as accuracy, precision and f1 score</a:t>
            </a:r>
            <a:endParaRPr lang="en-US" sz="2400">
              <a:solidFill>
                <a:srgbClr val="235A89"/>
              </a:solidFill>
              <a:latin typeface="+mn-ea"/>
              <a:cs typeface="+mn-ea"/>
            </a:endParaRPr>
          </a:p>
        </p:txBody>
      </p:sp>
      <p:sp>
        <p:nvSpPr>
          <p:cNvPr id="6" name="文本框 13"/>
          <p:cNvSpPr txBox="1"/>
          <p:nvPr/>
        </p:nvSpPr>
        <p:spPr>
          <a:xfrm>
            <a:off x="1490980" y="3091180"/>
            <a:ext cx="57765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-609600" fontAlgn="auto">
              <a:buFont typeface="Arial" panose="020B060402020209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200" checksum="3313634920"/>
                </a:ext>
              </a:extLst>
            </a:pPr>
            <a:r>
              <a:rPr lang="en-US" sz="2400" b="1">
                <a:solidFill>
                  <a:srgbClr val="235A89"/>
                </a:solidFill>
                <a:latin typeface="+mn-ea"/>
                <a:cs typeface="+mn-ea"/>
              </a:rPr>
              <a:t>Public Safety:</a:t>
            </a:r>
            <a:r>
              <a:rPr lang="en-US" sz="2400">
                <a:solidFill>
                  <a:srgbClr val="235A89"/>
                </a:solidFill>
                <a:latin typeface="+mn-ea"/>
                <a:cs typeface="+mn-ea"/>
              </a:rPr>
              <a:t>  Hospitals and clinics, to monitor patients, visitors, and staff for proper mask usage</a:t>
            </a:r>
            <a:endParaRPr lang="en-US" sz="2400">
              <a:solidFill>
                <a:srgbClr val="235A89"/>
              </a:solidFill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WPS Presentation</Application>
  <PresentationFormat>宽屏</PresentationFormat>
  <Paragraphs>28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微软雅黑</vt:lpstr>
      <vt:lpstr>汉仪旗黑</vt:lpstr>
      <vt:lpstr>Arial Unicode MS</vt:lpstr>
      <vt:lpstr>微软雅黑</vt:lpstr>
      <vt:lpstr>宋体-简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polalere</cp:lastModifiedBy>
  <cp:revision>36</cp:revision>
  <dcterms:created xsi:type="dcterms:W3CDTF">2023-07-04T09:08:21Z</dcterms:created>
  <dcterms:modified xsi:type="dcterms:W3CDTF">2023-07-04T09:08:21Z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1033-3.1.6.6275</vt:lpwstr>
  </property>
  <property fmtid="{D5CDD505-2E9C-101B-9397-08002B2CF9AE}" pid="3" name="ICV">
    <vt:lpwstr>3F0E0547D5A84409B16DBDCA7A4D407A</vt:lpwstr>
  </property>
</Properties>
</file>