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73" r:id="rId3"/>
    <p:sldId id="257" r:id="rId4"/>
    <p:sldId id="258" r:id="rId5"/>
    <p:sldId id="259" r:id="rId6"/>
    <p:sldId id="260" r:id="rId7"/>
    <p:sldId id="270" r:id="rId8"/>
    <p:sldId id="271" r:id="rId9"/>
    <p:sldId id="274" r:id="rId10"/>
    <p:sldId id="269" r:id="rId11"/>
    <p:sldId id="276" r:id="rId12"/>
    <p:sldId id="261" r:id="rId13"/>
    <p:sldId id="278" r:id="rId14"/>
    <p:sldId id="272" r:id="rId15"/>
    <p:sldId id="277" r:id="rId16"/>
    <p:sldId id="279" r:id="rId17"/>
    <p:sldId id="283" r:id="rId18"/>
    <p:sldId id="280" r:id="rId19"/>
    <p:sldId id="265" r:id="rId20"/>
    <p:sldId id="282" r:id="rId21"/>
    <p:sldId id="275" r:id="rId22"/>
    <p:sldId id="284" r:id="rId23"/>
    <p:sldId id="287" r:id="rId24"/>
    <p:sldId id="267" r:id="rId25"/>
    <p:sldId id="285" r:id="rId26"/>
    <p:sldId id="286" r:id="rId27"/>
    <p:sldId id="263" r:id="rId28"/>
    <p:sldId id="281" r:id="rId29"/>
    <p:sldId id="268" r:id="rId30"/>
  </p:sldIdLst>
  <p:sldSz cx="9144000" cy="5143500" type="screen16x9"/>
  <p:notesSz cx="6858000" cy="9144000"/>
  <p:embeddedFontLst>
    <p:embeddedFont>
      <p:font typeface="Nunito" panose="020B0604020202020204" charset="-52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79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e80944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e80944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90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e80944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e80944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12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e809445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e809445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e809445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e809445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7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e809445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e809445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424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e809445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ee809445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ee809445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ee809445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e809445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e809445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ee809445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ee809445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ee809445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ee809445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e809445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ee809445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e809445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ee809445f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e809445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ee809445f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38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e809445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ee809445f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32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e80944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e80944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e80944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e80944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27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wbro/10.1.1" TargetMode="External"/><Relationship Id="rId7" Type="http://schemas.openxmlformats.org/officeDocument/2006/relationships/hyperlink" Target="https://doi.org/10.1371/journal.pone.022152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07/s11150-016-9355-8" TargetMode="External"/><Relationship Id="rId5" Type="http://schemas.openxmlformats.org/officeDocument/2006/relationships/hyperlink" Target="https://doi.org/10.2307/2061749" TargetMode="External"/><Relationship Id="rId4" Type="http://schemas.openxmlformats.org/officeDocument/2006/relationships/hyperlink" Target="https://doi.org/10.1111/j.1728-4457.2013.00631.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Social and Psychological Factors Affecting </a:t>
            </a:r>
            <a:r>
              <a:rPr lang="ru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Fertility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. An Agent-based 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37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Nunito"/>
                <a:ea typeface="Nunito"/>
                <a:cs typeface="Nunito"/>
                <a:sym typeface="Nunito"/>
              </a:rPr>
              <a:t>Student</a:t>
            </a:r>
            <a:r>
              <a:rPr lang="ru" dirty="0">
                <a:latin typeface="Nunito"/>
                <a:ea typeface="Nunito"/>
                <a:cs typeface="Nunito"/>
                <a:sym typeface="Nunito"/>
              </a:rPr>
              <a:t>: Lomatskiy Andrey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Nunito"/>
                <a:ea typeface="Nunito"/>
                <a:cs typeface="Nunito"/>
                <a:sym typeface="Nunito"/>
              </a:rPr>
              <a:t>Supervisor</a:t>
            </a:r>
            <a:r>
              <a:rPr lang="ru" dirty="0">
                <a:latin typeface="Nunito"/>
                <a:ea typeface="Nunito"/>
                <a:cs typeface="Nunito"/>
                <a:sym typeface="Nunito"/>
              </a:rPr>
              <a:t>: Professor, D</a:t>
            </a:r>
            <a:r>
              <a:rPr lang="en-US" dirty="0" err="1">
                <a:latin typeface="Nunito"/>
                <a:ea typeface="Nunito"/>
                <a:cs typeface="Nunito"/>
                <a:sym typeface="Nunito"/>
              </a:rPr>
              <a:t>aniel</a:t>
            </a:r>
            <a:r>
              <a:rPr lang="ru" dirty="0">
                <a:latin typeface="Nunito"/>
                <a:ea typeface="Nunito"/>
                <a:cs typeface="Nunito"/>
                <a:sym typeface="Nunito"/>
              </a:rPr>
              <a:t> A. Alexandrov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225" y="3482825"/>
            <a:ext cx="1553074" cy="150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 dirty="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Factor </a:t>
            </a:r>
            <a:r>
              <a:rPr lang="en-US" sz="3000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List</a:t>
            </a:r>
            <a:endParaRPr sz="3000" dirty="0">
              <a:solidFill>
                <a:schemeClr val="tx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A29C5-1A4C-4F95-B3AE-79B19DA216D9}"/>
              </a:ext>
            </a:extLst>
          </p:cNvPr>
          <p:cNvSpPr txBox="1"/>
          <p:nvPr/>
        </p:nvSpPr>
        <p:spPr>
          <a:xfrm>
            <a:off x="605991" y="1216337"/>
            <a:ext cx="42603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Age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Age of parents when they had a first child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Education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Education of parents</a:t>
            </a:r>
          </a:p>
          <a:p>
            <a:endParaRPr lang="en-US" sz="1600" dirty="0">
              <a:latin typeface="Nunito" panose="020B0604020202020204" charset="-52"/>
              <a:ea typeface="NSimSun" panose="02010609030101010101" pitchFamily="49" charset="-122"/>
              <a:cs typeface="Nirmala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2EA85-228C-40F0-811E-24E6F031F57F}"/>
              </a:ext>
            </a:extLst>
          </p:cNvPr>
          <p:cNvSpPr txBox="1"/>
          <p:nvPr/>
        </p:nvSpPr>
        <p:spPr>
          <a:xfrm>
            <a:off x="4960883" y="1247115"/>
            <a:ext cx="403035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latin typeface="Nunito" panose="020B0604020202020204" charset="-52"/>
                <a:ea typeface="Arial Unicode MS" panose="020B0604020202020204" pitchFamily="34" charset="-128"/>
              </a:rPr>
              <a:t>Median income among regions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Nunito" panose="020B0604020202020204" charset="-52"/>
                <a:ea typeface="Arial Unicode MS" panose="020B0604020202020204" pitchFamily="34" charset="-128"/>
              </a:rPr>
              <a:t>The size of </a:t>
            </a:r>
            <a:r>
              <a:rPr lang="en-US" sz="1800" b="1" dirty="0">
                <a:latin typeface="Nunito" panose="020B0604020202020204" charset="-52"/>
                <a:ea typeface="Arial Unicode MS" panose="020B0604020202020204" pitchFamily="34" charset="-128"/>
              </a:rPr>
              <a:t>child allowance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Nunito" panose="020B0604020202020204" charset="-52"/>
                <a:ea typeface="Arial Unicode MS" panose="020B0604020202020204" pitchFamily="34" charset="-128"/>
              </a:rPr>
              <a:t>Attitudes, subjective norm, perceived behavioral control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Nunito" panose="020B0604020202020204" charset="-52"/>
                <a:ea typeface="Arial Unicode MS" panose="020B0604020202020204" pitchFamily="34" charset="-128"/>
              </a:rPr>
              <a:t>Housing price among regions</a:t>
            </a:r>
          </a:p>
          <a:p>
            <a:endParaRPr lang="en-US" dirty="0"/>
          </a:p>
        </p:txBody>
      </p:sp>
      <p:pic>
        <p:nvPicPr>
          <p:cNvPr id="7" name="Graphic 6" descr="Optical disc outline">
            <a:extLst>
              <a:ext uri="{FF2B5EF4-FFF2-40B4-BE49-F238E27FC236}">
                <a16:creationId xmlns:a16="http://schemas.microsoft.com/office/drawing/2014/main" id="{97CCDABB-179D-4F11-939F-D1F2179A7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9545" y="1376855"/>
            <a:ext cx="243708" cy="243708"/>
          </a:xfrm>
          <a:prstGeom prst="rect">
            <a:avLst/>
          </a:prstGeom>
        </p:spPr>
      </p:pic>
      <p:pic>
        <p:nvPicPr>
          <p:cNvPr id="9" name="Graphic 8" descr="Optical disc outline">
            <a:extLst>
              <a:ext uri="{FF2B5EF4-FFF2-40B4-BE49-F238E27FC236}">
                <a16:creationId xmlns:a16="http://schemas.microsoft.com/office/drawing/2014/main" id="{C51BAF3A-7EBF-4ABA-8706-D31C60394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9545" y="1787053"/>
            <a:ext cx="243708" cy="243708"/>
          </a:xfrm>
          <a:prstGeom prst="rect">
            <a:avLst/>
          </a:prstGeom>
        </p:spPr>
      </p:pic>
      <p:pic>
        <p:nvPicPr>
          <p:cNvPr id="11" name="Graphic 10" descr="Optical disc outline">
            <a:extLst>
              <a:ext uri="{FF2B5EF4-FFF2-40B4-BE49-F238E27FC236}">
                <a16:creationId xmlns:a16="http://schemas.microsoft.com/office/drawing/2014/main" id="{471E5405-3986-48A7-8E2B-00E30A68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9545" y="2571750"/>
            <a:ext cx="243708" cy="243708"/>
          </a:xfrm>
          <a:prstGeom prst="rect">
            <a:avLst/>
          </a:prstGeom>
        </p:spPr>
      </p:pic>
      <p:pic>
        <p:nvPicPr>
          <p:cNvPr id="12" name="Graphic 11" descr="Optical disc outline">
            <a:extLst>
              <a:ext uri="{FF2B5EF4-FFF2-40B4-BE49-F238E27FC236}">
                <a16:creationId xmlns:a16="http://schemas.microsoft.com/office/drawing/2014/main" id="{2C528AB4-BFB1-452A-9175-381D58F96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9545" y="3014070"/>
            <a:ext cx="243708" cy="243708"/>
          </a:xfrm>
          <a:prstGeom prst="rect">
            <a:avLst/>
          </a:prstGeom>
        </p:spPr>
      </p:pic>
      <p:pic>
        <p:nvPicPr>
          <p:cNvPr id="13" name="Graphic 12" descr="Optical disc outline">
            <a:extLst>
              <a:ext uri="{FF2B5EF4-FFF2-40B4-BE49-F238E27FC236}">
                <a16:creationId xmlns:a16="http://schemas.microsoft.com/office/drawing/2014/main" id="{4420B817-5511-4C16-9251-A5A9E432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717175" y="1376855"/>
            <a:ext cx="243708" cy="243708"/>
          </a:xfrm>
          <a:prstGeom prst="rect">
            <a:avLst/>
          </a:prstGeom>
        </p:spPr>
      </p:pic>
      <p:pic>
        <p:nvPicPr>
          <p:cNvPr id="14" name="Graphic 13" descr="Optical disc outline">
            <a:extLst>
              <a:ext uri="{FF2B5EF4-FFF2-40B4-BE49-F238E27FC236}">
                <a16:creationId xmlns:a16="http://schemas.microsoft.com/office/drawing/2014/main" id="{6527073F-3412-420B-BE07-B7BA3F3E2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717175" y="3014070"/>
            <a:ext cx="243708" cy="243708"/>
          </a:xfrm>
          <a:prstGeom prst="rect">
            <a:avLst/>
          </a:prstGeom>
        </p:spPr>
      </p:pic>
      <p:pic>
        <p:nvPicPr>
          <p:cNvPr id="15" name="Graphic 14" descr="Optical disc outline">
            <a:extLst>
              <a:ext uri="{FF2B5EF4-FFF2-40B4-BE49-F238E27FC236}">
                <a16:creationId xmlns:a16="http://schemas.microsoft.com/office/drawing/2014/main" id="{7B9EFB4D-A42F-4FDF-912C-E38ECB72F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717175" y="1787053"/>
            <a:ext cx="243708" cy="243708"/>
          </a:xfrm>
          <a:prstGeom prst="rect">
            <a:avLst/>
          </a:prstGeom>
        </p:spPr>
      </p:pic>
      <p:pic>
        <p:nvPicPr>
          <p:cNvPr id="17" name="Graphic 16" descr="Optical disc outline">
            <a:extLst>
              <a:ext uri="{FF2B5EF4-FFF2-40B4-BE49-F238E27FC236}">
                <a16:creationId xmlns:a16="http://schemas.microsoft.com/office/drawing/2014/main" id="{220854E8-75CD-469E-AE5A-1AE83396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717175" y="2179401"/>
            <a:ext cx="243708" cy="2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EAA2-4AE5-4CA1-824A-F8E29566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Nunito" panose="020B0604020202020204" charset="-52"/>
              </a:rPr>
              <a:t>Model </a:t>
            </a:r>
            <a:r>
              <a:rPr lang="en-US" sz="3000" dirty="0">
                <a:solidFill>
                  <a:schemeClr val="accent1"/>
                </a:solidFill>
                <a:latin typeface="Nunito" panose="020B0604020202020204" charset="-52"/>
              </a:rPr>
              <a:t>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D8716-3B63-46E0-A064-1DE8B9AC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153" y="1713766"/>
            <a:ext cx="2854367" cy="80021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Operationalization</a:t>
            </a:r>
          </a:p>
          <a:p>
            <a:pPr marL="114300" indent="0">
              <a:buNone/>
            </a:pPr>
            <a:endParaRPr lang="en-US" sz="3200" i="1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1DD2D-441E-4178-B0C2-016251AB969C}"/>
              </a:ext>
            </a:extLst>
          </p:cNvPr>
          <p:cNvSpPr txBox="1"/>
          <p:nvPr/>
        </p:nvSpPr>
        <p:spPr>
          <a:xfrm>
            <a:off x="5499520" y="1830879"/>
            <a:ext cx="25827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" panose="020B0604020202020204" charset="-52"/>
                <a:ea typeface="Arial Unicode MS" panose="020B0604020202020204" pitchFamily="34" charset="-128"/>
              </a:rPr>
              <a:t>F</a:t>
            </a:r>
            <a:r>
              <a:rPr lang="en-US" sz="24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ace validation </a:t>
            </a:r>
            <a:endParaRPr lang="en-US" sz="2400" dirty="0">
              <a:latin typeface="Nunito" panose="020B0604020202020204" charset="-52"/>
              <a:ea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AB5E0-AE59-4257-A667-FB1E0E562F75}"/>
              </a:ext>
            </a:extLst>
          </p:cNvPr>
          <p:cNvSpPr txBox="1"/>
          <p:nvPr/>
        </p:nvSpPr>
        <p:spPr>
          <a:xfrm>
            <a:off x="1264283" y="3680007"/>
            <a:ext cx="15921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Validation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69827-68EE-4266-AD67-ED668CB9D067}"/>
              </a:ext>
            </a:extLst>
          </p:cNvPr>
          <p:cNvSpPr txBox="1"/>
          <p:nvPr/>
        </p:nvSpPr>
        <p:spPr>
          <a:xfrm>
            <a:off x="5776306" y="3696726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" panose="020B0604020202020204" charset="-52"/>
                <a:ea typeface="Arial Unicode MS" panose="020B0604020202020204" pitchFamily="34" charset="-128"/>
              </a:rPr>
              <a:t>Calibration</a:t>
            </a:r>
            <a:endParaRPr lang="en-US" sz="2400" dirty="0">
              <a:latin typeface="Nunito" panose="020B0604020202020204" charset="-52"/>
            </a:endParaRPr>
          </a:p>
        </p:txBody>
      </p:sp>
      <p:pic>
        <p:nvPicPr>
          <p:cNvPr id="9" name="Graphic 8" descr="Badge 1 outline">
            <a:extLst>
              <a:ext uri="{FF2B5EF4-FFF2-40B4-BE49-F238E27FC236}">
                <a16:creationId xmlns:a16="http://schemas.microsoft.com/office/drawing/2014/main" id="{E9EC714D-B76D-4805-8019-326248325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201" y="1303073"/>
            <a:ext cx="576276" cy="576276"/>
          </a:xfrm>
          <a:prstGeom prst="rect">
            <a:avLst/>
          </a:prstGeom>
        </p:spPr>
      </p:pic>
      <p:pic>
        <p:nvPicPr>
          <p:cNvPr id="11" name="Graphic 10" descr="Badge outline">
            <a:extLst>
              <a:ext uri="{FF2B5EF4-FFF2-40B4-BE49-F238E27FC236}">
                <a16:creationId xmlns:a16="http://schemas.microsoft.com/office/drawing/2014/main" id="{B9957143-D7D9-4C37-9691-C8EF05821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432" y="1303073"/>
            <a:ext cx="576276" cy="576276"/>
          </a:xfrm>
          <a:prstGeom prst="rect">
            <a:avLst/>
          </a:prstGeom>
        </p:spPr>
      </p:pic>
      <p:pic>
        <p:nvPicPr>
          <p:cNvPr id="13" name="Graphic 12" descr="Badge 3 outline">
            <a:extLst>
              <a:ext uri="{FF2B5EF4-FFF2-40B4-BE49-F238E27FC236}">
                <a16:creationId xmlns:a16="http://schemas.microsoft.com/office/drawing/2014/main" id="{A854A46F-EA7A-43E1-9ACF-5B276134F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1432" y="3181941"/>
            <a:ext cx="576277" cy="576277"/>
          </a:xfrm>
          <a:prstGeom prst="rect">
            <a:avLst/>
          </a:prstGeom>
        </p:spPr>
      </p:pic>
      <p:pic>
        <p:nvPicPr>
          <p:cNvPr id="15" name="Graphic 14" descr="Badge 4 outline">
            <a:extLst>
              <a:ext uri="{FF2B5EF4-FFF2-40B4-BE49-F238E27FC236}">
                <a16:creationId xmlns:a16="http://schemas.microsoft.com/office/drawing/2014/main" id="{05BE7559-3A3B-4635-941D-56C96A4B12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2196" y="3192964"/>
            <a:ext cx="576278" cy="57627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51E850-FF38-4980-86AE-08A0AFF9A1AD}"/>
              </a:ext>
            </a:extLst>
          </p:cNvPr>
          <p:cNvSpPr/>
          <p:nvPr/>
        </p:nvSpPr>
        <p:spPr>
          <a:xfrm>
            <a:off x="633153" y="1166648"/>
            <a:ext cx="2940364" cy="134733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79271F-051B-4812-92FB-3ACF836B947E}"/>
              </a:ext>
            </a:extLst>
          </p:cNvPr>
          <p:cNvSpPr/>
          <p:nvPr/>
        </p:nvSpPr>
        <p:spPr>
          <a:xfrm>
            <a:off x="5099387" y="1166648"/>
            <a:ext cx="2940364" cy="134733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345BB6-2062-415A-8A1B-7CC960D626D8}"/>
              </a:ext>
            </a:extLst>
          </p:cNvPr>
          <p:cNvSpPr/>
          <p:nvPr/>
        </p:nvSpPr>
        <p:spPr>
          <a:xfrm>
            <a:off x="5099387" y="3095574"/>
            <a:ext cx="2940364" cy="134733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63A405-6820-47C5-B12E-AAE4D0D8A941}"/>
              </a:ext>
            </a:extLst>
          </p:cNvPr>
          <p:cNvSpPr/>
          <p:nvPr/>
        </p:nvSpPr>
        <p:spPr>
          <a:xfrm>
            <a:off x="633153" y="3095925"/>
            <a:ext cx="2940364" cy="134733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FB5F8D-9487-4965-B27C-4AECC939924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573517" y="1840317"/>
            <a:ext cx="1525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4E5AF0-4F14-40F6-8863-0F6DF33FC70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69569" y="2513985"/>
            <a:ext cx="0" cy="58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FBD39A-9FB4-42B3-9B0B-99BE51A9F76F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3573517" y="3769243"/>
            <a:ext cx="1525870" cy="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5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dirty="0">
                <a:latin typeface="Nunito"/>
                <a:ea typeface="Nunito"/>
                <a:cs typeface="Nunito"/>
                <a:sym typeface="Nunito"/>
              </a:rPr>
              <a:t>Data for </a:t>
            </a:r>
            <a:r>
              <a:rPr lang="en-US" sz="3020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Calibration</a:t>
            </a:r>
            <a:endParaRPr sz="3020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311CB3-45A3-4A69-8400-FB51C88A3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98804"/>
              </p:ext>
            </p:extLst>
          </p:nvPr>
        </p:nvGraphicFramePr>
        <p:xfrm>
          <a:off x="1554217" y="1045425"/>
          <a:ext cx="6035566" cy="3653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783">
                  <a:extLst>
                    <a:ext uri="{9D8B030D-6E8A-4147-A177-3AD203B41FA5}">
                      <a16:colId xmlns:a16="http://schemas.microsoft.com/office/drawing/2014/main" val="2224850877"/>
                    </a:ext>
                  </a:extLst>
                </a:gridCol>
                <a:gridCol w="3017783">
                  <a:extLst>
                    <a:ext uri="{9D8B030D-6E8A-4147-A177-3AD203B41FA5}">
                      <a16:colId xmlns:a16="http://schemas.microsoft.com/office/drawing/2014/main" val="2150384437"/>
                    </a:ext>
                  </a:extLst>
                </a:gridCol>
              </a:tblGrid>
              <a:tr h="6202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Nunito" panose="020B0604020202020204" charset="-52"/>
                        </a:rPr>
                        <a:t>Variable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Nunito" panose="020B0604020202020204" charset="-52"/>
                        </a:rPr>
                        <a:t>Value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29273"/>
                  </a:ext>
                </a:extLst>
              </a:tr>
              <a:tr h="5386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Nunito" panose="020B0604020202020204" charset="-52"/>
                        </a:rPr>
                        <a:t>Age</a:t>
                      </a:r>
                    </a:p>
                    <a:p>
                      <a:pPr algn="ctr"/>
                      <a:endParaRPr lang="en-US" sz="1400" dirty="0">
                        <a:latin typeface="Nunito" panose="020B0604020202020204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Nunito" panose="020B0604020202020204" charset="-52"/>
                        </a:rPr>
                        <a:t>5 categories</a:t>
                      </a:r>
                      <a:r>
                        <a:rPr lang="en-US" sz="1400" i="1" dirty="0">
                          <a:latin typeface="Nunito" panose="020B0604020202020204" charset="-52"/>
                        </a:rPr>
                        <a:t>:</a:t>
                      </a:r>
                    </a:p>
                    <a:p>
                      <a:r>
                        <a:rPr lang="en-US" sz="1400" i="1" dirty="0">
                          <a:latin typeface="Nunito" panose="020B0604020202020204" charset="-52"/>
                        </a:rPr>
                        <a:t>0-15; 15-29; 30-49; 50-79; 80+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9357"/>
                  </a:ext>
                </a:extLst>
              </a:tr>
              <a:tr h="792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Nunito" panose="020B0604020202020204" charset="-52"/>
                        </a:rPr>
                        <a:t>Education</a:t>
                      </a:r>
                      <a:endParaRPr lang="en-US" sz="140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Nunito" panose="020B0604020202020204" charset="-52"/>
                      </a:endParaRPr>
                    </a:p>
                    <a:p>
                      <a:pPr algn="ctr"/>
                      <a:endParaRPr lang="en-US" sz="1400" dirty="0">
                        <a:latin typeface="Nunito" panose="020B0604020202020204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Nunito" panose="020B0604020202020204" charset="-52"/>
                        </a:rPr>
                        <a:t>6 initial categories</a:t>
                      </a:r>
                      <a:r>
                        <a:rPr lang="en-US" sz="1400" b="0" i="1" dirty="0">
                          <a:latin typeface="Nunito" panose="020B0604020202020204" charset="-52"/>
                        </a:rPr>
                        <a:t>:</a:t>
                      </a:r>
                    </a:p>
                    <a:p>
                      <a:r>
                        <a:rPr lang="en-US" sz="1400" b="0" i="1" dirty="0">
                          <a:latin typeface="Nunito" panose="020B0604020202020204" charset="-52"/>
                        </a:rPr>
                        <a:t>No Primary Education - Higher</a:t>
                      </a:r>
                    </a:p>
                    <a:p>
                      <a:r>
                        <a:rPr lang="en-US" sz="1400" b="1" i="1" dirty="0">
                          <a:latin typeface="Nunito" panose="020B0604020202020204" charset="-52"/>
                        </a:rPr>
                        <a:t>3 constructed categories:</a:t>
                      </a:r>
                    </a:p>
                    <a:p>
                      <a:r>
                        <a:rPr lang="en-US" sz="1400" b="0" i="1" dirty="0">
                          <a:latin typeface="Nunito" panose="020B0604020202020204" charset="-52"/>
                        </a:rPr>
                        <a:t>Lower, Middle, Higher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0924"/>
                  </a:ext>
                </a:extLst>
              </a:tr>
              <a:tr h="61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Nunito" panose="020B0604020202020204" charset="-52"/>
                        </a:rPr>
                        <a:t>Income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Nunito" panose="020B0604020202020204" charset="-52"/>
                      </a:endParaRPr>
                    </a:p>
                    <a:p>
                      <a:pPr algn="ctr"/>
                      <a:endParaRPr lang="en-US" sz="1400" dirty="0">
                        <a:latin typeface="Nunito" panose="020B0604020202020204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Nunito" panose="020B0604020202020204" charset="-52"/>
                        </a:rPr>
                        <a:t>Median salary in regions:</a:t>
                      </a:r>
                    </a:p>
                    <a:p>
                      <a:r>
                        <a:rPr lang="en-US" sz="1400" b="0" i="1" dirty="0">
                          <a:latin typeface="Nunito" panose="020B0604020202020204" charset="-52"/>
                        </a:rPr>
                        <a:t>Moscow, Leningrad region, Perm, Kostroma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99415"/>
                  </a:ext>
                </a:extLst>
              </a:tr>
              <a:tr h="712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Nunito" panose="020B0604020202020204" charset="-52"/>
                        </a:rPr>
                        <a:t>Housing prices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Nunito" panose="020B0604020202020204" charset="-52"/>
                      </a:endParaRPr>
                    </a:p>
                    <a:p>
                      <a:pPr algn="ctr"/>
                      <a:endParaRPr lang="en-US" sz="1400" dirty="0">
                        <a:latin typeface="Nunito" panose="020B0604020202020204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Nunito" panose="020B0604020202020204" charset="-52"/>
                        </a:rPr>
                        <a:t>Price for square </a:t>
                      </a:r>
                      <a:r>
                        <a:rPr lang="en-US" sz="1400" b="1" i="1" dirty="0" err="1">
                          <a:latin typeface="Nunito" panose="020B0604020202020204" charset="-52"/>
                        </a:rPr>
                        <a:t>metre</a:t>
                      </a:r>
                      <a:r>
                        <a:rPr lang="en-US" sz="1400" b="1" i="1" dirty="0">
                          <a:latin typeface="Nunito" panose="020B0604020202020204" charset="-5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1" dirty="0">
                          <a:latin typeface="Nunito" panose="020B0604020202020204" charset="-52"/>
                        </a:rPr>
                        <a:t>Moscow, Leningrad region, Perm, Kostroma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43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929859-6E3E-432A-A57D-9BCA7B0C5652}"/>
              </a:ext>
            </a:extLst>
          </p:cNvPr>
          <p:cNvSpPr txBox="1"/>
          <p:nvPr/>
        </p:nvSpPr>
        <p:spPr>
          <a:xfrm>
            <a:off x="3090042" y="4726175"/>
            <a:ext cx="4225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Nunito" panose="020B0604020202020204" charset="-52"/>
              </a:rPr>
              <a:t>Table 1</a:t>
            </a:r>
            <a:r>
              <a:rPr lang="en-US" sz="1100" dirty="0">
                <a:latin typeface="Nunito" panose="020B0604020202020204" charset="-52"/>
              </a:rPr>
              <a:t>. Initial parameters for model calibration</a:t>
            </a:r>
            <a:r>
              <a:rPr lang="ru-RU" sz="1100" dirty="0">
                <a:latin typeface="Nunito" panose="020B0604020202020204" charset="-52"/>
              </a:rPr>
              <a:t> (2019)</a:t>
            </a:r>
            <a:endParaRPr lang="en-US" sz="1100" dirty="0">
              <a:latin typeface="Nunito" panose="020B0604020202020204" charset="-5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572A-8977-4BD3-A86D-4B9BC940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Nunito" panose="020B0604020202020204" charset="-52"/>
              </a:rPr>
              <a:t>Methodology for Data </a:t>
            </a:r>
            <a:r>
              <a:rPr lang="en-US" sz="3000" dirty="0">
                <a:solidFill>
                  <a:schemeClr val="accent1"/>
                </a:solidFill>
                <a:latin typeface="Nunito" panose="020B0604020202020204" charset="-52"/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F208-A58E-4AE2-B972-2A07BA9F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79193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E</a:t>
            </a:r>
            <a:r>
              <a:rPr lang="en-US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xperiments were conducted in </a:t>
            </a:r>
            <a:r>
              <a:rPr lang="en-US" dirty="0" err="1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NetLogo</a:t>
            </a:r>
            <a:r>
              <a:rPr lang="en-US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 software. Each experiment was done by </a:t>
            </a:r>
            <a:r>
              <a:rPr lang="en-US" b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100 simulation runs. </a:t>
            </a:r>
            <a:r>
              <a:rPr lang="en-US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Each experiment included </a:t>
            </a:r>
            <a:r>
              <a:rPr lang="en-US" b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four Russian regions </a:t>
            </a:r>
            <a:r>
              <a:rPr lang="en-US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for the comparison.</a:t>
            </a:r>
            <a:endParaRPr lang="en-US" b="1" dirty="0">
              <a:solidFill>
                <a:schemeClr val="tx1"/>
              </a:solidFill>
              <a:latin typeface="Nunito" panose="020B0604020202020204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9420-97BB-48CF-8CCC-E67FB985644E}"/>
              </a:ext>
            </a:extLst>
          </p:cNvPr>
          <p:cNvSpPr txBox="1"/>
          <p:nvPr/>
        </p:nvSpPr>
        <p:spPr>
          <a:xfrm>
            <a:off x="1156139" y="2385848"/>
            <a:ext cx="25960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Nunito" panose="020B0604020202020204" charset="-52"/>
              </a:rPr>
              <a:t>First Experiment</a:t>
            </a:r>
          </a:p>
          <a:p>
            <a:pPr algn="ctr"/>
            <a:endParaRPr lang="en-US" sz="1800" dirty="0"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algn="ctr"/>
            <a:r>
              <a:rPr lang="en-US" sz="18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investigating the relationship between </a:t>
            </a:r>
            <a:r>
              <a:rPr lang="en-US" sz="18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child allowance </a:t>
            </a:r>
            <a:r>
              <a:rPr lang="en-US" sz="18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and </a:t>
            </a:r>
            <a:r>
              <a:rPr lang="en-US" sz="18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the age of a person at first birth</a:t>
            </a:r>
            <a:endParaRPr lang="en-US" b="1" dirty="0">
              <a:latin typeface="Nunito" panose="020B0604020202020204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47784-C015-4C37-9105-D226D0DBC4ED}"/>
              </a:ext>
            </a:extLst>
          </p:cNvPr>
          <p:cNvSpPr txBox="1"/>
          <p:nvPr/>
        </p:nvSpPr>
        <p:spPr>
          <a:xfrm>
            <a:off x="4572001" y="2385848"/>
            <a:ext cx="34158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Nunito" panose="020B0604020202020204" charset="-52"/>
              </a:rPr>
              <a:t>Second Experiment</a:t>
            </a:r>
          </a:p>
          <a:p>
            <a:pPr algn="ctr"/>
            <a:endParaRPr lang="en-US" sz="1800" dirty="0"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algn="ctr"/>
            <a:r>
              <a:rPr lang="en-US" sz="18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investigating the relationship between </a:t>
            </a:r>
            <a:r>
              <a:rPr lang="en-US" sz="18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family economic background</a:t>
            </a:r>
            <a:r>
              <a:rPr lang="en-US" sz="18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 and </a:t>
            </a:r>
            <a:r>
              <a:rPr lang="en-US" sz="18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the effect of child allowance on the number of children in the household</a:t>
            </a:r>
            <a:endParaRPr lang="en-US" b="1" dirty="0">
              <a:latin typeface="Nunito" panose="020B0604020202020204" charset="-5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FD3F96-6729-47B5-ABA7-DE0FC8CF356B}"/>
              </a:ext>
            </a:extLst>
          </p:cNvPr>
          <p:cNvSpPr/>
          <p:nvPr/>
        </p:nvSpPr>
        <p:spPr>
          <a:xfrm>
            <a:off x="1063256" y="2275367"/>
            <a:ext cx="2775097" cy="6911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D3D47-AC35-4212-82C2-F5E0A6A755C8}"/>
              </a:ext>
            </a:extLst>
          </p:cNvPr>
          <p:cNvSpPr/>
          <p:nvPr/>
        </p:nvSpPr>
        <p:spPr>
          <a:xfrm>
            <a:off x="4797393" y="2275366"/>
            <a:ext cx="2965077" cy="6911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6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D269-02B8-433A-9C7F-A318F03C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7269" y="2237781"/>
            <a:ext cx="8520600" cy="841800"/>
          </a:xfrm>
        </p:spPr>
        <p:txBody>
          <a:bodyPr>
            <a:noAutofit/>
          </a:bodyPr>
          <a:lstStyle/>
          <a:p>
            <a:r>
              <a:rPr lang="en-US" sz="20000" dirty="0">
                <a:latin typeface="Nunito" panose="020B0604020202020204" charset="-52"/>
              </a:rPr>
              <a:t>0</a:t>
            </a:r>
            <a:r>
              <a:rPr lang="en-US" sz="20000" dirty="0">
                <a:solidFill>
                  <a:schemeClr val="accent1"/>
                </a:solidFill>
                <a:latin typeface="Nunito" panose="020B0604020202020204" charset="-52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B7663-EB85-4F29-9FC3-3C6D36F37EF2}"/>
              </a:ext>
            </a:extLst>
          </p:cNvPr>
          <p:cNvSpPr txBox="1"/>
          <p:nvPr/>
        </p:nvSpPr>
        <p:spPr>
          <a:xfrm>
            <a:off x="3842282" y="2150850"/>
            <a:ext cx="4985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Nunito" panose="020B0604020202020204" charset="-52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80768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dirty="0">
                <a:latin typeface="Nunito"/>
                <a:ea typeface="Nunito"/>
                <a:cs typeface="Nunito"/>
                <a:sym typeface="Nunito"/>
              </a:rPr>
              <a:t>Decision-making process. </a:t>
            </a:r>
            <a:r>
              <a:rPr lang="en-US" sz="3020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Scenario 1</a:t>
            </a:r>
            <a:endParaRPr sz="3020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311CB3-45A3-4A69-8400-FB51C88A3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6984"/>
              </p:ext>
            </p:extLst>
          </p:nvPr>
        </p:nvGraphicFramePr>
        <p:xfrm>
          <a:off x="3063108" y="1992265"/>
          <a:ext cx="3017784" cy="115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92">
                  <a:extLst>
                    <a:ext uri="{9D8B030D-6E8A-4147-A177-3AD203B41FA5}">
                      <a16:colId xmlns:a16="http://schemas.microsoft.com/office/drawing/2014/main" val="2224850877"/>
                    </a:ext>
                  </a:extLst>
                </a:gridCol>
                <a:gridCol w="1508892">
                  <a:extLst>
                    <a:ext uri="{9D8B030D-6E8A-4147-A177-3AD203B41FA5}">
                      <a16:colId xmlns:a16="http://schemas.microsoft.com/office/drawing/2014/main" val="691267478"/>
                    </a:ext>
                  </a:extLst>
                </a:gridCol>
              </a:tblGrid>
              <a:tr h="6202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Nunito" panose="020B0604020202020204" charset="-52"/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Nunito" panose="020B0604020202020204" charset="-52"/>
                        </a:rPr>
                        <a:t>Behavior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29273"/>
                  </a:ext>
                </a:extLst>
              </a:tr>
              <a:tr h="5386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" panose="020B0604020202020204" charset="-52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" panose="020B0604020202020204" charset="-52"/>
                        </a:rPr>
                        <a:t>Childbearing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893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929859-6E3E-432A-A57D-9BCA7B0C5652}"/>
              </a:ext>
            </a:extLst>
          </p:cNvPr>
          <p:cNvSpPr txBox="1"/>
          <p:nvPr/>
        </p:nvSpPr>
        <p:spPr>
          <a:xfrm>
            <a:off x="2532995" y="3151235"/>
            <a:ext cx="4225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Nunito" panose="020B0604020202020204" charset="-52"/>
              </a:rPr>
              <a:t>Table 3</a:t>
            </a:r>
            <a:r>
              <a:rPr lang="en-US" sz="1100" dirty="0">
                <a:latin typeface="Nunito" panose="020B0604020202020204" charset="-52"/>
              </a:rPr>
              <a:t>. Decision-making. Scenario 1</a:t>
            </a:r>
          </a:p>
        </p:txBody>
      </p:sp>
    </p:spTree>
    <p:extLst>
      <p:ext uri="{BB962C8B-B14F-4D97-AF65-F5344CB8AC3E}">
        <p14:creationId xmlns:p14="http://schemas.microsoft.com/office/powerpoint/2010/main" val="10029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dirty="0">
                <a:latin typeface="Nunito"/>
                <a:ea typeface="Nunito"/>
                <a:cs typeface="Nunito"/>
                <a:sym typeface="Nunito"/>
              </a:rPr>
              <a:t>Decision-making process. </a:t>
            </a:r>
            <a:r>
              <a:rPr lang="en-US" sz="3020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Scenario 2</a:t>
            </a:r>
            <a:endParaRPr sz="3020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311CB3-45A3-4A69-8400-FB51C88A3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19197"/>
              </p:ext>
            </p:extLst>
          </p:nvPr>
        </p:nvGraphicFramePr>
        <p:xfrm>
          <a:off x="704194" y="1108475"/>
          <a:ext cx="7735611" cy="3381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8537">
                  <a:extLst>
                    <a:ext uri="{9D8B030D-6E8A-4147-A177-3AD203B41FA5}">
                      <a16:colId xmlns:a16="http://schemas.microsoft.com/office/drawing/2014/main" val="2224850877"/>
                    </a:ext>
                  </a:extLst>
                </a:gridCol>
                <a:gridCol w="2578537">
                  <a:extLst>
                    <a:ext uri="{9D8B030D-6E8A-4147-A177-3AD203B41FA5}">
                      <a16:colId xmlns:a16="http://schemas.microsoft.com/office/drawing/2014/main" val="728307269"/>
                    </a:ext>
                  </a:extLst>
                </a:gridCol>
                <a:gridCol w="2578537">
                  <a:extLst>
                    <a:ext uri="{9D8B030D-6E8A-4147-A177-3AD203B41FA5}">
                      <a16:colId xmlns:a16="http://schemas.microsoft.com/office/drawing/2014/main" val="580921339"/>
                    </a:ext>
                  </a:extLst>
                </a:gridCol>
              </a:tblGrid>
              <a:tr h="4883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Nunito" panose="020B0604020202020204" charset="-52"/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Nunito" panose="020B0604020202020204" charset="-52"/>
                        </a:rPr>
                        <a:t>Scale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Nunito" panose="020B0604020202020204" charset="-52"/>
                        </a:rPr>
                        <a:t>Behavior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29273"/>
                  </a:ext>
                </a:extLst>
              </a:tr>
              <a:tr h="4240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Nunito" panose="020B0604020202020204" charset="-52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Nunito" panose="020B0604020202020204" charset="-52"/>
                        </a:rPr>
                        <a:t>-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Nunito" panose="020B0604020202020204" charset="-52"/>
                        </a:rPr>
                        <a:t>Childbearing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216790"/>
                  </a:ext>
                </a:extLst>
              </a:tr>
              <a:tr h="9358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Nunito" panose="020B0604020202020204" charset="-52"/>
                        </a:rPr>
                        <a:t>Attitude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i="1" u="none" strike="noStrike" cap="none" dirty="0">
                          <a:solidFill>
                            <a:schemeClr val="tx1"/>
                          </a:solidFill>
                          <a:latin typeface="Nunito" panose="020B0604020202020204" charset="-52"/>
                          <a:ea typeface="+mn-ea"/>
                          <a:cs typeface="+mn-cs"/>
                          <a:sym typeface="Arial"/>
                        </a:rPr>
                        <a:t>Two scales: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Nunito" panose="020B0604020202020204" charset="-52"/>
                          <a:ea typeface="+mn-ea"/>
                          <a:cs typeface="+mn-cs"/>
                          <a:sym typeface="Arial"/>
                        </a:rPr>
                        <a:t>-The degree to which an agent wants a child (0-100)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Nunito" panose="020B0604020202020204" charset="-52"/>
                          <a:ea typeface="+mn-ea"/>
                          <a:cs typeface="+mn-cs"/>
                          <a:sym typeface="Arial"/>
                        </a:rPr>
                        <a:t>-The degree to which an agent does not want a child (0-100)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Nunito" panose="020B0604020202020204" charset="-52"/>
                        </a:rPr>
                        <a:t>Childbearing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89357"/>
                  </a:ext>
                </a:extLst>
              </a:tr>
              <a:tr h="6239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Nunito" panose="020B0604020202020204" charset="-52"/>
                        </a:rPr>
                        <a:t>Subjective Norms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Nunito" panose="020B0604020202020204" charset="-52"/>
                          <a:ea typeface="+mn-ea"/>
                          <a:cs typeface="+mn-cs"/>
                          <a:sym typeface="Arial"/>
                        </a:rPr>
                        <a:t>Closeness of an agent to the 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Nunito" panose="020B0604020202020204" charset="-52"/>
                          <a:ea typeface="+mn-ea"/>
                          <a:cs typeface="+mn-cs"/>
                          <a:sym typeface="Arial"/>
                        </a:rPr>
                        <a:t>average age of first birth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Nunito" panose="020B0604020202020204" charset="-52"/>
                          <a:ea typeface="+mn-ea"/>
                          <a:cs typeface="+mn-cs"/>
                          <a:sym typeface="Arial"/>
                        </a:rPr>
                        <a:t> in chosen region (0-100)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Nunito" panose="020B0604020202020204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130924"/>
                  </a:ext>
                </a:extLst>
              </a:tr>
              <a:tr h="4830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Nunito" panose="020B0604020202020204" charset="-52"/>
                        </a:rPr>
                        <a:t>Perceived Behavioral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Nunito" panose="020B0604020202020204" charset="-52"/>
                          <a:ea typeface="+mn-ea"/>
                          <a:cs typeface="+mn-cs"/>
                          <a:sym typeface="Arial"/>
                        </a:rPr>
                        <a:t>The agent’s perceived control over his/her ability to pay 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Nunito" panose="020B0604020202020204" charset="-52"/>
                          <a:ea typeface="+mn-ea"/>
                          <a:cs typeface="+mn-cs"/>
                          <a:sym typeface="Arial"/>
                        </a:rPr>
                        <a:t>for child basic needs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Nunito" panose="020B0604020202020204" charset="-52"/>
                          <a:ea typeface="+mn-ea"/>
                          <a:cs typeface="+mn-cs"/>
                          <a:sym typeface="Arial"/>
                        </a:rPr>
                        <a:t> based on average costs for a child (0-100)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Nunito" panose="020B0604020202020204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8994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05E8B0-5289-4C9B-A62B-03ACCA0F84AB}"/>
              </a:ext>
            </a:extLst>
          </p:cNvPr>
          <p:cNvSpPr txBox="1"/>
          <p:nvPr/>
        </p:nvSpPr>
        <p:spPr>
          <a:xfrm>
            <a:off x="2459419" y="4489766"/>
            <a:ext cx="4225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Nunito" panose="020B0604020202020204" charset="-52"/>
              </a:rPr>
              <a:t>Table 4</a:t>
            </a:r>
            <a:r>
              <a:rPr lang="en-US" sz="1100" dirty="0">
                <a:latin typeface="Nunito" panose="020B0604020202020204" charset="-52"/>
              </a:rPr>
              <a:t>. Decision-making. Scenario 2</a:t>
            </a:r>
          </a:p>
        </p:txBody>
      </p:sp>
    </p:spTree>
    <p:extLst>
      <p:ext uri="{BB962C8B-B14F-4D97-AF65-F5344CB8AC3E}">
        <p14:creationId xmlns:p14="http://schemas.microsoft.com/office/powerpoint/2010/main" val="221540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F322CD43-40C6-4755-973C-44604F2EE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dirty="0">
                <a:latin typeface="Nunito"/>
                <a:ea typeface="Nunito"/>
                <a:cs typeface="Nunito"/>
                <a:sym typeface="Nunito"/>
              </a:rPr>
              <a:t>Decision-making process. </a:t>
            </a:r>
            <a:r>
              <a:rPr lang="en-US" sz="3020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Scenario 2</a:t>
            </a:r>
            <a:endParaRPr sz="3020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Picture 4" descr="Theory of planned behavior - Wikipedia">
            <a:extLst>
              <a:ext uri="{FF2B5EF4-FFF2-40B4-BE49-F238E27FC236}">
                <a16:creationId xmlns:a16="http://schemas.microsoft.com/office/drawing/2014/main" id="{B835F636-C3C0-44AD-96B6-CEBD10B5B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164" r="3482" b="6040"/>
          <a:stretch/>
        </p:blipFill>
        <p:spPr bwMode="auto">
          <a:xfrm>
            <a:off x="311700" y="1157588"/>
            <a:ext cx="6442841" cy="363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821360-882C-407C-91B9-C431617A2228}"/>
              </a:ext>
            </a:extLst>
          </p:cNvPr>
          <p:cNvSpPr/>
          <p:nvPr/>
        </p:nvSpPr>
        <p:spPr>
          <a:xfrm>
            <a:off x="3785191" y="1414130"/>
            <a:ext cx="2892056" cy="32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97E70-92F0-4210-870E-943F9E35446D}"/>
              </a:ext>
            </a:extLst>
          </p:cNvPr>
          <p:cNvSpPr txBox="1"/>
          <p:nvPr/>
        </p:nvSpPr>
        <p:spPr>
          <a:xfrm>
            <a:off x="1666444" y="1684691"/>
            <a:ext cx="594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Nunito" panose="020B0604020202020204" charset="-52"/>
              </a:rPr>
              <a:t>0-100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5B839-292C-46B1-A4FC-6C3A073603C0}"/>
              </a:ext>
            </a:extLst>
          </p:cNvPr>
          <p:cNvSpPr txBox="1"/>
          <p:nvPr/>
        </p:nvSpPr>
        <p:spPr>
          <a:xfrm>
            <a:off x="1666444" y="3116318"/>
            <a:ext cx="594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Nunito" panose="020B0604020202020204" charset="-52"/>
              </a:rPr>
              <a:t>0-100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29AD0-638C-48E7-A52D-F3EB24E88201}"/>
              </a:ext>
            </a:extLst>
          </p:cNvPr>
          <p:cNvSpPr txBox="1"/>
          <p:nvPr/>
        </p:nvSpPr>
        <p:spPr>
          <a:xfrm>
            <a:off x="1666444" y="4509939"/>
            <a:ext cx="594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Nunito" panose="020B0604020202020204" charset="-52"/>
              </a:rPr>
              <a:t>0-100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3A807-B91D-4727-AACC-CC0D4F062C81}"/>
              </a:ext>
            </a:extLst>
          </p:cNvPr>
          <p:cNvSpPr txBox="1"/>
          <p:nvPr/>
        </p:nvSpPr>
        <p:spPr>
          <a:xfrm>
            <a:off x="3203945" y="1835485"/>
            <a:ext cx="425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Nunito" panose="020B0604020202020204" charset="-52"/>
              </a:rPr>
              <a:t>0-1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1A034-0EE5-4827-9AA0-4B0848450712}"/>
              </a:ext>
            </a:extLst>
          </p:cNvPr>
          <p:cNvSpPr txBox="1"/>
          <p:nvPr/>
        </p:nvSpPr>
        <p:spPr>
          <a:xfrm>
            <a:off x="2778643" y="2725443"/>
            <a:ext cx="425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Nunito" panose="020B0604020202020204" charset="-52"/>
              </a:rPr>
              <a:t>0-1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57DD9-CBDF-4E7C-AF86-B729719686F3}"/>
              </a:ext>
            </a:extLst>
          </p:cNvPr>
          <p:cNvSpPr txBox="1"/>
          <p:nvPr/>
        </p:nvSpPr>
        <p:spPr>
          <a:xfrm>
            <a:off x="3203945" y="3961003"/>
            <a:ext cx="425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Nunito" panose="020B0604020202020204" charset="-52"/>
              </a:rPr>
              <a:t>0-1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FBAE0-C55F-413C-BBA6-53F83F9E7F78}"/>
              </a:ext>
            </a:extLst>
          </p:cNvPr>
          <p:cNvSpPr txBox="1"/>
          <p:nvPr/>
        </p:nvSpPr>
        <p:spPr>
          <a:xfrm>
            <a:off x="3742660" y="3022732"/>
            <a:ext cx="594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Nunito" panose="020B0604020202020204" charset="-52"/>
              </a:rPr>
              <a:t>0-100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ED0A39-0CF5-4874-A843-565FFA5BC503}"/>
              </a:ext>
            </a:extLst>
          </p:cNvPr>
          <p:cNvSpPr txBox="1"/>
          <p:nvPr/>
        </p:nvSpPr>
        <p:spPr>
          <a:xfrm>
            <a:off x="386128" y="475616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Nunito" panose="020B0604020202020204" charset="-52"/>
                <a:ea typeface="NSimSun" panose="02010609030101010101" pitchFamily="49" charset="-122"/>
                <a:cs typeface="Nirmala UI Semilight" panose="020B0402040204020203" pitchFamily="34" charset="0"/>
              </a:rPr>
              <a:t>Figure 4</a:t>
            </a:r>
            <a:r>
              <a:rPr lang="en-US" sz="1000" dirty="0">
                <a:latin typeface="Nunito" panose="020B0604020202020204" charset="-52"/>
                <a:ea typeface="NSimSun" panose="02010609030101010101" pitchFamily="49" charset="-122"/>
                <a:cs typeface="Nirmala UI Semilight" panose="020B0402040204020203" pitchFamily="34" charset="0"/>
              </a:rPr>
              <a:t>. Theory of planned  behavior. Factor Weights</a:t>
            </a:r>
          </a:p>
        </p:txBody>
      </p:sp>
    </p:spTree>
    <p:extLst>
      <p:ext uri="{BB962C8B-B14F-4D97-AF65-F5344CB8AC3E}">
        <p14:creationId xmlns:p14="http://schemas.microsoft.com/office/powerpoint/2010/main" val="135761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dirty="0">
                <a:latin typeface="Nunito"/>
                <a:ea typeface="Nunito"/>
                <a:cs typeface="Nunito"/>
                <a:sym typeface="Nunito"/>
              </a:rPr>
              <a:t>Decision-making process. </a:t>
            </a:r>
            <a:r>
              <a:rPr lang="en-US" sz="3020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Scenario 3</a:t>
            </a:r>
            <a:endParaRPr sz="3020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7CEA0-9314-4DD8-9207-A51A7C0E81B6}"/>
              </a:ext>
            </a:extLst>
          </p:cNvPr>
          <p:cNvSpPr txBox="1"/>
          <p:nvPr/>
        </p:nvSpPr>
        <p:spPr>
          <a:xfrm>
            <a:off x="441434" y="1292772"/>
            <a:ext cx="839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Nunito" panose="020B0604020202020204" charset="-52"/>
              </a:rPr>
              <a:t>If an agent does not have housing: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95F75-ECFB-40C6-9228-9012E3BC4798}"/>
              </a:ext>
            </a:extLst>
          </p:cNvPr>
          <p:cNvSpPr txBox="1"/>
          <p:nvPr/>
        </p:nvSpPr>
        <p:spPr>
          <a:xfrm>
            <a:off x="441434" y="2952814"/>
            <a:ext cx="69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Nunito" panose="020B0604020202020204" charset="-52"/>
              </a:rPr>
              <a:t>If an agent has housing: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F89D4-1A8A-4A02-9366-DCD15BA2BE95}"/>
              </a:ext>
            </a:extLst>
          </p:cNvPr>
          <p:cNvSpPr txBox="1"/>
          <p:nvPr/>
        </p:nvSpPr>
        <p:spPr>
          <a:xfrm>
            <a:off x="567559" y="1954924"/>
            <a:ext cx="203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anose="020B0604020202020204" charset="-52"/>
              </a:rPr>
              <a:t>Child Allowance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B3A3A-1FFC-43CB-96FE-065EEEE76FE0}"/>
              </a:ext>
            </a:extLst>
          </p:cNvPr>
          <p:cNvSpPr txBox="1"/>
          <p:nvPr/>
        </p:nvSpPr>
        <p:spPr>
          <a:xfrm>
            <a:off x="567558" y="3679711"/>
            <a:ext cx="203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anose="020B0604020202020204" charset="-52"/>
              </a:rPr>
              <a:t>Child Allowance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DFB5C-6004-493F-AF07-5465566FD41D}"/>
              </a:ext>
            </a:extLst>
          </p:cNvPr>
          <p:cNvSpPr txBox="1"/>
          <p:nvPr/>
        </p:nvSpPr>
        <p:spPr>
          <a:xfrm>
            <a:off x="4041227" y="3610716"/>
            <a:ext cx="188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anose="020B0604020202020204" charset="-52"/>
              </a:rPr>
              <a:t>Perceived Behavioral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408B3-5252-486A-8F51-06E0A7D39D79}"/>
              </a:ext>
            </a:extLst>
          </p:cNvPr>
          <p:cNvSpPr txBox="1"/>
          <p:nvPr/>
        </p:nvSpPr>
        <p:spPr>
          <a:xfrm>
            <a:off x="4041227" y="1954923"/>
            <a:ext cx="203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anose="020B0604020202020204" charset="-52"/>
              </a:rPr>
              <a:t>Attitude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3C469B-0ED9-408C-AFAE-D838D33582B7}"/>
              </a:ext>
            </a:extLst>
          </p:cNvPr>
          <p:cNvSpPr/>
          <p:nvPr/>
        </p:nvSpPr>
        <p:spPr>
          <a:xfrm>
            <a:off x="567559" y="1901277"/>
            <a:ext cx="1450428" cy="415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2A7204-E5F7-40A5-B6E0-BADF98B63412}"/>
              </a:ext>
            </a:extLst>
          </p:cNvPr>
          <p:cNvSpPr/>
          <p:nvPr/>
        </p:nvSpPr>
        <p:spPr>
          <a:xfrm>
            <a:off x="567559" y="3626067"/>
            <a:ext cx="1450428" cy="415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ECCC6C-B3F3-424A-A046-E51F52DBDA09}"/>
              </a:ext>
            </a:extLst>
          </p:cNvPr>
          <p:cNvSpPr/>
          <p:nvPr/>
        </p:nvSpPr>
        <p:spPr>
          <a:xfrm>
            <a:off x="4041227" y="3499573"/>
            <a:ext cx="2039007" cy="6996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6471FF-9081-4670-8A0F-D04C2DE55E9C}"/>
              </a:ext>
            </a:extLst>
          </p:cNvPr>
          <p:cNvSpPr/>
          <p:nvPr/>
        </p:nvSpPr>
        <p:spPr>
          <a:xfrm>
            <a:off x="3808656" y="1901277"/>
            <a:ext cx="1326869" cy="415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6C19C-53A5-4317-A199-424A4B450EA1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017987" y="2108811"/>
            <a:ext cx="1790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04619E-7A68-4210-95C2-D0750522DDC2}"/>
              </a:ext>
            </a:extLst>
          </p:cNvPr>
          <p:cNvCxnSpPr>
            <a:cxnSpLocks/>
          </p:cNvCxnSpPr>
          <p:nvPr/>
        </p:nvCxnSpPr>
        <p:spPr>
          <a:xfrm flipV="1">
            <a:off x="2017987" y="3822604"/>
            <a:ext cx="2023240" cy="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D5C5AA-8CC5-4139-8DF9-16C15952C713}"/>
              </a:ext>
            </a:extLst>
          </p:cNvPr>
          <p:cNvSpPr txBox="1"/>
          <p:nvPr/>
        </p:nvSpPr>
        <p:spPr>
          <a:xfrm>
            <a:off x="2463242" y="1823788"/>
            <a:ext cx="9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Nunito" panose="020B0604020202020204" charset="-52"/>
              </a:rPr>
              <a:t>increase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22AE5-D9BD-4D4A-B3DD-5A25A6893B15}"/>
              </a:ext>
            </a:extLst>
          </p:cNvPr>
          <p:cNvSpPr txBox="1"/>
          <p:nvPr/>
        </p:nvSpPr>
        <p:spPr>
          <a:xfrm>
            <a:off x="2463242" y="3564549"/>
            <a:ext cx="9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Nunito" panose="020B0604020202020204" charset="-52"/>
              </a:rPr>
              <a:t>increase</a:t>
            </a:r>
          </a:p>
        </p:txBody>
      </p:sp>
    </p:spTree>
    <p:extLst>
      <p:ext uri="{BB962C8B-B14F-4D97-AF65-F5344CB8AC3E}">
        <p14:creationId xmlns:p14="http://schemas.microsoft.com/office/powerpoint/2010/main" val="211304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 dirty="0">
                <a:latin typeface="Nunito"/>
                <a:ea typeface="Nunito"/>
                <a:cs typeface="Nunito"/>
                <a:sym typeface="Nunito"/>
              </a:rPr>
              <a:t>Experiments</a:t>
            </a:r>
            <a:endParaRPr sz="3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11700" y="14076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The</a:t>
            </a:r>
            <a:r>
              <a:rPr lang="en-US" sz="18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first</a:t>
            </a:r>
            <a:r>
              <a:rPr lang="en-US" sz="18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experiment</a:t>
            </a:r>
            <a:r>
              <a:rPr lang="en-US" sz="18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was aimed on investigating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the relationship between the presence of child allowance (baby bonus) and age at first birth.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i="1" dirty="0"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The</a:t>
            </a:r>
            <a:r>
              <a:rPr lang="en-US" sz="18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second</a:t>
            </a:r>
            <a:r>
              <a:rPr lang="en-US" sz="18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experiment</a:t>
            </a:r>
            <a:r>
              <a:rPr lang="en-US" sz="18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was aimed on investigating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the relationship between family economic background and average number of children in each income group, moderated by the presence of child allowance (baby bonus).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i="1" dirty="0">
              <a:solidFill>
                <a:schemeClr val="tx1"/>
              </a:solidFill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i="1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Note: 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All experiments were conducted for </a:t>
            </a:r>
            <a:r>
              <a:rPr lang="en-US" sz="1800" b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100 simulation runs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, with the following factor weights: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attitude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 (0.3),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subjective norms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 (0.3), and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perceived behavioral contro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l (0.4). The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intention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 threshold was 50%.</a:t>
            </a:r>
            <a:endParaRPr b="1" dirty="0">
              <a:solidFill>
                <a:schemeClr val="tx1"/>
              </a:solidFill>
              <a:latin typeface="Nunito" panose="020B0604020202020204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D269-02B8-433A-9C7F-A318F03C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09" y="2150850"/>
            <a:ext cx="8520600" cy="841800"/>
          </a:xfrm>
        </p:spPr>
        <p:txBody>
          <a:bodyPr>
            <a:noAutofit/>
          </a:bodyPr>
          <a:lstStyle/>
          <a:p>
            <a:r>
              <a:rPr lang="en-US" sz="20000" dirty="0">
                <a:latin typeface="Nunito" panose="020B0604020202020204" charset="-52"/>
              </a:rPr>
              <a:t>0</a:t>
            </a:r>
            <a:r>
              <a:rPr lang="en-US" sz="20000" dirty="0">
                <a:solidFill>
                  <a:schemeClr val="accent1"/>
                </a:solidFill>
                <a:latin typeface="Nunito" panose="020B0604020202020204" charset="-52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B7663-EB85-4F29-9FC3-3C6D36F37EF2}"/>
              </a:ext>
            </a:extLst>
          </p:cNvPr>
          <p:cNvSpPr txBox="1"/>
          <p:nvPr/>
        </p:nvSpPr>
        <p:spPr>
          <a:xfrm>
            <a:off x="1022883" y="1602254"/>
            <a:ext cx="4158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" panose="020B0604020202020204" charset="-52"/>
              </a:rPr>
              <a:t>Theory </a:t>
            </a:r>
            <a:r>
              <a:rPr lang="en-US" sz="6000" dirty="0">
                <a:solidFill>
                  <a:schemeClr val="accent1"/>
                </a:solidFill>
                <a:latin typeface="Nunito" panose="020B0604020202020204" charset="-52"/>
              </a:rPr>
              <a:t>and</a:t>
            </a:r>
            <a:r>
              <a:rPr lang="en-US" sz="6000" dirty="0">
                <a:latin typeface="Nunito" panose="020B0604020202020204" charset="-52"/>
              </a:rPr>
              <a:t> Relevance</a:t>
            </a:r>
          </a:p>
        </p:txBody>
      </p:sp>
    </p:spTree>
    <p:extLst>
      <p:ext uri="{BB962C8B-B14F-4D97-AF65-F5344CB8AC3E}">
        <p14:creationId xmlns:p14="http://schemas.microsoft.com/office/powerpoint/2010/main" val="2382323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 dirty="0">
                <a:latin typeface="Nunito"/>
                <a:ea typeface="Nunito"/>
                <a:cs typeface="Nunito"/>
                <a:sym typeface="Nunito"/>
              </a:rPr>
              <a:t>Experiments</a:t>
            </a:r>
            <a:endParaRPr sz="3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11700" y="1205637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The results of the </a:t>
            </a:r>
            <a:r>
              <a:rPr lang="en-US" dirty="0">
                <a:solidFill>
                  <a:schemeClr val="accent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first</a:t>
            </a: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 experiment: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1"/>
              </a:solidFill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the median age at first birth </a:t>
            </a:r>
            <a:r>
              <a:rPr lang="en-US" b="1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slightly   decreases (~0.5 years)</a:t>
            </a: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 with the introduction of child allowance in more developed regions (Moscow, Leningrad region)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the median age at first birth </a:t>
            </a:r>
            <a:r>
              <a:rPr lang="en-US" b="1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sharply decreases (~8 years)</a:t>
            </a: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 with the introduction of child allowance in less developed regions (Perm, Kostroma)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US" dirty="0">
              <a:solidFill>
                <a:schemeClr val="tx1"/>
              </a:solidFill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US" dirty="0">
              <a:solidFill>
                <a:schemeClr val="tx1"/>
              </a:solidFill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1"/>
              </a:solidFill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</p:txBody>
      </p:sp>
      <p:sp>
        <p:nvSpPr>
          <p:cNvPr id="4" name="Google Shape;141;p22">
            <a:extLst>
              <a:ext uri="{FF2B5EF4-FFF2-40B4-BE49-F238E27FC236}">
                <a16:creationId xmlns:a16="http://schemas.microsoft.com/office/drawing/2014/main" id="{3D7C782E-899D-4157-ACF0-7BE41A1C4ECC}"/>
              </a:ext>
            </a:extLst>
          </p:cNvPr>
          <p:cNvSpPr txBox="1">
            <a:spLocks/>
          </p:cNvSpPr>
          <p:nvPr/>
        </p:nvSpPr>
        <p:spPr>
          <a:xfrm>
            <a:off x="4572000" y="1205637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The results of the </a:t>
            </a:r>
            <a:r>
              <a:rPr lang="en-US" dirty="0">
                <a:solidFill>
                  <a:schemeClr val="accent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second</a:t>
            </a: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 experiment:</a:t>
            </a:r>
          </a:p>
          <a:p>
            <a:pPr marL="0" indent="0">
              <a:spcAft>
                <a:spcPts val="1200"/>
              </a:spcAft>
              <a:buFont typeface="Arial"/>
              <a:buNone/>
            </a:pPr>
            <a:endParaRPr lang="en-US" dirty="0">
              <a:solidFill>
                <a:schemeClr val="tx1"/>
              </a:solidFill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higher family economic background </a:t>
            </a:r>
            <a:r>
              <a:rPr lang="en-US" b="1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increases</a:t>
            </a: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 the average number of children per family in any region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introduced child allowance motivates families to have more children in any income group and any region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In less developed regions the presence of child allowance is the </a:t>
            </a:r>
            <a:r>
              <a:rPr lang="en-US" b="1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determining factor </a:t>
            </a: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of fertility decisions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en-US" sz="1700" dirty="0">
              <a:solidFill>
                <a:schemeClr val="tx1"/>
              </a:solidFill>
              <a:latin typeface="Nunito" panose="020B0604020202020204" charset="-52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22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D269-02B8-433A-9C7F-A318F03C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66" y="2599997"/>
            <a:ext cx="8520600" cy="841800"/>
          </a:xfrm>
        </p:spPr>
        <p:txBody>
          <a:bodyPr>
            <a:noAutofit/>
          </a:bodyPr>
          <a:lstStyle/>
          <a:p>
            <a:r>
              <a:rPr lang="en-US" sz="20000" dirty="0">
                <a:latin typeface="Nunito" panose="020B0604020202020204" charset="-52"/>
              </a:rPr>
              <a:t>0</a:t>
            </a:r>
            <a:r>
              <a:rPr lang="en-US" sz="20000" dirty="0">
                <a:solidFill>
                  <a:schemeClr val="accent1"/>
                </a:solidFill>
                <a:latin typeface="Nunito" panose="020B0604020202020204" charset="-52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B7663-EB85-4F29-9FC3-3C6D36F37EF2}"/>
              </a:ext>
            </a:extLst>
          </p:cNvPr>
          <p:cNvSpPr txBox="1"/>
          <p:nvPr/>
        </p:nvSpPr>
        <p:spPr>
          <a:xfrm>
            <a:off x="649763" y="805526"/>
            <a:ext cx="8158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Nunito" panose="020B0604020202020204" charset="-52"/>
              </a:rPr>
              <a:t>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25855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dirty="0">
                <a:latin typeface="Nunito"/>
                <a:ea typeface="Nunito"/>
                <a:cs typeface="Nunito"/>
                <a:sym typeface="Nunito"/>
              </a:rPr>
              <a:t>Hypotheses </a:t>
            </a:r>
            <a:r>
              <a:rPr lang="en-US" sz="3020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Testing</a:t>
            </a:r>
            <a:endParaRPr sz="3020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147;p23">
            <a:extLst>
              <a:ext uri="{FF2B5EF4-FFF2-40B4-BE49-F238E27FC236}">
                <a16:creationId xmlns:a16="http://schemas.microsoft.com/office/drawing/2014/main" id="{F1949F91-86E5-40BA-BAB9-9FCD15F3E767}"/>
              </a:ext>
            </a:extLst>
          </p:cNvPr>
          <p:cNvSpPr txBox="1">
            <a:spLocks/>
          </p:cNvSpPr>
          <p:nvPr/>
        </p:nvSpPr>
        <p:spPr>
          <a:xfrm>
            <a:off x="414670" y="1152475"/>
            <a:ext cx="841763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sz="1800" i="1" dirty="0">
                <a:solidFill>
                  <a:schemeClr val="accent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Hypothesis 1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: Approved</a:t>
            </a:r>
            <a:endParaRPr lang="en-US" sz="1800" i="1" dirty="0">
              <a:solidFill>
                <a:schemeClr val="accent1"/>
              </a:solidFill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In those regions where child allowances are not comparatively high to salary and prices, child allowance will have much less influence on the age at first birth.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i="1" dirty="0">
                <a:solidFill>
                  <a:schemeClr val="accent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Hypothesis 2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: Approved</a:t>
            </a:r>
            <a:endParaRPr lang="ru-RU" sz="1800" i="1" dirty="0">
              <a:solidFill>
                <a:schemeClr val="accent1"/>
              </a:solidFill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In less developed regions the influence of child allowance on the relationship between the number of children and family economic background is much higher than in more developed regions.</a:t>
            </a:r>
            <a:endParaRPr lang="en-US" dirty="0">
              <a:solidFill>
                <a:schemeClr val="tx1"/>
              </a:solidFill>
              <a:latin typeface="Nunito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22996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24ED-8651-43D6-A968-B80C0B6A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to </a:t>
            </a:r>
            <a:r>
              <a:rPr lang="en-US" dirty="0">
                <a:solidFill>
                  <a:schemeClr val="accent1"/>
                </a:solidFill>
              </a:rPr>
              <a:t>Previous</a:t>
            </a:r>
            <a:r>
              <a:rPr lang="en-US" dirty="0"/>
              <a:t>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C54C8-1B6B-49CD-B2B9-7AB87C2F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3462858" cy="3876725"/>
          </a:xfrm>
        </p:spPr>
        <p:txBody>
          <a:bodyPr>
            <a:normAutofit fontScale="85000" lnSpcReduction="20000"/>
          </a:bodyPr>
          <a:lstStyle/>
          <a:p>
            <a:pPr marL="11430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Nunito" panose="020B0604020202020204" charset="-52"/>
              </a:rPr>
              <a:t>Previous research</a:t>
            </a:r>
          </a:p>
          <a:p>
            <a:pPr marL="114300" indent="0" algn="ctr">
              <a:buNone/>
            </a:pPr>
            <a:endParaRPr lang="en-US" dirty="0">
              <a:solidFill>
                <a:schemeClr val="tx1"/>
              </a:solidFill>
              <a:latin typeface="Nunito" panose="020B0604020202020204" charset="-52"/>
            </a:endParaRPr>
          </a:p>
          <a:p>
            <a:pPr marL="11430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Nunito" panose="020B0604020202020204" charset="-52"/>
              </a:rPr>
              <a:t>“Pronatalist measures in 2007 mainly caused lowering the age of the first birth and shortening the intervals between parities” (</a:t>
            </a:r>
            <a:r>
              <a:rPr lang="en-US" sz="2000" i="1" dirty="0" err="1">
                <a:solidFill>
                  <a:schemeClr val="tx1"/>
                </a:solidFill>
                <a:latin typeface="Nunito" panose="020B0604020202020204" charset="-52"/>
              </a:rPr>
              <a:t>Frejka</a:t>
            </a:r>
            <a:r>
              <a:rPr lang="en-US" sz="2000" i="1" dirty="0">
                <a:solidFill>
                  <a:schemeClr val="tx1"/>
                </a:solidFill>
                <a:latin typeface="Nunito" panose="020B0604020202020204" charset="-52"/>
              </a:rPr>
              <a:t> &amp; </a:t>
            </a:r>
            <a:r>
              <a:rPr lang="en-US" sz="2000" i="1" dirty="0" err="1">
                <a:solidFill>
                  <a:schemeClr val="tx1"/>
                </a:solidFill>
                <a:latin typeface="Nunito" panose="020B0604020202020204" charset="-52"/>
              </a:rPr>
              <a:t>Zakharov</a:t>
            </a:r>
            <a:r>
              <a:rPr lang="en-US" sz="2000" i="1" dirty="0">
                <a:solidFill>
                  <a:schemeClr val="tx1"/>
                </a:solidFill>
                <a:latin typeface="Nunito" panose="020B0604020202020204" charset="-52"/>
              </a:rPr>
              <a:t>, 2013)</a:t>
            </a:r>
          </a:p>
          <a:p>
            <a:pPr marL="114300" indent="0">
              <a:buNone/>
            </a:pPr>
            <a:endParaRPr lang="en-US" i="1" dirty="0">
              <a:solidFill>
                <a:schemeClr val="tx1"/>
              </a:solidFill>
              <a:latin typeface="Nunito" panose="020B0604020202020204" charset="-52"/>
            </a:endParaRPr>
          </a:p>
          <a:p>
            <a:pPr marL="114300" indent="0">
              <a:buNone/>
            </a:pPr>
            <a:endParaRPr lang="en-US" i="1" dirty="0">
              <a:solidFill>
                <a:schemeClr val="tx1"/>
              </a:solidFill>
              <a:latin typeface="Nunito" panose="020B0604020202020204" charset="-52"/>
            </a:endParaRPr>
          </a:p>
          <a:p>
            <a:pPr marL="11430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Nunito" panose="020B0604020202020204" charset="-52"/>
              </a:rPr>
              <a:t>“</a:t>
            </a:r>
            <a:r>
              <a:rPr lang="en-US" sz="2000" i="1" dirty="0" err="1">
                <a:solidFill>
                  <a:schemeClr val="tx1"/>
                </a:solidFill>
                <a:latin typeface="Nunito" panose="020B0604020202020204" charset="-52"/>
              </a:rPr>
              <a:t>Slonimczyk</a:t>
            </a:r>
            <a:r>
              <a:rPr lang="en-US" sz="2000" i="1" dirty="0">
                <a:solidFill>
                  <a:schemeClr val="tx1"/>
                </a:solidFill>
                <a:latin typeface="Nunito" panose="020B0604020202020204" charset="-52"/>
              </a:rPr>
              <a:t> and </a:t>
            </a:r>
            <a:r>
              <a:rPr lang="en-US" sz="2000" i="1" dirty="0" err="1">
                <a:solidFill>
                  <a:schemeClr val="tx1"/>
                </a:solidFill>
                <a:latin typeface="Nunito" panose="020B0604020202020204" charset="-52"/>
              </a:rPr>
              <a:t>Yurko</a:t>
            </a:r>
            <a:r>
              <a:rPr lang="en-US" sz="2000" i="1" dirty="0">
                <a:solidFill>
                  <a:schemeClr val="tx1"/>
                </a:solidFill>
                <a:latin typeface="Nunito" panose="020B0604020202020204" charset="-52"/>
              </a:rPr>
              <a:t> (2013) reported that the maternity capital in Russia resulted in an increase of fertility of about 0.15 children per woman”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DB6F64-CBA4-4DBE-9D9F-618E38635325}"/>
              </a:ext>
            </a:extLst>
          </p:cNvPr>
          <p:cNvSpPr txBox="1">
            <a:spLocks/>
          </p:cNvSpPr>
          <p:nvPr/>
        </p:nvSpPr>
        <p:spPr>
          <a:xfrm>
            <a:off x="4667693" y="1159983"/>
            <a:ext cx="3462858" cy="377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Nunito" panose="020B0604020202020204" charset="-52"/>
              </a:rPr>
              <a:t>Agent-based model</a:t>
            </a:r>
          </a:p>
          <a:p>
            <a:pPr marL="114300" indent="0" algn="ctr">
              <a:buFont typeface="Arial"/>
              <a:buNone/>
            </a:pPr>
            <a:endParaRPr lang="en-US" dirty="0">
              <a:latin typeface="Nunito" panose="020B0604020202020204" charset="-52"/>
            </a:endParaRPr>
          </a:p>
          <a:p>
            <a:pPr marL="114300" indent="0">
              <a:buFont typeface="Arial"/>
              <a:buNone/>
            </a:pPr>
            <a:r>
              <a:rPr lang="en-US" sz="2000" i="1" dirty="0">
                <a:solidFill>
                  <a:schemeClr val="tx1"/>
                </a:solidFill>
                <a:latin typeface="Nunito" panose="020B0604020202020204" charset="-52"/>
              </a:rPr>
              <a:t>“Introducing child allowances lowers the age at first birth in less developed regions”</a:t>
            </a:r>
          </a:p>
          <a:p>
            <a:pPr marL="114300" indent="0">
              <a:buFont typeface="Arial"/>
              <a:buNone/>
            </a:pPr>
            <a:endParaRPr lang="en-US" sz="2000" i="1" dirty="0">
              <a:solidFill>
                <a:schemeClr val="tx1"/>
              </a:solidFill>
              <a:latin typeface="Nunito" panose="020B0604020202020204" charset="-52"/>
            </a:endParaRPr>
          </a:p>
          <a:p>
            <a:pPr marL="114300" indent="0">
              <a:buFont typeface="Arial"/>
              <a:buNone/>
            </a:pPr>
            <a:endParaRPr lang="en-US" sz="2000" i="1" dirty="0">
              <a:solidFill>
                <a:schemeClr val="tx1"/>
              </a:solidFill>
              <a:latin typeface="Nunito" panose="020B0604020202020204" charset="-52"/>
            </a:endParaRPr>
          </a:p>
          <a:p>
            <a:pPr marL="114300" indent="0">
              <a:buFont typeface="Arial"/>
              <a:buNone/>
            </a:pPr>
            <a:endParaRPr lang="en-US" sz="2000" i="1" dirty="0">
              <a:solidFill>
                <a:schemeClr val="tx1"/>
              </a:solidFill>
              <a:latin typeface="Nunito" panose="020B0604020202020204" charset="-52"/>
            </a:endParaRPr>
          </a:p>
          <a:p>
            <a:pPr marL="114300" indent="0">
              <a:buFont typeface="Arial"/>
              <a:buNone/>
            </a:pPr>
            <a:r>
              <a:rPr lang="en-US" sz="2000" i="1" dirty="0">
                <a:solidFill>
                  <a:schemeClr val="tx1"/>
                </a:solidFill>
                <a:latin typeface="Nunito" panose="020B0604020202020204" charset="-52"/>
              </a:rPr>
              <a:t>“Introducing maternity capital (child allowance) increased fertility by 0.25 children per family in Moscow and Leningrad region, and by ~2 children per family in Perm and Kostroma 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F16379-D71B-493B-8019-7B171DA6DD31}"/>
              </a:ext>
            </a:extLst>
          </p:cNvPr>
          <p:cNvSpPr/>
          <p:nvPr/>
        </p:nvSpPr>
        <p:spPr>
          <a:xfrm>
            <a:off x="184110" y="1637413"/>
            <a:ext cx="3686142" cy="13154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6F909A-28CF-4900-B90C-DECC97A07199}"/>
              </a:ext>
            </a:extLst>
          </p:cNvPr>
          <p:cNvSpPr/>
          <p:nvPr/>
        </p:nvSpPr>
        <p:spPr>
          <a:xfrm>
            <a:off x="184110" y="3164850"/>
            <a:ext cx="3873214" cy="16523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F1AF68-D91B-4507-852D-13A397CDBF07}"/>
              </a:ext>
            </a:extLst>
          </p:cNvPr>
          <p:cNvSpPr/>
          <p:nvPr/>
        </p:nvSpPr>
        <p:spPr>
          <a:xfrm>
            <a:off x="4667693" y="1637413"/>
            <a:ext cx="3359888" cy="9343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6FDF85-D8F2-46D1-8C18-B9D8B821E799}"/>
              </a:ext>
            </a:extLst>
          </p:cNvPr>
          <p:cNvSpPr/>
          <p:nvPr/>
        </p:nvSpPr>
        <p:spPr>
          <a:xfrm>
            <a:off x="4572000" y="3163086"/>
            <a:ext cx="3668233" cy="15353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D63C85-EDE6-4CD4-BE0B-CB99C586D64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870252" y="2104582"/>
            <a:ext cx="797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C50D86-2009-4D59-AF00-4DBF69AF657E}"/>
              </a:ext>
            </a:extLst>
          </p:cNvPr>
          <p:cNvCxnSpPr>
            <a:cxnSpLocks/>
          </p:cNvCxnSpPr>
          <p:nvPr/>
        </p:nvCxnSpPr>
        <p:spPr>
          <a:xfrm>
            <a:off x="4057324" y="3827526"/>
            <a:ext cx="500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03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 dirty="0">
                <a:latin typeface="Nunito"/>
                <a:ea typeface="Nunito"/>
                <a:cs typeface="Nunito"/>
                <a:sym typeface="Nunito"/>
              </a:rPr>
              <a:t>Discussion</a:t>
            </a:r>
            <a:endParaRPr sz="3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</a:rPr>
              <a:t>Further </a:t>
            </a:r>
            <a:r>
              <a:rPr lang="en-US" dirty="0">
                <a:solidFill>
                  <a:schemeClr val="accent1"/>
                </a:solidFill>
                <a:latin typeface="Nunito" panose="020B0604020202020204" charset="-52"/>
              </a:rPr>
              <a:t>Research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</a:rPr>
              <a:t>finding the difference between planning first and second child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</a:rPr>
              <a:t>exploring change in time between parities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</a:rPr>
              <a:t>adding more hidden factors to the model </a:t>
            </a:r>
            <a:endParaRPr lang="ru-RU" dirty="0">
              <a:solidFill>
                <a:schemeClr val="tx1"/>
              </a:solidFill>
              <a:latin typeface="Nunito" panose="020B0604020202020204" charset="-52"/>
            </a:endParaRPr>
          </a:p>
        </p:txBody>
      </p:sp>
      <p:sp>
        <p:nvSpPr>
          <p:cNvPr id="4" name="Google Shape;153;p24">
            <a:extLst>
              <a:ext uri="{FF2B5EF4-FFF2-40B4-BE49-F238E27FC236}">
                <a16:creationId xmlns:a16="http://schemas.microsoft.com/office/drawing/2014/main" id="{DE656410-83E3-404C-894C-EADC1214B940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200"/>
              </a:spcAft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</a:rPr>
              <a:t>Limitations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</a:rPr>
              <a:t>weights of TPB factor are distributed equally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</a:rPr>
              <a:t>intention threshold is not calibrated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</a:rPr>
              <a:t>the link between </a:t>
            </a:r>
            <a:r>
              <a:rPr lang="en-US" i="1" dirty="0">
                <a:solidFill>
                  <a:schemeClr val="tx1"/>
                </a:solidFill>
                <a:latin typeface="Nunito" panose="020B0604020202020204" charset="-52"/>
              </a:rPr>
              <a:t>perceived behavioral control</a:t>
            </a:r>
            <a:r>
              <a:rPr lang="en-US" dirty="0">
                <a:solidFill>
                  <a:schemeClr val="tx1"/>
                </a:solidFill>
                <a:latin typeface="Nunito" panose="020B0604020202020204" charset="-52"/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Nunito" panose="020B0604020202020204" charset="-52"/>
              </a:rPr>
              <a:t>behavior</a:t>
            </a:r>
            <a:r>
              <a:rPr lang="en-US" dirty="0">
                <a:solidFill>
                  <a:schemeClr val="tx1"/>
                </a:solidFill>
                <a:latin typeface="Nunito" panose="020B0604020202020204" charset="-52"/>
              </a:rPr>
              <a:t> is absent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760B57-8710-4FB0-88C9-A2874C135EBF}"/>
              </a:ext>
            </a:extLst>
          </p:cNvPr>
          <p:cNvPicPr/>
          <p:nvPr/>
        </p:nvPicPr>
        <p:blipFill>
          <a:blip r:embed="rId2"/>
          <a:srcRect t="6246" b="5167"/>
          <a:stretch>
            <a:fillRect/>
          </a:stretch>
        </p:blipFill>
        <p:spPr>
          <a:xfrm>
            <a:off x="0" y="287079"/>
            <a:ext cx="9133802" cy="45693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170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C7F8-46F6-48BC-91D6-73592A78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185741"/>
            <a:ext cx="8520600" cy="772018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4800" dirty="0"/>
              <a:t>Thank you for your </a:t>
            </a:r>
            <a:r>
              <a:rPr lang="en-US" sz="4800" dirty="0">
                <a:solidFill>
                  <a:schemeClr val="accent1"/>
                </a:solidFill>
              </a:rPr>
              <a:t>attention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94889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D792EE-CCA5-4332-AB9B-7922707325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508" y="207232"/>
            <a:ext cx="3899366" cy="244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42F0F-C5EA-44A2-B8D9-0ABF749C0E0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1999" y="210107"/>
            <a:ext cx="3949745" cy="2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81484C-2C25-4D2E-BBB6-A37842B918D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7" y="2724523"/>
            <a:ext cx="3954405" cy="244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8671B-6FC2-41BB-9661-4465DC11C80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04656"/>
            <a:ext cx="3949743" cy="2437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9AA3C9-D1CC-47EE-ADE3-AA131DF3B75C}"/>
              </a:ext>
            </a:extLst>
          </p:cNvPr>
          <p:cNvCxnSpPr/>
          <p:nvPr/>
        </p:nvCxnSpPr>
        <p:spPr>
          <a:xfrm>
            <a:off x="4260872" y="0"/>
            <a:ext cx="0" cy="514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1EFD27-D31B-4F72-BDE6-2F51D3C7981C}"/>
              </a:ext>
            </a:extLst>
          </p:cNvPr>
          <p:cNvCxnSpPr>
            <a:cxnSpLocks/>
          </p:cNvCxnSpPr>
          <p:nvPr/>
        </p:nvCxnSpPr>
        <p:spPr>
          <a:xfrm flipH="1">
            <a:off x="0" y="2647506"/>
            <a:ext cx="9144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3DF62F-C7E9-4185-A433-5DF5293960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345" y="101323"/>
            <a:ext cx="3997842" cy="247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C39900-0B36-4C96-910B-BCC90F4CBA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01323"/>
            <a:ext cx="4003264" cy="247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36A25-50CA-4EC1-A445-719FA6522D1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6" y="2673073"/>
            <a:ext cx="4002571" cy="247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A066D-77F5-43DD-BF1E-3AE5FAFF2B8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73073"/>
            <a:ext cx="3997842" cy="24675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7EE29D-B5AA-4CC0-A1FE-C6625307AA61}"/>
              </a:ext>
            </a:extLst>
          </p:cNvPr>
          <p:cNvCxnSpPr/>
          <p:nvPr/>
        </p:nvCxnSpPr>
        <p:spPr>
          <a:xfrm>
            <a:off x="4260872" y="0"/>
            <a:ext cx="0" cy="514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623C75-D6F7-45C8-9AE0-8B5D69597A3B}"/>
              </a:ext>
            </a:extLst>
          </p:cNvPr>
          <p:cNvCxnSpPr>
            <a:cxnSpLocks/>
          </p:cNvCxnSpPr>
          <p:nvPr/>
        </p:nvCxnSpPr>
        <p:spPr>
          <a:xfrm flipH="1">
            <a:off x="0" y="2647506"/>
            <a:ext cx="9144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69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Nunito"/>
                <a:ea typeface="Nunito"/>
                <a:cs typeface="Nunito"/>
                <a:sym typeface="Nunito"/>
              </a:rPr>
              <a:t>References</a:t>
            </a:r>
            <a:endParaRPr sz="302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Alderman, H.,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Chiappori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, P.-A., Haddad, L.,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Hoddinott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, J., &amp; </a:t>
            </a:r>
            <a:r>
              <a:rPr lang="en-US" sz="1800" dirty="0" err="1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Kanbur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, R. (1995). Unitary Versus Collective Models of the Household: Is It Time to Shift The Burden of Proof?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The World Bank Research Observer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,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10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(1), 1–19. 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https://doi.org/10.1093/wbro/10.1.1</a:t>
            </a:r>
            <a:endParaRPr lang="en-US" sz="1800" dirty="0">
              <a:solidFill>
                <a:schemeClr val="tx1"/>
              </a:solidFill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Frejka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, T., &amp; </a:t>
            </a:r>
            <a:r>
              <a:rPr lang="en-US" sz="1800" dirty="0" err="1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Zakharov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, S. (2013). The Apparent Failure of Russia’s Pronatalist Family Policies.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Population and Development Review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,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39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(4), 635–647. 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https://doi.org/10.1111/j.1728-4457.2013.00631.x</a:t>
            </a:r>
            <a:endParaRPr lang="en-US" sz="1800" dirty="0">
              <a:solidFill>
                <a:schemeClr val="tx1"/>
              </a:solidFill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Friedman, D., Hechter, M., &amp; Kanazawa, S. (1994). A theory of the value of children.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Demography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, </a:t>
            </a:r>
            <a:r>
              <a:rPr lang="en-US" sz="1800" i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31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(3), 375–401. 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https://doi.org/10.2307/2061749</a:t>
            </a:r>
            <a:endParaRPr lang="en-US" sz="1800" dirty="0">
              <a:solidFill>
                <a:schemeClr val="tx1"/>
              </a:solidFill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Iwata, S., &amp; Naoi, M. (2017). The asymmetric housing wealth effect on childbirth. Review of Economics of the Household, 15(4), 1373–1397. 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https://doi.org/10.1007/s11150-016-9355-8</a:t>
            </a:r>
            <a:endParaRPr lang="en-US" sz="1800" dirty="0">
              <a:solidFill>
                <a:schemeClr val="tx1"/>
              </a:solidFill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Li, X., Fan, Y.,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Assanangkornchai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, S., &amp; McNeil, E. B. (2019). Application of the Theory of Planned Behavior to couples’ fertility decision-making in Inner Mongolia, China. PLOS ONE, 14(8), e0221526. </a:t>
            </a:r>
            <a:r>
              <a:rPr lang="en-US" sz="1800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https://doi.org/10.1371/journal.pone.0221526</a:t>
            </a:r>
            <a:endParaRPr lang="en-US" sz="1800" dirty="0">
              <a:solidFill>
                <a:schemeClr val="tx1"/>
              </a:solidFill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Slonimczyk</a:t>
            </a: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, Fabian and Anna V. </a:t>
            </a:r>
            <a:r>
              <a:rPr lang="en-US" dirty="0" err="1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Yurko</a:t>
            </a: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. 2013. “Assessing the impact of the maternity capital policy in Russia using a dynamic model of fertility and employment,” IZA Discussion Paper No. 7705.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Nunito"/>
                <a:ea typeface="Nunito"/>
                <a:cs typeface="Nunito"/>
                <a:sym typeface="Nunito"/>
              </a:rPr>
              <a:t>Research </a:t>
            </a:r>
            <a:r>
              <a:rPr lang="ru" sz="3000" dirty="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Relevance</a:t>
            </a:r>
            <a:endParaRPr sz="3000" dirty="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97215" y="1582504"/>
            <a:ext cx="1969062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birth control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abortion policies 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child allowances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255943" y="1901738"/>
            <a:ext cx="2395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complex decision-making algorithms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340809" y="1887801"/>
            <a:ext cx="2395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social and institutional context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891075" y="3048565"/>
            <a:ext cx="4686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almost no way to explore what would happen if the policy had not been introduced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25825" y="3970403"/>
            <a:ext cx="4817100" cy="83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simulate</a:t>
            </a:r>
            <a:r>
              <a:rPr lang="ru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the society in a computational model and manipulate the model inputs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765644" y="1609450"/>
            <a:ext cx="1654500" cy="11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292075" y="1634593"/>
            <a:ext cx="2292900" cy="11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456075" y="1609450"/>
            <a:ext cx="2082300" cy="11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204425" y="2998925"/>
            <a:ext cx="4468200" cy="697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234125" y="3919226"/>
            <a:ext cx="4408800" cy="75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raphic 20" descr="Bullseye with solid fill">
            <a:extLst>
              <a:ext uri="{FF2B5EF4-FFF2-40B4-BE49-F238E27FC236}">
                <a16:creationId xmlns:a16="http://schemas.microsoft.com/office/drawing/2014/main" id="{8BC2A82E-B4D8-49C6-98EA-228F2284C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3682" y="4081560"/>
            <a:ext cx="448373" cy="448373"/>
          </a:xfrm>
          <a:prstGeom prst="rect">
            <a:avLst/>
          </a:prstGeom>
        </p:spPr>
      </p:pic>
      <p:pic>
        <p:nvPicPr>
          <p:cNvPr id="23" name="Graphic 22" descr="Magnifying glass with solid fill">
            <a:extLst>
              <a:ext uri="{FF2B5EF4-FFF2-40B4-BE49-F238E27FC236}">
                <a16:creationId xmlns:a16="http://schemas.microsoft.com/office/drawing/2014/main" id="{8B8B545D-6FC3-4D09-A35B-1D4082948E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3682" y="3123719"/>
            <a:ext cx="448373" cy="448373"/>
          </a:xfrm>
          <a:prstGeom prst="rect">
            <a:avLst/>
          </a:prstGeom>
        </p:spPr>
      </p:pic>
      <p:pic>
        <p:nvPicPr>
          <p:cNvPr id="40" name="Graphic 39" descr="Document outline">
            <a:extLst>
              <a:ext uri="{FF2B5EF4-FFF2-40B4-BE49-F238E27FC236}">
                <a16:creationId xmlns:a16="http://schemas.microsoft.com/office/drawing/2014/main" id="{26DC60AC-79C9-43E4-836D-E067C161F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9212" y="1187477"/>
            <a:ext cx="407363" cy="407363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8FB21546-0075-4127-8B9E-B1F35E141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9879" y="1225600"/>
            <a:ext cx="407363" cy="407363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387B984A-8595-419C-AED5-19DDD47CE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3543" y="1206750"/>
            <a:ext cx="407363" cy="407363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9B0D95-4FF0-4BF5-974B-BF7034BFAABA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1592894" y="2748550"/>
            <a:ext cx="611531" cy="5992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0A0DF5-B595-4F5D-BAB6-D21ED10A1151}"/>
              </a:ext>
            </a:extLst>
          </p:cNvPr>
          <p:cNvCxnSpPr>
            <a:stCxn id="69" idx="2"/>
            <a:endCxn id="70" idx="3"/>
          </p:cNvCxnSpPr>
          <p:nvPr/>
        </p:nvCxnSpPr>
        <p:spPr>
          <a:xfrm flipH="1">
            <a:off x="6672625" y="2748550"/>
            <a:ext cx="824600" cy="5992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6D64E0-D399-4D21-9EF2-6D265F6F6CDD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>
            <a:off x="4438525" y="2773693"/>
            <a:ext cx="0" cy="22523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8D6FBB-704C-4353-B513-8561215E25BB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4438525" y="3696725"/>
            <a:ext cx="0" cy="22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-US" sz="2400" b="1" i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How </a:t>
            </a:r>
            <a:r>
              <a:rPr lang="en-US" sz="2400" b="1" i="1" dirty="0">
                <a:solidFill>
                  <a:srgbClr val="4A86E8"/>
                </a:solidFill>
                <a:latin typeface="Nunito"/>
                <a:sym typeface="Nunito"/>
              </a:rPr>
              <a:t>pronatalist</a:t>
            </a:r>
            <a:r>
              <a:rPr lang="en-US" sz="2400" b="1" i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policies affect fertility outcomes through influencing the individual decision-making in its social and psychological complexity</a:t>
            </a:r>
            <a:br>
              <a:rPr lang="en-US" sz="3200" b="1" i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302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" name="Google Shape;77;p15">
            <a:extLst>
              <a:ext uri="{FF2B5EF4-FFF2-40B4-BE49-F238E27FC236}">
                <a16:creationId xmlns:a16="http://schemas.microsoft.com/office/drawing/2014/main" id="{04B2E087-6D58-4D06-B45B-36B256A7D646}"/>
              </a:ext>
            </a:extLst>
          </p:cNvPr>
          <p:cNvSpPr txBox="1">
            <a:spLocks/>
          </p:cNvSpPr>
          <p:nvPr/>
        </p:nvSpPr>
        <p:spPr>
          <a:xfrm>
            <a:off x="311700" y="1750050"/>
            <a:ext cx="85206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6" name="Picture 2" descr="Coleman's Boat, taken from the ISA blog post by Sato">
            <a:extLst>
              <a:ext uri="{FF2B5EF4-FFF2-40B4-BE49-F238E27FC236}">
                <a16:creationId xmlns:a16="http://schemas.microsoft.com/office/drawing/2014/main" id="{91E2E9F2-1451-45C5-9B32-3C78C96A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82" y="1753662"/>
            <a:ext cx="7217635" cy="2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AD0060-8191-40F3-BC2C-E044BCD9A812}"/>
              </a:ext>
            </a:extLst>
          </p:cNvPr>
          <p:cNvSpPr/>
          <p:nvPr/>
        </p:nvSpPr>
        <p:spPr>
          <a:xfrm>
            <a:off x="879099" y="2033674"/>
            <a:ext cx="1433177" cy="53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58195A-B85A-44CA-B294-0096445AE430}"/>
              </a:ext>
            </a:extLst>
          </p:cNvPr>
          <p:cNvSpPr/>
          <p:nvPr/>
        </p:nvSpPr>
        <p:spPr>
          <a:xfrm>
            <a:off x="1595687" y="3983421"/>
            <a:ext cx="1778134" cy="53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C1A7CA-C629-4325-9331-9891DBBB7885}"/>
              </a:ext>
            </a:extLst>
          </p:cNvPr>
          <p:cNvSpPr/>
          <p:nvPr/>
        </p:nvSpPr>
        <p:spPr>
          <a:xfrm>
            <a:off x="5668444" y="4120597"/>
            <a:ext cx="2392989" cy="33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784D7F-DD5A-446E-9EBF-16835EF437A3}"/>
              </a:ext>
            </a:extLst>
          </p:cNvPr>
          <p:cNvSpPr/>
          <p:nvPr/>
        </p:nvSpPr>
        <p:spPr>
          <a:xfrm>
            <a:off x="6728425" y="1819449"/>
            <a:ext cx="1778134" cy="53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BC4AF-0C9C-443C-9FB3-F605B529642D}"/>
              </a:ext>
            </a:extLst>
          </p:cNvPr>
          <p:cNvSpPr txBox="1"/>
          <p:nvPr/>
        </p:nvSpPr>
        <p:spPr>
          <a:xfrm>
            <a:off x="1267983" y="2005649"/>
            <a:ext cx="118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anose="020B0604020202020204" charset="-52"/>
              </a:rPr>
              <a:t>Child Allowances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630EA-0962-46F3-ABC6-EB2B2BE478FD}"/>
              </a:ext>
            </a:extLst>
          </p:cNvPr>
          <p:cNvSpPr txBox="1"/>
          <p:nvPr/>
        </p:nvSpPr>
        <p:spPr>
          <a:xfrm>
            <a:off x="6832331" y="2005649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" panose="020B0604020202020204" charset="-52"/>
              </a:rPr>
              <a:t>Fertility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54A8-276E-4B33-A871-B3CD7FAB6608}"/>
              </a:ext>
            </a:extLst>
          </p:cNvPr>
          <p:cNvSpPr txBox="1"/>
          <p:nvPr/>
        </p:nvSpPr>
        <p:spPr>
          <a:xfrm>
            <a:off x="2500039" y="4024254"/>
            <a:ext cx="1199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anose="020B0604020202020204" charset="-52"/>
              </a:rPr>
              <a:t>Personal Attitudes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1E2EA-BFB0-461E-9B44-C39BF956EFBC}"/>
              </a:ext>
            </a:extLst>
          </p:cNvPr>
          <p:cNvSpPr txBox="1"/>
          <p:nvPr/>
        </p:nvSpPr>
        <p:spPr>
          <a:xfrm>
            <a:off x="5665415" y="4024254"/>
            <a:ext cx="1199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anose="020B0604020202020204" charset="-52"/>
              </a:rPr>
              <a:t>Fertility Decision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8F51CB-D7F5-4A95-9156-5011363D7325}"/>
              </a:ext>
            </a:extLst>
          </p:cNvPr>
          <p:cNvSpPr txBox="1"/>
          <p:nvPr/>
        </p:nvSpPr>
        <p:spPr>
          <a:xfrm>
            <a:off x="3013159" y="4601347"/>
            <a:ext cx="50482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Nunito" panose="020B0604020202020204" charset="-52"/>
                <a:ea typeface="NSimSun" panose="02010609030101010101" pitchFamily="49" charset="-122"/>
                <a:cs typeface="Nirmala UI Semilight" panose="020B0402040204020203" pitchFamily="34" charset="0"/>
              </a:rPr>
              <a:t>Figure 1</a:t>
            </a:r>
            <a:r>
              <a:rPr lang="en-US" sz="1100" dirty="0">
                <a:latin typeface="Nunito" panose="020B0604020202020204" charset="-52"/>
                <a:ea typeface="NSimSun" panose="02010609030101010101" pitchFamily="49" charset="-122"/>
                <a:cs typeface="Nirmala UI Semilight" panose="020B0402040204020203" pitchFamily="34" charset="0"/>
              </a:rPr>
              <a:t>. Coleman’s Boat. Macro-Micro Effects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 dirty="0">
                <a:latin typeface="Nunito"/>
                <a:ea typeface="Nunito"/>
                <a:cs typeface="Nunito"/>
                <a:sym typeface="Nunito"/>
              </a:rPr>
              <a:t>Theoretical </a:t>
            </a:r>
            <a:r>
              <a:rPr lang="ru" sz="3000" dirty="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Framework</a:t>
            </a:r>
            <a:endParaRPr sz="3000" dirty="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11700" y="1388825"/>
            <a:ext cx="4260300" cy="13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Household as a unitary model</a:t>
            </a:r>
            <a:endParaRPr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individuals are motivated by altruism, simultaneously with self-interest, and such intentions as cooperation, help, and support (Alderman et al., 1995). 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0" y="1388825"/>
            <a:ext cx="4260300" cy="13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Education and career intentions versus fertility intentions</a:t>
            </a:r>
            <a:endParaRPr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rPr lang="ru" sz="1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people with higher education are more responsible and aware of costs the child brings to the family (Li et al., 2019).</a:t>
            </a:r>
            <a:endParaRPr sz="16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935"/>
              <a:buNone/>
            </a:pPr>
            <a:endParaRPr sz="16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SzPts val="935"/>
              <a:buNone/>
            </a:pP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3151025"/>
            <a:ext cx="42603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Context and wealth influence</a:t>
            </a:r>
            <a:endParaRPr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rPr lang="ru" sz="1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increase in housing wealth is positively associated with birthrates (Iwata &amp; Naoi, 2017).</a:t>
            </a:r>
            <a:endParaRPr sz="16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1200"/>
              </a:spcAft>
              <a:buSzPts val="770"/>
              <a:buNone/>
            </a:pP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0" y="3141255"/>
            <a:ext cx="42603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Rational approach in fertility decisions</a:t>
            </a:r>
            <a:endParaRPr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rPr lang="ru" sz="1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increasing benefits from children should be associated with higher fertility (Friedman et al., 1994).</a:t>
            </a:r>
            <a:endParaRPr sz="16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770"/>
              <a:buNone/>
            </a:pPr>
            <a:endParaRPr sz="16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1200"/>
              </a:spcAft>
              <a:buSzPts val="770"/>
              <a:buNone/>
            </a:pP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 dirty="0">
                <a:latin typeface="Nunito"/>
                <a:ea typeface="Nunito"/>
                <a:cs typeface="Nunito"/>
                <a:sym typeface="Nunito"/>
              </a:rPr>
              <a:t>Decision-making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Mechanism</a:t>
            </a:r>
            <a:endParaRPr sz="3000" dirty="0">
              <a:solidFill>
                <a:schemeClr val="accent1">
                  <a:lumMod val="7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8" name="Picture 4" descr="Theory of planned behavior - Wikipedia">
            <a:extLst>
              <a:ext uri="{FF2B5EF4-FFF2-40B4-BE49-F238E27FC236}">
                <a16:creationId xmlns:a16="http://schemas.microsoft.com/office/drawing/2014/main" id="{CD9DA6A1-E137-4578-B209-04D6B3DBA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164" r="3482" b="6040"/>
          <a:stretch/>
        </p:blipFill>
        <p:spPr bwMode="auto">
          <a:xfrm>
            <a:off x="311700" y="1007517"/>
            <a:ext cx="6442841" cy="363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1A29C5-1A4C-4F95-B3AE-79B19DA216D9}"/>
              </a:ext>
            </a:extLst>
          </p:cNvPr>
          <p:cNvSpPr txBox="1"/>
          <p:nvPr/>
        </p:nvSpPr>
        <p:spPr>
          <a:xfrm>
            <a:off x="382099" y="4737303"/>
            <a:ext cx="6159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Nunito" panose="020B0604020202020204" charset="-52"/>
                <a:ea typeface="NSimSun" panose="02010609030101010101" pitchFamily="49" charset="-122"/>
                <a:cs typeface="Nirmala UI Semilight" panose="020B0402040204020203" pitchFamily="34" charset="0"/>
              </a:rPr>
              <a:t>Figure 2</a:t>
            </a:r>
            <a:r>
              <a:rPr lang="en-US" sz="1000" dirty="0">
                <a:latin typeface="Nunito" panose="020B0604020202020204" charset="-52"/>
                <a:ea typeface="NSimSun" panose="02010609030101010101" pitchFamily="49" charset="-122"/>
                <a:cs typeface="Nirmala UI Semilight" panose="020B0402040204020203" pitchFamily="34" charset="0"/>
              </a:rPr>
              <a:t>. Theory of planned  behavior </a:t>
            </a:r>
          </a:p>
          <a:p>
            <a:r>
              <a:rPr lang="en-US" sz="1000" b="1" dirty="0">
                <a:latin typeface="Nunito" panose="020B0604020202020204" charset="-52"/>
                <a:ea typeface="NSimSun" panose="02010609030101010101" pitchFamily="49" charset="-122"/>
                <a:cs typeface="Nirmala UI Semilight" panose="020B0402040204020203" pitchFamily="34" charset="0"/>
              </a:rPr>
              <a:t>Source</a:t>
            </a:r>
            <a:r>
              <a:rPr lang="en-US" sz="1000" dirty="0">
                <a:latin typeface="Nunito" panose="020B0604020202020204" charset="-52"/>
                <a:ea typeface="NSimSun" panose="02010609030101010101" pitchFamily="49" charset="-122"/>
                <a:cs typeface="Nirmala UI Semilight" panose="020B0402040204020203" pitchFamily="34" charset="0"/>
              </a:rPr>
              <a:t>: researchgate.net/figure/Theory-of-Planned-Behaviour-Ajzen-1991_fig1_5407720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 dirty="0">
                <a:latin typeface="Nunito"/>
                <a:ea typeface="Nunito"/>
                <a:cs typeface="Nunito"/>
                <a:sym typeface="Nunito"/>
              </a:rPr>
              <a:t>Decision-making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Mechanism</a:t>
            </a:r>
            <a:endParaRPr sz="3000" dirty="0">
              <a:solidFill>
                <a:schemeClr val="accent1">
                  <a:lumMod val="7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8" name="Picture 4" descr="Theory of planned behavior - Wikipedia">
            <a:extLst>
              <a:ext uri="{FF2B5EF4-FFF2-40B4-BE49-F238E27FC236}">
                <a16:creationId xmlns:a16="http://schemas.microsoft.com/office/drawing/2014/main" id="{CD9DA6A1-E137-4578-B209-04D6B3DBA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164" r="3482" b="6040"/>
          <a:stretch/>
        </p:blipFill>
        <p:spPr bwMode="auto">
          <a:xfrm>
            <a:off x="133300" y="892952"/>
            <a:ext cx="6866866" cy="387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1A29C5-1A4C-4F95-B3AE-79B19DA216D9}"/>
              </a:ext>
            </a:extLst>
          </p:cNvPr>
          <p:cNvSpPr txBox="1"/>
          <p:nvPr/>
        </p:nvSpPr>
        <p:spPr>
          <a:xfrm>
            <a:off x="382099" y="4737303"/>
            <a:ext cx="6159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Nunito" panose="020B0604020202020204" charset="-52"/>
                <a:ea typeface="NSimSun" panose="02010609030101010101" pitchFamily="49" charset="-122"/>
                <a:cs typeface="Nirmala UI Semilight" panose="020B0402040204020203" pitchFamily="34" charset="0"/>
              </a:rPr>
              <a:t>Figure 3</a:t>
            </a:r>
            <a:r>
              <a:rPr lang="en-US" sz="1000" dirty="0">
                <a:latin typeface="Nunito" panose="020B0604020202020204" charset="-52"/>
                <a:ea typeface="NSimSun" panose="02010609030101010101" pitchFamily="49" charset="-122"/>
                <a:cs typeface="Nirmala UI Semilight" panose="020B0402040204020203" pitchFamily="34" charset="0"/>
              </a:rPr>
              <a:t>. Theory of planned  behavior. Fertility behavior case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D1F371-D272-4BDE-A5D7-EA347506043C}"/>
              </a:ext>
            </a:extLst>
          </p:cNvPr>
          <p:cNvSpPr/>
          <p:nvPr/>
        </p:nvSpPr>
        <p:spPr>
          <a:xfrm>
            <a:off x="1439916" y="1110930"/>
            <a:ext cx="956441" cy="7121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19677C-CE4D-44A5-9A2B-5E24C985B5B8}"/>
              </a:ext>
            </a:extLst>
          </p:cNvPr>
          <p:cNvSpPr/>
          <p:nvPr/>
        </p:nvSpPr>
        <p:spPr>
          <a:xfrm>
            <a:off x="1439917" y="2474817"/>
            <a:ext cx="956441" cy="7121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82CF4A-89E9-4FD5-BCB1-B3644E9A2B23}"/>
              </a:ext>
            </a:extLst>
          </p:cNvPr>
          <p:cNvSpPr/>
          <p:nvPr/>
        </p:nvSpPr>
        <p:spPr>
          <a:xfrm>
            <a:off x="1439915" y="3969102"/>
            <a:ext cx="956441" cy="7121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64DDF4-AEF0-4E0B-9E11-E691A018826D}"/>
              </a:ext>
            </a:extLst>
          </p:cNvPr>
          <p:cNvSpPr/>
          <p:nvPr/>
        </p:nvSpPr>
        <p:spPr>
          <a:xfrm>
            <a:off x="3615559" y="2494362"/>
            <a:ext cx="956441" cy="7121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72004D-5C79-4E41-A529-539997F0077A}"/>
              </a:ext>
            </a:extLst>
          </p:cNvPr>
          <p:cNvSpPr/>
          <p:nvPr/>
        </p:nvSpPr>
        <p:spPr>
          <a:xfrm>
            <a:off x="5449614" y="2494361"/>
            <a:ext cx="956441" cy="7121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C7321-6012-4825-911E-FDCCA330ADD2}"/>
              </a:ext>
            </a:extLst>
          </p:cNvPr>
          <p:cNvSpPr txBox="1"/>
          <p:nvPr/>
        </p:nvSpPr>
        <p:spPr>
          <a:xfrm>
            <a:off x="3635815" y="2662070"/>
            <a:ext cx="125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Nunito" panose="020B0604020202020204" charset="-52"/>
                <a:ea typeface="Arial Unicode MS" panose="020B0604020202020204" pitchFamily="34" charset="-128"/>
              </a:rPr>
              <a:t>p</a:t>
            </a:r>
            <a:r>
              <a:rPr lang="en-US" sz="11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lanning to have a child</a:t>
            </a:r>
            <a:endParaRPr lang="en-US" sz="1100" b="1" dirty="0">
              <a:latin typeface="Nunito" panose="020B0604020202020204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69A96F-AA5D-40E5-BC1C-F4CBCF2E36A0}"/>
              </a:ext>
            </a:extLst>
          </p:cNvPr>
          <p:cNvSpPr txBox="1"/>
          <p:nvPr/>
        </p:nvSpPr>
        <p:spPr>
          <a:xfrm>
            <a:off x="1287517" y="1029882"/>
            <a:ext cx="14346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personal values, thoughts, and attitude towards having a child</a:t>
            </a:r>
            <a:endParaRPr lang="en-US" sz="1100" b="1" dirty="0">
              <a:latin typeface="Nunito" panose="020B0604020202020204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74026-1A64-4C76-A0F7-8D2FCD01F790}"/>
              </a:ext>
            </a:extLst>
          </p:cNvPr>
          <p:cNvSpPr txBox="1"/>
          <p:nvPr/>
        </p:nvSpPr>
        <p:spPr>
          <a:xfrm>
            <a:off x="1303283" y="2550371"/>
            <a:ext cx="143466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referent group’s opinion about having a child</a:t>
            </a:r>
            <a:endParaRPr lang="en-US" sz="1100" b="1" dirty="0">
              <a:latin typeface="Nunito" panose="020B0604020202020204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51266-1E9A-4107-B80A-87D6F66F3AB2}"/>
              </a:ext>
            </a:extLst>
          </p:cNvPr>
          <p:cNvSpPr txBox="1"/>
          <p:nvPr/>
        </p:nvSpPr>
        <p:spPr>
          <a:xfrm>
            <a:off x="1241120" y="3918795"/>
            <a:ext cx="1805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financial resources, opportunities, state support, and environment</a:t>
            </a:r>
            <a:endParaRPr lang="en-US" sz="1100" b="1" dirty="0">
              <a:latin typeface="Nunito" panose="020B0604020202020204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397F4-EA9B-4833-AF5B-ABD5BEF8A334}"/>
              </a:ext>
            </a:extLst>
          </p:cNvPr>
          <p:cNvSpPr txBox="1"/>
          <p:nvPr/>
        </p:nvSpPr>
        <p:spPr>
          <a:xfrm>
            <a:off x="5657608" y="2746708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Nunito" panose="020B0604020202020204" charset="-52"/>
              </a:rPr>
              <a:t>childbearing</a:t>
            </a:r>
          </a:p>
        </p:txBody>
      </p:sp>
    </p:spTree>
    <p:extLst>
      <p:ext uri="{BB962C8B-B14F-4D97-AF65-F5344CB8AC3E}">
        <p14:creationId xmlns:p14="http://schemas.microsoft.com/office/powerpoint/2010/main" val="211901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2552-D141-4CF7-81AA-DAB7B735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Nunito" panose="020B0604020202020204" charset="-52"/>
              </a:rPr>
              <a:t>Hypotheses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6D16-39F4-45E6-BFD0-616AC3D3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1492"/>
            <a:ext cx="8520600" cy="3156766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Nunito" panose="020B0604020202020204" charset="-52"/>
                <a:ea typeface="Arial Unicode MS" panose="020B0604020202020204" pitchFamily="34" charset="-128"/>
              </a:rPr>
              <a:t>	</a:t>
            </a:r>
            <a:r>
              <a:rPr lang="en-US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Introducing </a:t>
            </a:r>
            <a:r>
              <a:rPr lang="en-US" b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child allowances </a:t>
            </a:r>
            <a:r>
              <a:rPr lang="en-US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lowers the </a:t>
            </a:r>
            <a:r>
              <a:rPr lang="en-US" b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age at first birth</a:t>
            </a:r>
            <a:endParaRPr lang="en-US" b="1" dirty="0">
              <a:solidFill>
                <a:schemeClr val="tx1"/>
              </a:solidFill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	The association between </a:t>
            </a:r>
            <a:r>
              <a:rPr lang="en-US" b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family economic background</a:t>
            </a:r>
            <a:r>
              <a:rPr lang="en-US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 and the </a:t>
            </a:r>
            <a:r>
              <a:rPr lang="en-US" b="1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average 	number of children</a:t>
            </a:r>
            <a:r>
              <a:rPr lang="en-US" dirty="0">
                <a:solidFill>
                  <a:schemeClr val="tx1"/>
                </a:solidFill>
                <a:effectLst/>
                <a:latin typeface="Nunito" panose="020B0604020202020204" charset="-52"/>
                <a:ea typeface="Arial Unicode MS" panose="020B0604020202020204" pitchFamily="34" charset="-128"/>
              </a:rPr>
              <a:t> per family is moderated by child allowances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effectLst/>
              <a:latin typeface="Nunito" panose="020B0604020202020204" charset="-52"/>
              <a:ea typeface="Arial Unicode MS" panose="020B0604020202020204" pitchFamily="34" charset="-128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Nunito" panose="020B0604020202020204" charset="-52"/>
                <a:ea typeface="Arial Unicode MS" panose="020B0604020202020204" pitchFamily="34" charset="-128"/>
              </a:rPr>
              <a:t>	Environmental specifics moderate the outcome of the experiment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endParaRPr lang="en-US" dirty="0"/>
          </a:p>
        </p:txBody>
      </p:sp>
      <p:pic>
        <p:nvPicPr>
          <p:cNvPr id="8" name="Graphic 7" descr="Magnifying glass outline">
            <a:extLst>
              <a:ext uri="{FF2B5EF4-FFF2-40B4-BE49-F238E27FC236}">
                <a16:creationId xmlns:a16="http://schemas.microsoft.com/office/drawing/2014/main" id="{5EC25B39-BAE1-4B2C-8472-29550BBD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79" y="1391492"/>
            <a:ext cx="478035" cy="478035"/>
          </a:xfrm>
          <a:prstGeom prst="rect">
            <a:avLst/>
          </a:prstGeom>
        </p:spPr>
      </p:pic>
      <p:pic>
        <p:nvPicPr>
          <p:cNvPr id="9" name="Graphic 8" descr="Magnifying glass outline">
            <a:extLst>
              <a:ext uri="{FF2B5EF4-FFF2-40B4-BE49-F238E27FC236}">
                <a16:creationId xmlns:a16="http://schemas.microsoft.com/office/drawing/2014/main" id="{E2CFC5E6-2702-4B89-B763-FCAB916D9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78" y="2332732"/>
            <a:ext cx="478035" cy="478035"/>
          </a:xfrm>
          <a:prstGeom prst="rect">
            <a:avLst/>
          </a:prstGeom>
        </p:spPr>
      </p:pic>
      <p:pic>
        <p:nvPicPr>
          <p:cNvPr id="11" name="Graphic 10" descr="Eye outline">
            <a:extLst>
              <a:ext uri="{FF2B5EF4-FFF2-40B4-BE49-F238E27FC236}">
                <a16:creationId xmlns:a16="http://schemas.microsoft.com/office/drawing/2014/main" id="{D7120CDD-0D04-4D31-A4BD-7494A8BB3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978" y="3512989"/>
            <a:ext cx="478035" cy="4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5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D269-02B8-433A-9C7F-A318F03C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24" y="1488698"/>
            <a:ext cx="8520600" cy="841800"/>
          </a:xfrm>
        </p:spPr>
        <p:txBody>
          <a:bodyPr>
            <a:noAutofit/>
          </a:bodyPr>
          <a:lstStyle/>
          <a:p>
            <a:r>
              <a:rPr lang="en-US" sz="20000" dirty="0">
                <a:latin typeface="Nunito" panose="020B0604020202020204" charset="-52"/>
              </a:rPr>
              <a:t>0</a:t>
            </a:r>
            <a:r>
              <a:rPr lang="en-US" sz="20000" dirty="0">
                <a:solidFill>
                  <a:schemeClr val="accent1"/>
                </a:solidFill>
                <a:latin typeface="Nunito" panose="020B0604020202020204" charset="-52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B7663-EB85-4F29-9FC3-3C6D36F37EF2}"/>
              </a:ext>
            </a:extLst>
          </p:cNvPr>
          <p:cNvSpPr txBox="1"/>
          <p:nvPr/>
        </p:nvSpPr>
        <p:spPr>
          <a:xfrm>
            <a:off x="2066965" y="3286453"/>
            <a:ext cx="4844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" panose="020B0604020202020204" charset="-52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492262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1420</Words>
  <Application>Microsoft Office PowerPoint</Application>
  <PresentationFormat>On-screen Show (16:9)</PresentationFormat>
  <Paragraphs>186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Nunito</vt:lpstr>
      <vt:lpstr>Symbol</vt:lpstr>
      <vt:lpstr>Arial</vt:lpstr>
      <vt:lpstr>Times New Roman</vt:lpstr>
      <vt:lpstr>Simple Light</vt:lpstr>
      <vt:lpstr>Social and Psychological Factors Affecting Fertility. An Agent-based Model</vt:lpstr>
      <vt:lpstr>01</vt:lpstr>
      <vt:lpstr>Research Relevance</vt:lpstr>
      <vt:lpstr>How pronatalist policies affect fertility outcomes through influencing the individual decision-making in its social and psychological complexity </vt:lpstr>
      <vt:lpstr>Theoretical Framework</vt:lpstr>
      <vt:lpstr>Decision-making Mechanism</vt:lpstr>
      <vt:lpstr>Decision-making Mechanism</vt:lpstr>
      <vt:lpstr>Hypotheses</vt:lpstr>
      <vt:lpstr>02</vt:lpstr>
      <vt:lpstr>Factor List</vt:lpstr>
      <vt:lpstr>Model Building</vt:lpstr>
      <vt:lpstr>Data for Calibration</vt:lpstr>
      <vt:lpstr>Methodology for Data Analysis</vt:lpstr>
      <vt:lpstr>03</vt:lpstr>
      <vt:lpstr>Decision-making process. Scenario 1</vt:lpstr>
      <vt:lpstr>Decision-making process. Scenario 2</vt:lpstr>
      <vt:lpstr>Decision-making process. Scenario 2</vt:lpstr>
      <vt:lpstr>Decision-making process. Scenario 3</vt:lpstr>
      <vt:lpstr>Experiments</vt:lpstr>
      <vt:lpstr>Experiments</vt:lpstr>
      <vt:lpstr>04</vt:lpstr>
      <vt:lpstr>Hypotheses Testing</vt:lpstr>
      <vt:lpstr>Comparison to Previous Research</vt:lpstr>
      <vt:lpstr>Discussion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and Psychological Factors Affecting Fertility. An Agent-based Model</dc:title>
  <cp:lastModifiedBy>Ломацкий Андрей Андреевич</cp:lastModifiedBy>
  <cp:revision>38</cp:revision>
  <dcterms:modified xsi:type="dcterms:W3CDTF">2021-06-08T01:21:00Z</dcterms:modified>
</cp:coreProperties>
</file>