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60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13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72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42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3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6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03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0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1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0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0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DD3A38-49FB-4BEC-B428-6F9845423E3A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743286-89D9-4236-9348-1382530D8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97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aM68BEX4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D5F87-EF36-8C44-FFE6-80BF222DB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7312AB-65FE-5782-53A0-A96D842D5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6" y="973614"/>
            <a:ext cx="10302030" cy="580004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8EEA112-5247-BD2C-7C04-86FC3668A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065" y="2629474"/>
            <a:ext cx="8292860" cy="871268"/>
          </a:xfrm>
        </p:spPr>
        <p:txBody>
          <a:bodyPr>
            <a:normAutofit fontScale="92500" lnSpcReduction="10000"/>
          </a:bodyPr>
          <a:lstStyle/>
          <a:p>
            <a:r>
              <a:rPr lang="pt-BR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 2630/20</a:t>
            </a:r>
          </a:p>
        </p:txBody>
      </p:sp>
    </p:spTree>
    <p:extLst>
      <p:ext uri="{BB962C8B-B14F-4D97-AF65-F5344CB8AC3E}">
        <p14:creationId xmlns:p14="http://schemas.microsoft.com/office/powerpoint/2010/main" val="320332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041AC-E161-B42C-AED9-2FB7798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Representantes no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9A701-E3EE-9323-1406-84FE0D698A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provedores de redes sociais e de serviços de mensagem privada deverão ter sede e nomear representantes legais no Brasil.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Também precisarão manter acesso aos seus bancos de dados remotamente do Brasil, com informações referentes aos usuários brasileiros e para a guarda de conteúdos, especialmente para atendimento de ordens da Justiça brasileira.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trimestrais de transparência, informando as medidas tomadas para cumprimento da lei.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Os provedores de redes sociais e de serviços de mensagem privada poderão criar instituição de autorregulação voltada à responsabilidade no uso da internet.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42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7E5B5-1EAB-1037-1B70-BE23F25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E814A-CB3F-A3E3-638B-59D4BEBE34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As empresas que descumprirem as medidas ficarão sujeitas a advertência e multa de até 10% do faturamento do grupo econômico no Brasil no seu último exercício.</a:t>
            </a:r>
          </a:p>
          <a:p>
            <a:pPr algn="just"/>
            <a:r>
              <a:rPr lang="pt-BR" dirty="0"/>
              <a:t>Os valores serão destinados ao Fundo de Manutenção e Desenvolvimento da Educação Básica e de Valorização dos Profissionais da Educação (Fundeb) e serão empregados em ações de educação e alfabetização digitais.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0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6CF4-AB5E-2CE3-D236-90A5BB0E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2630 pode impactar na internet que você conhece 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EDE6B7-D9C9-B65F-740F-2455A7093D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91" y="2214694"/>
            <a:ext cx="7049434" cy="4582134"/>
          </a:xfrm>
        </p:spPr>
      </p:pic>
    </p:spTree>
    <p:extLst>
      <p:ext uri="{BB962C8B-B14F-4D97-AF65-F5344CB8AC3E}">
        <p14:creationId xmlns:p14="http://schemas.microsoft.com/office/powerpoint/2010/main" val="100857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D7403-1312-ABFD-1267-7A57C5C8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PL2630 e a Liberdade de Expressão no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C207A-76FE-C160-9445-CDEAEBC15C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2971" y="2707110"/>
            <a:ext cx="10495254" cy="38723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Constituição Federal de 1988, no inciso IX do seu Art. 5°, reconhece o conceito de liberdade de expressão e exclui-o de licença e censura: </a:t>
            </a:r>
          </a:p>
          <a:p>
            <a:pPr algn="just"/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Art. 5º Todos são iguais perante a lei, sem distinção de qualquer natureza, garantindo-se aos brasileiros e aos estrangeiros residentes no País a inviolabilidade do direito à vida, à liberdade, à igualdade, à segurança e à propriedade, nos termos seguintes:</a:t>
            </a:r>
          </a:p>
          <a:p>
            <a:pPr algn="just"/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IX - é livre a expressão da atividade intelectual, artística, científica e de comunicação, independentemente de censura ou licença;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52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0AB0E-8013-6C17-A884-34B62F1E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2"/>
            <a:ext cx="10218417" cy="114902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Conceito de Liberdade de Manifestação sob a CF88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9DA3B-2650-A01C-F6E3-21CD3A6C08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652632"/>
            <a:ext cx="10377809" cy="4538443"/>
          </a:xfrm>
        </p:spPr>
        <p:txBody>
          <a:bodyPr>
            <a:normAutofit fontScale="55000" lnSpcReduction="20000"/>
          </a:bodyPr>
          <a:lstStyle/>
          <a:p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forma semelhante, o inciso IV do </a:t>
            </a:r>
            <a:r>
              <a:rPr lang="pt-BR" sz="2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5° reconhece a Liberdade de Manifestação, mas relativiza-a em razão da lei e da própria Constituição, de forma que ela não se caracteriza como absoluta, como ocorre em outras democracias, o que é reiterado pelo caput do Art. 220:</a:t>
            </a:r>
          </a:p>
          <a:p>
            <a:r>
              <a:rPr lang="pt-BR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Art. 5º Todos são iguais perante a lei, sem distinção de qualquer natureza, garantindo-se aos brasileiros e aos estrangeiros residentes no País a inviolabilidade do direito à vida, à liberdade, à igualdade, à segurança e à propriedade, nos termos seguintes:</a:t>
            </a:r>
          </a:p>
          <a:p>
            <a:r>
              <a:rPr lang="pt-BR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 - é livre a manifestação do pensamento, sendo vedado o anonimato;</a:t>
            </a:r>
          </a:p>
          <a:p>
            <a:r>
              <a:rPr lang="pt-BR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pt-BR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Art. 220. A manifestação do pensamento, a criação, a expressão e a informação, sob qualquer forma, processo ou veículo não sofrerão qualquer restrição, observado o disposto nesta Constituição.</a:t>
            </a:r>
          </a:p>
          <a:p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Complementarmente, a jurisprudência, por meio de decisão em âmbito do HC 82.424/RS entende que o ordenamento constitucional brasileiro:</a:t>
            </a:r>
          </a:p>
          <a:p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...não pode abrigas, em sua abrangência, manifestações de conteúdo imoral que implicam ilicitude penal.</a:t>
            </a:r>
          </a:p>
          <a:p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Contrasta o entendimento brasileiro acerca das Liberdades de Expressão e Manifestação com, por exemplo, o americano, que as admitem como indissociáveis e absolutas por força da Primeira Emenda: </a:t>
            </a:r>
          </a:p>
          <a:p>
            <a:r>
              <a:rPr lang="pt-BR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Congresso não poderá fazer nenhuma lei com relação ao estabelecimento de religião, ou proibindo o livre exercício dela; ou restringindo a liberdade de expressão, ou da imprensa; ou o direito das pessoas se reunirem pacificamente e de petição ao governo para reparação de queixas.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69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B5424-65E4-3FE2-529C-BEC51B20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46" y="251670"/>
            <a:ext cx="9664742" cy="104862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Críticas Políticas ao PL2630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4A17A-623D-0FDB-347D-797DDC031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70" y="2211197"/>
            <a:ext cx="10165285" cy="3329033"/>
          </a:xfrm>
        </p:spPr>
        <p:txBody>
          <a:bodyPr>
            <a:norm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Consideradas as concepções de Liberdade de Expressão e Manifestação no Brasil, critica-se o PL2630 por: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•	Impor aos provedores de aplicação a obrigatoriedade da existência de relatórios periódicos que mapeiem as contas de seus usuários;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•	Atribuir a eles a responsabilidade de “prevenir” práticas e a divulgação de conteúdos considerados potencialmente ilícitos sob pena de sanções legais;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•	Não prever qual autoridade examinará tais práticas e conteúdos, bem como não estabelecer critérios para a sua avaliação;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•	Possibilitar, com isso tudo, a discriminação prévia e romper com a neutralidade da rede.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0BFB-3926-7689-BA90-B73308CF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são as fake News?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5D8F265-87FD-94E8-48C6-CB9423F402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70" y="2274684"/>
            <a:ext cx="8554356" cy="4491037"/>
          </a:xfrm>
        </p:spPr>
      </p:pic>
    </p:spTree>
    <p:extLst>
      <p:ext uri="{BB962C8B-B14F-4D97-AF65-F5344CB8AC3E}">
        <p14:creationId xmlns:p14="http://schemas.microsoft.com/office/powerpoint/2010/main" val="392920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B0DC-70AB-66D9-FE13-A0FA3887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significa fake News?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4CCE19-0D40-2877-437C-ECD210D75D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13" y="2214694"/>
            <a:ext cx="6603494" cy="3714466"/>
          </a:xfrm>
        </p:spPr>
      </p:pic>
    </p:spTree>
    <p:extLst>
      <p:ext uri="{BB962C8B-B14F-4D97-AF65-F5344CB8AC3E}">
        <p14:creationId xmlns:p14="http://schemas.microsoft.com/office/powerpoint/2010/main" val="124214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AB486-3B21-EF72-A880-78D5420B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as Fake News são criadas?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A2E500-71E5-C17D-C45B-D25F6830DB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6" y="2153414"/>
            <a:ext cx="7219644" cy="3609822"/>
          </a:xfrm>
        </p:spPr>
      </p:pic>
    </p:spTree>
    <p:extLst>
      <p:ext uri="{BB962C8B-B14F-4D97-AF65-F5344CB8AC3E}">
        <p14:creationId xmlns:p14="http://schemas.microsoft.com/office/powerpoint/2010/main" val="62484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3342-B630-813D-E509-7BE98EB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881" y="451123"/>
            <a:ext cx="10124428" cy="732109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descobrir uma Fake News? 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CF88BA-566E-91F8-A706-CCF67A7A2C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29" y="1269638"/>
            <a:ext cx="4065866" cy="5422849"/>
          </a:xfrm>
        </p:spPr>
      </p:pic>
    </p:spTree>
    <p:extLst>
      <p:ext uri="{BB962C8B-B14F-4D97-AF65-F5344CB8AC3E}">
        <p14:creationId xmlns:p14="http://schemas.microsoft.com/office/powerpoint/2010/main" val="22345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84CF6-98C2-147D-1A23-88CB167B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UMA PL 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A33C16-7744-D9B2-EEE6-C2FC032475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8" y="2214694"/>
            <a:ext cx="4565649" cy="3424237"/>
          </a:xfrm>
        </p:spPr>
      </p:pic>
    </p:spTree>
    <p:extLst>
      <p:ext uri="{BB962C8B-B14F-4D97-AF65-F5344CB8AC3E}">
        <p14:creationId xmlns:p14="http://schemas.microsoft.com/office/powerpoint/2010/main" val="416888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E981-5A29-F7F0-DBE6-88B04FDA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combater as Fake News?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D84C04-5477-0B47-98A2-E80AF46D25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19" y="2214694"/>
            <a:ext cx="6297162" cy="3568392"/>
          </a:xfrm>
        </p:spPr>
      </p:pic>
    </p:spTree>
    <p:extLst>
      <p:ext uri="{BB962C8B-B14F-4D97-AF65-F5344CB8AC3E}">
        <p14:creationId xmlns:p14="http://schemas.microsoft.com/office/powerpoint/2010/main" val="299728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FA608-E5EF-44D9-FD9B-770F9E7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fake </a:t>
            </a:r>
            <a:r>
              <a:rPr lang="pt-BR" dirty="0" err="1"/>
              <a:t>news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495BE-F4E5-AE19-CD7F-A039D6CD47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1 -Sátira ou paródia: sem intenção de causar mal, mas tem potencial de enganar;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2 -Falsa conexão: quando manchetes, imagens ou legendas dão falsas dicas do que é o conteúdo realmente;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3 -Conteúdo enganoso: uso enganoso de uma informação para usá-la contra um assunto ou uma pessoa;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4 -Falso contexto: conteúdo genuíno compartilhado com um contexto falso;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5 -Conteúdo impostor: quando fontes têm seus nomes usados, mas com afirmações que não são suas;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6 -Conteúdo manipulado: informação ou ideia verdadeira é manipulada para enganar o público;</a:t>
            </a:r>
          </a:p>
          <a:p>
            <a:pPr algn="just" rtl="0" fontAlgn="base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 – Conteúdo fabricado: 100% falso e construído com intuito de desinformar o público e causar algum mal.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13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31E93-8FD1-79F6-FA9A-A555228D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COMO A TECNOLOGIA PODE INFLUENCIAR NA CRIAÇÃO DE FAKE NEWS?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4660C-8707-C0DE-1471-B8915CC360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815376"/>
            <a:ext cx="10363826" cy="3424107"/>
          </a:xfrm>
        </p:spPr>
        <p:txBody>
          <a:bodyPr/>
          <a:lstStyle/>
          <a:p>
            <a:r>
              <a:rPr lang="pt-BR" dirty="0">
                <a:hlinkClick r:id="rId2"/>
              </a:rPr>
              <a:t>Bolsonaro canta </a:t>
            </a:r>
            <a:r>
              <a:rPr lang="pt-BR" dirty="0" err="1">
                <a:hlinkClick r:id="rId2"/>
              </a:rPr>
              <a:t>Xibom</a:t>
            </a:r>
            <a:r>
              <a:rPr lang="pt-BR" dirty="0">
                <a:hlinkClick r:id="rId2"/>
              </a:rPr>
              <a:t> Bombom #DeepfakeTotal – YouTube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8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346C-9E21-AA91-0485-5C07EE47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Quem pode dar origem a uma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E57B5-4B2B-1AB0-DC31-5EE1589214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Presidente da República </a:t>
            </a:r>
          </a:p>
          <a:p>
            <a:r>
              <a:rPr lang="pt-BR" dirty="0" err="1"/>
              <a:t>Stf</a:t>
            </a:r>
            <a:endParaRPr lang="pt-BR" dirty="0"/>
          </a:p>
          <a:p>
            <a:r>
              <a:rPr lang="pt-BR" dirty="0"/>
              <a:t>Tribunais superiores</a:t>
            </a:r>
          </a:p>
          <a:p>
            <a:r>
              <a:rPr lang="pt-BR" dirty="0"/>
              <a:t>Procurador geral da república</a:t>
            </a:r>
          </a:p>
          <a:p>
            <a:r>
              <a:rPr lang="pt-BR" dirty="0"/>
              <a:t>Comissões da câmara de deputados e senado</a:t>
            </a:r>
          </a:p>
          <a:p>
            <a:r>
              <a:rPr lang="pt-BR" dirty="0"/>
              <a:t>Deputados</a:t>
            </a:r>
          </a:p>
          <a:p>
            <a:r>
              <a:rPr lang="pt-BR" dirty="0"/>
              <a:t>senadores</a:t>
            </a:r>
          </a:p>
        </p:txBody>
      </p:sp>
    </p:spTree>
    <p:extLst>
      <p:ext uri="{BB962C8B-B14F-4D97-AF65-F5344CB8AC3E}">
        <p14:creationId xmlns:p14="http://schemas.microsoft.com/office/powerpoint/2010/main" val="22403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37191-C859-B898-0F30-2039C40D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12" y="183252"/>
            <a:ext cx="9643460" cy="92333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de iniciativa popular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1323E16-8343-B5D5-FDC5-1849ADB75DD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70" y="1106582"/>
            <a:ext cx="3996721" cy="3996721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1330634-D73C-5F96-A67E-B68D70E8EC0D}"/>
              </a:ext>
            </a:extLst>
          </p:cNvPr>
          <p:cNvSpPr txBox="1"/>
          <p:nvPr/>
        </p:nvSpPr>
        <p:spPr>
          <a:xfrm>
            <a:off x="465275" y="5119011"/>
            <a:ext cx="964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1% do Eleitorado Nacional deve subscrever 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subscritos deve se dividir em 5 Estados da Federação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Nos estados que houver os subscritos, devem corresponder mais de 3% do eleitorado local</a:t>
            </a:r>
          </a:p>
        </p:txBody>
      </p:sp>
    </p:spTree>
    <p:extLst>
      <p:ext uri="{BB962C8B-B14F-4D97-AF65-F5344CB8AC3E}">
        <p14:creationId xmlns:p14="http://schemas.microsoft.com/office/powerpoint/2010/main" val="345142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AA72-C4C7-7F68-57AD-690E0350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60991"/>
            <a:ext cx="10364451" cy="159617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Aprovação de uma PL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68DA01-5680-191C-2A67-BD03DB311B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12" y="1440519"/>
            <a:ext cx="7025168" cy="4683445"/>
          </a:xfrm>
        </p:spPr>
      </p:pic>
    </p:spTree>
    <p:extLst>
      <p:ext uri="{BB962C8B-B14F-4D97-AF65-F5344CB8AC3E}">
        <p14:creationId xmlns:p14="http://schemas.microsoft.com/office/powerpoint/2010/main" val="10952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D594-E79B-8FD7-9FAC-3944CA6A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PL 2630/20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CCC95-EEE6-95B8-11A2-13E3559886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 milhões de usuários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foi apresentada pelo senador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alessandro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vieira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cidadania-SE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7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9633-5C6F-B9E2-25EB-DB9C32B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Contas falsas e geridas por robôs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DDA33-9AE7-F114-2C22-B8ED81B7E6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3021434"/>
            <a:ext cx="10363826" cy="3424107"/>
          </a:xfrm>
        </p:spPr>
        <p:txBody>
          <a:bodyPr/>
          <a:lstStyle/>
          <a:p>
            <a:r>
              <a:rPr lang="pt-BR" dirty="0"/>
              <a:t>Proibição de contas falsas</a:t>
            </a:r>
          </a:p>
          <a:p>
            <a:r>
              <a:rPr lang="pt-BR" dirty="0"/>
              <a:t>Proibição de contas geridas por robôs</a:t>
            </a:r>
          </a:p>
          <a:p>
            <a:r>
              <a:rPr lang="pt-BR" dirty="0"/>
              <a:t>Validação por meio de identidade</a:t>
            </a:r>
          </a:p>
        </p:txBody>
      </p:sp>
    </p:spTree>
    <p:extLst>
      <p:ext uri="{BB962C8B-B14F-4D97-AF65-F5344CB8AC3E}">
        <p14:creationId xmlns:p14="http://schemas.microsoft.com/office/powerpoint/2010/main" val="228651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8B71B-ABC2-4B58-A371-BB0E1C86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1405"/>
            <a:ext cx="10364451" cy="159617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Envio de 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A6911-5CC4-B86E-4BD7-198B4DA25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3433893"/>
            <a:ext cx="10363826" cy="342410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Limitação de mensagens: grupos e conversas privadas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Registro de mensagens durante 3 meses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Acesso ao registros por ordem judicial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123E8-A8AE-3224-7F00-3AC66E26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Conselho de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89A36-D58D-EB1F-AAA0-639349FEC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cap="none" dirty="0"/>
              <a:t>O projeto determina que o congresso nacional institua, em até 60 dias após a publicação da lei, caso aprovada, o conselho de transparência e responsabilidade na internet, que terá como atribuição a realização de estudos, pareceres e recomendações sobre liberdade, responsabilidade e transparência na internet.</a:t>
            </a:r>
          </a:p>
          <a:p>
            <a:pPr algn="just"/>
            <a:r>
              <a:rPr lang="pt-BR" cap="none" dirty="0"/>
              <a:t>21 Conselheiros</a:t>
            </a:r>
          </a:p>
          <a:p>
            <a:pPr algn="just"/>
            <a:r>
              <a:rPr lang="pt-BR" cap="none" dirty="0"/>
              <a:t>Mandado de 2 anos </a:t>
            </a:r>
          </a:p>
          <a:p>
            <a:pPr algn="just"/>
            <a:r>
              <a:rPr lang="pt-BR" cap="none" dirty="0"/>
              <a:t>Admitida a recondução</a:t>
            </a:r>
          </a:p>
        </p:txBody>
      </p:sp>
    </p:spTree>
    <p:extLst>
      <p:ext uri="{BB962C8B-B14F-4D97-AF65-F5344CB8AC3E}">
        <p14:creationId xmlns:p14="http://schemas.microsoft.com/office/powerpoint/2010/main" val="154745223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235</TotalTime>
  <Words>1067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Gotícula</vt:lpstr>
      <vt:lpstr>Apresentação do PowerPoint</vt:lpstr>
      <vt:lpstr>O QUE É UMA PL ?</vt:lpstr>
      <vt:lpstr>Quem pode dar origem a uma pl ?</vt:lpstr>
      <vt:lpstr>Projeto de iniciativa popular</vt:lpstr>
      <vt:lpstr>Aprovação de uma PL</vt:lpstr>
      <vt:lpstr>PL 2630/20</vt:lpstr>
      <vt:lpstr>Contas falsas e geridas por robôs</vt:lpstr>
      <vt:lpstr>Envio de mensagens</vt:lpstr>
      <vt:lpstr>Conselho de transparência</vt:lpstr>
      <vt:lpstr>Representantes no Brasil</vt:lpstr>
      <vt:lpstr>Sanções</vt:lpstr>
      <vt:lpstr>Como a pl 2630 pode impactar na internet que você conhece ?</vt:lpstr>
      <vt:lpstr>PL2630 e a Liberdade de Expressão no Brasil</vt:lpstr>
      <vt:lpstr>O Conceito de Liberdade de Manifestação sob a CF88</vt:lpstr>
      <vt:lpstr>Críticas Políticas ao PL2630</vt:lpstr>
      <vt:lpstr>O que são as fake News?</vt:lpstr>
      <vt:lpstr>O que significa fake News?</vt:lpstr>
      <vt:lpstr>Como as Fake News são criadas?</vt:lpstr>
      <vt:lpstr>Como descobrir uma Fake News? </vt:lpstr>
      <vt:lpstr>Como combater as Fake News?</vt:lpstr>
      <vt:lpstr>Tipos de fake news</vt:lpstr>
      <vt:lpstr>COMO A TECNOLOGIA PODE INFLUENCIAR NA CRIAÇÃO DE FAKE NEWS?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Vinicius</dc:creator>
  <cp:lastModifiedBy>Thiago Vinicius</cp:lastModifiedBy>
  <cp:revision>2</cp:revision>
  <dcterms:created xsi:type="dcterms:W3CDTF">2023-05-21T12:22:21Z</dcterms:created>
  <dcterms:modified xsi:type="dcterms:W3CDTF">2023-05-21T16:18:16Z</dcterms:modified>
</cp:coreProperties>
</file>