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58" r:id="rId4"/>
    <p:sldId id="268" r:id="rId5"/>
    <p:sldId id="269" r:id="rId6"/>
    <p:sldId id="259" r:id="rId7"/>
    <p:sldId id="260" r:id="rId8"/>
    <p:sldId id="261" r:id="rId9"/>
    <p:sldId id="262" r:id="rId10"/>
    <p:sldId id="263"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2.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24.png"/><Relationship Id="rId7" Type="http://schemas.openxmlformats.org/officeDocument/2006/relationships/image" Target="../media/image47.png"/><Relationship Id="rId12" Type="http://schemas.openxmlformats.org/officeDocument/2006/relationships/image" Target="../media/image52.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11" Type="http://schemas.openxmlformats.org/officeDocument/2006/relationships/image" Target="../media/image51.png"/><Relationship Id="rId5" Type="http://schemas.openxmlformats.org/officeDocument/2006/relationships/image" Target="../media/image18.png"/><Relationship Id="rId10" Type="http://schemas.openxmlformats.org/officeDocument/2006/relationships/image" Target="../media/image50.svg"/><Relationship Id="rId4" Type="http://schemas.openxmlformats.org/officeDocument/2006/relationships/image" Target="../media/image45.svg"/><Relationship Id="rId9" Type="http://schemas.openxmlformats.org/officeDocument/2006/relationships/image" Target="../media/image4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24.png"/><Relationship Id="rId7" Type="http://schemas.openxmlformats.org/officeDocument/2006/relationships/image" Target="../media/image47.png"/><Relationship Id="rId12" Type="http://schemas.openxmlformats.org/officeDocument/2006/relationships/image" Target="../media/image52.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11" Type="http://schemas.openxmlformats.org/officeDocument/2006/relationships/image" Target="../media/image51.png"/><Relationship Id="rId5" Type="http://schemas.openxmlformats.org/officeDocument/2006/relationships/image" Target="../media/image18.png"/><Relationship Id="rId10" Type="http://schemas.openxmlformats.org/officeDocument/2006/relationships/image" Target="../media/image50.svg"/><Relationship Id="rId4" Type="http://schemas.openxmlformats.org/officeDocument/2006/relationships/image" Target="../media/image45.svg"/><Relationship Id="rId9" Type="http://schemas.openxmlformats.org/officeDocument/2006/relationships/image" Target="../media/image49.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55BF83-6DA7-4399-9FE5-92A38A2C9242}" type="doc">
      <dgm:prSet loTypeId="urn:microsoft.com/office/officeart/2018/5/layout/IconCircleLabelList" loCatId="icon" qsTypeId="urn:microsoft.com/office/officeart/2005/8/quickstyle/simple1" qsCatId="simple" csTypeId="urn:microsoft.com/office/officeart/2005/8/colors/colorful2" csCatId="colorful" phldr="1"/>
      <dgm:spPr/>
      <dgm:t>
        <a:bodyPr/>
        <a:lstStyle/>
        <a:p>
          <a:endParaRPr lang="en-US"/>
        </a:p>
      </dgm:t>
    </dgm:pt>
    <dgm:pt modelId="{32D9AC1D-1972-4A00-862A-22966CC87805}">
      <dgm:prSet/>
      <dgm:spPr/>
      <dgm:t>
        <a:bodyPr/>
        <a:lstStyle/>
        <a:p>
          <a:pPr>
            <a:lnSpc>
              <a:spcPct val="100000"/>
            </a:lnSpc>
            <a:defRPr cap="all"/>
          </a:pPr>
          <a:r>
            <a:rPr lang="es-AR" dirty="0"/>
            <a:t>Facturación total en ventas: $</a:t>
          </a:r>
          <a:r>
            <a:rPr lang="es-ES" b="0" i="0" dirty="0"/>
            <a:t>2.297.200,86</a:t>
          </a:r>
          <a:endParaRPr lang="en-US" dirty="0"/>
        </a:p>
      </dgm:t>
    </dgm:pt>
    <dgm:pt modelId="{F0B47F7C-1770-420F-A950-2BF6BE063DBA}" type="parTrans" cxnId="{C807BD87-D5D8-42F1-9059-DD99A756B628}">
      <dgm:prSet/>
      <dgm:spPr/>
      <dgm:t>
        <a:bodyPr/>
        <a:lstStyle/>
        <a:p>
          <a:endParaRPr lang="en-US"/>
        </a:p>
      </dgm:t>
    </dgm:pt>
    <dgm:pt modelId="{9B1E5465-6DD7-4CF4-80DC-9C18BFD17A12}" type="sibTrans" cxnId="{C807BD87-D5D8-42F1-9059-DD99A756B628}">
      <dgm:prSet/>
      <dgm:spPr/>
      <dgm:t>
        <a:bodyPr/>
        <a:lstStyle/>
        <a:p>
          <a:endParaRPr lang="en-US"/>
        </a:p>
      </dgm:t>
    </dgm:pt>
    <dgm:pt modelId="{54661D9B-9ABF-483A-B80F-5248E528E8FE}">
      <dgm:prSet/>
      <dgm:spPr/>
      <dgm:t>
        <a:bodyPr/>
        <a:lstStyle/>
        <a:p>
          <a:pPr>
            <a:lnSpc>
              <a:spcPct val="100000"/>
            </a:lnSpc>
            <a:defRPr cap="all"/>
          </a:pPr>
          <a:r>
            <a:rPr lang="es-AR" b="0" i="0" dirty="0">
              <a:solidFill>
                <a:srgbClr val="212121"/>
              </a:solidFill>
              <a:effectLst/>
              <a:latin typeface="Tw Cen MT (Cuerpo)"/>
            </a:rPr>
            <a:t>Cantidad total de unidades vendidas: </a:t>
          </a:r>
        </a:p>
        <a:p>
          <a:pPr>
            <a:lnSpc>
              <a:spcPct val="100000"/>
            </a:lnSpc>
            <a:defRPr cap="all"/>
          </a:pPr>
          <a:r>
            <a:rPr lang="es-ES" b="0" i="0" dirty="0"/>
            <a:t>37.873</a:t>
          </a:r>
          <a:endParaRPr lang="en-US" dirty="0"/>
        </a:p>
      </dgm:t>
    </dgm:pt>
    <dgm:pt modelId="{17AF7B3E-78ED-4777-A070-FD0E6CB53547}" type="parTrans" cxnId="{2B677F32-B7BB-420A-9295-7DB847C39F97}">
      <dgm:prSet/>
      <dgm:spPr/>
      <dgm:t>
        <a:bodyPr/>
        <a:lstStyle/>
        <a:p>
          <a:endParaRPr lang="en-US"/>
        </a:p>
      </dgm:t>
    </dgm:pt>
    <dgm:pt modelId="{EBB1910D-B444-4EF3-9DFC-55B2BC63003B}" type="sibTrans" cxnId="{2B677F32-B7BB-420A-9295-7DB847C39F97}">
      <dgm:prSet/>
      <dgm:spPr/>
      <dgm:t>
        <a:bodyPr/>
        <a:lstStyle/>
        <a:p>
          <a:endParaRPr lang="en-US"/>
        </a:p>
      </dgm:t>
    </dgm:pt>
    <dgm:pt modelId="{A9D6FBAF-50A9-472D-94A3-81DC1D708BE3}">
      <dgm:prSet/>
      <dgm:spPr/>
      <dgm:t>
        <a:bodyPr/>
        <a:lstStyle/>
        <a:p>
          <a:pPr>
            <a:lnSpc>
              <a:spcPct val="100000"/>
            </a:lnSpc>
            <a:defRPr cap="all"/>
          </a:pPr>
          <a:r>
            <a:rPr lang="es-AR" dirty="0"/>
            <a:t>Importe total en descuentos: $</a:t>
          </a:r>
          <a:r>
            <a:rPr lang="es-ES" b="0" i="0" dirty="0"/>
            <a:t>1.561,09</a:t>
          </a:r>
          <a:endParaRPr lang="en-US" dirty="0"/>
        </a:p>
      </dgm:t>
    </dgm:pt>
    <dgm:pt modelId="{F8EFAA7E-D841-4896-A6B1-AC1381A431C2}" type="parTrans" cxnId="{0F5FB71E-BC2D-4718-85E9-5BDBA08E3886}">
      <dgm:prSet/>
      <dgm:spPr/>
      <dgm:t>
        <a:bodyPr/>
        <a:lstStyle/>
        <a:p>
          <a:endParaRPr lang="en-US"/>
        </a:p>
      </dgm:t>
    </dgm:pt>
    <dgm:pt modelId="{FC766FBF-8B95-4C44-B29F-DC7843C8F0FE}" type="sibTrans" cxnId="{0F5FB71E-BC2D-4718-85E9-5BDBA08E3886}">
      <dgm:prSet/>
      <dgm:spPr/>
      <dgm:t>
        <a:bodyPr/>
        <a:lstStyle/>
        <a:p>
          <a:endParaRPr lang="en-US"/>
        </a:p>
      </dgm:t>
    </dgm:pt>
    <dgm:pt modelId="{04C7765B-CE26-4559-98BA-0BEC6E013C4B}">
      <dgm:prSet/>
      <dgm:spPr/>
      <dgm:t>
        <a:bodyPr/>
        <a:lstStyle/>
        <a:p>
          <a:pPr>
            <a:lnSpc>
              <a:spcPct val="100000"/>
            </a:lnSpc>
            <a:defRPr cap="all"/>
          </a:pPr>
          <a:r>
            <a:rPr lang="es-AR" b="0" i="0" dirty="0">
              <a:solidFill>
                <a:srgbClr val="212121"/>
              </a:solidFill>
              <a:effectLst/>
              <a:latin typeface="Tw Cen MT (Cuerpo)"/>
            </a:rPr>
            <a:t>Ganancia total obtenida: $</a:t>
          </a:r>
          <a:r>
            <a:rPr lang="es-ES" b="0" i="0" dirty="0"/>
            <a:t>286.397,02</a:t>
          </a:r>
          <a:endParaRPr lang="en-US" dirty="0"/>
        </a:p>
      </dgm:t>
    </dgm:pt>
    <dgm:pt modelId="{931993BA-5CC2-4342-A8E1-DD6371AA6CD3}" type="parTrans" cxnId="{9ADE1E24-1B79-44F7-8D3B-AE74399CDAA0}">
      <dgm:prSet/>
      <dgm:spPr/>
      <dgm:t>
        <a:bodyPr/>
        <a:lstStyle/>
        <a:p>
          <a:endParaRPr lang="en-US"/>
        </a:p>
      </dgm:t>
    </dgm:pt>
    <dgm:pt modelId="{EF43F9F4-F232-4928-9C77-1AA787073721}" type="sibTrans" cxnId="{9ADE1E24-1B79-44F7-8D3B-AE74399CDAA0}">
      <dgm:prSet/>
      <dgm:spPr/>
      <dgm:t>
        <a:bodyPr/>
        <a:lstStyle/>
        <a:p>
          <a:endParaRPr lang="en-US"/>
        </a:p>
      </dgm:t>
    </dgm:pt>
    <dgm:pt modelId="{07459C1C-8532-43BC-95B9-FDF4C7F58E53}" type="pres">
      <dgm:prSet presAssocID="{4F55BF83-6DA7-4399-9FE5-92A38A2C9242}" presName="root" presStyleCnt="0">
        <dgm:presLayoutVars>
          <dgm:dir/>
          <dgm:resizeHandles val="exact"/>
        </dgm:presLayoutVars>
      </dgm:prSet>
      <dgm:spPr/>
    </dgm:pt>
    <dgm:pt modelId="{8EFFB312-0974-495B-9137-45E537DAE323}" type="pres">
      <dgm:prSet presAssocID="{32D9AC1D-1972-4A00-862A-22966CC87805}" presName="compNode" presStyleCnt="0"/>
      <dgm:spPr/>
    </dgm:pt>
    <dgm:pt modelId="{4FC89C61-4306-4D87-830C-699C886C6476}" type="pres">
      <dgm:prSet presAssocID="{32D9AC1D-1972-4A00-862A-22966CC87805}" presName="iconBgRect" presStyleLbl="bgShp" presStyleIdx="0" presStyleCnt="4"/>
      <dgm:spPr/>
    </dgm:pt>
    <dgm:pt modelId="{FE104588-CF17-4543-98F0-14DE56522DD3}" type="pres">
      <dgm:prSet presAssocID="{32D9AC1D-1972-4A00-862A-22966CC8780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tiqueta"/>
        </a:ext>
      </dgm:extLst>
    </dgm:pt>
    <dgm:pt modelId="{BA38629C-F856-4B22-9533-4D4A1062506B}" type="pres">
      <dgm:prSet presAssocID="{32D9AC1D-1972-4A00-862A-22966CC87805}" presName="spaceRect" presStyleCnt="0"/>
      <dgm:spPr/>
    </dgm:pt>
    <dgm:pt modelId="{71252CCD-4115-4966-9868-C2EC63A56259}" type="pres">
      <dgm:prSet presAssocID="{32D9AC1D-1972-4A00-862A-22966CC87805}" presName="textRect" presStyleLbl="revTx" presStyleIdx="0" presStyleCnt="4">
        <dgm:presLayoutVars>
          <dgm:chMax val="1"/>
          <dgm:chPref val="1"/>
        </dgm:presLayoutVars>
      </dgm:prSet>
      <dgm:spPr/>
    </dgm:pt>
    <dgm:pt modelId="{6C47D126-99F2-4380-ADC1-11CC04C27891}" type="pres">
      <dgm:prSet presAssocID="{9B1E5465-6DD7-4CF4-80DC-9C18BFD17A12}" presName="sibTrans" presStyleCnt="0"/>
      <dgm:spPr/>
    </dgm:pt>
    <dgm:pt modelId="{E07FBEA5-B4B2-4502-B1A2-CBD9002FCB8E}" type="pres">
      <dgm:prSet presAssocID="{54661D9B-9ABF-483A-B80F-5248E528E8FE}" presName="compNode" presStyleCnt="0"/>
      <dgm:spPr/>
    </dgm:pt>
    <dgm:pt modelId="{27589BF5-3CFC-47F4-88C9-9653BAB802D9}" type="pres">
      <dgm:prSet presAssocID="{54661D9B-9ABF-483A-B80F-5248E528E8FE}" presName="iconBgRect" presStyleLbl="bgShp" presStyleIdx="1" presStyleCnt="4"/>
      <dgm:spPr/>
    </dgm:pt>
    <dgm:pt modelId="{0A9A9A78-EDA8-47CF-AB96-5D8C7AEAF894}" type="pres">
      <dgm:prSet presAssocID="{54661D9B-9ABF-483A-B80F-5248E528E8F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culadora"/>
        </a:ext>
      </dgm:extLst>
    </dgm:pt>
    <dgm:pt modelId="{14BDAFCB-D50C-4735-A1EF-53F21177CCA2}" type="pres">
      <dgm:prSet presAssocID="{54661D9B-9ABF-483A-B80F-5248E528E8FE}" presName="spaceRect" presStyleCnt="0"/>
      <dgm:spPr/>
    </dgm:pt>
    <dgm:pt modelId="{3F5F7641-D0EC-41A5-A36B-B32F262FC15A}" type="pres">
      <dgm:prSet presAssocID="{54661D9B-9ABF-483A-B80F-5248E528E8FE}" presName="textRect" presStyleLbl="revTx" presStyleIdx="1" presStyleCnt="4">
        <dgm:presLayoutVars>
          <dgm:chMax val="1"/>
          <dgm:chPref val="1"/>
        </dgm:presLayoutVars>
      </dgm:prSet>
      <dgm:spPr/>
    </dgm:pt>
    <dgm:pt modelId="{AB33DAD3-BA08-496B-9BA6-3628058C60A5}" type="pres">
      <dgm:prSet presAssocID="{EBB1910D-B444-4EF3-9DFC-55B2BC63003B}" presName="sibTrans" presStyleCnt="0"/>
      <dgm:spPr/>
    </dgm:pt>
    <dgm:pt modelId="{0634CC30-CDE7-4880-ACE2-1570EEF0EB32}" type="pres">
      <dgm:prSet presAssocID="{A9D6FBAF-50A9-472D-94A3-81DC1D708BE3}" presName="compNode" presStyleCnt="0"/>
      <dgm:spPr/>
    </dgm:pt>
    <dgm:pt modelId="{518C97B4-C930-4A09-A2CF-F1A6538E386B}" type="pres">
      <dgm:prSet presAssocID="{A9D6FBAF-50A9-472D-94A3-81DC1D708BE3}" presName="iconBgRect" presStyleLbl="bgShp" presStyleIdx="2" presStyleCnt="4"/>
      <dgm:spPr/>
    </dgm:pt>
    <dgm:pt modelId="{87FB3636-42E6-4C31-B432-36CDDF42594B}" type="pres">
      <dgm:prSet presAssocID="{A9D6FBAF-50A9-472D-94A3-81DC1D708BE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llos discográfico"/>
        </a:ext>
      </dgm:extLst>
    </dgm:pt>
    <dgm:pt modelId="{1FE5332B-77ED-4CC3-83A7-DC2C404BEEE7}" type="pres">
      <dgm:prSet presAssocID="{A9D6FBAF-50A9-472D-94A3-81DC1D708BE3}" presName="spaceRect" presStyleCnt="0"/>
      <dgm:spPr/>
    </dgm:pt>
    <dgm:pt modelId="{BEA73838-D870-486F-AB4C-18C5FA4BF1A1}" type="pres">
      <dgm:prSet presAssocID="{A9D6FBAF-50A9-472D-94A3-81DC1D708BE3}" presName="textRect" presStyleLbl="revTx" presStyleIdx="2" presStyleCnt="4">
        <dgm:presLayoutVars>
          <dgm:chMax val="1"/>
          <dgm:chPref val="1"/>
        </dgm:presLayoutVars>
      </dgm:prSet>
      <dgm:spPr/>
    </dgm:pt>
    <dgm:pt modelId="{2C26BD53-41E6-4DAD-83A8-D434E79BD910}" type="pres">
      <dgm:prSet presAssocID="{FC766FBF-8B95-4C44-B29F-DC7843C8F0FE}" presName="sibTrans" presStyleCnt="0"/>
      <dgm:spPr/>
    </dgm:pt>
    <dgm:pt modelId="{7D900529-FEE2-4CEF-9525-1768720079E3}" type="pres">
      <dgm:prSet presAssocID="{04C7765B-CE26-4559-98BA-0BEC6E013C4B}" presName="compNode" presStyleCnt="0"/>
      <dgm:spPr/>
    </dgm:pt>
    <dgm:pt modelId="{E4085178-2A5D-4410-A67E-6CB76AB538CF}" type="pres">
      <dgm:prSet presAssocID="{04C7765B-CE26-4559-98BA-0BEC6E013C4B}" presName="iconBgRect" presStyleLbl="bgShp" presStyleIdx="3" presStyleCnt="4"/>
      <dgm:spPr/>
    </dgm:pt>
    <dgm:pt modelId="{A60562F3-387E-44F7-B628-C2D993303E65}" type="pres">
      <dgm:prSet presAssocID="{04C7765B-CE26-4559-98BA-0BEC6E013C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ólar"/>
        </a:ext>
      </dgm:extLst>
    </dgm:pt>
    <dgm:pt modelId="{CE6F5911-F6DE-46FA-813B-32880A373620}" type="pres">
      <dgm:prSet presAssocID="{04C7765B-CE26-4559-98BA-0BEC6E013C4B}" presName="spaceRect" presStyleCnt="0"/>
      <dgm:spPr/>
    </dgm:pt>
    <dgm:pt modelId="{65C3C6D3-D96B-4CCE-8587-09EE54C4F44E}" type="pres">
      <dgm:prSet presAssocID="{04C7765B-CE26-4559-98BA-0BEC6E013C4B}" presName="textRect" presStyleLbl="revTx" presStyleIdx="3" presStyleCnt="4">
        <dgm:presLayoutVars>
          <dgm:chMax val="1"/>
          <dgm:chPref val="1"/>
        </dgm:presLayoutVars>
      </dgm:prSet>
      <dgm:spPr/>
    </dgm:pt>
  </dgm:ptLst>
  <dgm:cxnLst>
    <dgm:cxn modelId="{0F5FB71E-BC2D-4718-85E9-5BDBA08E3886}" srcId="{4F55BF83-6DA7-4399-9FE5-92A38A2C9242}" destId="{A9D6FBAF-50A9-472D-94A3-81DC1D708BE3}" srcOrd="2" destOrd="0" parTransId="{F8EFAA7E-D841-4896-A6B1-AC1381A431C2}" sibTransId="{FC766FBF-8B95-4C44-B29F-DC7843C8F0FE}"/>
    <dgm:cxn modelId="{9ADE1E24-1B79-44F7-8D3B-AE74399CDAA0}" srcId="{4F55BF83-6DA7-4399-9FE5-92A38A2C9242}" destId="{04C7765B-CE26-4559-98BA-0BEC6E013C4B}" srcOrd="3" destOrd="0" parTransId="{931993BA-5CC2-4342-A8E1-DD6371AA6CD3}" sibTransId="{EF43F9F4-F232-4928-9C77-1AA787073721}"/>
    <dgm:cxn modelId="{A1C7CB2D-2BF6-44E4-8F63-6D67BFE8FBD7}" type="presOf" srcId="{A9D6FBAF-50A9-472D-94A3-81DC1D708BE3}" destId="{BEA73838-D870-486F-AB4C-18C5FA4BF1A1}" srcOrd="0" destOrd="0" presId="urn:microsoft.com/office/officeart/2018/5/layout/IconCircleLabelList"/>
    <dgm:cxn modelId="{2B677F32-B7BB-420A-9295-7DB847C39F97}" srcId="{4F55BF83-6DA7-4399-9FE5-92A38A2C9242}" destId="{54661D9B-9ABF-483A-B80F-5248E528E8FE}" srcOrd="1" destOrd="0" parTransId="{17AF7B3E-78ED-4777-A070-FD0E6CB53547}" sibTransId="{EBB1910D-B444-4EF3-9DFC-55B2BC63003B}"/>
    <dgm:cxn modelId="{8C0A9E43-A6E4-42A6-80B2-8C09B5238E4D}" type="presOf" srcId="{4F55BF83-6DA7-4399-9FE5-92A38A2C9242}" destId="{07459C1C-8532-43BC-95B9-FDF4C7F58E53}" srcOrd="0" destOrd="0" presId="urn:microsoft.com/office/officeart/2018/5/layout/IconCircleLabelList"/>
    <dgm:cxn modelId="{AA997F76-0501-4C70-8076-EF0F0AA6D0B9}" type="presOf" srcId="{32D9AC1D-1972-4A00-862A-22966CC87805}" destId="{71252CCD-4115-4966-9868-C2EC63A56259}" srcOrd="0" destOrd="0" presId="urn:microsoft.com/office/officeart/2018/5/layout/IconCircleLabelList"/>
    <dgm:cxn modelId="{C807BD87-D5D8-42F1-9059-DD99A756B628}" srcId="{4F55BF83-6DA7-4399-9FE5-92A38A2C9242}" destId="{32D9AC1D-1972-4A00-862A-22966CC87805}" srcOrd="0" destOrd="0" parTransId="{F0B47F7C-1770-420F-A950-2BF6BE063DBA}" sibTransId="{9B1E5465-6DD7-4CF4-80DC-9C18BFD17A12}"/>
    <dgm:cxn modelId="{016471B9-288A-4CD6-ABB7-47395BA50D40}" type="presOf" srcId="{04C7765B-CE26-4559-98BA-0BEC6E013C4B}" destId="{65C3C6D3-D96B-4CCE-8587-09EE54C4F44E}" srcOrd="0" destOrd="0" presId="urn:microsoft.com/office/officeart/2018/5/layout/IconCircleLabelList"/>
    <dgm:cxn modelId="{11CC88EB-1B4D-4292-AE5E-0D770D3D1BCC}" type="presOf" srcId="{54661D9B-9ABF-483A-B80F-5248E528E8FE}" destId="{3F5F7641-D0EC-41A5-A36B-B32F262FC15A}" srcOrd="0" destOrd="0" presId="urn:microsoft.com/office/officeart/2018/5/layout/IconCircleLabelList"/>
    <dgm:cxn modelId="{5067302D-74BF-488C-95B6-C63C8007B8EB}" type="presParOf" srcId="{07459C1C-8532-43BC-95B9-FDF4C7F58E53}" destId="{8EFFB312-0974-495B-9137-45E537DAE323}" srcOrd="0" destOrd="0" presId="urn:microsoft.com/office/officeart/2018/5/layout/IconCircleLabelList"/>
    <dgm:cxn modelId="{4ADA4068-0445-4D4A-A8B1-E6D4FE69F351}" type="presParOf" srcId="{8EFFB312-0974-495B-9137-45E537DAE323}" destId="{4FC89C61-4306-4D87-830C-699C886C6476}" srcOrd="0" destOrd="0" presId="urn:microsoft.com/office/officeart/2018/5/layout/IconCircleLabelList"/>
    <dgm:cxn modelId="{17D71B67-9C42-4781-BB9A-B1AF268F14AD}" type="presParOf" srcId="{8EFFB312-0974-495B-9137-45E537DAE323}" destId="{FE104588-CF17-4543-98F0-14DE56522DD3}" srcOrd="1" destOrd="0" presId="urn:microsoft.com/office/officeart/2018/5/layout/IconCircleLabelList"/>
    <dgm:cxn modelId="{49CBFF10-40CC-4071-9A14-7D2C20555674}" type="presParOf" srcId="{8EFFB312-0974-495B-9137-45E537DAE323}" destId="{BA38629C-F856-4B22-9533-4D4A1062506B}" srcOrd="2" destOrd="0" presId="urn:microsoft.com/office/officeart/2018/5/layout/IconCircleLabelList"/>
    <dgm:cxn modelId="{780C1E78-E61C-4A6A-A6E8-AD1062D16DAF}" type="presParOf" srcId="{8EFFB312-0974-495B-9137-45E537DAE323}" destId="{71252CCD-4115-4966-9868-C2EC63A56259}" srcOrd="3" destOrd="0" presId="urn:microsoft.com/office/officeart/2018/5/layout/IconCircleLabelList"/>
    <dgm:cxn modelId="{4AC1509B-89C4-45FC-B376-99B8D2390A9A}" type="presParOf" srcId="{07459C1C-8532-43BC-95B9-FDF4C7F58E53}" destId="{6C47D126-99F2-4380-ADC1-11CC04C27891}" srcOrd="1" destOrd="0" presId="urn:microsoft.com/office/officeart/2018/5/layout/IconCircleLabelList"/>
    <dgm:cxn modelId="{EA691E73-8E96-48B3-BD42-2DDEA92431D9}" type="presParOf" srcId="{07459C1C-8532-43BC-95B9-FDF4C7F58E53}" destId="{E07FBEA5-B4B2-4502-B1A2-CBD9002FCB8E}" srcOrd="2" destOrd="0" presId="urn:microsoft.com/office/officeart/2018/5/layout/IconCircleLabelList"/>
    <dgm:cxn modelId="{E5093010-DE3F-4013-8C07-B832FE8DD13B}" type="presParOf" srcId="{E07FBEA5-B4B2-4502-B1A2-CBD9002FCB8E}" destId="{27589BF5-3CFC-47F4-88C9-9653BAB802D9}" srcOrd="0" destOrd="0" presId="urn:microsoft.com/office/officeart/2018/5/layout/IconCircleLabelList"/>
    <dgm:cxn modelId="{E0FA7A4B-43E0-4B89-9B4D-6A92261716FE}" type="presParOf" srcId="{E07FBEA5-B4B2-4502-B1A2-CBD9002FCB8E}" destId="{0A9A9A78-EDA8-47CF-AB96-5D8C7AEAF894}" srcOrd="1" destOrd="0" presId="urn:microsoft.com/office/officeart/2018/5/layout/IconCircleLabelList"/>
    <dgm:cxn modelId="{F3BD691D-E1B6-4680-A85C-771C8EEDE8E5}" type="presParOf" srcId="{E07FBEA5-B4B2-4502-B1A2-CBD9002FCB8E}" destId="{14BDAFCB-D50C-4735-A1EF-53F21177CCA2}" srcOrd="2" destOrd="0" presId="urn:microsoft.com/office/officeart/2018/5/layout/IconCircleLabelList"/>
    <dgm:cxn modelId="{299B959A-ABE4-4218-97BC-55F9780ACC10}" type="presParOf" srcId="{E07FBEA5-B4B2-4502-B1A2-CBD9002FCB8E}" destId="{3F5F7641-D0EC-41A5-A36B-B32F262FC15A}" srcOrd="3" destOrd="0" presId="urn:microsoft.com/office/officeart/2018/5/layout/IconCircleLabelList"/>
    <dgm:cxn modelId="{C84EB420-8C81-419A-8245-A0D7A2673038}" type="presParOf" srcId="{07459C1C-8532-43BC-95B9-FDF4C7F58E53}" destId="{AB33DAD3-BA08-496B-9BA6-3628058C60A5}" srcOrd="3" destOrd="0" presId="urn:microsoft.com/office/officeart/2018/5/layout/IconCircleLabelList"/>
    <dgm:cxn modelId="{67911D9B-4C1A-4689-A4FA-F1EF2BDAE797}" type="presParOf" srcId="{07459C1C-8532-43BC-95B9-FDF4C7F58E53}" destId="{0634CC30-CDE7-4880-ACE2-1570EEF0EB32}" srcOrd="4" destOrd="0" presId="urn:microsoft.com/office/officeart/2018/5/layout/IconCircleLabelList"/>
    <dgm:cxn modelId="{084DCB7C-5DCD-4F0B-92DA-6D3F5727E645}" type="presParOf" srcId="{0634CC30-CDE7-4880-ACE2-1570EEF0EB32}" destId="{518C97B4-C930-4A09-A2CF-F1A6538E386B}" srcOrd="0" destOrd="0" presId="urn:microsoft.com/office/officeart/2018/5/layout/IconCircleLabelList"/>
    <dgm:cxn modelId="{4BD390C0-288D-4634-95EE-6441B5A9E7EB}" type="presParOf" srcId="{0634CC30-CDE7-4880-ACE2-1570EEF0EB32}" destId="{87FB3636-42E6-4C31-B432-36CDDF42594B}" srcOrd="1" destOrd="0" presId="urn:microsoft.com/office/officeart/2018/5/layout/IconCircleLabelList"/>
    <dgm:cxn modelId="{31E305A3-901A-4B47-A802-AD4C24923402}" type="presParOf" srcId="{0634CC30-CDE7-4880-ACE2-1570EEF0EB32}" destId="{1FE5332B-77ED-4CC3-83A7-DC2C404BEEE7}" srcOrd="2" destOrd="0" presId="urn:microsoft.com/office/officeart/2018/5/layout/IconCircleLabelList"/>
    <dgm:cxn modelId="{CE68172B-D56D-4684-ACDC-8A60DC5AA66A}" type="presParOf" srcId="{0634CC30-CDE7-4880-ACE2-1570EEF0EB32}" destId="{BEA73838-D870-486F-AB4C-18C5FA4BF1A1}" srcOrd="3" destOrd="0" presId="urn:microsoft.com/office/officeart/2018/5/layout/IconCircleLabelList"/>
    <dgm:cxn modelId="{81DB47F7-D6A0-4234-8C8D-2EDEFD7161E2}" type="presParOf" srcId="{07459C1C-8532-43BC-95B9-FDF4C7F58E53}" destId="{2C26BD53-41E6-4DAD-83A8-D434E79BD910}" srcOrd="5" destOrd="0" presId="urn:microsoft.com/office/officeart/2018/5/layout/IconCircleLabelList"/>
    <dgm:cxn modelId="{6DEB7FE1-FA80-473D-BB67-E0F8EC02D9F4}" type="presParOf" srcId="{07459C1C-8532-43BC-95B9-FDF4C7F58E53}" destId="{7D900529-FEE2-4CEF-9525-1768720079E3}" srcOrd="6" destOrd="0" presId="urn:microsoft.com/office/officeart/2018/5/layout/IconCircleLabelList"/>
    <dgm:cxn modelId="{85C37BCB-A102-4ED5-9BF3-F50565B9FE6D}" type="presParOf" srcId="{7D900529-FEE2-4CEF-9525-1768720079E3}" destId="{E4085178-2A5D-4410-A67E-6CB76AB538CF}" srcOrd="0" destOrd="0" presId="urn:microsoft.com/office/officeart/2018/5/layout/IconCircleLabelList"/>
    <dgm:cxn modelId="{9CF23269-15E4-47D7-AEE4-A603A0D3E7ED}" type="presParOf" srcId="{7D900529-FEE2-4CEF-9525-1768720079E3}" destId="{A60562F3-387E-44F7-B628-C2D993303E65}" srcOrd="1" destOrd="0" presId="urn:microsoft.com/office/officeart/2018/5/layout/IconCircleLabelList"/>
    <dgm:cxn modelId="{4CDDD544-3A2B-473B-B6B2-E20113BD0C6C}" type="presParOf" srcId="{7D900529-FEE2-4CEF-9525-1768720079E3}" destId="{CE6F5911-F6DE-46FA-813B-32880A373620}" srcOrd="2" destOrd="0" presId="urn:microsoft.com/office/officeart/2018/5/layout/IconCircleLabelList"/>
    <dgm:cxn modelId="{BC3CC9C1-673D-4C00-A492-AEA48642CAC2}" type="presParOf" srcId="{7D900529-FEE2-4CEF-9525-1768720079E3}" destId="{65C3C6D3-D96B-4CCE-8587-09EE54C4F44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327652-557B-4D31-BD84-65E2F6D0635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9E078A3-4279-46F4-A321-CA7866D3B5C2}">
      <dgm:prSet/>
      <dgm:spPr/>
      <dgm:t>
        <a:bodyPr/>
        <a:lstStyle/>
        <a:p>
          <a:pPr>
            <a:lnSpc>
              <a:spcPct val="100000"/>
            </a:lnSpc>
          </a:pPr>
          <a:r>
            <a:rPr lang="en-US" b="0" i="0"/>
            <a:t>Tras analizar detalladamente los gráficos, hemos identificado valiosas oportunidades para mejorar las ventas y generar compras adicionales.</a:t>
          </a:r>
          <a:endParaRPr lang="en-US"/>
        </a:p>
      </dgm:t>
    </dgm:pt>
    <dgm:pt modelId="{E9B95E42-264D-4516-832C-8EAF4C4AE2C7}" type="parTrans" cxnId="{6D8CD406-E3B7-465B-B0E5-F1F736A5C6C7}">
      <dgm:prSet/>
      <dgm:spPr/>
      <dgm:t>
        <a:bodyPr/>
        <a:lstStyle/>
        <a:p>
          <a:endParaRPr lang="en-US"/>
        </a:p>
      </dgm:t>
    </dgm:pt>
    <dgm:pt modelId="{94A7FE82-C2DF-47D7-BC1B-4E2D5148F376}" type="sibTrans" cxnId="{6D8CD406-E3B7-465B-B0E5-F1F736A5C6C7}">
      <dgm:prSet/>
      <dgm:spPr/>
      <dgm:t>
        <a:bodyPr/>
        <a:lstStyle/>
        <a:p>
          <a:endParaRPr lang="en-US"/>
        </a:p>
      </dgm:t>
    </dgm:pt>
    <dgm:pt modelId="{2EE41AC0-AF71-4C49-AF4F-0196F2F451BC}">
      <dgm:prSet/>
      <dgm:spPr/>
      <dgm:t>
        <a:bodyPr/>
        <a:lstStyle/>
        <a:p>
          <a:pPr>
            <a:lnSpc>
              <a:spcPct val="100000"/>
            </a:lnSpc>
          </a:pPr>
          <a:r>
            <a:rPr lang="en-US" b="0" i="0"/>
            <a:t>Destacamos que las sillas son el producto líder en términos de facturación, lo que sugiere su relevancia como punto de partida para potenciar las ventas de otros productos. </a:t>
          </a:r>
          <a:endParaRPr lang="en-US"/>
        </a:p>
      </dgm:t>
    </dgm:pt>
    <dgm:pt modelId="{F1B529B3-B5B2-4600-95AD-F5AF925A0844}" type="parTrans" cxnId="{71B4C71C-9EC9-4F98-AC83-38FBF3BB4141}">
      <dgm:prSet/>
      <dgm:spPr/>
      <dgm:t>
        <a:bodyPr/>
        <a:lstStyle/>
        <a:p>
          <a:endParaRPr lang="en-US"/>
        </a:p>
      </dgm:t>
    </dgm:pt>
    <dgm:pt modelId="{93D23545-DA1C-4418-BAD9-DE80B5334842}" type="sibTrans" cxnId="{71B4C71C-9EC9-4F98-AC83-38FBF3BB4141}">
      <dgm:prSet/>
      <dgm:spPr/>
      <dgm:t>
        <a:bodyPr/>
        <a:lstStyle/>
        <a:p>
          <a:endParaRPr lang="en-US"/>
        </a:p>
      </dgm:t>
    </dgm:pt>
    <dgm:pt modelId="{F5BB7062-5779-4BE4-A938-F3D2AF8EE6D2}">
      <dgm:prSet/>
      <dgm:spPr/>
      <dgm:t>
        <a:bodyPr/>
        <a:lstStyle/>
        <a:p>
          <a:pPr>
            <a:lnSpc>
              <a:spcPct val="100000"/>
            </a:lnSpc>
          </a:pPr>
          <a:r>
            <a:rPr lang="en-US" b="0" i="0" dirty="0" err="1"/>
            <a:t>Proponemos</a:t>
          </a:r>
          <a:r>
            <a:rPr lang="en-US" b="0" i="0" dirty="0"/>
            <a:t> la </a:t>
          </a:r>
          <a:r>
            <a:rPr lang="en-US" b="0" i="0" dirty="0" err="1"/>
            <a:t>implementación</a:t>
          </a:r>
          <a:r>
            <a:rPr lang="en-US" b="0" i="0" dirty="0"/>
            <a:t> de </a:t>
          </a:r>
          <a:r>
            <a:rPr lang="en-US" b="0" i="0" dirty="0" err="1"/>
            <a:t>estrategias</a:t>
          </a:r>
          <a:r>
            <a:rPr lang="en-US" b="0" i="0" dirty="0"/>
            <a:t> </a:t>
          </a:r>
          <a:r>
            <a:rPr lang="en-US" b="0" i="0" dirty="0" err="1"/>
            <a:t>promocionales</a:t>
          </a:r>
          <a:r>
            <a:rPr lang="en-US" b="0" i="0" dirty="0"/>
            <a:t>, </a:t>
          </a:r>
          <a:r>
            <a:rPr lang="en-US" b="0" i="0" dirty="0" err="1"/>
            <a:t>como</a:t>
          </a:r>
          <a:r>
            <a:rPr lang="en-US" b="0" i="0" dirty="0"/>
            <a:t> la </a:t>
          </a:r>
          <a:r>
            <a:rPr lang="en-US" b="0" i="0" dirty="0" err="1"/>
            <a:t>creación</a:t>
          </a:r>
          <a:r>
            <a:rPr lang="en-US" b="0" i="0" dirty="0"/>
            <a:t> de combos y </a:t>
          </a:r>
          <a:r>
            <a:rPr lang="en-US" b="0" i="0" dirty="0" err="1"/>
            <a:t>descuentos</a:t>
          </a:r>
          <a:r>
            <a:rPr lang="en-US" b="0" i="0" dirty="0"/>
            <a:t> </a:t>
          </a:r>
          <a:r>
            <a:rPr lang="en-US" b="0" i="0" dirty="0" err="1"/>
            <a:t>especiales</a:t>
          </a:r>
          <a:r>
            <a:rPr lang="en-US" b="0" i="0" dirty="0"/>
            <a:t>, para </a:t>
          </a:r>
          <a:r>
            <a:rPr lang="en-US" b="0" i="0" dirty="0" err="1"/>
            <a:t>incentivar</a:t>
          </a:r>
          <a:r>
            <a:rPr lang="en-US" b="0" i="0" dirty="0"/>
            <a:t> a </a:t>
          </a:r>
          <a:r>
            <a:rPr lang="en-US" b="0" i="0" dirty="0" err="1"/>
            <a:t>los</a:t>
          </a:r>
          <a:r>
            <a:rPr lang="en-US" b="0" i="0" dirty="0"/>
            <a:t> </a:t>
          </a:r>
          <a:r>
            <a:rPr lang="en-US" b="0" i="0" dirty="0" err="1"/>
            <a:t>clientes</a:t>
          </a:r>
          <a:r>
            <a:rPr lang="en-US" b="0" i="0" dirty="0"/>
            <a:t> a </a:t>
          </a:r>
          <a:r>
            <a:rPr lang="en-US" b="0" i="0" dirty="0" err="1"/>
            <a:t>realizar</a:t>
          </a:r>
          <a:r>
            <a:rPr lang="en-US" b="0" i="0" dirty="0"/>
            <a:t> </a:t>
          </a:r>
          <a:r>
            <a:rPr lang="en-US" b="0" i="0" dirty="0" err="1"/>
            <a:t>compras</a:t>
          </a:r>
          <a:r>
            <a:rPr lang="en-US" b="0" i="0" dirty="0"/>
            <a:t> </a:t>
          </a:r>
          <a:r>
            <a:rPr lang="en-US" b="0" i="0" dirty="0" err="1"/>
            <a:t>complementarias</a:t>
          </a:r>
          <a:r>
            <a:rPr lang="en-US" b="0" i="0" dirty="0"/>
            <a:t>. </a:t>
          </a:r>
          <a:endParaRPr lang="en-US" dirty="0"/>
        </a:p>
      </dgm:t>
    </dgm:pt>
    <dgm:pt modelId="{9188B29E-4734-4B10-9A99-88D778E051AB}" type="parTrans" cxnId="{CA3F0E4E-DD52-474E-BD6B-278C817E4BC6}">
      <dgm:prSet/>
      <dgm:spPr/>
      <dgm:t>
        <a:bodyPr/>
        <a:lstStyle/>
        <a:p>
          <a:endParaRPr lang="en-US"/>
        </a:p>
      </dgm:t>
    </dgm:pt>
    <dgm:pt modelId="{D25930DF-71A8-4FC4-8069-4AEF70457B32}" type="sibTrans" cxnId="{CA3F0E4E-DD52-474E-BD6B-278C817E4BC6}">
      <dgm:prSet/>
      <dgm:spPr/>
      <dgm:t>
        <a:bodyPr/>
        <a:lstStyle/>
        <a:p>
          <a:endParaRPr lang="en-US"/>
        </a:p>
      </dgm:t>
    </dgm:pt>
    <dgm:pt modelId="{0C9C414A-B96B-4192-B5E7-C3590571F287}">
      <dgm:prSet/>
      <dgm:spPr/>
      <dgm:t>
        <a:bodyPr/>
        <a:lstStyle/>
        <a:p>
          <a:pPr>
            <a:lnSpc>
              <a:spcPct val="100000"/>
            </a:lnSpc>
          </a:pPr>
          <a:r>
            <a:rPr lang="en-US" b="0" i="0" dirty="0"/>
            <a:t>Por </a:t>
          </a:r>
          <a:r>
            <a:rPr lang="en-US" b="0" i="0" dirty="0" err="1"/>
            <a:t>ejemplo</a:t>
          </a:r>
          <a:r>
            <a:rPr lang="en-US" b="0" i="0" dirty="0"/>
            <a:t>, </a:t>
          </a:r>
          <a:r>
            <a:rPr lang="en-US" b="0" i="0" dirty="0" err="1"/>
            <a:t>ofrecer</a:t>
          </a:r>
          <a:r>
            <a:rPr lang="en-US" b="0" i="0" dirty="0"/>
            <a:t> un </a:t>
          </a:r>
          <a:r>
            <a:rPr lang="en-US" b="0" i="0" dirty="0" err="1"/>
            <a:t>descuento</a:t>
          </a:r>
          <a:r>
            <a:rPr lang="en-US" b="0" i="0" dirty="0"/>
            <a:t> del 30% </a:t>
          </a:r>
          <a:r>
            <a:rPr lang="en-US" b="0" i="0" dirty="0" err="1"/>
            <a:t>en</a:t>
          </a:r>
          <a:r>
            <a:rPr lang="en-US" b="0" i="0" dirty="0"/>
            <a:t> la </a:t>
          </a:r>
          <a:r>
            <a:rPr lang="en-US" b="0" i="0" dirty="0" err="1"/>
            <a:t>compra</a:t>
          </a:r>
          <a:r>
            <a:rPr lang="en-US" b="0" i="0" dirty="0"/>
            <a:t> de </a:t>
          </a:r>
          <a:r>
            <a:rPr lang="en-US" b="0" i="0" dirty="0" err="1"/>
            <a:t>una</a:t>
          </a:r>
          <a:r>
            <a:rPr lang="en-US" b="0" i="0" dirty="0"/>
            <a:t> </a:t>
          </a:r>
          <a:r>
            <a:rPr lang="en-US" b="0" i="0" dirty="0" err="1"/>
            <a:t>biblioteca</a:t>
          </a:r>
          <a:r>
            <a:rPr lang="en-US" b="0" i="0" dirty="0"/>
            <a:t> al </a:t>
          </a:r>
          <a:r>
            <a:rPr lang="en-US" b="0" i="0" dirty="0" err="1"/>
            <a:t>adquirir</a:t>
          </a:r>
          <a:r>
            <a:rPr lang="en-US" b="0" i="0" dirty="0"/>
            <a:t> </a:t>
          </a:r>
          <a:r>
            <a:rPr lang="en-US" b="0" i="0" dirty="0" err="1"/>
            <a:t>una</a:t>
          </a:r>
          <a:r>
            <a:rPr lang="en-US" b="0" i="0" dirty="0"/>
            <a:t> </a:t>
          </a:r>
          <a:r>
            <a:rPr lang="en-US" b="0" i="0" dirty="0" err="1"/>
            <a:t>silla</a:t>
          </a:r>
          <a:r>
            <a:rPr lang="en-US" b="0" i="0" dirty="0"/>
            <a:t>. </a:t>
          </a:r>
          <a:r>
            <a:rPr lang="en-US" b="0" i="0" dirty="0" err="1"/>
            <a:t>Estas</a:t>
          </a:r>
          <a:r>
            <a:rPr lang="en-US" b="0" i="0" dirty="0"/>
            <a:t> </a:t>
          </a:r>
          <a:r>
            <a:rPr lang="en-US" b="0" i="0" dirty="0" err="1"/>
            <a:t>acciones</a:t>
          </a:r>
          <a:r>
            <a:rPr lang="en-US" b="0" i="0" dirty="0"/>
            <a:t> </a:t>
          </a:r>
          <a:r>
            <a:rPr lang="en-US" b="0" i="0" dirty="0" err="1"/>
            <a:t>tienen</a:t>
          </a:r>
          <a:r>
            <a:rPr lang="en-US" b="0" i="0" dirty="0"/>
            <a:t> </a:t>
          </a:r>
          <a:r>
            <a:rPr lang="en-US" b="0" i="0" dirty="0" err="1"/>
            <a:t>el</a:t>
          </a:r>
          <a:r>
            <a:rPr lang="en-US" b="0" i="0" dirty="0"/>
            <a:t> </a:t>
          </a:r>
          <a:r>
            <a:rPr lang="en-US" b="0" i="0" dirty="0" err="1"/>
            <a:t>objetivo</a:t>
          </a:r>
          <a:r>
            <a:rPr lang="en-US" b="0" i="0" dirty="0"/>
            <a:t> de </a:t>
          </a:r>
          <a:r>
            <a:rPr lang="en-US" b="0" i="0" dirty="0" err="1"/>
            <a:t>incrementar</a:t>
          </a:r>
          <a:r>
            <a:rPr lang="en-US" b="0" i="0" dirty="0"/>
            <a:t> la </a:t>
          </a:r>
          <a:r>
            <a:rPr lang="en-US" b="0" i="0" dirty="0" err="1"/>
            <a:t>facturación</a:t>
          </a:r>
          <a:r>
            <a:rPr lang="en-US" b="0" i="0" dirty="0"/>
            <a:t> y </a:t>
          </a:r>
          <a:r>
            <a:rPr lang="en-US" b="0" i="0" dirty="0" err="1"/>
            <a:t>mejorar</a:t>
          </a:r>
          <a:r>
            <a:rPr lang="en-US" b="0" i="0" dirty="0"/>
            <a:t> la </a:t>
          </a:r>
          <a:r>
            <a:rPr lang="en-US" b="0" i="0" dirty="0" err="1"/>
            <a:t>satisfacción</a:t>
          </a:r>
          <a:r>
            <a:rPr lang="en-US" b="0" i="0" dirty="0"/>
            <a:t> del </a:t>
          </a:r>
          <a:r>
            <a:rPr lang="en-US" b="0" i="0" dirty="0" err="1"/>
            <a:t>cliente</a:t>
          </a:r>
          <a:r>
            <a:rPr lang="en-US" b="0" i="0" dirty="0"/>
            <a:t>. </a:t>
          </a:r>
          <a:endParaRPr lang="en-US" dirty="0"/>
        </a:p>
      </dgm:t>
    </dgm:pt>
    <dgm:pt modelId="{2C441DD1-CD84-4F13-A7D4-DAC4516BB756}" type="parTrans" cxnId="{6B9E6260-B15D-48E8-9162-EBA2DDBBE1DE}">
      <dgm:prSet/>
      <dgm:spPr/>
      <dgm:t>
        <a:bodyPr/>
        <a:lstStyle/>
        <a:p>
          <a:endParaRPr lang="en-US"/>
        </a:p>
      </dgm:t>
    </dgm:pt>
    <dgm:pt modelId="{198EF3D9-E22E-45A7-BEC4-C862DA32FFBA}" type="sibTrans" cxnId="{6B9E6260-B15D-48E8-9162-EBA2DDBBE1DE}">
      <dgm:prSet/>
      <dgm:spPr/>
      <dgm:t>
        <a:bodyPr/>
        <a:lstStyle/>
        <a:p>
          <a:endParaRPr lang="en-US"/>
        </a:p>
      </dgm:t>
    </dgm:pt>
    <dgm:pt modelId="{6DFE3264-26D1-4A21-B0E8-4DFFD077BDF7}">
      <dgm:prSet/>
      <dgm:spPr/>
      <dgm:t>
        <a:bodyPr/>
        <a:lstStyle/>
        <a:p>
          <a:pPr>
            <a:lnSpc>
              <a:spcPct val="100000"/>
            </a:lnSpc>
          </a:pPr>
          <a:r>
            <a:rPr lang="en-US" b="0" i="0" dirty="0" err="1"/>
            <a:t>Recomendamos</a:t>
          </a:r>
          <a:r>
            <a:rPr lang="en-US" b="0" i="0" dirty="0"/>
            <a:t> </a:t>
          </a:r>
          <a:r>
            <a:rPr lang="en-US" b="0" i="0" dirty="0" err="1"/>
            <a:t>realizar</a:t>
          </a:r>
          <a:r>
            <a:rPr lang="en-US" b="0" i="0" dirty="0"/>
            <a:t> un </a:t>
          </a:r>
          <a:r>
            <a:rPr lang="en-US" b="0" i="0" dirty="0" err="1"/>
            <a:t>seguimiento</a:t>
          </a:r>
          <a:r>
            <a:rPr lang="en-US" b="0" i="0" dirty="0"/>
            <a:t> </a:t>
          </a:r>
          <a:r>
            <a:rPr lang="en-US" b="0" i="0" dirty="0" err="1"/>
            <a:t>constante</a:t>
          </a:r>
          <a:r>
            <a:rPr lang="en-US" b="0" i="0" dirty="0"/>
            <a:t> de </a:t>
          </a:r>
          <a:r>
            <a:rPr lang="en-US" b="0" i="0" dirty="0" err="1"/>
            <a:t>los</a:t>
          </a:r>
          <a:r>
            <a:rPr lang="en-US" b="0" i="0" dirty="0"/>
            <a:t> </a:t>
          </a:r>
          <a:r>
            <a:rPr lang="en-US" b="0" i="0" dirty="0" err="1"/>
            <a:t>resultados</a:t>
          </a:r>
          <a:r>
            <a:rPr lang="en-US" b="0" i="0" dirty="0"/>
            <a:t> y </a:t>
          </a:r>
          <a:r>
            <a:rPr lang="en-US" b="0" i="0" dirty="0" err="1"/>
            <a:t>ajustar</a:t>
          </a:r>
          <a:r>
            <a:rPr lang="en-US" b="0" i="0" dirty="0"/>
            <a:t> las </a:t>
          </a:r>
          <a:r>
            <a:rPr lang="en-US" b="0" i="0" dirty="0" err="1"/>
            <a:t>estrategias</a:t>
          </a:r>
          <a:r>
            <a:rPr lang="en-US" b="0" i="0" dirty="0"/>
            <a:t> </a:t>
          </a:r>
          <a:r>
            <a:rPr lang="en-US" b="0" i="0" dirty="0" err="1"/>
            <a:t>según</a:t>
          </a:r>
          <a:r>
            <a:rPr lang="en-US" b="0" i="0" dirty="0"/>
            <a:t> sea </a:t>
          </a:r>
          <a:r>
            <a:rPr lang="en-US" b="0" i="0" dirty="0" err="1"/>
            <a:t>necesario</a:t>
          </a:r>
          <a:r>
            <a:rPr lang="en-US" b="0" i="0" dirty="0"/>
            <a:t> para </a:t>
          </a:r>
          <a:r>
            <a:rPr lang="en-US" b="0" i="0" dirty="0" err="1"/>
            <a:t>lograr</a:t>
          </a:r>
          <a:r>
            <a:rPr lang="en-US" b="0" i="0" dirty="0"/>
            <a:t> de </a:t>
          </a:r>
          <a:r>
            <a:rPr lang="en-US" b="0" i="0" dirty="0" err="1"/>
            <a:t>manera</a:t>
          </a:r>
          <a:r>
            <a:rPr lang="en-US" b="0" i="0" dirty="0"/>
            <a:t> </a:t>
          </a:r>
          <a:r>
            <a:rPr lang="en-US" b="0" i="0" dirty="0" err="1"/>
            <a:t>efectiva</a:t>
          </a:r>
          <a:r>
            <a:rPr lang="en-US" b="0" i="0" dirty="0"/>
            <a:t> </a:t>
          </a:r>
          <a:r>
            <a:rPr lang="en-US" b="0" i="0" dirty="0" err="1"/>
            <a:t>los</a:t>
          </a:r>
          <a:r>
            <a:rPr lang="en-US" b="0" i="0" dirty="0"/>
            <a:t> </a:t>
          </a:r>
          <a:r>
            <a:rPr lang="en-US" b="0" i="0" dirty="0" err="1"/>
            <a:t>objetivos</a:t>
          </a:r>
          <a:r>
            <a:rPr lang="en-US" b="0" i="0" dirty="0"/>
            <a:t> </a:t>
          </a:r>
          <a:r>
            <a:rPr lang="en-US" b="0" i="0" dirty="0" err="1"/>
            <a:t>planteados</a:t>
          </a:r>
          <a:r>
            <a:rPr lang="en-US" b="0" i="0" dirty="0"/>
            <a:t>. </a:t>
          </a:r>
          <a:endParaRPr lang="en-US" dirty="0"/>
        </a:p>
      </dgm:t>
    </dgm:pt>
    <dgm:pt modelId="{BD47DCE0-3589-4495-861F-2651003A91C7}" type="parTrans" cxnId="{6D7CFD07-BAA7-47D6-AEC9-F806EE67CE0C}">
      <dgm:prSet/>
      <dgm:spPr/>
      <dgm:t>
        <a:bodyPr/>
        <a:lstStyle/>
        <a:p>
          <a:endParaRPr lang="en-US"/>
        </a:p>
      </dgm:t>
    </dgm:pt>
    <dgm:pt modelId="{C7B2F10D-91EB-4322-AFFE-1BD74C240243}" type="sibTrans" cxnId="{6D7CFD07-BAA7-47D6-AEC9-F806EE67CE0C}">
      <dgm:prSet/>
      <dgm:spPr/>
      <dgm:t>
        <a:bodyPr/>
        <a:lstStyle/>
        <a:p>
          <a:endParaRPr lang="en-US"/>
        </a:p>
      </dgm:t>
    </dgm:pt>
    <dgm:pt modelId="{CABB8431-56DF-4997-849B-AE450FA38D01}">
      <dgm:prSet/>
      <dgm:spPr/>
      <dgm:t>
        <a:bodyPr/>
        <a:lstStyle/>
        <a:p>
          <a:pPr>
            <a:lnSpc>
              <a:spcPct val="100000"/>
            </a:lnSpc>
          </a:pPr>
          <a:r>
            <a:rPr lang="en-US" b="0" i="0" dirty="0"/>
            <a:t>En </a:t>
          </a:r>
          <a:r>
            <a:rPr lang="en-US" b="0" i="0" dirty="0" err="1"/>
            <a:t>resumen</a:t>
          </a:r>
          <a:r>
            <a:rPr lang="en-US" b="0" i="0" dirty="0"/>
            <a:t>, </a:t>
          </a:r>
          <a:r>
            <a:rPr lang="en-US" b="0" i="0" dirty="0" err="1"/>
            <a:t>el</a:t>
          </a:r>
          <a:r>
            <a:rPr lang="en-US" b="0" i="0" dirty="0"/>
            <a:t> </a:t>
          </a:r>
          <a:r>
            <a:rPr lang="en-US" b="0" i="0" dirty="0" err="1"/>
            <a:t>análisis</a:t>
          </a:r>
          <a:r>
            <a:rPr lang="en-US" b="0" i="0" dirty="0"/>
            <a:t> de </a:t>
          </a:r>
          <a:r>
            <a:rPr lang="en-US" b="0" i="0" dirty="0" err="1"/>
            <a:t>los</a:t>
          </a:r>
          <a:r>
            <a:rPr lang="en-US" b="0" i="0" dirty="0"/>
            <a:t> </a:t>
          </a:r>
          <a:r>
            <a:rPr lang="en-US" b="0" i="0" dirty="0" err="1"/>
            <a:t>gráficos</a:t>
          </a:r>
          <a:r>
            <a:rPr lang="en-US" b="0" i="0" dirty="0"/>
            <a:t> </a:t>
          </a:r>
          <a:r>
            <a:rPr lang="en-US" b="0" i="0" dirty="0" err="1"/>
            <a:t>revela</a:t>
          </a:r>
          <a:r>
            <a:rPr lang="en-US" b="0" i="0" dirty="0"/>
            <a:t> un claro </a:t>
          </a:r>
          <a:r>
            <a:rPr lang="en-US" b="0" i="0" dirty="0" err="1"/>
            <a:t>potencial</a:t>
          </a:r>
          <a:r>
            <a:rPr lang="en-US" b="0" i="0" dirty="0"/>
            <a:t> para </a:t>
          </a:r>
          <a:r>
            <a:rPr lang="en-US" b="0" i="0" dirty="0" err="1"/>
            <a:t>aumentar</a:t>
          </a:r>
          <a:r>
            <a:rPr lang="en-US" b="0" i="0" dirty="0"/>
            <a:t> las </a:t>
          </a:r>
          <a:r>
            <a:rPr lang="en-US" b="0" i="0" dirty="0" err="1"/>
            <a:t>ventas</a:t>
          </a:r>
          <a:r>
            <a:rPr lang="en-US" b="0" i="0" dirty="0"/>
            <a:t> </a:t>
          </a:r>
          <a:r>
            <a:rPr lang="en-US" b="0" i="0" dirty="0" err="1"/>
            <a:t>mediante</a:t>
          </a:r>
          <a:r>
            <a:rPr lang="en-US" b="0" i="0" dirty="0"/>
            <a:t> la </a:t>
          </a:r>
          <a:r>
            <a:rPr lang="en-US" b="0" i="0" dirty="0" err="1"/>
            <a:t>promoción</a:t>
          </a:r>
          <a:r>
            <a:rPr lang="en-US" b="0" i="0" dirty="0"/>
            <a:t> de </a:t>
          </a:r>
          <a:r>
            <a:rPr lang="en-US" b="0" i="0" dirty="0" err="1"/>
            <a:t>compras</a:t>
          </a:r>
          <a:r>
            <a:rPr lang="en-US" b="0" i="0" dirty="0"/>
            <a:t> </a:t>
          </a:r>
          <a:r>
            <a:rPr lang="en-US" b="0" i="0" dirty="0" err="1"/>
            <a:t>adicionales</a:t>
          </a:r>
          <a:r>
            <a:rPr lang="en-US" b="0" i="0" dirty="0"/>
            <a:t> </a:t>
          </a:r>
          <a:r>
            <a:rPr lang="en-US" b="0" i="0" dirty="0" err="1"/>
            <a:t>basadas</a:t>
          </a:r>
          <a:r>
            <a:rPr lang="en-US" b="0" i="0" dirty="0"/>
            <a:t> </a:t>
          </a:r>
          <a:r>
            <a:rPr lang="en-US" b="0" i="0" dirty="0" err="1"/>
            <a:t>en</a:t>
          </a:r>
          <a:r>
            <a:rPr lang="en-US" b="0" i="0" dirty="0"/>
            <a:t> </a:t>
          </a:r>
          <a:r>
            <a:rPr lang="en-US" b="0" i="0" dirty="0" err="1"/>
            <a:t>el</a:t>
          </a:r>
          <a:r>
            <a:rPr lang="en-US" b="0" i="0" dirty="0"/>
            <a:t> </a:t>
          </a:r>
          <a:r>
            <a:rPr lang="en-US" b="0" i="0" dirty="0" err="1"/>
            <a:t>éxito</a:t>
          </a:r>
          <a:r>
            <a:rPr lang="en-US" b="0" i="0" dirty="0"/>
            <a:t> de las </a:t>
          </a:r>
          <a:r>
            <a:rPr lang="en-US" b="0" i="0" dirty="0" err="1"/>
            <a:t>sillas</a:t>
          </a:r>
          <a:r>
            <a:rPr lang="en-US" b="0" i="0" dirty="0"/>
            <a:t>.</a:t>
          </a:r>
          <a:endParaRPr lang="en-US" dirty="0"/>
        </a:p>
      </dgm:t>
    </dgm:pt>
    <dgm:pt modelId="{1DDA5DB9-9F4B-4DCF-88DC-8D094F0C10AA}" type="parTrans" cxnId="{8730B635-849E-475C-BD88-06765C2373A5}">
      <dgm:prSet/>
      <dgm:spPr/>
      <dgm:t>
        <a:bodyPr/>
        <a:lstStyle/>
        <a:p>
          <a:endParaRPr lang="en-US"/>
        </a:p>
      </dgm:t>
    </dgm:pt>
    <dgm:pt modelId="{0139A774-E22D-4D66-872C-558E48D3AA07}" type="sibTrans" cxnId="{8730B635-849E-475C-BD88-06765C2373A5}">
      <dgm:prSet/>
      <dgm:spPr/>
      <dgm:t>
        <a:bodyPr/>
        <a:lstStyle/>
        <a:p>
          <a:endParaRPr lang="en-US"/>
        </a:p>
      </dgm:t>
    </dgm:pt>
    <dgm:pt modelId="{2111A1D5-A426-46AA-B0BD-FC6408E33338}" type="pres">
      <dgm:prSet presAssocID="{99327652-557B-4D31-BD84-65E2F6D06353}" presName="root" presStyleCnt="0">
        <dgm:presLayoutVars>
          <dgm:dir/>
          <dgm:resizeHandles val="exact"/>
        </dgm:presLayoutVars>
      </dgm:prSet>
      <dgm:spPr/>
    </dgm:pt>
    <dgm:pt modelId="{63C9E100-1443-46F7-98CF-284AC986C551}" type="pres">
      <dgm:prSet presAssocID="{09E078A3-4279-46F4-A321-CA7866D3B5C2}" presName="compNode" presStyleCnt="0"/>
      <dgm:spPr/>
    </dgm:pt>
    <dgm:pt modelId="{67D254E1-7CC6-4253-80B3-42CA8C1D66EF}" type="pres">
      <dgm:prSet presAssocID="{09E078A3-4279-46F4-A321-CA7866D3B5C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33BB40CA-B3BE-4688-995A-F7A93C124CC7}" type="pres">
      <dgm:prSet presAssocID="{09E078A3-4279-46F4-A321-CA7866D3B5C2}" presName="spaceRect" presStyleCnt="0"/>
      <dgm:spPr/>
    </dgm:pt>
    <dgm:pt modelId="{0CAA1F76-1EA3-4B69-BFCD-91ABB89A6CBB}" type="pres">
      <dgm:prSet presAssocID="{09E078A3-4279-46F4-A321-CA7866D3B5C2}" presName="textRect" presStyleLbl="revTx" presStyleIdx="0" presStyleCnt="6">
        <dgm:presLayoutVars>
          <dgm:chMax val="1"/>
          <dgm:chPref val="1"/>
        </dgm:presLayoutVars>
      </dgm:prSet>
      <dgm:spPr/>
    </dgm:pt>
    <dgm:pt modelId="{68B1040C-D721-4605-A171-32A0E8B7494D}" type="pres">
      <dgm:prSet presAssocID="{94A7FE82-C2DF-47D7-BC1B-4E2D5148F376}" presName="sibTrans" presStyleCnt="0"/>
      <dgm:spPr/>
    </dgm:pt>
    <dgm:pt modelId="{FAE23045-5F18-4A46-AAE1-6BB5470AC539}" type="pres">
      <dgm:prSet presAssocID="{2EE41AC0-AF71-4C49-AF4F-0196F2F451BC}" presName="compNode" presStyleCnt="0"/>
      <dgm:spPr/>
    </dgm:pt>
    <dgm:pt modelId="{DD26E0D0-8755-4734-AD22-CAA3C852051F}" type="pres">
      <dgm:prSet presAssocID="{2EE41AC0-AF71-4C49-AF4F-0196F2F451B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ólar"/>
        </a:ext>
      </dgm:extLst>
    </dgm:pt>
    <dgm:pt modelId="{7E08C440-8C92-4690-BCBB-01B5616761E0}" type="pres">
      <dgm:prSet presAssocID="{2EE41AC0-AF71-4C49-AF4F-0196F2F451BC}" presName="spaceRect" presStyleCnt="0"/>
      <dgm:spPr/>
    </dgm:pt>
    <dgm:pt modelId="{324FB1BE-7951-4F28-BD31-E60AAFE55250}" type="pres">
      <dgm:prSet presAssocID="{2EE41AC0-AF71-4C49-AF4F-0196F2F451BC}" presName="textRect" presStyleLbl="revTx" presStyleIdx="1" presStyleCnt="6">
        <dgm:presLayoutVars>
          <dgm:chMax val="1"/>
          <dgm:chPref val="1"/>
        </dgm:presLayoutVars>
      </dgm:prSet>
      <dgm:spPr/>
    </dgm:pt>
    <dgm:pt modelId="{53E7508A-6410-4930-8ACA-AF056D78CD39}" type="pres">
      <dgm:prSet presAssocID="{93D23545-DA1C-4418-BAD9-DE80B5334842}" presName="sibTrans" presStyleCnt="0"/>
      <dgm:spPr/>
    </dgm:pt>
    <dgm:pt modelId="{A8884AD2-48E7-47DE-BE49-014447E19FBB}" type="pres">
      <dgm:prSet presAssocID="{F5BB7062-5779-4BE4-A938-F3D2AF8EE6D2}" presName="compNode" presStyleCnt="0"/>
      <dgm:spPr/>
    </dgm:pt>
    <dgm:pt modelId="{76E96935-444A-4601-9B3F-F1706A242C8A}" type="pres">
      <dgm:prSet presAssocID="{F5BB7062-5779-4BE4-A938-F3D2AF8EE6D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tiqueta"/>
        </a:ext>
      </dgm:extLst>
    </dgm:pt>
    <dgm:pt modelId="{555AB8C5-ED57-47AD-A991-24F1AEE9EB05}" type="pres">
      <dgm:prSet presAssocID="{F5BB7062-5779-4BE4-A938-F3D2AF8EE6D2}" presName="spaceRect" presStyleCnt="0"/>
      <dgm:spPr/>
    </dgm:pt>
    <dgm:pt modelId="{347E529B-D21A-40EF-B001-E152DA86A228}" type="pres">
      <dgm:prSet presAssocID="{F5BB7062-5779-4BE4-A938-F3D2AF8EE6D2}" presName="textRect" presStyleLbl="revTx" presStyleIdx="2" presStyleCnt="6">
        <dgm:presLayoutVars>
          <dgm:chMax val="1"/>
          <dgm:chPref val="1"/>
        </dgm:presLayoutVars>
      </dgm:prSet>
      <dgm:spPr/>
    </dgm:pt>
    <dgm:pt modelId="{53831AF2-6A4F-48C4-9CA9-A2595D48EDF6}" type="pres">
      <dgm:prSet presAssocID="{D25930DF-71A8-4FC4-8069-4AEF70457B32}" presName="sibTrans" presStyleCnt="0"/>
      <dgm:spPr/>
    </dgm:pt>
    <dgm:pt modelId="{92F186D0-D52E-424D-8314-C07D0C3A6021}" type="pres">
      <dgm:prSet presAssocID="{0C9C414A-B96B-4192-B5E7-C3590571F287}" presName="compNode" presStyleCnt="0"/>
      <dgm:spPr/>
    </dgm:pt>
    <dgm:pt modelId="{62DA3737-8FC5-4395-B61A-76D2B67BCFCA}" type="pres">
      <dgm:prSet presAssocID="{0C9C414A-B96B-4192-B5E7-C3590571F28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Yuan"/>
        </a:ext>
      </dgm:extLst>
    </dgm:pt>
    <dgm:pt modelId="{F23043C5-7F47-4DFB-9C6F-2A473023A605}" type="pres">
      <dgm:prSet presAssocID="{0C9C414A-B96B-4192-B5E7-C3590571F287}" presName="spaceRect" presStyleCnt="0"/>
      <dgm:spPr/>
    </dgm:pt>
    <dgm:pt modelId="{10869B30-5BC4-42B7-80F7-3CD7DA1AFDFB}" type="pres">
      <dgm:prSet presAssocID="{0C9C414A-B96B-4192-B5E7-C3590571F287}" presName="textRect" presStyleLbl="revTx" presStyleIdx="3" presStyleCnt="6">
        <dgm:presLayoutVars>
          <dgm:chMax val="1"/>
          <dgm:chPref val="1"/>
        </dgm:presLayoutVars>
      </dgm:prSet>
      <dgm:spPr/>
    </dgm:pt>
    <dgm:pt modelId="{675FA3F1-94DD-431D-AEE3-98E517467B87}" type="pres">
      <dgm:prSet presAssocID="{198EF3D9-E22E-45A7-BEC4-C862DA32FFBA}" presName="sibTrans" presStyleCnt="0"/>
      <dgm:spPr/>
    </dgm:pt>
    <dgm:pt modelId="{3E6BF28E-39F3-4E8B-AE66-20E71C955DBC}" type="pres">
      <dgm:prSet presAssocID="{6DFE3264-26D1-4A21-B0E8-4DFFD077BDF7}" presName="compNode" presStyleCnt="0"/>
      <dgm:spPr/>
    </dgm:pt>
    <dgm:pt modelId="{884813C4-6101-4E58-BAB8-F8E4479761CA}" type="pres">
      <dgm:prSet presAssocID="{6DFE3264-26D1-4A21-B0E8-4DFFD077BDF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ana"/>
        </a:ext>
      </dgm:extLst>
    </dgm:pt>
    <dgm:pt modelId="{F90502F8-C45E-4F1D-8A80-C124A9C92E93}" type="pres">
      <dgm:prSet presAssocID="{6DFE3264-26D1-4A21-B0E8-4DFFD077BDF7}" presName="spaceRect" presStyleCnt="0"/>
      <dgm:spPr/>
    </dgm:pt>
    <dgm:pt modelId="{A03B653F-9B42-4C34-ADDF-AFEB3045B623}" type="pres">
      <dgm:prSet presAssocID="{6DFE3264-26D1-4A21-B0E8-4DFFD077BDF7}" presName="textRect" presStyleLbl="revTx" presStyleIdx="4" presStyleCnt="6">
        <dgm:presLayoutVars>
          <dgm:chMax val="1"/>
          <dgm:chPref val="1"/>
        </dgm:presLayoutVars>
      </dgm:prSet>
      <dgm:spPr/>
    </dgm:pt>
    <dgm:pt modelId="{9B310F56-DBA0-4E61-8F8D-E00862129E5B}" type="pres">
      <dgm:prSet presAssocID="{C7B2F10D-91EB-4322-AFFE-1BD74C240243}" presName="sibTrans" presStyleCnt="0"/>
      <dgm:spPr/>
    </dgm:pt>
    <dgm:pt modelId="{6E8553CB-96F4-4901-B3E2-57E38EED8615}" type="pres">
      <dgm:prSet presAssocID="{CABB8431-56DF-4997-849B-AE450FA38D01}" presName="compNode" presStyleCnt="0"/>
      <dgm:spPr/>
    </dgm:pt>
    <dgm:pt modelId="{58843045-99B1-446E-AA83-EAD76BABEAD0}" type="pres">
      <dgm:prSet presAssocID="{CABB8431-56DF-4997-849B-AE450FA38D0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Estadísticas"/>
        </a:ext>
      </dgm:extLst>
    </dgm:pt>
    <dgm:pt modelId="{5F724364-4A82-464A-9E13-E0AC44EFEC61}" type="pres">
      <dgm:prSet presAssocID="{CABB8431-56DF-4997-849B-AE450FA38D01}" presName="spaceRect" presStyleCnt="0"/>
      <dgm:spPr/>
    </dgm:pt>
    <dgm:pt modelId="{DE8D2C23-C9EF-4642-ABB3-7379283D0033}" type="pres">
      <dgm:prSet presAssocID="{CABB8431-56DF-4997-849B-AE450FA38D01}" presName="textRect" presStyleLbl="revTx" presStyleIdx="5" presStyleCnt="6">
        <dgm:presLayoutVars>
          <dgm:chMax val="1"/>
          <dgm:chPref val="1"/>
        </dgm:presLayoutVars>
      </dgm:prSet>
      <dgm:spPr/>
    </dgm:pt>
  </dgm:ptLst>
  <dgm:cxnLst>
    <dgm:cxn modelId="{6D8CD406-E3B7-465B-B0E5-F1F736A5C6C7}" srcId="{99327652-557B-4D31-BD84-65E2F6D06353}" destId="{09E078A3-4279-46F4-A321-CA7866D3B5C2}" srcOrd="0" destOrd="0" parTransId="{E9B95E42-264D-4516-832C-8EAF4C4AE2C7}" sibTransId="{94A7FE82-C2DF-47D7-BC1B-4E2D5148F376}"/>
    <dgm:cxn modelId="{6D7CFD07-BAA7-47D6-AEC9-F806EE67CE0C}" srcId="{99327652-557B-4D31-BD84-65E2F6D06353}" destId="{6DFE3264-26D1-4A21-B0E8-4DFFD077BDF7}" srcOrd="4" destOrd="0" parTransId="{BD47DCE0-3589-4495-861F-2651003A91C7}" sibTransId="{C7B2F10D-91EB-4322-AFFE-1BD74C240243}"/>
    <dgm:cxn modelId="{9CCE1409-1FD5-4859-83BF-2103C1F4F94D}" type="presOf" srcId="{6DFE3264-26D1-4A21-B0E8-4DFFD077BDF7}" destId="{A03B653F-9B42-4C34-ADDF-AFEB3045B623}" srcOrd="0" destOrd="0" presId="urn:microsoft.com/office/officeart/2018/2/layout/IconLabelList"/>
    <dgm:cxn modelId="{71B4C71C-9EC9-4F98-AC83-38FBF3BB4141}" srcId="{99327652-557B-4D31-BD84-65E2F6D06353}" destId="{2EE41AC0-AF71-4C49-AF4F-0196F2F451BC}" srcOrd="1" destOrd="0" parTransId="{F1B529B3-B5B2-4600-95AD-F5AF925A0844}" sibTransId="{93D23545-DA1C-4418-BAD9-DE80B5334842}"/>
    <dgm:cxn modelId="{7C79A42C-8E66-4F56-A88E-4FCCE59BA637}" type="presOf" srcId="{CABB8431-56DF-4997-849B-AE450FA38D01}" destId="{DE8D2C23-C9EF-4642-ABB3-7379283D0033}" srcOrd="0" destOrd="0" presId="urn:microsoft.com/office/officeart/2018/2/layout/IconLabelList"/>
    <dgm:cxn modelId="{8379B02F-03D9-44B0-AD8C-A83EAD9897CD}" type="presOf" srcId="{2EE41AC0-AF71-4C49-AF4F-0196F2F451BC}" destId="{324FB1BE-7951-4F28-BD31-E60AAFE55250}" srcOrd="0" destOrd="0" presId="urn:microsoft.com/office/officeart/2018/2/layout/IconLabelList"/>
    <dgm:cxn modelId="{8730B635-849E-475C-BD88-06765C2373A5}" srcId="{99327652-557B-4D31-BD84-65E2F6D06353}" destId="{CABB8431-56DF-4997-849B-AE450FA38D01}" srcOrd="5" destOrd="0" parTransId="{1DDA5DB9-9F4B-4DCF-88DC-8D094F0C10AA}" sibTransId="{0139A774-E22D-4D66-872C-558E48D3AA07}"/>
    <dgm:cxn modelId="{D68FF53B-6C37-4723-846F-65C3AAB4E55D}" type="presOf" srcId="{09E078A3-4279-46F4-A321-CA7866D3B5C2}" destId="{0CAA1F76-1EA3-4B69-BFCD-91ABB89A6CBB}" srcOrd="0" destOrd="0" presId="urn:microsoft.com/office/officeart/2018/2/layout/IconLabelList"/>
    <dgm:cxn modelId="{86F8623C-C468-441E-8397-A37555BB9236}" type="presOf" srcId="{99327652-557B-4D31-BD84-65E2F6D06353}" destId="{2111A1D5-A426-46AA-B0BD-FC6408E33338}" srcOrd="0" destOrd="0" presId="urn:microsoft.com/office/officeart/2018/2/layout/IconLabelList"/>
    <dgm:cxn modelId="{6B9E6260-B15D-48E8-9162-EBA2DDBBE1DE}" srcId="{99327652-557B-4D31-BD84-65E2F6D06353}" destId="{0C9C414A-B96B-4192-B5E7-C3590571F287}" srcOrd="3" destOrd="0" parTransId="{2C441DD1-CD84-4F13-A7D4-DAC4516BB756}" sibTransId="{198EF3D9-E22E-45A7-BEC4-C862DA32FFBA}"/>
    <dgm:cxn modelId="{CA3F0E4E-DD52-474E-BD6B-278C817E4BC6}" srcId="{99327652-557B-4D31-BD84-65E2F6D06353}" destId="{F5BB7062-5779-4BE4-A938-F3D2AF8EE6D2}" srcOrd="2" destOrd="0" parTransId="{9188B29E-4734-4B10-9A99-88D778E051AB}" sibTransId="{D25930DF-71A8-4FC4-8069-4AEF70457B32}"/>
    <dgm:cxn modelId="{FF00F49D-AAE0-4181-AD51-797935702F8E}" type="presOf" srcId="{F5BB7062-5779-4BE4-A938-F3D2AF8EE6D2}" destId="{347E529B-D21A-40EF-B001-E152DA86A228}" srcOrd="0" destOrd="0" presId="urn:microsoft.com/office/officeart/2018/2/layout/IconLabelList"/>
    <dgm:cxn modelId="{5EDDA6C6-2D58-4F1C-B0F5-582C6A41C6D2}" type="presOf" srcId="{0C9C414A-B96B-4192-B5E7-C3590571F287}" destId="{10869B30-5BC4-42B7-80F7-3CD7DA1AFDFB}" srcOrd="0" destOrd="0" presId="urn:microsoft.com/office/officeart/2018/2/layout/IconLabelList"/>
    <dgm:cxn modelId="{37045D10-3904-487A-A59E-00B6209E2A9B}" type="presParOf" srcId="{2111A1D5-A426-46AA-B0BD-FC6408E33338}" destId="{63C9E100-1443-46F7-98CF-284AC986C551}" srcOrd="0" destOrd="0" presId="urn:microsoft.com/office/officeart/2018/2/layout/IconLabelList"/>
    <dgm:cxn modelId="{C3E9F0C9-6064-4F37-8063-F35A9CC9CDF4}" type="presParOf" srcId="{63C9E100-1443-46F7-98CF-284AC986C551}" destId="{67D254E1-7CC6-4253-80B3-42CA8C1D66EF}" srcOrd="0" destOrd="0" presId="urn:microsoft.com/office/officeart/2018/2/layout/IconLabelList"/>
    <dgm:cxn modelId="{8DEE779D-8721-4292-969A-AE27D8784DAA}" type="presParOf" srcId="{63C9E100-1443-46F7-98CF-284AC986C551}" destId="{33BB40CA-B3BE-4688-995A-F7A93C124CC7}" srcOrd="1" destOrd="0" presId="urn:microsoft.com/office/officeart/2018/2/layout/IconLabelList"/>
    <dgm:cxn modelId="{B783F115-458F-41F9-BA32-5760053514CC}" type="presParOf" srcId="{63C9E100-1443-46F7-98CF-284AC986C551}" destId="{0CAA1F76-1EA3-4B69-BFCD-91ABB89A6CBB}" srcOrd="2" destOrd="0" presId="urn:microsoft.com/office/officeart/2018/2/layout/IconLabelList"/>
    <dgm:cxn modelId="{6477862C-43CB-4C2E-BE0B-F15EEDB2809B}" type="presParOf" srcId="{2111A1D5-A426-46AA-B0BD-FC6408E33338}" destId="{68B1040C-D721-4605-A171-32A0E8B7494D}" srcOrd="1" destOrd="0" presId="urn:microsoft.com/office/officeart/2018/2/layout/IconLabelList"/>
    <dgm:cxn modelId="{7B74876F-B007-4392-92CF-387CB5795044}" type="presParOf" srcId="{2111A1D5-A426-46AA-B0BD-FC6408E33338}" destId="{FAE23045-5F18-4A46-AAE1-6BB5470AC539}" srcOrd="2" destOrd="0" presId="urn:microsoft.com/office/officeart/2018/2/layout/IconLabelList"/>
    <dgm:cxn modelId="{BFC2928B-B483-4C6B-9263-F11787E8CD21}" type="presParOf" srcId="{FAE23045-5F18-4A46-AAE1-6BB5470AC539}" destId="{DD26E0D0-8755-4734-AD22-CAA3C852051F}" srcOrd="0" destOrd="0" presId="urn:microsoft.com/office/officeart/2018/2/layout/IconLabelList"/>
    <dgm:cxn modelId="{A233930E-6834-462B-A311-C9275F7C7790}" type="presParOf" srcId="{FAE23045-5F18-4A46-AAE1-6BB5470AC539}" destId="{7E08C440-8C92-4690-BCBB-01B5616761E0}" srcOrd="1" destOrd="0" presId="urn:microsoft.com/office/officeart/2018/2/layout/IconLabelList"/>
    <dgm:cxn modelId="{C8ED8AF1-733A-49CC-A4D6-2E5944C53E0D}" type="presParOf" srcId="{FAE23045-5F18-4A46-AAE1-6BB5470AC539}" destId="{324FB1BE-7951-4F28-BD31-E60AAFE55250}" srcOrd="2" destOrd="0" presId="urn:microsoft.com/office/officeart/2018/2/layout/IconLabelList"/>
    <dgm:cxn modelId="{DA4F154B-1E5B-43C0-9427-461AEC134CE2}" type="presParOf" srcId="{2111A1D5-A426-46AA-B0BD-FC6408E33338}" destId="{53E7508A-6410-4930-8ACA-AF056D78CD39}" srcOrd="3" destOrd="0" presId="urn:microsoft.com/office/officeart/2018/2/layout/IconLabelList"/>
    <dgm:cxn modelId="{27FA9CEE-A8F3-458A-9C04-7A8E9A5703C4}" type="presParOf" srcId="{2111A1D5-A426-46AA-B0BD-FC6408E33338}" destId="{A8884AD2-48E7-47DE-BE49-014447E19FBB}" srcOrd="4" destOrd="0" presId="urn:microsoft.com/office/officeart/2018/2/layout/IconLabelList"/>
    <dgm:cxn modelId="{8A09B87E-7B0A-4304-A047-FCFA7990EE64}" type="presParOf" srcId="{A8884AD2-48E7-47DE-BE49-014447E19FBB}" destId="{76E96935-444A-4601-9B3F-F1706A242C8A}" srcOrd="0" destOrd="0" presId="urn:microsoft.com/office/officeart/2018/2/layout/IconLabelList"/>
    <dgm:cxn modelId="{F260FA4D-6211-498A-BDCA-FCF566225433}" type="presParOf" srcId="{A8884AD2-48E7-47DE-BE49-014447E19FBB}" destId="{555AB8C5-ED57-47AD-A991-24F1AEE9EB05}" srcOrd="1" destOrd="0" presId="urn:microsoft.com/office/officeart/2018/2/layout/IconLabelList"/>
    <dgm:cxn modelId="{A6F280C2-3B8F-4833-B92B-9F0FF587BE48}" type="presParOf" srcId="{A8884AD2-48E7-47DE-BE49-014447E19FBB}" destId="{347E529B-D21A-40EF-B001-E152DA86A228}" srcOrd="2" destOrd="0" presId="urn:microsoft.com/office/officeart/2018/2/layout/IconLabelList"/>
    <dgm:cxn modelId="{BC4E8E68-E8B8-46CA-A7C6-D6975F349FFA}" type="presParOf" srcId="{2111A1D5-A426-46AA-B0BD-FC6408E33338}" destId="{53831AF2-6A4F-48C4-9CA9-A2595D48EDF6}" srcOrd="5" destOrd="0" presId="urn:microsoft.com/office/officeart/2018/2/layout/IconLabelList"/>
    <dgm:cxn modelId="{12F07008-2DEF-4172-8C1B-8B625404DD58}" type="presParOf" srcId="{2111A1D5-A426-46AA-B0BD-FC6408E33338}" destId="{92F186D0-D52E-424D-8314-C07D0C3A6021}" srcOrd="6" destOrd="0" presId="urn:microsoft.com/office/officeart/2018/2/layout/IconLabelList"/>
    <dgm:cxn modelId="{59071BD1-7ABB-404B-9DC8-459409510C14}" type="presParOf" srcId="{92F186D0-D52E-424D-8314-C07D0C3A6021}" destId="{62DA3737-8FC5-4395-B61A-76D2B67BCFCA}" srcOrd="0" destOrd="0" presId="urn:microsoft.com/office/officeart/2018/2/layout/IconLabelList"/>
    <dgm:cxn modelId="{DDCDC125-D369-4495-83FB-9C0E8D46AE55}" type="presParOf" srcId="{92F186D0-D52E-424D-8314-C07D0C3A6021}" destId="{F23043C5-7F47-4DFB-9C6F-2A473023A605}" srcOrd="1" destOrd="0" presId="urn:microsoft.com/office/officeart/2018/2/layout/IconLabelList"/>
    <dgm:cxn modelId="{F91D537D-C431-47C2-B17C-806CEC11D454}" type="presParOf" srcId="{92F186D0-D52E-424D-8314-C07D0C3A6021}" destId="{10869B30-5BC4-42B7-80F7-3CD7DA1AFDFB}" srcOrd="2" destOrd="0" presId="urn:microsoft.com/office/officeart/2018/2/layout/IconLabelList"/>
    <dgm:cxn modelId="{39F53AD0-A20E-4B01-AED4-64BFC8770EE0}" type="presParOf" srcId="{2111A1D5-A426-46AA-B0BD-FC6408E33338}" destId="{675FA3F1-94DD-431D-AEE3-98E517467B87}" srcOrd="7" destOrd="0" presId="urn:microsoft.com/office/officeart/2018/2/layout/IconLabelList"/>
    <dgm:cxn modelId="{B34C49D8-537F-4A2B-BF4B-7088708DDF5D}" type="presParOf" srcId="{2111A1D5-A426-46AA-B0BD-FC6408E33338}" destId="{3E6BF28E-39F3-4E8B-AE66-20E71C955DBC}" srcOrd="8" destOrd="0" presId="urn:microsoft.com/office/officeart/2018/2/layout/IconLabelList"/>
    <dgm:cxn modelId="{B40BADD0-5CFA-4996-8BAA-513AD0921CED}" type="presParOf" srcId="{3E6BF28E-39F3-4E8B-AE66-20E71C955DBC}" destId="{884813C4-6101-4E58-BAB8-F8E4479761CA}" srcOrd="0" destOrd="0" presId="urn:microsoft.com/office/officeart/2018/2/layout/IconLabelList"/>
    <dgm:cxn modelId="{D31897A5-8CD5-411E-BFF4-B10E06BCF76B}" type="presParOf" srcId="{3E6BF28E-39F3-4E8B-AE66-20E71C955DBC}" destId="{F90502F8-C45E-4F1D-8A80-C124A9C92E93}" srcOrd="1" destOrd="0" presId="urn:microsoft.com/office/officeart/2018/2/layout/IconLabelList"/>
    <dgm:cxn modelId="{56C65970-E5DD-4ADE-9E16-235F7CAAABC7}" type="presParOf" srcId="{3E6BF28E-39F3-4E8B-AE66-20E71C955DBC}" destId="{A03B653F-9B42-4C34-ADDF-AFEB3045B623}" srcOrd="2" destOrd="0" presId="urn:microsoft.com/office/officeart/2018/2/layout/IconLabelList"/>
    <dgm:cxn modelId="{AA93DA18-A203-472E-9317-7A42BD961185}" type="presParOf" srcId="{2111A1D5-A426-46AA-B0BD-FC6408E33338}" destId="{9B310F56-DBA0-4E61-8F8D-E00862129E5B}" srcOrd="9" destOrd="0" presId="urn:microsoft.com/office/officeart/2018/2/layout/IconLabelList"/>
    <dgm:cxn modelId="{A85ED223-4646-4FAE-9C8B-1F4DE1150A00}" type="presParOf" srcId="{2111A1D5-A426-46AA-B0BD-FC6408E33338}" destId="{6E8553CB-96F4-4901-B3E2-57E38EED8615}" srcOrd="10" destOrd="0" presId="urn:microsoft.com/office/officeart/2018/2/layout/IconLabelList"/>
    <dgm:cxn modelId="{37F9E6E2-4117-4030-A8A8-8E6CD3BA9777}" type="presParOf" srcId="{6E8553CB-96F4-4901-B3E2-57E38EED8615}" destId="{58843045-99B1-446E-AA83-EAD76BABEAD0}" srcOrd="0" destOrd="0" presId="urn:microsoft.com/office/officeart/2018/2/layout/IconLabelList"/>
    <dgm:cxn modelId="{3C08A37C-180A-4F40-94F5-CFF1FDC581C1}" type="presParOf" srcId="{6E8553CB-96F4-4901-B3E2-57E38EED8615}" destId="{5F724364-4A82-464A-9E13-E0AC44EFEC61}" srcOrd="1" destOrd="0" presId="urn:microsoft.com/office/officeart/2018/2/layout/IconLabelList"/>
    <dgm:cxn modelId="{B269C98A-7EE4-4D80-9502-1EE999433C8B}" type="presParOf" srcId="{6E8553CB-96F4-4901-B3E2-57E38EED8615}" destId="{DE8D2C23-C9EF-4642-ABB3-7379283D003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89C61-4306-4D87-830C-699C886C6476}">
      <dsp:nvSpPr>
        <dsp:cNvPr id="0" name=""/>
        <dsp:cNvSpPr/>
      </dsp:nvSpPr>
      <dsp:spPr>
        <a:xfrm>
          <a:off x="1214487" y="75624"/>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104588-CF17-4543-98F0-14DE56522DD3}">
      <dsp:nvSpPr>
        <dsp:cNvPr id="0" name=""/>
        <dsp:cNvSpPr/>
      </dsp:nvSpPr>
      <dsp:spPr>
        <a:xfrm>
          <a:off x="1448487" y="309625"/>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252CCD-4115-4966-9868-C2EC63A56259}">
      <dsp:nvSpPr>
        <dsp:cNvPr id="0" name=""/>
        <dsp:cNvSpPr/>
      </dsp:nvSpPr>
      <dsp:spPr>
        <a:xfrm>
          <a:off x="863487" y="151562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s-AR" sz="1500" kern="1200" dirty="0"/>
            <a:t>Facturación total en ventas: $</a:t>
          </a:r>
          <a:r>
            <a:rPr lang="es-ES" sz="1500" b="0" i="0" kern="1200" dirty="0"/>
            <a:t>2.297.200,86</a:t>
          </a:r>
          <a:endParaRPr lang="en-US" sz="1500" kern="1200" dirty="0"/>
        </a:p>
      </dsp:txBody>
      <dsp:txXfrm>
        <a:off x="863487" y="1515625"/>
        <a:ext cx="1800000" cy="720000"/>
      </dsp:txXfrm>
    </dsp:sp>
    <dsp:sp modelId="{27589BF5-3CFC-47F4-88C9-9653BAB802D9}">
      <dsp:nvSpPr>
        <dsp:cNvPr id="0" name=""/>
        <dsp:cNvSpPr/>
      </dsp:nvSpPr>
      <dsp:spPr>
        <a:xfrm>
          <a:off x="3329487" y="75624"/>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9A9A78-EDA8-47CF-AB96-5D8C7AEAF894}">
      <dsp:nvSpPr>
        <dsp:cNvPr id="0" name=""/>
        <dsp:cNvSpPr/>
      </dsp:nvSpPr>
      <dsp:spPr>
        <a:xfrm>
          <a:off x="3563487" y="309625"/>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5F7641-D0EC-41A5-A36B-B32F262FC15A}">
      <dsp:nvSpPr>
        <dsp:cNvPr id="0" name=""/>
        <dsp:cNvSpPr/>
      </dsp:nvSpPr>
      <dsp:spPr>
        <a:xfrm>
          <a:off x="2978487" y="151562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s-AR" sz="1500" b="0" i="0" kern="1200" dirty="0">
              <a:solidFill>
                <a:srgbClr val="212121"/>
              </a:solidFill>
              <a:effectLst/>
              <a:latin typeface="Tw Cen MT (Cuerpo)"/>
            </a:rPr>
            <a:t>Cantidad total de unidades vendidas: </a:t>
          </a:r>
        </a:p>
        <a:p>
          <a:pPr marL="0" lvl="0" indent="0" algn="ctr" defTabSz="666750">
            <a:lnSpc>
              <a:spcPct val="100000"/>
            </a:lnSpc>
            <a:spcBef>
              <a:spcPct val="0"/>
            </a:spcBef>
            <a:spcAft>
              <a:spcPct val="35000"/>
            </a:spcAft>
            <a:buNone/>
            <a:defRPr cap="all"/>
          </a:pPr>
          <a:r>
            <a:rPr lang="es-ES" sz="1500" b="0" i="0" kern="1200" dirty="0"/>
            <a:t>37.873</a:t>
          </a:r>
          <a:endParaRPr lang="en-US" sz="1500" kern="1200" dirty="0"/>
        </a:p>
      </dsp:txBody>
      <dsp:txXfrm>
        <a:off x="2978487" y="1515625"/>
        <a:ext cx="1800000" cy="720000"/>
      </dsp:txXfrm>
    </dsp:sp>
    <dsp:sp modelId="{518C97B4-C930-4A09-A2CF-F1A6538E386B}">
      <dsp:nvSpPr>
        <dsp:cNvPr id="0" name=""/>
        <dsp:cNvSpPr/>
      </dsp:nvSpPr>
      <dsp:spPr>
        <a:xfrm>
          <a:off x="1214487" y="2685625"/>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FB3636-42E6-4C31-B432-36CDDF42594B}">
      <dsp:nvSpPr>
        <dsp:cNvPr id="0" name=""/>
        <dsp:cNvSpPr/>
      </dsp:nvSpPr>
      <dsp:spPr>
        <a:xfrm>
          <a:off x="1448487" y="2919625"/>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A73838-D870-486F-AB4C-18C5FA4BF1A1}">
      <dsp:nvSpPr>
        <dsp:cNvPr id="0" name=""/>
        <dsp:cNvSpPr/>
      </dsp:nvSpPr>
      <dsp:spPr>
        <a:xfrm>
          <a:off x="863487" y="412562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s-AR" sz="1500" kern="1200" dirty="0"/>
            <a:t>Importe total en descuentos: $</a:t>
          </a:r>
          <a:r>
            <a:rPr lang="es-ES" sz="1500" b="0" i="0" kern="1200" dirty="0"/>
            <a:t>1.561,09</a:t>
          </a:r>
          <a:endParaRPr lang="en-US" sz="1500" kern="1200" dirty="0"/>
        </a:p>
      </dsp:txBody>
      <dsp:txXfrm>
        <a:off x="863487" y="4125625"/>
        <a:ext cx="1800000" cy="720000"/>
      </dsp:txXfrm>
    </dsp:sp>
    <dsp:sp modelId="{E4085178-2A5D-4410-A67E-6CB76AB538CF}">
      <dsp:nvSpPr>
        <dsp:cNvPr id="0" name=""/>
        <dsp:cNvSpPr/>
      </dsp:nvSpPr>
      <dsp:spPr>
        <a:xfrm>
          <a:off x="3329487" y="2685625"/>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0562F3-387E-44F7-B628-C2D993303E65}">
      <dsp:nvSpPr>
        <dsp:cNvPr id="0" name=""/>
        <dsp:cNvSpPr/>
      </dsp:nvSpPr>
      <dsp:spPr>
        <a:xfrm>
          <a:off x="3563487" y="2919625"/>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C3C6D3-D96B-4CCE-8587-09EE54C4F44E}">
      <dsp:nvSpPr>
        <dsp:cNvPr id="0" name=""/>
        <dsp:cNvSpPr/>
      </dsp:nvSpPr>
      <dsp:spPr>
        <a:xfrm>
          <a:off x="2978487" y="412562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s-AR" sz="1500" b="0" i="0" kern="1200" dirty="0">
              <a:solidFill>
                <a:srgbClr val="212121"/>
              </a:solidFill>
              <a:effectLst/>
              <a:latin typeface="Tw Cen MT (Cuerpo)"/>
            </a:rPr>
            <a:t>Ganancia total obtenida: $</a:t>
          </a:r>
          <a:r>
            <a:rPr lang="es-ES" sz="1500" b="0" i="0" kern="1200" dirty="0"/>
            <a:t>286.397,02</a:t>
          </a:r>
          <a:endParaRPr lang="en-US" sz="1500" kern="1200" dirty="0"/>
        </a:p>
      </dsp:txBody>
      <dsp:txXfrm>
        <a:off x="2978487" y="4125625"/>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254E1-7CC6-4253-80B3-42CA8C1D66EF}">
      <dsp:nvSpPr>
        <dsp:cNvPr id="0" name=""/>
        <dsp:cNvSpPr/>
      </dsp:nvSpPr>
      <dsp:spPr>
        <a:xfrm>
          <a:off x="732069" y="658579"/>
          <a:ext cx="970368" cy="9703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AA1F76-1EA3-4B69-BFCD-91ABB89A6CBB}">
      <dsp:nvSpPr>
        <dsp:cNvPr id="0" name=""/>
        <dsp:cNvSpPr/>
      </dsp:nvSpPr>
      <dsp:spPr>
        <a:xfrm>
          <a:off x="139066" y="2013628"/>
          <a:ext cx="2156374"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Tras analizar detalladamente los gráficos, hemos identificado valiosas oportunidades para mejorar las ventas y generar compras adicionales.</a:t>
          </a:r>
          <a:endParaRPr lang="en-US" sz="1100" kern="1200"/>
        </a:p>
      </dsp:txBody>
      <dsp:txXfrm>
        <a:off x="139066" y="2013628"/>
        <a:ext cx="2156374" cy="922500"/>
      </dsp:txXfrm>
    </dsp:sp>
    <dsp:sp modelId="{DD26E0D0-8755-4734-AD22-CAA3C852051F}">
      <dsp:nvSpPr>
        <dsp:cNvPr id="0" name=""/>
        <dsp:cNvSpPr/>
      </dsp:nvSpPr>
      <dsp:spPr>
        <a:xfrm>
          <a:off x="3265808" y="658579"/>
          <a:ext cx="970368" cy="9703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4FB1BE-7951-4F28-BD31-E60AAFE55250}">
      <dsp:nvSpPr>
        <dsp:cNvPr id="0" name=""/>
        <dsp:cNvSpPr/>
      </dsp:nvSpPr>
      <dsp:spPr>
        <a:xfrm>
          <a:off x="2672805" y="2013628"/>
          <a:ext cx="2156374"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Destacamos que las sillas son el producto líder en términos de facturación, lo que sugiere su relevancia como punto de partida para potenciar las ventas de otros productos. </a:t>
          </a:r>
          <a:endParaRPr lang="en-US" sz="1100" kern="1200"/>
        </a:p>
      </dsp:txBody>
      <dsp:txXfrm>
        <a:off x="2672805" y="2013628"/>
        <a:ext cx="2156374" cy="922500"/>
      </dsp:txXfrm>
    </dsp:sp>
    <dsp:sp modelId="{76E96935-444A-4601-9B3F-F1706A242C8A}">
      <dsp:nvSpPr>
        <dsp:cNvPr id="0" name=""/>
        <dsp:cNvSpPr/>
      </dsp:nvSpPr>
      <dsp:spPr>
        <a:xfrm>
          <a:off x="5799548" y="658579"/>
          <a:ext cx="970368" cy="9703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7E529B-D21A-40EF-B001-E152DA86A228}">
      <dsp:nvSpPr>
        <dsp:cNvPr id="0" name=""/>
        <dsp:cNvSpPr/>
      </dsp:nvSpPr>
      <dsp:spPr>
        <a:xfrm>
          <a:off x="5206545" y="2013628"/>
          <a:ext cx="2156374"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err="1"/>
            <a:t>Proponemos</a:t>
          </a:r>
          <a:r>
            <a:rPr lang="en-US" sz="1100" b="0" i="0" kern="1200" dirty="0"/>
            <a:t> la </a:t>
          </a:r>
          <a:r>
            <a:rPr lang="en-US" sz="1100" b="0" i="0" kern="1200" dirty="0" err="1"/>
            <a:t>implementación</a:t>
          </a:r>
          <a:r>
            <a:rPr lang="en-US" sz="1100" b="0" i="0" kern="1200" dirty="0"/>
            <a:t> de </a:t>
          </a:r>
          <a:r>
            <a:rPr lang="en-US" sz="1100" b="0" i="0" kern="1200" dirty="0" err="1"/>
            <a:t>estrategias</a:t>
          </a:r>
          <a:r>
            <a:rPr lang="en-US" sz="1100" b="0" i="0" kern="1200" dirty="0"/>
            <a:t> </a:t>
          </a:r>
          <a:r>
            <a:rPr lang="en-US" sz="1100" b="0" i="0" kern="1200" dirty="0" err="1"/>
            <a:t>promocionales</a:t>
          </a:r>
          <a:r>
            <a:rPr lang="en-US" sz="1100" b="0" i="0" kern="1200" dirty="0"/>
            <a:t>, </a:t>
          </a:r>
          <a:r>
            <a:rPr lang="en-US" sz="1100" b="0" i="0" kern="1200" dirty="0" err="1"/>
            <a:t>como</a:t>
          </a:r>
          <a:r>
            <a:rPr lang="en-US" sz="1100" b="0" i="0" kern="1200" dirty="0"/>
            <a:t> la </a:t>
          </a:r>
          <a:r>
            <a:rPr lang="en-US" sz="1100" b="0" i="0" kern="1200" dirty="0" err="1"/>
            <a:t>creación</a:t>
          </a:r>
          <a:r>
            <a:rPr lang="en-US" sz="1100" b="0" i="0" kern="1200" dirty="0"/>
            <a:t> de combos y </a:t>
          </a:r>
          <a:r>
            <a:rPr lang="en-US" sz="1100" b="0" i="0" kern="1200" dirty="0" err="1"/>
            <a:t>descuentos</a:t>
          </a:r>
          <a:r>
            <a:rPr lang="en-US" sz="1100" b="0" i="0" kern="1200" dirty="0"/>
            <a:t> </a:t>
          </a:r>
          <a:r>
            <a:rPr lang="en-US" sz="1100" b="0" i="0" kern="1200" dirty="0" err="1"/>
            <a:t>especiales</a:t>
          </a:r>
          <a:r>
            <a:rPr lang="en-US" sz="1100" b="0" i="0" kern="1200" dirty="0"/>
            <a:t>, para </a:t>
          </a:r>
          <a:r>
            <a:rPr lang="en-US" sz="1100" b="0" i="0" kern="1200" dirty="0" err="1"/>
            <a:t>incentivar</a:t>
          </a:r>
          <a:r>
            <a:rPr lang="en-US" sz="1100" b="0" i="0" kern="1200" dirty="0"/>
            <a:t> a </a:t>
          </a:r>
          <a:r>
            <a:rPr lang="en-US" sz="1100" b="0" i="0" kern="1200" dirty="0" err="1"/>
            <a:t>los</a:t>
          </a:r>
          <a:r>
            <a:rPr lang="en-US" sz="1100" b="0" i="0" kern="1200" dirty="0"/>
            <a:t> </a:t>
          </a:r>
          <a:r>
            <a:rPr lang="en-US" sz="1100" b="0" i="0" kern="1200" dirty="0" err="1"/>
            <a:t>clientes</a:t>
          </a:r>
          <a:r>
            <a:rPr lang="en-US" sz="1100" b="0" i="0" kern="1200" dirty="0"/>
            <a:t> a </a:t>
          </a:r>
          <a:r>
            <a:rPr lang="en-US" sz="1100" b="0" i="0" kern="1200" dirty="0" err="1"/>
            <a:t>realizar</a:t>
          </a:r>
          <a:r>
            <a:rPr lang="en-US" sz="1100" b="0" i="0" kern="1200" dirty="0"/>
            <a:t> </a:t>
          </a:r>
          <a:r>
            <a:rPr lang="en-US" sz="1100" b="0" i="0" kern="1200" dirty="0" err="1"/>
            <a:t>compras</a:t>
          </a:r>
          <a:r>
            <a:rPr lang="en-US" sz="1100" b="0" i="0" kern="1200" dirty="0"/>
            <a:t> </a:t>
          </a:r>
          <a:r>
            <a:rPr lang="en-US" sz="1100" b="0" i="0" kern="1200" dirty="0" err="1"/>
            <a:t>complementarias</a:t>
          </a:r>
          <a:r>
            <a:rPr lang="en-US" sz="1100" b="0" i="0" kern="1200" dirty="0"/>
            <a:t>. </a:t>
          </a:r>
          <a:endParaRPr lang="en-US" sz="1100" kern="1200" dirty="0"/>
        </a:p>
      </dsp:txBody>
      <dsp:txXfrm>
        <a:off x="5206545" y="2013628"/>
        <a:ext cx="2156374" cy="922500"/>
      </dsp:txXfrm>
    </dsp:sp>
    <dsp:sp modelId="{62DA3737-8FC5-4395-B61A-76D2B67BCFCA}">
      <dsp:nvSpPr>
        <dsp:cNvPr id="0" name=""/>
        <dsp:cNvSpPr/>
      </dsp:nvSpPr>
      <dsp:spPr>
        <a:xfrm>
          <a:off x="732069" y="3475222"/>
          <a:ext cx="970368" cy="9703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869B30-5BC4-42B7-80F7-3CD7DA1AFDFB}">
      <dsp:nvSpPr>
        <dsp:cNvPr id="0" name=""/>
        <dsp:cNvSpPr/>
      </dsp:nvSpPr>
      <dsp:spPr>
        <a:xfrm>
          <a:off x="139066" y="4830271"/>
          <a:ext cx="2156374"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Por </a:t>
          </a:r>
          <a:r>
            <a:rPr lang="en-US" sz="1100" b="0" i="0" kern="1200" dirty="0" err="1"/>
            <a:t>ejemplo</a:t>
          </a:r>
          <a:r>
            <a:rPr lang="en-US" sz="1100" b="0" i="0" kern="1200" dirty="0"/>
            <a:t>, </a:t>
          </a:r>
          <a:r>
            <a:rPr lang="en-US" sz="1100" b="0" i="0" kern="1200" dirty="0" err="1"/>
            <a:t>ofrecer</a:t>
          </a:r>
          <a:r>
            <a:rPr lang="en-US" sz="1100" b="0" i="0" kern="1200" dirty="0"/>
            <a:t> un </a:t>
          </a:r>
          <a:r>
            <a:rPr lang="en-US" sz="1100" b="0" i="0" kern="1200" dirty="0" err="1"/>
            <a:t>descuento</a:t>
          </a:r>
          <a:r>
            <a:rPr lang="en-US" sz="1100" b="0" i="0" kern="1200" dirty="0"/>
            <a:t> del 30% </a:t>
          </a:r>
          <a:r>
            <a:rPr lang="en-US" sz="1100" b="0" i="0" kern="1200" dirty="0" err="1"/>
            <a:t>en</a:t>
          </a:r>
          <a:r>
            <a:rPr lang="en-US" sz="1100" b="0" i="0" kern="1200" dirty="0"/>
            <a:t> la </a:t>
          </a:r>
          <a:r>
            <a:rPr lang="en-US" sz="1100" b="0" i="0" kern="1200" dirty="0" err="1"/>
            <a:t>compra</a:t>
          </a:r>
          <a:r>
            <a:rPr lang="en-US" sz="1100" b="0" i="0" kern="1200" dirty="0"/>
            <a:t> de </a:t>
          </a:r>
          <a:r>
            <a:rPr lang="en-US" sz="1100" b="0" i="0" kern="1200" dirty="0" err="1"/>
            <a:t>una</a:t>
          </a:r>
          <a:r>
            <a:rPr lang="en-US" sz="1100" b="0" i="0" kern="1200" dirty="0"/>
            <a:t> </a:t>
          </a:r>
          <a:r>
            <a:rPr lang="en-US" sz="1100" b="0" i="0" kern="1200" dirty="0" err="1"/>
            <a:t>biblioteca</a:t>
          </a:r>
          <a:r>
            <a:rPr lang="en-US" sz="1100" b="0" i="0" kern="1200" dirty="0"/>
            <a:t> al </a:t>
          </a:r>
          <a:r>
            <a:rPr lang="en-US" sz="1100" b="0" i="0" kern="1200" dirty="0" err="1"/>
            <a:t>adquirir</a:t>
          </a:r>
          <a:r>
            <a:rPr lang="en-US" sz="1100" b="0" i="0" kern="1200" dirty="0"/>
            <a:t> </a:t>
          </a:r>
          <a:r>
            <a:rPr lang="en-US" sz="1100" b="0" i="0" kern="1200" dirty="0" err="1"/>
            <a:t>una</a:t>
          </a:r>
          <a:r>
            <a:rPr lang="en-US" sz="1100" b="0" i="0" kern="1200" dirty="0"/>
            <a:t> </a:t>
          </a:r>
          <a:r>
            <a:rPr lang="en-US" sz="1100" b="0" i="0" kern="1200" dirty="0" err="1"/>
            <a:t>silla</a:t>
          </a:r>
          <a:r>
            <a:rPr lang="en-US" sz="1100" b="0" i="0" kern="1200" dirty="0"/>
            <a:t>. </a:t>
          </a:r>
          <a:r>
            <a:rPr lang="en-US" sz="1100" b="0" i="0" kern="1200" dirty="0" err="1"/>
            <a:t>Estas</a:t>
          </a:r>
          <a:r>
            <a:rPr lang="en-US" sz="1100" b="0" i="0" kern="1200" dirty="0"/>
            <a:t> </a:t>
          </a:r>
          <a:r>
            <a:rPr lang="en-US" sz="1100" b="0" i="0" kern="1200" dirty="0" err="1"/>
            <a:t>acciones</a:t>
          </a:r>
          <a:r>
            <a:rPr lang="en-US" sz="1100" b="0" i="0" kern="1200" dirty="0"/>
            <a:t> </a:t>
          </a:r>
          <a:r>
            <a:rPr lang="en-US" sz="1100" b="0" i="0" kern="1200" dirty="0" err="1"/>
            <a:t>tienen</a:t>
          </a:r>
          <a:r>
            <a:rPr lang="en-US" sz="1100" b="0" i="0" kern="1200" dirty="0"/>
            <a:t> </a:t>
          </a:r>
          <a:r>
            <a:rPr lang="en-US" sz="1100" b="0" i="0" kern="1200" dirty="0" err="1"/>
            <a:t>el</a:t>
          </a:r>
          <a:r>
            <a:rPr lang="en-US" sz="1100" b="0" i="0" kern="1200" dirty="0"/>
            <a:t> </a:t>
          </a:r>
          <a:r>
            <a:rPr lang="en-US" sz="1100" b="0" i="0" kern="1200" dirty="0" err="1"/>
            <a:t>objetivo</a:t>
          </a:r>
          <a:r>
            <a:rPr lang="en-US" sz="1100" b="0" i="0" kern="1200" dirty="0"/>
            <a:t> de </a:t>
          </a:r>
          <a:r>
            <a:rPr lang="en-US" sz="1100" b="0" i="0" kern="1200" dirty="0" err="1"/>
            <a:t>incrementar</a:t>
          </a:r>
          <a:r>
            <a:rPr lang="en-US" sz="1100" b="0" i="0" kern="1200" dirty="0"/>
            <a:t> la </a:t>
          </a:r>
          <a:r>
            <a:rPr lang="en-US" sz="1100" b="0" i="0" kern="1200" dirty="0" err="1"/>
            <a:t>facturación</a:t>
          </a:r>
          <a:r>
            <a:rPr lang="en-US" sz="1100" b="0" i="0" kern="1200" dirty="0"/>
            <a:t> y </a:t>
          </a:r>
          <a:r>
            <a:rPr lang="en-US" sz="1100" b="0" i="0" kern="1200" dirty="0" err="1"/>
            <a:t>mejorar</a:t>
          </a:r>
          <a:r>
            <a:rPr lang="en-US" sz="1100" b="0" i="0" kern="1200" dirty="0"/>
            <a:t> la </a:t>
          </a:r>
          <a:r>
            <a:rPr lang="en-US" sz="1100" b="0" i="0" kern="1200" dirty="0" err="1"/>
            <a:t>satisfacción</a:t>
          </a:r>
          <a:r>
            <a:rPr lang="en-US" sz="1100" b="0" i="0" kern="1200" dirty="0"/>
            <a:t> del </a:t>
          </a:r>
          <a:r>
            <a:rPr lang="en-US" sz="1100" b="0" i="0" kern="1200" dirty="0" err="1"/>
            <a:t>cliente</a:t>
          </a:r>
          <a:r>
            <a:rPr lang="en-US" sz="1100" b="0" i="0" kern="1200" dirty="0"/>
            <a:t>. </a:t>
          </a:r>
          <a:endParaRPr lang="en-US" sz="1100" kern="1200" dirty="0"/>
        </a:p>
      </dsp:txBody>
      <dsp:txXfrm>
        <a:off x="139066" y="4830271"/>
        <a:ext cx="2156374" cy="922500"/>
      </dsp:txXfrm>
    </dsp:sp>
    <dsp:sp modelId="{884813C4-6101-4E58-BAB8-F8E4479761CA}">
      <dsp:nvSpPr>
        <dsp:cNvPr id="0" name=""/>
        <dsp:cNvSpPr/>
      </dsp:nvSpPr>
      <dsp:spPr>
        <a:xfrm>
          <a:off x="3265808" y="3475222"/>
          <a:ext cx="970368" cy="9703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3B653F-9B42-4C34-ADDF-AFEB3045B623}">
      <dsp:nvSpPr>
        <dsp:cNvPr id="0" name=""/>
        <dsp:cNvSpPr/>
      </dsp:nvSpPr>
      <dsp:spPr>
        <a:xfrm>
          <a:off x="2672805" y="4830271"/>
          <a:ext cx="2156374"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err="1"/>
            <a:t>Recomendamos</a:t>
          </a:r>
          <a:r>
            <a:rPr lang="en-US" sz="1100" b="0" i="0" kern="1200" dirty="0"/>
            <a:t> </a:t>
          </a:r>
          <a:r>
            <a:rPr lang="en-US" sz="1100" b="0" i="0" kern="1200" dirty="0" err="1"/>
            <a:t>realizar</a:t>
          </a:r>
          <a:r>
            <a:rPr lang="en-US" sz="1100" b="0" i="0" kern="1200" dirty="0"/>
            <a:t> un </a:t>
          </a:r>
          <a:r>
            <a:rPr lang="en-US" sz="1100" b="0" i="0" kern="1200" dirty="0" err="1"/>
            <a:t>seguimiento</a:t>
          </a:r>
          <a:r>
            <a:rPr lang="en-US" sz="1100" b="0" i="0" kern="1200" dirty="0"/>
            <a:t> </a:t>
          </a:r>
          <a:r>
            <a:rPr lang="en-US" sz="1100" b="0" i="0" kern="1200" dirty="0" err="1"/>
            <a:t>constante</a:t>
          </a:r>
          <a:r>
            <a:rPr lang="en-US" sz="1100" b="0" i="0" kern="1200" dirty="0"/>
            <a:t> de </a:t>
          </a:r>
          <a:r>
            <a:rPr lang="en-US" sz="1100" b="0" i="0" kern="1200" dirty="0" err="1"/>
            <a:t>los</a:t>
          </a:r>
          <a:r>
            <a:rPr lang="en-US" sz="1100" b="0" i="0" kern="1200" dirty="0"/>
            <a:t> </a:t>
          </a:r>
          <a:r>
            <a:rPr lang="en-US" sz="1100" b="0" i="0" kern="1200" dirty="0" err="1"/>
            <a:t>resultados</a:t>
          </a:r>
          <a:r>
            <a:rPr lang="en-US" sz="1100" b="0" i="0" kern="1200" dirty="0"/>
            <a:t> y </a:t>
          </a:r>
          <a:r>
            <a:rPr lang="en-US" sz="1100" b="0" i="0" kern="1200" dirty="0" err="1"/>
            <a:t>ajustar</a:t>
          </a:r>
          <a:r>
            <a:rPr lang="en-US" sz="1100" b="0" i="0" kern="1200" dirty="0"/>
            <a:t> las </a:t>
          </a:r>
          <a:r>
            <a:rPr lang="en-US" sz="1100" b="0" i="0" kern="1200" dirty="0" err="1"/>
            <a:t>estrategias</a:t>
          </a:r>
          <a:r>
            <a:rPr lang="en-US" sz="1100" b="0" i="0" kern="1200" dirty="0"/>
            <a:t> </a:t>
          </a:r>
          <a:r>
            <a:rPr lang="en-US" sz="1100" b="0" i="0" kern="1200" dirty="0" err="1"/>
            <a:t>según</a:t>
          </a:r>
          <a:r>
            <a:rPr lang="en-US" sz="1100" b="0" i="0" kern="1200" dirty="0"/>
            <a:t> sea </a:t>
          </a:r>
          <a:r>
            <a:rPr lang="en-US" sz="1100" b="0" i="0" kern="1200" dirty="0" err="1"/>
            <a:t>necesario</a:t>
          </a:r>
          <a:r>
            <a:rPr lang="en-US" sz="1100" b="0" i="0" kern="1200" dirty="0"/>
            <a:t> para </a:t>
          </a:r>
          <a:r>
            <a:rPr lang="en-US" sz="1100" b="0" i="0" kern="1200" dirty="0" err="1"/>
            <a:t>lograr</a:t>
          </a:r>
          <a:r>
            <a:rPr lang="en-US" sz="1100" b="0" i="0" kern="1200" dirty="0"/>
            <a:t> de </a:t>
          </a:r>
          <a:r>
            <a:rPr lang="en-US" sz="1100" b="0" i="0" kern="1200" dirty="0" err="1"/>
            <a:t>manera</a:t>
          </a:r>
          <a:r>
            <a:rPr lang="en-US" sz="1100" b="0" i="0" kern="1200" dirty="0"/>
            <a:t> </a:t>
          </a:r>
          <a:r>
            <a:rPr lang="en-US" sz="1100" b="0" i="0" kern="1200" dirty="0" err="1"/>
            <a:t>efectiva</a:t>
          </a:r>
          <a:r>
            <a:rPr lang="en-US" sz="1100" b="0" i="0" kern="1200" dirty="0"/>
            <a:t> </a:t>
          </a:r>
          <a:r>
            <a:rPr lang="en-US" sz="1100" b="0" i="0" kern="1200" dirty="0" err="1"/>
            <a:t>los</a:t>
          </a:r>
          <a:r>
            <a:rPr lang="en-US" sz="1100" b="0" i="0" kern="1200" dirty="0"/>
            <a:t> </a:t>
          </a:r>
          <a:r>
            <a:rPr lang="en-US" sz="1100" b="0" i="0" kern="1200" dirty="0" err="1"/>
            <a:t>objetivos</a:t>
          </a:r>
          <a:r>
            <a:rPr lang="en-US" sz="1100" b="0" i="0" kern="1200" dirty="0"/>
            <a:t> </a:t>
          </a:r>
          <a:r>
            <a:rPr lang="en-US" sz="1100" b="0" i="0" kern="1200" dirty="0" err="1"/>
            <a:t>planteados</a:t>
          </a:r>
          <a:r>
            <a:rPr lang="en-US" sz="1100" b="0" i="0" kern="1200" dirty="0"/>
            <a:t>. </a:t>
          </a:r>
          <a:endParaRPr lang="en-US" sz="1100" kern="1200" dirty="0"/>
        </a:p>
      </dsp:txBody>
      <dsp:txXfrm>
        <a:off x="2672805" y="4830271"/>
        <a:ext cx="2156374" cy="922500"/>
      </dsp:txXfrm>
    </dsp:sp>
    <dsp:sp modelId="{58843045-99B1-446E-AA83-EAD76BABEAD0}">
      <dsp:nvSpPr>
        <dsp:cNvPr id="0" name=""/>
        <dsp:cNvSpPr/>
      </dsp:nvSpPr>
      <dsp:spPr>
        <a:xfrm>
          <a:off x="5799548" y="3475222"/>
          <a:ext cx="970368" cy="97036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8D2C23-C9EF-4642-ABB3-7379283D0033}">
      <dsp:nvSpPr>
        <dsp:cNvPr id="0" name=""/>
        <dsp:cNvSpPr/>
      </dsp:nvSpPr>
      <dsp:spPr>
        <a:xfrm>
          <a:off x="5206545" y="4830271"/>
          <a:ext cx="2156374"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En </a:t>
          </a:r>
          <a:r>
            <a:rPr lang="en-US" sz="1100" b="0" i="0" kern="1200" dirty="0" err="1"/>
            <a:t>resumen</a:t>
          </a:r>
          <a:r>
            <a:rPr lang="en-US" sz="1100" b="0" i="0" kern="1200" dirty="0"/>
            <a:t>, </a:t>
          </a:r>
          <a:r>
            <a:rPr lang="en-US" sz="1100" b="0" i="0" kern="1200" dirty="0" err="1"/>
            <a:t>el</a:t>
          </a:r>
          <a:r>
            <a:rPr lang="en-US" sz="1100" b="0" i="0" kern="1200" dirty="0"/>
            <a:t> </a:t>
          </a:r>
          <a:r>
            <a:rPr lang="en-US" sz="1100" b="0" i="0" kern="1200" dirty="0" err="1"/>
            <a:t>análisis</a:t>
          </a:r>
          <a:r>
            <a:rPr lang="en-US" sz="1100" b="0" i="0" kern="1200" dirty="0"/>
            <a:t> de </a:t>
          </a:r>
          <a:r>
            <a:rPr lang="en-US" sz="1100" b="0" i="0" kern="1200" dirty="0" err="1"/>
            <a:t>los</a:t>
          </a:r>
          <a:r>
            <a:rPr lang="en-US" sz="1100" b="0" i="0" kern="1200" dirty="0"/>
            <a:t> </a:t>
          </a:r>
          <a:r>
            <a:rPr lang="en-US" sz="1100" b="0" i="0" kern="1200" dirty="0" err="1"/>
            <a:t>gráficos</a:t>
          </a:r>
          <a:r>
            <a:rPr lang="en-US" sz="1100" b="0" i="0" kern="1200" dirty="0"/>
            <a:t> </a:t>
          </a:r>
          <a:r>
            <a:rPr lang="en-US" sz="1100" b="0" i="0" kern="1200" dirty="0" err="1"/>
            <a:t>revela</a:t>
          </a:r>
          <a:r>
            <a:rPr lang="en-US" sz="1100" b="0" i="0" kern="1200" dirty="0"/>
            <a:t> un claro </a:t>
          </a:r>
          <a:r>
            <a:rPr lang="en-US" sz="1100" b="0" i="0" kern="1200" dirty="0" err="1"/>
            <a:t>potencial</a:t>
          </a:r>
          <a:r>
            <a:rPr lang="en-US" sz="1100" b="0" i="0" kern="1200" dirty="0"/>
            <a:t> para </a:t>
          </a:r>
          <a:r>
            <a:rPr lang="en-US" sz="1100" b="0" i="0" kern="1200" dirty="0" err="1"/>
            <a:t>aumentar</a:t>
          </a:r>
          <a:r>
            <a:rPr lang="en-US" sz="1100" b="0" i="0" kern="1200" dirty="0"/>
            <a:t> las </a:t>
          </a:r>
          <a:r>
            <a:rPr lang="en-US" sz="1100" b="0" i="0" kern="1200" dirty="0" err="1"/>
            <a:t>ventas</a:t>
          </a:r>
          <a:r>
            <a:rPr lang="en-US" sz="1100" b="0" i="0" kern="1200" dirty="0"/>
            <a:t> </a:t>
          </a:r>
          <a:r>
            <a:rPr lang="en-US" sz="1100" b="0" i="0" kern="1200" dirty="0" err="1"/>
            <a:t>mediante</a:t>
          </a:r>
          <a:r>
            <a:rPr lang="en-US" sz="1100" b="0" i="0" kern="1200" dirty="0"/>
            <a:t> la </a:t>
          </a:r>
          <a:r>
            <a:rPr lang="en-US" sz="1100" b="0" i="0" kern="1200" dirty="0" err="1"/>
            <a:t>promoción</a:t>
          </a:r>
          <a:r>
            <a:rPr lang="en-US" sz="1100" b="0" i="0" kern="1200" dirty="0"/>
            <a:t> de </a:t>
          </a:r>
          <a:r>
            <a:rPr lang="en-US" sz="1100" b="0" i="0" kern="1200" dirty="0" err="1"/>
            <a:t>compras</a:t>
          </a:r>
          <a:r>
            <a:rPr lang="en-US" sz="1100" b="0" i="0" kern="1200" dirty="0"/>
            <a:t> </a:t>
          </a:r>
          <a:r>
            <a:rPr lang="en-US" sz="1100" b="0" i="0" kern="1200" dirty="0" err="1"/>
            <a:t>adicionales</a:t>
          </a:r>
          <a:r>
            <a:rPr lang="en-US" sz="1100" b="0" i="0" kern="1200" dirty="0"/>
            <a:t> </a:t>
          </a:r>
          <a:r>
            <a:rPr lang="en-US" sz="1100" b="0" i="0" kern="1200" dirty="0" err="1"/>
            <a:t>basadas</a:t>
          </a:r>
          <a:r>
            <a:rPr lang="en-US" sz="1100" b="0" i="0" kern="1200" dirty="0"/>
            <a:t> </a:t>
          </a:r>
          <a:r>
            <a:rPr lang="en-US" sz="1100" b="0" i="0" kern="1200" dirty="0" err="1"/>
            <a:t>en</a:t>
          </a:r>
          <a:r>
            <a:rPr lang="en-US" sz="1100" b="0" i="0" kern="1200" dirty="0"/>
            <a:t> </a:t>
          </a:r>
          <a:r>
            <a:rPr lang="en-US" sz="1100" b="0" i="0" kern="1200" dirty="0" err="1"/>
            <a:t>el</a:t>
          </a:r>
          <a:r>
            <a:rPr lang="en-US" sz="1100" b="0" i="0" kern="1200" dirty="0"/>
            <a:t> </a:t>
          </a:r>
          <a:r>
            <a:rPr lang="en-US" sz="1100" b="0" i="0" kern="1200" dirty="0" err="1"/>
            <a:t>éxito</a:t>
          </a:r>
          <a:r>
            <a:rPr lang="en-US" sz="1100" b="0" i="0" kern="1200" dirty="0"/>
            <a:t> de las </a:t>
          </a:r>
          <a:r>
            <a:rPr lang="en-US" sz="1100" b="0" i="0" kern="1200" dirty="0" err="1"/>
            <a:t>sillas</a:t>
          </a:r>
          <a:r>
            <a:rPr lang="en-US" sz="1100" b="0" i="0" kern="1200" dirty="0"/>
            <a:t>.</a:t>
          </a:r>
          <a:endParaRPr lang="en-US" sz="1100" kern="1200" dirty="0"/>
        </a:p>
      </dsp:txBody>
      <dsp:txXfrm>
        <a:off x="5206545" y="4830271"/>
        <a:ext cx="2156374" cy="9225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105978D8-8CE7-4911-9400-90F419EFA09E}" type="datetimeFigureOut">
              <a:rPr lang="es-AR" smtClean="0"/>
              <a:t>12/6/2023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B6A720-E5C1-44A3-9A13-7568FE7EAA16}" type="slidenum">
              <a:rPr lang="es-AR" smtClean="0"/>
              <a:t>‹Nº›</a:t>
            </a:fld>
            <a:endParaRPr lang="es-A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258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05978D8-8CE7-4911-9400-90F419EFA09E}" type="datetimeFigureOut">
              <a:rPr lang="es-AR" smtClean="0"/>
              <a:t>12/6/2023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B6A720-E5C1-44A3-9A13-7568FE7EAA16}" type="slidenum">
              <a:rPr lang="es-AR" smtClean="0"/>
              <a:t>‹Nº›</a:t>
            </a:fld>
            <a:endParaRPr lang="es-AR"/>
          </a:p>
        </p:txBody>
      </p:sp>
    </p:spTree>
    <p:extLst>
      <p:ext uri="{BB962C8B-B14F-4D97-AF65-F5344CB8AC3E}">
        <p14:creationId xmlns:p14="http://schemas.microsoft.com/office/powerpoint/2010/main" val="2537419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05978D8-8CE7-4911-9400-90F419EFA09E}" type="datetimeFigureOut">
              <a:rPr lang="es-AR" smtClean="0"/>
              <a:t>12/6/2023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B6A720-E5C1-44A3-9A13-7568FE7EAA16}" type="slidenum">
              <a:rPr lang="es-AR" smtClean="0"/>
              <a:t>‹Nº›</a:t>
            </a:fld>
            <a:endParaRPr lang="es-A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25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05978D8-8CE7-4911-9400-90F419EFA09E}" type="datetimeFigureOut">
              <a:rPr lang="es-AR" smtClean="0"/>
              <a:t>12/6/2023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B6A720-E5C1-44A3-9A13-7568FE7EAA16}" type="slidenum">
              <a:rPr lang="es-AR" smtClean="0"/>
              <a:t>‹Nº›</a:t>
            </a:fld>
            <a:endParaRPr lang="es-AR"/>
          </a:p>
        </p:txBody>
      </p:sp>
    </p:spTree>
    <p:extLst>
      <p:ext uri="{BB962C8B-B14F-4D97-AF65-F5344CB8AC3E}">
        <p14:creationId xmlns:p14="http://schemas.microsoft.com/office/powerpoint/2010/main" val="2710114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05978D8-8CE7-4911-9400-90F419EFA09E}" type="datetimeFigureOut">
              <a:rPr lang="es-AR" smtClean="0"/>
              <a:t>12/6/2023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B6A720-E5C1-44A3-9A13-7568FE7EAA16}" type="slidenum">
              <a:rPr lang="es-AR" smtClean="0"/>
              <a:t>‹Nº›</a:t>
            </a:fld>
            <a:endParaRPr lang="es-A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18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05978D8-8CE7-4911-9400-90F419EFA09E}" type="datetimeFigureOut">
              <a:rPr lang="es-AR" smtClean="0"/>
              <a:t>12/6/2023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FB6A720-E5C1-44A3-9A13-7568FE7EAA16}" type="slidenum">
              <a:rPr lang="es-AR" smtClean="0"/>
              <a:t>‹Nº›</a:t>
            </a:fld>
            <a:endParaRPr lang="es-AR"/>
          </a:p>
        </p:txBody>
      </p:sp>
    </p:spTree>
    <p:extLst>
      <p:ext uri="{BB962C8B-B14F-4D97-AF65-F5344CB8AC3E}">
        <p14:creationId xmlns:p14="http://schemas.microsoft.com/office/powerpoint/2010/main" val="299552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05978D8-8CE7-4911-9400-90F419EFA09E}" type="datetimeFigureOut">
              <a:rPr lang="es-AR" smtClean="0"/>
              <a:t>12/6/2023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4FB6A720-E5C1-44A3-9A13-7568FE7EAA16}" type="slidenum">
              <a:rPr lang="es-AR" smtClean="0"/>
              <a:t>‹Nº›</a:t>
            </a:fld>
            <a:endParaRPr lang="es-AR"/>
          </a:p>
        </p:txBody>
      </p:sp>
    </p:spTree>
    <p:extLst>
      <p:ext uri="{BB962C8B-B14F-4D97-AF65-F5344CB8AC3E}">
        <p14:creationId xmlns:p14="http://schemas.microsoft.com/office/powerpoint/2010/main" val="1866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05978D8-8CE7-4911-9400-90F419EFA09E}" type="datetimeFigureOut">
              <a:rPr lang="es-AR" smtClean="0"/>
              <a:t>12/6/2023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4FB6A720-E5C1-44A3-9A13-7568FE7EAA16}" type="slidenum">
              <a:rPr lang="es-AR" smtClean="0"/>
              <a:t>‹Nº›</a:t>
            </a:fld>
            <a:endParaRPr lang="es-AR"/>
          </a:p>
        </p:txBody>
      </p:sp>
    </p:spTree>
    <p:extLst>
      <p:ext uri="{BB962C8B-B14F-4D97-AF65-F5344CB8AC3E}">
        <p14:creationId xmlns:p14="http://schemas.microsoft.com/office/powerpoint/2010/main" val="26475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978D8-8CE7-4911-9400-90F419EFA09E}" type="datetimeFigureOut">
              <a:rPr lang="es-AR" smtClean="0"/>
              <a:t>12/6/2023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4FB6A720-E5C1-44A3-9A13-7568FE7EAA16}" type="slidenum">
              <a:rPr lang="es-AR" smtClean="0"/>
              <a:t>‹Nº›</a:t>
            </a:fld>
            <a:endParaRPr lang="es-AR"/>
          </a:p>
        </p:txBody>
      </p:sp>
    </p:spTree>
    <p:extLst>
      <p:ext uri="{BB962C8B-B14F-4D97-AF65-F5344CB8AC3E}">
        <p14:creationId xmlns:p14="http://schemas.microsoft.com/office/powerpoint/2010/main" val="3583325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05978D8-8CE7-4911-9400-90F419EFA09E}" type="datetimeFigureOut">
              <a:rPr lang="es-AR" smtClean="0"/>
              <a:t>12/6/2023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FB6A720-E5C1-44A3-9A13-7568FE7EAA16}" type="slidenum">
              <a:rPr lang="es-AR" smtClean="0"/>
              <a:t>‹Nº›</a:t>
            </a:fld>
            <a:endParaRPr lang="es-AR"/>
          </a:p>
        </p:txBody>
      </p:sp>
    </p:spTree>
    <p:extLst>
      <p:ext uri="{BB962C8B-B14F-4D97-AF65-F5344CB8AC3E}">
        <p14:creationId xmlns:p14="http://schemas.microsoft.com/office/powerpoint/2010/main" val="246765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05978D8-8CE7-4911-9400-90F419EFA09E}" type="datetimeFigureOut">
              <a:rPr lang="es-AR" smtClean="0"/>
              <a:t>12/6/2023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FB6A720-E5C1-44A3-9A13-7568FE7EAA16}" type="slidenum">
              <a:rPr lang="es-AR" smtClean="0"/>
              <a:t>‹Nº›</a:t>
            </a:fld>
            <a:endParaRPr lang="es-A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640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5978D8-8CE7-4911-9400-90F419EFA09E}" type="datetimeFigureOut">
              <a:rPr lang="es-AR" smtClean="0"/>
              <a:t>12/6/2023</a:t>
            </a:fld>
            <a:endParaRPr lang="es-A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B6A720-E5C1-44A3-9A13-7568FE7EAA16}" type="slidenum">
              <a:rPr lang="es-AR" smtClean="0"/>
              <a:t>‹Nº›</a:t>
            </a:fld>
            <a:endParaRPr lang="es-A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748902"/>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 Id="rId9" Type="http://schemas.openxmlformats.org/officeDocument/2006/relationships/image" Target="../media/image33.sv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265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06EEF1-D6C1-1AAA-D2D8-DA5FF31B22A3}"/>
              </a:ext>
            </a:extLst>
          </p:cNvPr>
          <p:cNvSpPr>
            <a:spLocks noGrp="1"/>
          </p:cNvSpPr>
          <p:nvPr>
            <p:ph type="ctrTitle"/>
          </p:nvPr>
        </p:nvSpPr>
        <p:spPr>
          <a:xfrm>
            <a:off x="634275" y="640080"/>
            <a:ext cx="6707817" cy="3034857"/>
          </a:xfrm>
        </p:spPr>
        <p:txBody>
          <a:bodyPr vert="horz" lIns="91440" tIns="45720" rIns="91440" bIns="45720" rtlCol="0" anchor="b">
            <a:normAutofit/>
          </a:bodyPr>
          <a:lstStyle/>
          <a:p>
            <a:r>
              <a:rPr lang="en-US" b="1" i="0" kern="1200" cap="all" spc="200" baseline="0">
                <a:solidFill>
                  <a:srgbClr val="FFFFFF"/>
                </a:solidFill>
                <a:effectLst/>
                <a:latin typeface="+mj-lt"/>
                <a:ea typeface="+mj-ea"/>
                <a:cs typeface="+mj-cs"/>
              </a:rPr>
              <a:t>Sample - Superstore Sales </a:t>
            </a:r>
            <a:endParaRPr lang="en-US" kern="1200" cap="all" spc="200" baseline="0" dirty="0">
              <a:solidFill>
                <a:srgbClr val="FFFFFF"/>
              </a:solidFill>
              <a:latin typeface="+mj-lt"/>
              <a:ea typeface="+mj-ea"/>
              <a:cs typeface="+mj-cs"/>
            </a:endParaRPr>
          </a:p>
        </p:txBody>
      </p:sp>
      <p:sp>
        <p:nvSpPr>
          <p:cNvPr id="4" name="CuadroTexto 3">
            <a:extLst>
              <a:ext uri="{FF2B5EF4-FFF2-40B4-BE49-F238E27FC236}">
                <a16:creationId xmlns:a16="http://schemas.microsoft.com/office/drawing/2014/main" id="{5D83576C-19F5-0140-0A6C-D5D783E2565C}"/>
              </a:ext>
            </a:extLst>
          </p:cNvPr>
          <p:cNvSpPr txBox="1"/>
          <p:nvPr/>
        </p:nvSpPr>
        <p:spPr>
          <a:xfrm>
            <a:off x="638920" y="3849539"/>
            <a:ext cx="6703157" cy="2359417"/>
          </a:xfrm>
          <a:prstGeom prst="rect">
            <a:avLst/>
          </a:prstGeom>
        </p:spPr>
        <p:txBody>
          <a:bodyPr vert="horz" lIns="91440" tIns="45720" rIns="91440" bIns="45720" rtlCol="0" anchor="t">
            <a:normAutofit/>
          </a:bodyPr>
          <a:lstStyle/>
          <a:p>
            <a:pPr algn="r" defTabSz="914400">
              <a:spcAft>
                <a:spcPts val="200"/>
              </a:spcAft>
              <a:buClr>
                <a:schemeClr val="accent1"/>
              </a:buClr>
              <a:buSzPct val="100000"/>
            </a:pPr>
            <a:r>
              <a:rPr lang="en-US" sz="3000" dirty="0">
                <a:solidFill>
                  <a:srgbClr val="FFFFFF"/>
                </a:solidFill>
                <a:latin typeface="Tw Cen MT Condensed (Títulos)"/>
              </a:rPr>
              <a:t>2da </a:t>
            </a:r>
            <a:r>
              <a:rPr lang="en-US" sz="3000" dirty="0" err="1">
                <a:solidFill>
                  <a:srgbClr val="FFFFFF"/>
                </a:solidFill>
                <a:latin typeface="Tw Cen MT Condensed (Títulos)"/>
              </a:rPr>
              <a:t>Entrega</a:t>
            </a:r>
            <a:r>
              <a:rPr lang="en-US" sz="3000" dirty="0">
                <a:solidFill>
                  <a:srgbClr val="FFFFFF"/>
                </a:solidFill>
                <a:latin typeface="Tw Cen MT Condensed (Títulos)"/>
              </a:rPr>
              <a:t> Proyecto Final</a:t>
            </a:r>
          </a:p>
        </p:txBody>
      </p:sp>
      <p:cxnSp>
        <p:nvCxnSpPr>
          <p:cNvPr id="59" name="Straight Connector 58">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5582" y="3765314"/>
            <a:ext cx="585216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727DEB43-EA9D-4098-6852-7374DAAEBA77}"/>
              </a:ext>
            </a:extLst>
          </p:cNvPr>
          <p:cNvSpPr txBox="1"/>
          <p:nvPr/>
        </p:nvSpPr>
        <p:spPr>
          <a:xfrm>
            <a:off x="1445582" y="5029247"/>
            <a:ext cx="3594347" cy="1401334"/>
          </a:xfrm>
          <a:prstGeom prst="rect">
            <a:avLst/>
          </a:prstGeom>
        </p:spPr>
        <p:txBody>
          <a:bodyPr vert="horz" lIns="91440" tIns="45720" rIns="91440" bIns="45720" rtlCol="0" anchor="t">
            <a:normAutofit/>
          </a:bodyPr>
          <a:lstStyle/>
          <a:p>
            <a:pPr defTabSz="914400">
              <a:spcAft>
                <a:spcPts val="200"/>
              </a:spcAft>
              <a:buClr>
                <a:schemeClr val="accent1"/>
              </a:buClr>
              <a:buSzPct val="100000"/>
            </a:pPr>
            <a:r>
              <a:rPr lang="en-US" sz="2500" b="0" i="0">
                <a:solidFill>
                  <a:schemeClr val="bg1"/>
                </a:solidFill>
                <a:effectLst/>
                <a:latin typeface="Tw Cen MT Condensed (Títulos)"/>
              </a:rPr>
              <a:t>Equipo de trabajo:</a:t>
            </a:r>
          </a:p>
          <a:p>
            <a:pPr defTabSz="914400">
              <a:spcAft>
                <a:spcPts val="200"/>
              </a:spcAft>
              <a:buClr>
                <a:schemeClr val="accent1"/>
              </a:buClr>
              <a:buSzPct val="100000"/>
            </a:pPr>
            <a:r>
              <a:rPr lang="en-US" sz="2500" b="0" i="0">
                <a:solidFill>
                  <a:schemeClr val="bg1"/>
                </a:solidFill>
                <a:effectLst/>
                <a:latin typeface="Tw Cen MT Condensed (Títulos)"/>
              </a:rPr>
              <a:t>- Lombardini Gabriela</a:t>
            </a:r>
          </a:p>
          <a:p>
            <a:pPr defTabSz="914400">
              <a:spcAft>
                <a:spcPts val="200"/>
              </a:spcAft>
              <a:buClr>
                <a:schemeClr val="accent1"/>
              </a:buClr>
              <a:buSzPct val="100000"/>
            </a:pPr>
            <a:r>
              <a:rPr lang="en-US" sz="2500" b="0" i="0">
                <a:solidFill>
                  <a:schemeClr val="bg1"/>
                </a:solidFill>
                <a:effectLst/>
                <a:latin typeface="Tw Cen MT Condensed (Títulos)"/>
              </a:rPr>
              <a:t>- Sosa Alonso Florencia Victoria</a:t>
            </a:r>
          </a:p>
          <a:p>
            <a:pPr algn="r" defTabSz="914400">
              <a:spcAft>
                <a:spcPts val="200"/>
              </a:spcAft>
              <a:buClr>
                <a:schemeClr val="accent1"/>
              </a:buClr>
              <a:buSzPct val="100000"/>
            </a:pPr>
            <a:endParaRPr lang="en-US" sz="2000" dirty="0">
              <a:solidFill>
                <a:srgbClr val="FFFFFF"/>
              </a:solidFill>
            </a:endParaRPr>
          </a:p>
        </p:txBody>
      </p:sp>
    </p:spTree>
    <p:extLst>
      <p:ext uri="{BB962C8B-B14F-4D97-AF65-F5344CB8AC3E}">
        <p14:creationId xmlns:p14="http://schemas.microsoft.com/office/powerpoint/2010/main" val="580199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1FF63226-09CA-FB1A-5EF4-314842E557B7}"/>
              </a:ext>
            </a:extLst>
          </p:cNvPr>
          <p:cNvGrpSpPr/>
          <p:nvPr/>
        </p:nvGrpSpPr>
        <p:grpSpPr>
          <a:xfrm>
            <a:off x="2661801" y="470741"/>
            <a:ext cx="6868392" cy="576596"/>
            <a:chOff x="3508663" y="351658"/>
            <a:chExt cx="6868392" cy="576596"/>
          </a:xfrm>
        </p:grpSpPr>
        <p:sp>
          <p:nvSpPr>
            <p:cNvPr id="3" name="Rectángulo: esquinas redondeadas 2">
              <a:extLst>
                <a:ext uri="{FF2B5EF4-FFF2-40B4-BE49-F238E27FC236}">
                  <a16:creationId xmlns:a16="http://schemas.microsoft.com/office/drawing/2014/main" id="{DFC2E902-7610-52B5-05E1-C5D4A944366D}"/>
                </a:ext>
              </a:extLst>
            </p:cNvPr>
            <p:cNvSpPr/>
            <p:nvPr/>
          </p:nvSpPr>
          <p:spPr>
            <a:xfrm>
              <a:off x="3508663" y="351658"/>
              <a:ext cx="6868392" cy="5765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CuadroTexto 3">
              <a:extLst>
                <a:ext uri="{FF2B5EF4-FFF2-40B4-BE49-F238E27FC236}">
                  <a16:creationId xmlns:a16="http://schemas.microsoft.com/office/drawing/2014/main" id="{1CCB752B-4336-E797-0DA8-ECE9BBFD7C27}"/>
                </a:ext>
              </a:extLst>
            </p:cNvPr>
            <p:cNvSpPr txBox="1"/>
            <p:nvPr/>
          </p:nvSpPr>
          <p:spPr>
            <a:xfrm>
              <a:off x="3691474" y="362957"/>
              <a:ext cx="6502769" cy="553998"/>
            </a:xfrm>
            <a:prstGeom prst="rect">
              <a:avLst/>
            </a:prstGeom>
            <a:noFill/>
          </p:spPr>
          <p:txBody>
            <a:bodyPr wrap="square">
              <a:spAutoFit/>
            </a:bodyPr>
            <a:lstStyle/>
            <a:p>
              <a:pPr algn="ctr"/>
              <a:r>
                <a:rPr lang="es-AR" sz="3000" dirty="0">
                  <a:solidFill>
                    <a:schemeClr val="bg1"/>
                  </a:solidFill>
                  <a:latin typeface="Tw Cen MT Condensed (Títulos)"/>
                </a:rPr>
                <a:t>¿CUALES SON LAS SUBCATEGORIAS QUE MAS FACTURAN?</a:t>
              </a:r>
            </a:p>
          </p:txBody>
        </p:sp>
      </p:grpSp>
      <p:grpSp>
        <p:nvGrpSpPr>
          <p:cNvPr id="15" name="Grupo 14">
            <a:extLst>
              <a:ext uri="{FF2B5EF4-FFF2-40B4-BE49-F238E27FC236}">
                <a16:creationId xmlns:a16="http://schemas.microsoft.com/office/drawing/2014/main" id="{E890AD16-C0F7-E53C-BDCF-AC67312C8C1B}"/>
              </a:ext>
            </a:extLst>
          </p:cNvPr>
          <p:cNvGrpSpPr/>
          <p:nvPr/>
        </p:nvGrpSpPr>
        <p:grpSpPr>
          <a:xfrm>
            <a:off x="924581" y="1691010"/>
            <a:ext cx="10342832" cy="923331"/>
            <a:chOff x="370791" y="1772155"/>
            <a:chExt cx="10342832" cy="923331"/>
          </a:xfrm>
        </p:grpSpPr>
        <p:sp>
          <p:nvSpPr>
            <p:cNvPr id="12" name="Rectángulo: esquinas redondeadas 11">
              <a:extLst>
                <a:ext uri="{FF2B5EF4-FFF2-40B4-BE49-F238E27FC236}">
                  <a16:creationId xmlns:a16="http://schemas.microsoft.com/office/drawing/2014/main" id="{9BCF16BF-3FCF-38D9-D64A-B78618FB088F}"/>
                </a:ext>
              </a:extLst>
            </p:cNvPr>
            <p:cNvSpPr/>
            <p:nvPr/>
          </p:nvSpPr>
          <p:spPr>
            <a:xfrm>
              <a:off x="370791" y="1772155"/>
              <a:ext cx="10342832" cy="923331"/>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CuadroTexto 9">
              <a:extLst>
                <a:ext uri="{FF2B5EF4-FFF2-40B4-BE49-F238E27FC236}">
                  <a16:creationId xmlns:a16="http://schemas.microsoft.com/office/drawing/2014/main" id="{43758261-302B-CD8D-BFDE-0BF671E76752}"/>
                </a:ext>
              </a:extLst>
            </p:cNvPr>
            <p:cNvSpPr txBox="1"/>
            <p:nvPr/>
          </p:nvSpPr>
          <p:spPr>
            <a:xfrm>
              <a:off x="370791" y="1910654"/>
              <a:ext cx="10342832" cy="646331"/>
            </a:xfrm>
            <a:prstGeom prst="rect">
              <a:avLst/>
            </a:prstGeom>
            <a:noFill/>
          </p:spPr>
          <p:txBody>
            <a:bodyPr wrap="square">
              <a:spAutoFit/>
            </a:bodyPr>
            <a:lstStyle/>
            <a:p>
              <a:pPr algn="just"/>
              <a:r>
                <a:rPr lang="es-AR" b="0" i="0" dirty="0">
                  <a:solidFill>
                    <a:srgbClr val="374151"/>
                  </a:solidFill>
                  <a:effectLst/>
                  <a:latin typeface="Tw Cen MT (Cuerpo)"/>
                </a:rPr>
                <a:t>El artículo de sillas es el que generó la mayor facturación, seguido por teléfonos, almacenamiento, carpetas y accesorios, en ese orden.</a:t>
              </a:r>
            </a:p>
          </p:txBody>
        </p:sp>
      </p:grpSp>
      <p:pic>
        <p:nvPicPr>
          <p:cNvPr id="13" name="Imagen 12">
            <a:extLst>
              <a:ext uri="{FF2B5EF4-FFF2-40B4-BE49-F238E27FC236}">
                <a16:creationId xmlns:a16="http://schemas.microsoft.com/office/drawing/2014/main" id="{4269C2C3-837E-BB60-0C31-8FEF15CC2FF9}"/>
              </a:ext>
            </a:extLst>
          </p:cNvPr>
          <p:cNvPicPr>
            <a:picLocks noChangeAspect="1"/>
          </p:cNvPicPr>
          <p:nvPr/>
        </p:nvPicPr>
        <p:blipFill>
          <a:blip r:embed="rId2"/>
          <a:stretch>
            <a:fillRect/>
          </a:stretch>
        </p:blipFill>
        <p:spPr>
          <a:xfrm>
            <a:off x="370787" y="3246716"/>
            <a:ext cx="11450418" cy="3129244"/>
          </a:xfrm>
          <a:prstGeom prst="rect">
            <a:avLst/>
          </a:prstGeom>
        </p:spPr>
      </p:pic>
    </p:spTree>
    <p:extLst>
      <p:ext uri="{BB962C8B-B14F-4D97-AF65-F5344CB8AC3E}">
        <p14:creationId xmlns:p14="http://schemas.microsoft.com/office/powerpoint/2010/main" val="4212145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88629B15-87FB-BAFE-1880-9946971E402A}"/>
              </a:ext>
            </a:extLst>
          </p:cNvPr>
          <p:cNvGrpSpPr/>
          <p:nvPr/>
        </p:nvGrpSpPr>
        <p:grpSpPr>
          <a:xfrm>
            <a:off x="3173555" y="191296"/>
            <a:ext cx="5844890" cy="576596"/>
            <a:chOff x="2661801" y="470741"/>
            <a:chExt cx="5844890" cy="576596"/>
          </a:xfrm>
        </p:grpSpPr>
        <p:sp>
          <p:nvSpPr>
            <p:cNvPr id="3" name="Rectángulo: esquinas redondeadas 2">
              <a:extLst>
                <a:ext uri="{FF2B5EF4-FFF2-40B4-BE49-F238E27FC236}">
                  <a16:creationId xmlns:a16="http://schemas.microsoft.com/office/drawing/2014/main" id="{DFC2E902-7610-52B5-05E1-C5D4A944366D}"/>
                </a:ext>
              </a:extLst>
            </p:cNvPr>
            <p:cNvSpPr/>
            <p:nvPr/>
          </p:nvSpPr>
          <p:spPr>
            <a:xfrm>
              <a:off x="2661801" y="470741"/>
              <a:ext cx="5844890" cy="5765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CuadroTexto 3">
              <a:extLst>
                <a:ext uri="{FF2B5EF4-FFF2-40B4-BE49-F238E27FC236}">
                  <a16:creationId xmlns:a16="http://schemas.microsoft.com/office/drawing/2014/main" id="{1CCB752B-4336-E797-0DA8-ECE9BBFD7C27}"/>
                </a:ext>
              </a:extLst>
            </p:cNvPr>
            <p:cNvSpPr txBox="1"/>
            <p:nvPr/>
          </p:nvSpPr>
          <p:spPr>
            <a:xfrm>
              <a:off x="2822479" y="482040"/>
              <a:ext cx="5523533" cy="553998"/>
            </a:xfrm>
            <a:prstGeom prst="rect">
              <a:avLst/>
            </a:prstGeom>
            <a:noFill/>
          </p:spPr>
          <p:txBody>
            <a:bodyPr wrap="square">
              <a:spAutoFit/>
            </a:bodyPr>
            <a:lstStyle/>
            <a:p>
              <a:pPr algn="ctr"/>
              <a:r>
                <a:rPr lang="es-AR" sz="3000" dirty="0">
                  <a:solidFill>
                    <a:schemeClr val="bg1"/>
                  </a:solidFill>
                  <a:latin typeface="Tw Cen MT Condensed (Títulos)"/>
                </a:rPr>
                <a:t>DESCUENTOS POR CATEGORIA Y SUB CATEGORIA</a:t>
              </a:r>
            </a:p>
          </p:txBody>
        </p:sp>
      </p:grpSp>
      <p:grpSp>
        <p:nvGrpSpPr>
          <p:cNvPr id="11" name="Grupo 10">
            <a:extLst>
              <a:ext uri="{FF2B5EF4-FFF2-40B4-BE49-F238E27FC236}">
                <a16:creationId xmlns:a16="http://schemas.microsoft.com/office/drawing/2014/main" id="{827DE23B-C31E-C5C6-6F45-9BBF0C7FC401}"/>
              </a:ext>
            </a:extLst>
          </p:cNvPr>
          <p:cNvGrpSpPr/>
          <p:nvPr/>
        </p:nvGrpSpPr>
        <p:grpSpPr>
          <a:xfrm>
            <a:off x="5181598" y="955639"/>
            <a:ext cx="6525491" cy="2878211"/>
            <a:chOff x="328836" y="3589082"/>
            <a:chExt cx="3005393" cy="2723822"/>
          </a:xfrm>
        </p:grpSpPr>
        <p:sp>
          <p:nvSpPr>
            <p:cNvPr id="12" name="Rectángulo: esquinas redondeadas 11">
              <a:extLst>
                <a:ext uri="{FF2B5EF4-FFF2-40B4-BE49-F238E27FC236}">
                  <a16:creationId xmlns:a16="http://schemas.microsoft.com/office/drawing/2014/main" id="{9BCF16BF-3FCF-38D9-D64A-B78618FB088F}"/>
                </a:ext>
              </a:extLst>
            </p:cNvPr>
            <p:cNvSpPr/>
            <p:nvPr/>
          </p:nvSpPr>
          <p:spPr>
            <a:xfrm>
              <a:off x="328836" y="3589082"/>
              <a:ext cx="3005393" cy="2723822"/>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CuadroTexto 9">
              <a:extLst>
                <a:ext uri="{FF2B5EF4-FFF2-40B4-BE49-F238E27FC236}">
                  <a16:creationId xmlns:a16="http://schemas.microsoft.com/office/drawing/2014/main" id="{43758261-302B-CD8D-BFDE-0BF671E76752}"/>
                </a:ext>
              </a:extLst>
            </p:cNvPr>
            <p:cNvSpPr txBox="1"/>
            <p:nvPr/>
          </p:nvSpPr>
          <p:spPr>
            <a:xfrm>
              <a:off x="328836" y="3727581"/>
              <a:ext cx="3005393" cy="2184504"/>
            </a:xfrm>
            <a:prstGeom prst="rect">
              <a:avLst/>
            </a:prstGeom>
            <a:noFill/>
          </p:spPr>
          <p:txBody>
            <a:bodyPr wrap="square">
              <a:spAutoFit/>
            </a:bodyPr>
            <a:lstStyle/>
            <a:p>
              <a:pPr algn="just"/>
              <a:r>
                <a:rPr lang="es-AR" dirty="0">
                  <a:solidFill>
                    <a:srgbClr val="374151"/>
                  </a:solidFill>
                  <a:latin typeface="Tw Cen MT (Cuerpo)"/>
                </a:rPr>
                <a:t>S</a:t>
              </a:r>
              <a:r>
                <a:rPr lang="es-AR" b="0" i="0" dirty="0">
                  <a:solidFill>
                    <a:srgbClr val="374151"/>
                  </a:solidFill>
                  <a:effectLst/>
                  <a:latin typeface="Tw Cen MT (Cuerpo)"/>
                </a:rPr>
                <a:t>e destaca que las carpetas, sillas, papel y teléfonos son las subcategorías que reciben los mayores descuentos. </a:t>
              </a:r>
            </a:p>
            <a:p>
              <a:pPr algn="just"/>
              <a:r>
                <a:rPr lang="es-AR" b="0" i="0" dirty="0">
                  <a:solidFill>
                    <a:srgbClr val="374151"/>
                  </a:solidFill>
                  <a:effectLst/>
                  <a:latin typeface="Tw Cen MT (Cuerpo)"/>
                </a:rPr>
                <a:t>Además, se observa que los suplementos de oficina obtienen el mayor porcentaje de descuento entre las categorías generales. Estos hallazgos sugieren la posibilidad de implementar estrategias de descuento específicas para impulsar las ventas y satisfacer las necesidades de los clientes en estas subcategorías y categorías en particular.</a:t>
              </a:r>
            </a:p>
          </p:txBody>
        </p:sp>
      </p:grpSp>
      <p:pic>
        <p:nvPicPr>
          <p:cNvPr id="7" name="Imagen 6">
            <a:extLst>
              <a:ext uri="{FF2B5EF4-FFF2-40B4-BE49-F238E27FC236}">
                <a16:creationId xmlns:a16="http://schemas.microsoft.com/office/drawing/2014/main" id="{784234A4-B091-4B6D-3F10-1F1B412F0C75}"/>
              </a:ext>
            </a:extLst>
          </p:cNvPr>
          <p:cNvPicPr>
            <a:picLocks noChangeAspect="1"/>
          </p:cNvPicPr>
          <p:nvPr/>
        </p:nvPicPr>
        <p:blipFill>
          <a:blip r:embed="rId2"/>
          <a:stretch>
            <a:fillRect/>
          </a:stretch>
        </p:blipFill>
        <p:spPr>
          <a:xfrm>
            <a:off x="525272" y="3833851"/>
            <a:ext cx="10764284" cy="2986276"/>
          </a:xfrm>
          <a:prstGeom prst="rect">
            <a:avLst/>
          </a:prstGeom>
        </p:spPr>
      </p:pic>
      <p:pic>
        <p:nvPicPr>
          <p:cNvPr id="9" name="Imagen 8">
            <a:extLst>
              <a:ext uri="{FF2B5EF4-FFF2-40B4-BE49-F238E27FC236}">
                <a16:creationId xmlns:a16="http://schemas.microsoft.com/office/drawing/2014/main" id="{4A19343D-C6C3-B0D3-11C9-D59C1F00D95A}"/>
              </a:ext>
            </a:extLst>
          </p:cNvPr>
          <p:cNvPicPr>
            <a:picLocks noChangeAspect="1"/>
          </p:cNvPicPr>
          <p:nvPr/>
        </p:nvPicPr>
        <p:blipFill>
          <a:blip r:embed="rId3"/>
          <a:stretch>
            <a:fillRect/>
          </a:stretch>
        </p:blipFill>
        <p:spPr>
          <a:xfrm>
            <a:off x="651362" y="1133450"/>
            <a:ext cx="4404147" cy="2773574"/>
          </a:xfrm>
          <a:prstGeom prst="rect">
            <a:avLst/>
          </a:prstGeom>
        </p:spPr>
      </p:pic>
    </p:spTree>
    <p:extLst>
      <p:ext uri="{BB962C8B-B14F-4D97-AF65-F5344CB8AC3E}">
        <p14:creationId xmlns:p14="http://schemas.microsoft.com/office/powerpoint/2010/main" val="1543025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A496F11A-A651-E8B2-CD11-E69E854171F8}"/>
              </a:ext>
            </a:extLst>
          </p:cNvPr>
          <p:cNvSpPr txBox="1"/>
          <p:nvPr/>
        </p:nvSpPr>
        <p:spPr>
          <a:xfrm>
            <a:off x="415636" y="622381"/>
            <a:ext cx="3408219" cy="5613236"/>
          </a:xfrm>
          <a:prstGeom prst="rect">
            <a:avLst/>
          </a:prstGeom>
        </p:spPr>
        <p:txBody>
          <a:bodyPr vert="horz" lIns="91440" tIns="45720" rIns="91440" bIns="45720" rtlCol="0" anchor="ctr">
            <a:normAutofit/>
          </a:bodyPr>
          <a:lstStyle/>
          <a:p>
            <a:pPr algn="just" defTabSz="914400">
              <a:lnSpc>
                <a:spcPct val="80000"/>
              </a:lnSpc>
              <a:spcBef>
                <a:spcPct val="0"/>
              </a:spcBef>
              <a:spcAft>
                <a:spcPts val="600"/>
              </a:spcAft>
            </a:pPr>
            <a:r>
              <a:rPr lang="en-US" sz="5000" b="1" cap="all" spc="100" dirty="0">
                <a:solidFill>
                  <a:srgbClr val="FFFFFF"/>
                </a:solidFill>
                <a:latin typeface="+mj-lt"/>
                <a:ea typeface="+mj-ea"/>
                <a:cs typeface="+mj-cs"/>
              </a:rPr>
              <a:t>5- CONCLUSION</a:t>
            </a:r>
          </a:p>
        </p:txBody>
      </p:sp>
      <p:graphicFrame>
        <p:nvGraphicFramePr>
          <p:cNvPr id="16" name="CuadroTexto 4">
            <a:extLst>
              <a:ext uri="{FF2B5EF4-FFF2-40B4-BE49-F238E27FC236}">
                <a16:creationId xmlns:a16="http://schemas.microsoft.com/office/drawing/2014/main" id="{CA9C2E52-74FB-7388-AE6E-FDF365FC2CFF}"/>
              </a:ext>
            </a:extLst>
          </p:cNvPr>
          <p:cNvGraphicFramePr/>
          <p:nvPr>
            <p:extLst>
              <p:ext uri="{D42A27DB-BD31-4B8C-83A1-F6EECF244321}">
                <p14:modId xmlns:p14="http://schemas.microsoft.com/office/powerpoint/2010/main" val="4118162488"/>
              </p:ext>
            </p:extLst>
          </p:nvPr>
        </p:nvGraphicFramePr>
        <p:xfrm>
          <a:off x="4511896" y="223324"/>
          <a:ext cx="7501986" cy="6411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6001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uadroTexto 23">
            <a:extLst>
              <a:ext uri="{FF2B5EF4-FFF2-40B4-BE49-F238E27FC236}">
                <a16:creationId xmlns:a16="http://schemas.microsoft.com/office/drawing/2014/main" id="{48E5A949-8EB1-1F98-0972-C49EDF451182}"/>
              </a:ext>
            </a:extLst>
          </p:cNvPr>
          <p:cNvSpPr txBox="1"/>
          <p:nvPr/>
        </p:nvSpPr>
        <p:spPr>
          <a:xfrm>
            <a:off x="8129872" y="643467"/>
            <a:ext cx="3473009" cy="557106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kern="1200" cap="all" spc="100" baseline="0" dirty="0">
                <a:solidFill>
                  <a:schemeClr val="tx1">
                    <a:lumMod val="95000"/>
                    <a:lumOff val="5000"/>
                  </a:schemeClr>
                </a:solidFill>
                <a:latin typeface="+mj-lt"/>
                <a:ea typeface="+mj-ea"/>
                <a:cs typeface="+mj-cs"/>
              </a:rPr>
              <a:t>AGENDA</a:t>
            </a:r>
          </a:p>
        </p:txBody>
      </p:sp>
      <p:cxnSp>
        <p:nvCxnSpPr>
          <p:cNvPr id="36" name="Straight Connector 35">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Grupo 26">
            <a:extLst>
              <a:ext uri="{FF2B5EF4-FFF2-40B4-BE49-F238E27FC236}">
                <a16:creationId xmlns:a16="http://schemas.microsoft.com/office/drawing/2014/main" id="{EDC47867-E87B-D6BE-6681-CA46B85FCAE3}"/>
              </a:ext>
            </a:extLst>
          </p:cNvPr>
          <p:cNvGrpSpPr/>
          <p:nvPr/>
        </p:nvGrpSpPr>
        <p:grpSpPr>
          <a:xfrm>
            <a:off x="942975" y="1025191"/>
            <a:ext cx="6596063" cy="4758400"/>
            <a:chOff x="5603875" y="1803622"/>
            <a:chExt cx="5641974" cy="4070123"/>
          </a:xfrm>
        </p:grpSpPr>
        <p:sp>
          <p:nvSpPr>
            <p:cNvPr id="7" name="Rectángulo: esquinas redondeadas 6">
              <a:extLst>
                <a:ext uri="{FF2B5EF4-FFF2-40B4-BE49-F238E27FC236}">
                  <a16:creationId xmlns:a16="http://schemas.microsoft.com/office/drawing/2014/main" id="{34DC7C97-17DD-1909-F189-D9FD8D1320D9}"/>
                </a:ext>
              </a:extLst>
            </p:cNvPr>
            <p:cNvSpPr/>
            <p:nvPr/>
          </p:nvSpPr>
          <p:spPr>
            <a:xfrm>
              <a:off x="5603875" y="1803622"/>
              <a:ext cx="5641974" cy="678353"/>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s-AR" dirty="0"/>
            </a:p>
          </p:txBody>
        </p:sp>
        <p:sp>
          <p:nvSpPr>
            <p:cNvPr id="9" name="Rectángulo 8" descr="Teatro">
              <a:extLst>
                <a:ext uri="{FF2B5EF4-FFF2-40B4-BE49-F238E27FC236}">
                  <a16:creationId xmlns:a16="http://schemas.microsoft.com/office/drawing/2014/main" id="{6D150A45-CEEE-8FD3-9E1D-128C6314C95E}"/>
                </a:ext>
              </a:extLst>
            </p:cNvPr>
            <p:cNvSpPr/>
            <p:nvPr/>
          </p:nvSpPr>
          <p:spPr>
            <a:xfrm>
              <a:off x="5809077" y="1956252"/>
              <a:ext cx="373094" cy="37309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1" name="Forma libre: forma 10">
              <a:extLst>
                <a:ext uri="{FF2B5EF4-FFF2-40B4-BE49-F238E27FC236}">
                  <a16:creationId xmlns:a16="http://schemas.microsoft.com/office/drawing/2014/main" id="{B93F864C-708D-77B9-0B22-60D70AFE9354}"/>
                </a:ext>
              </a:extLst>
            </p:cNvPr>
            <p:cNvSpPr/>
            <p:nvPr/>
          </p:nvSpPr>
          <p:spPr>
            <a:xfrm>
              <a:off x="6387373" y="1803622"/>
              <a:ext cx="4858476" cy="678353"/>
            </a:xfrm>
            <a:custGeom>
              <a:avLst/>
              <a:gdLst>
                <a:gd name="connsiteX0" fmla="*/ 0 w 4858476"/>
                <a:gd name="connsiteY0" fmla="*/ 0 h 678353"/>
                <a:gd name="connsiteX1" fmla="*/ 4858476 w 4858476"/>
                <a:gd name="connsiteY1" fmla="*/ 0 h 678353"/>
                <a:gd name="connsiteX2" fmla="*/ 4858476 w 4858476"/>
                <a:gd name="connsiteY2" fmla="*/ 678353 h 678353"/>
                <a:gd name="connsiteX3" fmla="*/ 0 w 4858476"/>
                <a:gd name="connsiteY3" fmla="*/ 678353 h 678353"/>
                <a:gd name="connsiteX4" fmla="*/ 0 w 4858476"/>
                <a:gd name="connsiteY4" fmla="*/ 0 h 6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476" h="678353">
                  <a:moveTo>
                    <a:pt x="0" y="0"/>
                  </a:moveTo>
                  <a:lnTo>
                    <a:pt x="4858476" y="0"/>
                  </a:lnTo>
                  <a:lnTo>
                    <a:pt x="4858476" y="678353"/>
                  </a:lnTo>
                  <a:lnTo>
                    <a:pt x="0" y="6783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792" tIns="71792" rIns="71792" bIns="71792" numCol="1" spcCol="1270" anchor="ctr" anchorCtr="0">
              <a:noAutofit/>
            </a:bodyPr>
            <a:lstStyle/>
            <a:p>
              <a:pPr defTabSz="979678">
                <a:lnSpc>
                  <a:spcPct val="90000"/>
                </a:lnSpc>
                <a:spcBef>
                  <a:spcPct val="0"/>
                </a:spcBef>
                <a:spcAft>
                  <a:spcPct val="35000"/>
                </a:spcAft>
              </a:pPr>
              <a:r>
                <a:rPr lang="es-AR" sz="2204" kern="1200" dirty="0">
                  <a:solidFill>
                    <a:schemeClr val="tx1">
                      <a:hueOff val="0"/>
                      <a:satOff val="0"/>
                      <a:lumOff val="0"/>
                      <a:alphaOff val="0"/>
                    </a:schemeClr>
                  </a:solidFill>
                  <a:latin typeface="+mn-lt"/>
                  <a:ea typeface="+mn-ea"/>
                  <a:cs typeface="+mn-cs"/>
                </a:rPr>
                <a:t>1- Contexto y audiencia.</a:t>
              </a:r>
              <a:endParaRPr lang="en-US" sz="1900" kern="1200" dirty="0"/>
            </a:p>
          </p:txBody>
        </p:sp>
        <p:sp>
          <p:nvSpPr>
            <p:cNvPr id="12" name="Rectángulo: esquinas redondeadas 11">
              <a:extLst>
                <a:ext uri="{FF2B5EF4-FFF2-40B4-BE49-F238E27FC236}">
                  <a16:creationId xmlns:a16="http://schemas.microsoft.com/office/drawing/2014/main" id="{0C07F228-1B22-D93F-BB44-02E38E4A453E}"/>
                </a:ext>
              </a:extLst>
            </p:cNvPr>
            <p:cNvSpPr/>
            <p:nvPr/>
          </p:nvSpPr>
          <p:spPr>
            <a:xfrm>
              <a:off x="5603875" y="2651564"/>
              <a:ext cx="5641974" cy="678353"/>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3" name="Rectángulo 12" descr="Help">
              <a:extLst>
                <a:ext uri="{FF2B5EF4-FFF2-40B4-BE49-F238E27FC236}">
                  <a16:creationId xmlns:a16="http://schemas.microsoft.com/office/drawing/2014/main" id="{E7F5FDB0-641E-8B88-798E-382960CE1FE9}"/>
                </a:ext>
              </a:extLst>
            </p:cNvPr>
            <p:cNvSpPr/>
            <p:nvPr/>
          </p:nvSpPr>
          <p:spPr>
            <a:xfrm>
              <a:off x="5809077" y="2804194"/>
              <a:ext cx="373094" cy="37309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4" name="Forma libre: forma 13">
              <a:extLst>
                <a:ext uri="{FF2B5EF4-FFF2-40B4-BE49-F238E27FC236}">
                  <a16:creationId xmlns:a16="http://schemas.microsoft.com/office/drawing/2014/main" id="{FCBBFB5B-F573-16D1-4052-E102981A5445}"/>
                </a:ext>
              </a:extLst>
            </p:cNvPr>
            <p:cNvSpPr/>
            <p:nvPr/>
          </p:nvSpPr>
          <p:spPr>
            <a:xfrm>
              <a:off x="6387373" y="2651564"/>
              <a:ext cx="4858476" cy="678353"/>
            </a:xfrm>
            <a:custGeom>
              <a:avLst/>
              <a:gdLst>
                <a:gd name="connsiteX0" fmla="*/ 0 w 4858476"/>
                <a:gd name="connsiteY0" fmla="*/ 0 h 678353"/>
                <a:gd name="connsiteX1" fmla="*/ 4858476 w 4858476"/>
                <a:gd name="connsiteY1" fmla="*/ 0 h 678353"/>
                <a:gd name="connsiteX2" fmla="*/ 4858476 w 4858476"/>
                <a:gd name="connsiteY2" fmla="*/ 678353 h 678353"/>
                <a:gd name="connsiteX3" fmla="*/ 0 w 4858476"/>
                <a:gd name="connsiteY3" fmla="*/ 678353 h 678353"/>
                <a:gd name="connsiteX4" fmla="*/ 0 w 4858476"/>
                <a:gd name="connsiteY4" fmla="*/ 0 h 6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476" h="678353">
                  <a:moveTo>
                    <a:pt x="0" y="0"/>
                  </a:moveTo>
                  <a:lnTo>
                    <a:pt x="4858476" y="0"/>
                  </a:lnTo>
                  <a:lnTo>
                    <a:pt x="4858476" y="678353"/>
                  </a:lnTo>
                  <a:lnTo>
                    <a:pt x="0" y="6783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792" tIns="71792" rIns="71792" bIns="71792" numCol="1" spcCol="1270" anchor="ctr" anchorCtr="0">
              <a:noAutofit/>
            </a:bodyPr>
            <a:lstStyle/>
            <a:p>
              <a:pPr defTabSz="979678">
                <a:lnSpc>
                  <a:spcPct val="90000"/>
                </a:lnSpc>
                <a:spcBef>
                  <a:spcPct val="0"/>
                </a:spcBef>
                <a:spcAft>
                  <a:spcPct val="35000"/>
                </a:spcAft>
              </a:pPr>
              <a:r>
                <a:rPr lang="es-AR" sz="2204" kern="1200">
                  <a:solidFill>
                    <a:schemeClr val="tx1">
                      <a:hueOff val="0"/>
                      <a:satOff val="0"/>
                      <a:lumOff val="0"/>
                      <a:alphaOff val="0"/>
                    </a:schemeClr>
                  </a:solidFill>
                  <a:latin typeface="+mn-lt"/>
                  <a:ea typeface="+mn-ea"/>
                  <a:cs typeface="+mn-cs"/>
                </a:rPr>
                <a:t>2- Hipótesis/ Preguntas de interés.</a:t>
              </a:r>
              <a:endParaRPr lang="en-US" sz="1900" kern="1200"/>
            </a:p>
          </p:txBody>
        </p:sp>
        <p:sp>
          <p:nvSpPr>
            <p:cNvPr id="15" name="Rectángulo: esquinas redondeadas 14">
              <a:extLst>
                <a:ext uri="{FF2B5EF4-FFF2-40B4-BE49-F238E27FC236}">
                  <a16:creationId xmlns:a16="http://schemas.microsoft.com/office/drawing/2014/main" id="{4A39C9B4-F422-5339-99AA-D5B1DAB90FE9}"/>
                </a:ext>
              </a:extLst>
            </p:cNvPr>
            <p:cNvSpPr/>
            <p:nvPr/>
          </p:nvSpPr>
          <p:spPr>
            <a:xfrm>
              <a:off x="5603875" y="3499507"/>
              <a:ext cx="5641974" cy="678353"/>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6" name="Rectángulo 15" descr="Base de datos">
              <a:extLst>
                <a:ext uri="{FF2B5EF4-FFF2-40B4-BE49-F238E27FC236}">
                  <a16:creationId xmlns:a16="http://schemas.microsoft.com/office/drawing/2014/main" id="{A3CE04E1-A85B-C9FD-8ADA-C8BC502008EB}"/>
                </a:ext>
              </a:extLst>
            </p:cNvPr>
            <p:cNvSpPr/>
            <p:nvPr/>
          </p:nvSpPr>
          <p:spPr>
            <a:xfrm>
              <a:off x="5809077" y="3652136"/>
              <a:ext cx="373094" cy="373094"/>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7" name="Forma libre: forma 16">
              <a:extLst>
                <a:ext uri="{FF2B5EF4-FFF2-40B4-BE49-F238E27FC236}">
                  <a16:creationId xmlns:a16="http://schemas.microsoft.com/office/drawing/2014/main" id="{DE357663-CA54-3CB8-A4EE-24C140669B37}"/>
                </a:ext>
              </a:extLst>
            </p:cNvPr>
            <p:cNvSpPr/>
            <p:nvPr/>
          </p:nvSpPr>
          <p:spPr>
            <a:xfrm>
              <a:off x="6387373" y="3499507"/>
              <a:ext cx="4858476" cy="678353"/>
            </a:xfrm>
            <a:custGeom>
              <a:avLst/>
              <a:gdLst>
                <a:gd name="connsiteX0" fmla="*/ 0 w 4858476"/>
                <a:gd name="connsiteY0" fmla="*/ 0 h 678353"/>
                <a:gd name="connsiteX1" fmla="*/ 4858476 w 4858476"/>
                <a:gd name="connsiteY1" fmla="*/ 0 h 678353"/>
                <a:gd name="connsiteX2" fmla="*/ 4858476 w 4858476"/>
                <a:gd name="connsiteY2" fmla="*/ 678353 h 678353"/>
                <a:gd name="connsiteX3" fmla="*/ 0 w 4858476"/>
                <a:gd name="connsiteY3" fmla="*/ 678353 h 678353"/>
                <a:gd name="connsiteX4" fmla="*/ 0 w 4858476"/>
                <a:gd name="connsiteY4" fmla="*/ 0 h 6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476" h="678353">
                  <a:moveTo>
                    <a:pt x="0" y="0"/>
                  </a:moveTo>
                  <a:lnTo>
                    <a:pt x="4858476" y="0"/>
                  </a:lnTo>
                  <a:lnTo>
                    <a:pt x="4858476" y="678353"/>
                  </a:lnTo>
                  <a:lnTo>
                    <a:pt x="0" y="6783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792" tIns="71792" rIns="71792" bIns="71792" numCol="1" spcCol="1270" anchor="ctr" anchorCtr="0">
              <a:noAutofit/>
            </a:bodyPr>
            <a:lstStyle/>
            <a:p>
              <a:pPr defTabSz="979678">
                <a:lnSpc>
                  <a:spcPct val="90000"/>
                </a:lnSpc>
                <a:spcBef>
                  <a:spcPct val="0"/>
                </a:spcBef>
                <a:spcAft>
                  <a:spcPct val="35000"/>
                </a:spcAft>
              </a:pPr>
              <a:r>
                <a:rPr lang="es-AR" sz="2204" kern="1200" dirty="0">
                  <a:solidFill>
                    <a:schemeClr val="tx1">
                      <a:hueOff val="0"/>
                      <a:satOff val="0"/>
                      <a:lumOff val="0"/>
                      <a:alphaOff val="0"/>
                    </a:schemeClr>
                  </a:solidFill>
                  <a:latin typeface="+mn-lt"/>
                  <a:ea typeface="+mn-ea"/>
                  <a:cs typeface="+mn-cs"/>
                </a:rPr>
                <a:t>3- </a:t>
              </a:r>
              <a:r>
                <a:rPr lang="es-AR" sz="2204" kern="1200" dirty="0" err="1">
                  <a:solidFill>
                    <a:schemeClr val="tx1">
                      <a:hueOff val="0"/>
                      <a:satOff val="0"/>
                      <a:lumOff val="0"/>
                      <a:alphaOff val="0"/>
                    </a:schemeClr>
                  </a:solidFill>
                  <a:latin typeface="+mn-lt"/>
                  <a:ea typeface="+mn-ea"/>
                  <a:cs typeface="+mn-cs"/>
                </a:rPr>
                <a:t>Metadata</a:t>
              </a:r>
              <a:r>
                <a:rPr lang="es-AR" sz="2204" kern="1200" dirty="0">
                  <a:solidFill>
                    <a:schemeClr val="tx1">
                      <a:hueOff val="0"/>
                      <a:satOff val="0"/>
                      <a:lumOff val="0"/>
                      <a:alphaOff val="0"/>
                    </a:schemeClr>
                  </a:solidFill>
                  <a:latin typeface="+mn-lt"/>
                  <a:ea typeface="+mn-ea"/>
                  <a:cs typeface="+mn-cs"/>
                </a:rPr>
                <a:t>.</a:t>
              </a:r>
              <a:endParaRPr lang="en-US" sz="1900" kern="1200" dirty="0"/>
            </a:p>
          </p:txBody>
        </p:sp>
        <p:sp>
          <p:nvSpPr>
            <p:cNvPr id="18" name="Rectángulo: esquinas redondeadas 17">
              <a:extLst>
                <a:ext uri="{FF2B5EF4-FFF2-40B4-BE49-F238E27FC236}">
                  <a16:creationId xmlns:a16="http://schemas.microsoft.com/office/drawing/2014/main" id="{86A226E2-23E2-C762-C28E-F1032770985D}"/>
                </a:ext>
              </a:extLst>
            </p:cNvPr>
            <p:cNvSpPr/>
            <p:nvPr/>
          </p:nvSpPr>
          <p:spPr>
            <a:xfrm>
              <a:off x="5603875" y="4347449"/>
              <a:ext cx="5641974" cy="678353"/>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9" name="Rectángulo 18" descr="Pie chart">
              <a:extLst>
                <a:ext uri="{FF2B5EF4-FFF2-40B4-BE49-F238E27FC236}">
                  <a16:creationId xmlns:a16="http://schemas.microsoft.com/office/drawing/2014/main" id="{83809FCB-76CB-FF2F-0B18-D564A76E72DB}"/>
                </a:ext>
              </a:extLst>
            </p:cNvPr>
            <p:cNvSpPr/>
            <p:nvPr/>
          </p:nvSpPr>
          <p:spPr>
            <a:xfrm>
              <a:off x="5809077" y="4500079"/>
              <a:ext cx="373094" cy="37309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
          <p:nvSpPr>
            <p:cNvPr id="20" name="Forma libre: forma 19">
              <a:extLst>
                <a:ext uri="{FF2B5EF4-FFF2-40B4-BE49-F238E27FC236}">
                  <a16:creationId xmlns:a16="http://schemas.microsoft.com/office/drawing/2014/main" id="{6AF24529-D691-1586-3267-55D2D163C54B}"/>
                </a:ext>
              </a:extLst>
            </p:cNvPr>
            <p:cNvSpPr/>
            <p:nvPr/>
          </p:nvSpPr>
          <p:spPr>
            <a:xfrm>
              <a:off x="6387373" y="4347449"/>
              <a:ext cx="4858476" cy="678353"/>
            </a:xfrm>
            <a:custGeom>
              <a:avLst/>
              <a:gdLst>
                <a:gd name="connsiteX0" fmla="*/ 0 w 4858476"/>
                <a:gd name="connsiteY0" fmla="*/ 0 h 678353"/>
                <a:gd name="connsiteX1" fmla="*/ 4858476 w 4858476"/>
                <a:gd name="connsiteY1" fmla="*/ 0 h 678353"/>
                <a:gd name="connsiteX2" fmla="*/ 4858476 w 4858476"/>
                <a:gd name="connsiteY2" fmla="*/ 678353 h 678353"/>
                <a:gd name="connsiteX3" fmla="*/ 0 w 4858476"/>
                <a:gd name="connsiteY3" fmla="*/ 678353 h 678353"/>
                <a:gd name="connsiteX4" fmla="*/ 0 w 4858476"/>
                <a:gd name="connsiteY4" fmla="*/ 0 h 6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476" h="678353">
                  <a:moveTo>
                    <a:pt x="0" y="0"/>
                  </a:moveTo>
                  <a:lnTo>
                    <a:pt x="4858476" y="0"/>
                  </a:lnTo>
                  <a:lnTo>
                    <a:pt x="4858476" y="678353"/>
                  </a:lnTo>
                  <a:lnTo>
                    <a:pt x="0" y="6783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792" tIns="71792" rIns="71792" bIns="71792" numCol="1" spcCol="1270" anchor="ctr" anchorCtr="0">
              <a:noAutofit/>
            </a:bodyPr>
            <a:lstStyle/>
            <a:p>
              <a:pPr defTabSz="979678">
                <a:lnSpc>
                  <a:spcPct val="90000"/>
                </a:lnSpc>
                <a:spcBef>
                  <a:spcPct val="0"/>
                </a:spcBef>
                <a:spcAft>
                  <a:spcPct val="35000"/>
                </a:spcAft>
              </a:pPr>
              <a:r>
                <a:rPr lang="es-AR" sz="2204" kern="1200" dirty="0">
                  <a:solidFill>
                    <a:schemeClr val="tx1">
                      <a:hueOff val="0"/>
                      <a:satOff val="0"/>
                      <a:lumOff val="0"/>
                      <a:alphaOff val="0"/>
                    </a:schemeClr>
                  </a:solidFill>
                  <a:latin typeface="+mn-lt"/>
                  <a:ea typeface="+mn-ea"/>
                  <a:cs typeface="+mn-cs"/>
                </a:rPr>
                <a:t>4- Análisis exploratorio.</a:t>
              </a:r>
              <a:endParaRPr lang="en-US" sz="1900" kern="1200" dirty="0"/>
            </a:p>
          </p:txBody>
        </p:sp>
        <p:sp>
          <p:nvSpPr>
            <p:cNvPr id="21" name="Rectángulo: esquinas redondeadas 20">
              <a:extLst>
                <a:ext uri="{FF2B5EF4-FFF2-40B4-BE49-F238E27FC236}">
                  <a16:creationId xmlns:a16="http://schemas.microsoft.com/office/drawing/2014/main" id="{0C57B60C-933F-8CC4-0175-A77AB991D5B9}"/>
                </a:ext>
              </a:extLst>
            </p:cNvPr>
            <p:cNvSpPr/>
            <p:nvPr/>
          </p:nvSpPr>
          <p:spPr>
            <a:xfrm>
              <a:off x="5603875" y="5195392"/>
              <a:ext cx="5641974" cy="678353"/>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22" name="Rectángulo 21" descr="Bombilla">
              <a:extLst>
                <a:ext uri="{FF2B5EF4-FFF2-40B4-BE49-F238E27FC236}">
                  <a16:creationId xmlns:a16="http://schemas.microsoft.com/office/drawing/2014/main" id="{6B99A400-B95C-D6C2-3DAB-2362D0AC52CB}"/>
                </a:ext>
              </a:extLst>
            </p:cNvPr>
            <p:cNvSpPr/>
            <p:nvPr/>
          </p:nvSpPr>
          <p:spPr>
            <a:xfrm>
              <a:off x="5809077" y="5348021"/>
              <a:ext cx="373094" cy="373094"/>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3" name="Forma libre: forma 22">
              <a:extLst>
                <a:ext uri="{FF2B5EF4-FFF2-40B4-BE49-F238E27FC236}">
                  <a16:creationId xmlns:a16="http://schemas.microsoft.com/office/drawing/2014/main" id="{36E586D8-2493-B812-3279-96209F4D0F4D}"/>
                </a:ext>
              </a:extLst>
            </p:cNvPr>
            <p:cNvSpPr/>
            <p:nvPr/>
          </p:nvSpPr>
          <p:spPr>
            <a:xfrm>
              <a:off x="6387373" y="5195392"/>
              <a:ext cx="4858476" cy="678353"/>
            </a:xfrm>
            <a:custGeom>
              <a:avLst/>
              <a:gdLst>
                <a:gd name="connsiteX0" fmla="*/ 0 w 4858476"/>
                <a:gd name="connsiteY0" fmla="*/ 0 h 678353"/>
                <a:gd name="connsiteX1" fmla="*/ 4858476 w 4858476"/>
                <a:gd name="connsiteY1" fmla="*/ 0 h 678353"/>
                <a:gd name="connsiteX2" fmla="*/ 4858476 w 4858476"/>
                <a:gd name="connsiteY2" fmla="*/ 678353 h 678353"/>
                <a:gd name="connsiteX3" fmla="*/ 0 w 4858476"/>
                <a:gd name="connsiteY3" fmla="*/ 678353 h 678353"/>
                <a:gd name="connsiteX4" fmla="*/ 0 w 4858476"/>
                <a:gd name="connsiteY4" fmla="*/ 0 h 6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476" h="678353">
                  <a:moveTo>
                    <a:pt x="0" y="0"/>
                  </a:moveTo>
                  <a:lnTo>
                    <a:pt x="4858476" y="0"/>
                  </a:lnTo>
                  <a:lnTo>
                    <a:pt x="4858476" y="678353"/>
                  </a:lnTo>
                  <a:lnTo>
                    <a:pt x="0" y="6783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792" tIns="71792" rIns="71792" bIns="71792" numCol="1" spcCol="1270" anchor="ctr" anchorCtr="0">
              <a:noAutofit/>
            </a:bodyPr>
            <a:lstStyle/>
            <a:p>
              <a:pPr defTabSz="979678">
                <a:lnSpc>
                  <a:spcPct val="90000"/>
                </a:lnSpc>
                <a:spcBef>
                  <a:spcPct val="0"/>
                </a:spcBef>
                <a:spcAft>
                  <a:spcPct val="35000"/>
                </a:spcAft>
              </a:pPr>
              <a:r>
                <a:rPr lang="es-AR" sz="2204" kern="1200" dirty="0">
                  <a:solidFill>
                    <a:schemeClr val="tx1">
                      <a:hueOff val="0"/>
                      <a:satOff val="0"/>
                      <a:lumOff val="0"/>
                      <a:alphaOff val="0"/>
                    </a:schemeClr>
                  </a:solidFill>
                  <a:latin typeface="+mn-lt"/>
                  <a:ea typeface="+mn-ea"/>
                  <a:cs typeface="+mn-cs"/>
                </a:rPr>
                <a:t>5- Conclusión.</a:t>
              </a:r>
              <a:endParaRPr lang="en-US" sz="1900" kern="1200" dirty="0"/>
            </a:p>
          </p:txBody>
        </p:sp>
      </p:grpSp>
    </p:spTree>
    <p:extLst>
      <p:ext uri="{BB962C8B-B14F-4D97-AF65-F5344CB8AC3E}">
        <p14:creationId xmlns:p14="http://schemas.microsoft.com/office/powerpoint/2010/main" val="78218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04F9B325-0CB3-AA19-CDB1-8CA0A45830DD}"/>
              </a:ext>
            </a:extLst>
          </p:cNvPr>
          <p:cNvSpPr txBox="1"/>
          <p:nvPr/>
        </p:nvSpPr>
        <p:spPr>
          <a:xfrm>
            <a:off x="332511" y="2069280"/>
            <a:ext cx="3778054" cy="3047997"/>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kern="1200" cap="all" spc="100" baseline="0" dirty="0">
                <a:solidFill>
                  <a:srgbClr val="FFFFFF"/>
                </a:solidFill>
                <a:latin typeface="+mj-lt"/>
                <a:ea typeface="+mj-ea"/>
                <a:cs typeface="+mj-cs"/>
              </a:rPr>
              <a:t>1- </a:t>
            </a:r>
            <a:r>
              <a:rPr lang="en-US" sz="5000" b="1" kern="1200" cap="all" spc="100" baseline="0" dirty="0" err="1">
                <a:solidFill>
                  <a:srgbClr val="FFFFFF"/>
                </a:solidFill>
                <a:latin typeface="+mj-lt"/>
                <a:ea typeface="+mj-ea"/>
                <a:cs typeface="+mj-cs"/>
              </a:rPr>
              <a:t>Contexto</a:t>
            </a:r>
            <a:r>
              <a:rPr lang="en-US" sz="5000" b="1" cap="all" spc="100" dirty="0">
                <a:solidFill>
                  <a:srgbClr val="FFFFFF"/>
                </a:solidFill>
                <a:latin typeface="+mj-lt"/>
                <a:ea typeface="+mj-ea"/>
                <a:cs typeface="+mj-cs"/>
              </a:rPr>
              <a:t> </a:t>
            </a:r>
            <a:r>
              <a:rPr lang="en-US" sz="5000" b="1" kern="1200" cap="all" spc="100" baseline="0" dirty="0">
                <a:solidFill>
                  <a:srgbClr val="FFFFFF"/>
                </a:solidFill>
                <a:latin typeface="+mj-lt"/>
                <a:ea typeface="+mj-ea"/>
                <a:cs typeface="+mj-cs"/>
              </a:rPr>
              <a:t>audiencia y </a:t>
            </a:r>
            <a:r>
              <a:rPr lang="en-US" sz="5000" b="1" kern="1200" cap="all" spc="100" baseline="0" dirty="0" err="1">
                <a:solidFill>
                  <a:srgbClr val="FFFFFF"/>
                </a:solidFill>
                <a:latin typeface="+mj-lt"/>
                <a:ea typeface="+mj-ea"/>
                <a:cs typeface="+mj-cs"/>
              </a:rPr>
              <a:t>limitaciones</a:t>
            </a:r>
            <a:endParaRPr lang="en-US" sz="5000" b="1" kern="1200" cap="all" spc="100" baseline="0" dirty="0">
              <a:solidFill>
                <a:srgbClr val="FFFFFF"/>
              </a:solidFill>
              <a:latin typeface="+mj-lt"/>
              <a:ea typeface="+mj-ea"/>
              <a:cs typeface="+mj-cs"/>
            </a:endParaRPr>
          </a:p>
          <a:p>
            <a:pPr defTabSz="914400">
              <a:lnSpc>
                <a:spcPct val="80000"/>
              </a:lnSpc>
              <a:spcBef>
                <a:spcPct val="0"/>
              </a:spcBef>
              <a:spcAft>
                <a:spcPts val="600"/>
              </a:spcAft>
            </a:pPr>
            <a:endParaRPr lang="en-US" sz="5000" kern="1200" cap="all" spc="100" baseline="0" dirty="0">
              <a:solidFill>
                <a:srgbClr val="FFFFFF"/>
              </a:solidFill>
              <a:latin typeface="+mj-lt"/>
              <a:ea typeface="+mj-ea"/>
              <a:cs typeface="+mj-cs"/>
            </a:endParaRPr>
          </a:p>
        </p:txBody>
      </p:sp>
      <p:grpSp>
        <p:nvGrpSpPr>
          <p:cNvPr id="5" name="Grupo 4">
            <a:extLst>
              <a:ext uri="{FF2B5EF4-FFF2-40B4-BE49-F238E27FC236}">
                <a16:creationId xmlns:a16="http://schemas.microsoft.com/office/drawing/2014/main" id="{F86B91F0-EABE-266C-CC79-35B819C5C956}"/>
              </a:ext>
            </a:extLst>
          </p:cNvPr>
          <p:cNvGrpSpPr/>
          <p:nvPr/>
        </p:nvGrpSpPr>
        <p:grpSpPr>
          <a:xfrm>
            <a:off x="5291667" y="647043"/>
            <a:ext cx="6668086" cy="5782332"/>
            <a:chOff x="5291667" y="647043"/>
            <a:chExt cx="6668086" cy="5782332"/>
          </a:xfrm>
        </p:grpSpPr>
        <p:sp>
          <p:nvSpPr>
            <p:cNvPr id="6" name="Rectángulo: esquinas redondeadas 5">
              <a:extLst>
                <a:ext uri="{FF2B5EF4-FFF2-40B4-BE49-F238E27FC236}">
                  <a16:creationId xmlns:a16="http://schemas.microsoft.com/office/drawing/2014/main" id="{124BAC37-527F-D402-38BB-84F848D24445}"/>
                </a:ext>
              </a:extLst>
            </p:cNvPr>
            <p:cNvSpPr/>
            <p:nvPr/>
          </p:nvSpPr>
          <p:spPr>
            <a:xfrm>
              <a:off x="5291667" y="647043"/>
              <a:ext cx="6668086" cy="1631521"/>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8" name="Rectángulo 7" descr="Maximizar">
              <a:extLst>
                <a:ext uri="{FF2B5EF4-FFF2-40B4-BE49-F238E27FC236}">
                  <a16:creationId xmlns:a16="http://schemas.microsoft.com/office/drawing/2014/main" id="{E502DA1E-C362-6948-6916-C24683CA8C2C}"/>
                </a:ext>
              </a:extLst>
            </p:cNvPr>
            <p:cNvSpPr/>
            <p:nvPr/>
          </p:nvSpPr>
          <p:spPr>
            <a:xfrm>
              <a:off x="5730365" y="973349"/>
              <a:ext cx="798412" cy="79763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0" name="Forma libre: forma 9">
              <a:extLst>
                <a:ext uri="{FF2B5EF4-FFF2-40B4-BE49-F238E27FC236}">
                  <a16:creationId xmlns:a16="http://schemas.microsoft.com/office/drawing/2014/main" id="{BC71F4A3-8138-E529-D204-D5F87A8DFFB1}"/>
                </a:ext>
              </a:extLst>
            </p:cNvPr>
            <p:cNvSpPr/>
            <p:nvPr/>
          </p:nvSpPr>
          <p:spPr>
            <a:xfrm>
              <a:off x="6967476" y="647044"/>
              <a:ext cx="4669525" cy="1631522"/>
            </a:xfrm>
            <a:custGeom>
              <a:avLst/>
              <a:gdLst>
                <a:gd name="connsiteX0" fmla="*/ 0 w 4669525"/>
                <a:gd name="connsiteY0" fmla="*/ 0 h 1631522"/>
                <a:gd name="connsiteX1" fmla="*/ 4669525 w 4669525"/>
                <a:gd name="connsiteY1" fmla="*/ 0 h 1631522"/>
                <a:gd name="connsiteX2" fmla="*/ 4669525 w 4669525"/>
                <a:gd name="connsiteY2" fmla="*/ 1631522 h 1631522"/>
                <a:gd name="connsiteX3" fmla="*/ 0 w 4669525"/>
                <a:gd name="connsiteY3" fmla="*/ 1631522 h 1631522"/>
                <a:gd name="connsiteX4" fmla="*/ 0 w 4669525"/>
                <a:gd name="connsiteY4" fmla="*/ 0 h 1631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9525" h="1631522">
                  <a:moveTo>
                    <a:pt x="0" y="0"/>
                  </a:moveTo>
                  <a:lnTo>
                    <a:pt x="4669525" y="0"/>
                  </a:lnTo>
                  <a:lnTo>
                    <a:pt x="4669525" y="1631522"/>
                  </a:lnTo>
                  <a:lnTo>
                    <a:pt x="0" y="16315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2669" tIns="172669" rIns="172669" bIns="172669" numCol="1" spcCol="1270" anchor="ctr" anchorCtr="0">
              <a:noAutofit/>
            </a:bodyPr>
            <a:lstStyle/>
            <a:p>
              <a:pPr marL="0" lvl="0" indent="0" algn="just" defTabSz="711200">
                <a:lnSpc>
                  <a:spcPct val="90000"/>
                </a:lnSpc>
                <a:spcBef>
                  <a:spcPct val="0"/>
                </a:spcBef>
                <a:spcAft>
                  <a:spcPct val="35000"/>
                </a:spcAft>
                <a:buNone/>
              </a:pPr>
              <a:r>
                <a:rPr lang="en-US" sz="1600" b="1" u="sng" kern="1200" dirty="0" err="1"/>
                <a:t>Contexto</a:t>
              </a:r>
              <a:r>
                <a:rPr lang="en-US" sz="1600" b="1" u="sng" kern="1200" dirty="0"/>
                <a:t>:</a:t>
              </a:r>
              <a:r>
                <a:rPr lang="en-US" sz="1400" u="none" kern="1200" dirty="0"/>
                <a:t> En </a:t>
              </a:r>
              <a:r>
                <a:rPr lang="en-US" sz="1400" u="none" kern="1200" dirty="0" err="1"/>
                <a:t>el</a:t>
              </a:r>
              <a:r>
                <a:rPr lang="en-US" sz="1400" u="none" kern="1200" dirty="0"/>
                <a:t> </a:t>
              </a:r>
              <a:r>
                <a:rPr lang="en-US" sz="1400" u="none" kern="1200" dirty="0" err="1"/>
                <a:t>ámbito</a:t>
              </a:r>
              <a:r>
                <a:rPr lang="en-US" sz="1400" u="none" kern="1200" dirty="0"/>
                <a:t> de las </a:t>
              </a:r>
              <a:r>
                <a:rPr lang="en-US" sz="1400" u="none" kern="1200" dirty="0" err="1"/>
                <a:t>ventas</a:t>
              </a:r>
              <a:r>
                <a:rPr lang="en-US" sz="1400" u="none" kern="1200" dirty="0"/>
                <a:t>, se </a:t>
              </a:r>
              <a:r>
                <a:rPr lang="en-US" sz="1400" u="none" kern="1200" dirty="0" err="1"/>
                <a:t>observa</a:t>
              </a:r>
              <a:r>
                <a:rPr lang="en-US" sz="1400" u="none" kern="1200" dirty="0"/>
                <a:t> </a:t>
              </a:r>
              <a:r>
                <a:rPr lang="en-US" sz="1400" u="none" kern="1200" dirty="0" err="1"/>
                <a:t>una</a:t>
              </a:r>
              <a:r>
                <a:rPr lang="en-US" sz="1400" u="none" kern="1200" dirty="0"/>
                <a:t> </a:t>
              </a:r>
              <a:r>
                <a:rPr lang="en-US" sz="1400" u="none" kern="1200" dirty="0" err="1"/>
                <a:t>amplia</a:t>
              </a:r>
              <a:r>
                <a:rPr lang="en-US" sz="1400" u="none" kern="1200" dirty="0"/>
                <a:t> </a:t>
              </a:r>
              <a:r>
                <a:rPr lang="en-US" sz="1400" u="none" kern="1200" dirty="0" err="1"/>
                <a:t>variación</a:t>
              </a:r>
              <a:r>
                <a:rPr lang="en-US" sz="1400" u="none" kern="1200" dirty="0"/>
                <a:t> </a:t>
              </a:r>
              <a:r>
                <a:rPr lang="en-US" sz="1400" u="none" kern="1200" dirty="0" err="1"/>
                <a:t>en</a:t>
              </a:r>
              <a:r>
                <a:rPr lang="en-US" sz="1400" u="none" kern="1200" dirty="0"/>
                <a:t> las </a:t>
              </a:r>
              <a:r>
                <a:rPr lang="en-US" sz="1400" u="none" kern="1200" dirty="0" err="1"/>
                <a:t>compras</a:t>
              </a:r>
              <a:r>
                <a:rPr lang="en-US" sz="1400" u="none" kern="1200" dirty="0"/>
                <a:t> de </a:t>
              </a:r>
              <a:r>
                <a:rPr lang="en-US" sz="1400" u="none" kern="1200" dirty="0" err="1"/>
                <a:t>ciertos</a:t>
              </a:r>
              <a:r>
                <a:rPr lang="en-US" sz="1400" u="none" kern="1200" dirty="0"/>
                <a:t> </a:t>
              </a:r>
              <a:r>
                <a:rPr lang="en-US" sz="1400" u="none" kern="1200" dirty="0" err="1"/>
                <a:t>productos</a:t>
              </a:r>
              <a:r>
                <a:rPr lang="en-US" sz="1400" u="none" kern="1200" dirty="0"/>
                <a:t>. </a:t>
              </a:r>
              <a:r>
                <a:rPr lang="en-US" sz="1400" u="none" kern="1200" dirty="0" err="1"/>
                <a:t>Aunque</a:t>
              </a:r>
              <a:r>
                <a:rPr lang="en-US" sz="1400" u="none" kern="1200" dirty="0"/>
                <a:t> </a:t>
              </a:r>
              <a:r>
                <a:rPr lang="en-US" sz="1400" u="none" kern="1200" dirty="0" err="1"/>
                <a:t>nuestra</a:t>
              </a:r>
              <a:r>
                <a:rPr lang="en-US" sz="1400" u="none" kern="1200" dirty="0"/>
                <a:t> </a:t>
              </a:r>
              <a:r>
                <a:rPr lang="en-US" sz="1400" u="none" kern="1200" dirty="0" err="1"/>
                <a:t>compañía</a:t>
              </a:r>
              <a:r>
                <a:rPr lang="en-US" sz="1400" u="none" kern="1200" dirty="0"/>
                <a:t> </a:t>
              </a:r>
              <a:r>
                <a:rPr lang="en-US" sz="1400" u="none" kern="1200" dirty="0" err="1"/>
                <a:t>cuenta</a:t>
              </a:r>
              <a:r>
                <a:rPr lang="en-US" sz="1400" u="none" kern="1200" dirty="0"/>
                <a:t> con </a:t>
              </a:r>
              <a:r>
                <a:rPr lang="en-US" sz="1400" u="none" kern="1200" dirty="0" err="1"/>
                <a:t>una</a:t>
              </a:r>
              <a:r>
                <a:rPr lang="en-US" sz="1400" u="none" kern="1200" dirty="0"/>
                <a:t> </a:t>
              </a:r>
              <a:r>
                <a:rPr lang="en-US" sz="1400" u="none" kern="1200" dirty="0" err="1"/>
                <a:t>amplia</a:t>
              </a:r>
              <a:r>
                <a:rPr lang="en-US" sz="1400" u="none" kern="1200" dirty="0"/>
                <a:t> </a:t>
              </a:r>
              <a:r>
                <a:rPr lang="en-US" sz="1400" u="none" kern="1200" dirty="0" err="1"/>
                <a:t>gama</a:t>
              </a:r>
              <a:r>
                <a:rPr lang="en-US" sz="1400" u="none" kern="1200" dirty="0"/>
                <a:t> de </a:t>
              </a:r>
              <a:r>
                <a:rPr lang="en-US" sz="1400" u="none" kern="1200" dirty="0" err="1"/>
                <a:t>productos</a:t>
              </a:r>
              <a:r>
                <a:rPr lang="en-US" sz="1400" u="none" kern="1200" dirty="0"/>
                <a:t> </a:t>
              </a:r>
              <a:r>
                <a:rPr lang="en-US" sz="1400" u="none" kern="1200" dirty="0" err="1"/>
                <a:t>disponibles</a:t>
              </a:r>
              <a:r>
                <a:rPr lang="en-US" sz="1400" u="none" kern="1200" dirty="0"/>
                <a:t> para la </a:t>
              </a:r>
              <a:r>
                <a:rPr lang="en-US" sz="1400" u="none" kern="1200" dirty="0" err="1"/>
                <a:t>venta</a:t>
              </a:r>
              <a:r>
                <a:rPr lang="en-US" sz="1400" u="none" kern="1200" dirty="0"/>
                <a:t>, </a:t>
              </a:r>
              <a:r>
                <a:rPr lang="en-US" sz="1400" u="none" kern="1200" dirty="0" err="1"/>
                <a:t>hemos</a:t>
              </a:r>
              <a:r>
                <a:rPr lang="en-US" sz="1400" u="none" kern="1200" dirty="0"/>
                <a:t> </a:t>
              </a:r>
              <a:r>
                <a:rPr lang="en-US" sz="1400" u="none" kern="1200" dirty="0" err="1"/>
                <a:t>identificado</a:t>
              </a:r>
              <a:r>
                <a:rPr lang="en-US" sz="1400" u="none" kern="1200" dirty="0"/>
                <a:t> que las </a:t>
              </a:r>
              <a:r>
                <a:rPr lang="en-US" sz="1400" u="none" kern="1200" dirty="0" err="1"/>
                <a:t>cantidades</a:t>
              </a:r>
              <a:r>
                <a:rPr lang="en-US" sz="1400" u="none" kern="1200" dirty="0"/>
                <a:t> </a:t>
              </a:r>
              <a:r>
                <a:rPr lang="en-US" sz="1400" u="none" kern="1200" dirty="0" err="1"/>
                <a:t>vendidas</a:t>
              </a:r>
              <a:r>
                <a:rPr lang="en-US" sz="1400" u="none" kern="1200" dirty="0"/>
                <a:t> </a:t>
              </a:r>
              <a:r>
                <a:rPr lang="en-US" sz="1400" u="none" kern="1200" dirty="0" err="1"/>
                <a:t>difieren</a:t>
              </a:r>
              <a:r>
                <a:rPr lang="en-US" sz="1400" u="none" kern="1200" dirty="0"/>
                <a:t> </a:t>
              </a:r>
              <a:r>
                <a:rPr lang="en-US" sz="1400" u="none" kern="1200" dirty="0" err="1"/>
                <a:t>significativamente</a:t>
              </a:r>
              <a:r>
                <a:rPr lang="en-US" sz="1400" u="none" kern="1200" dirty="0"/>
                <a:t> entre las </a:t>
              </a:r>
              <a:r>
                <a:rPr lang="en-US" sz="1400" u="none" kern="1200" dirty="0" err="1"/>
                <a:t>categorías</a:t>
              </a:r>
              <a:r>
                <a:rPr lang="en-US" sz="1400" u="none" kern="1200" dirty="0"/>
                <a:t> de "</a:t>
              </a:r>
              <a:r>
                <a:rPr lang="en-US" sz="1400" u="none" kern="1200" dirty="0" err="1"/>
                <a:t>Muebles</a:t>
              </a:r>
              <a:r>
                <a:rPr lang="en-US" sz="1400" u="none" kern="1200" dirty="0"/>
                <a:t>" y "</a:t>
              </a:r>
              <a:r>
                <a:rPr lang="en-US" sz="1400" u="none" kern="1200" dirty="0" err="1"/>
                <a:t>Tecnología</a:t>
              </a:r>
              <a:r>
                <a:rPr lang="en-US" sz="1400" u="none" kern="1200" dirty="0"/>
                <a:t>" </a:t>
              </a:r>
              <a:r>
                <a:rPr lang="en-US" sz="1400" u="none" kern="1200" dirty="0" err="1"/>
                <a:t>en</a:t>
              </a:r>
              <a:r>
                <a:rPr lang="en-US" sz="1400" u="none" kern="1200" dirty="0"/>
                <a:t> </a:t>
              </a:r>
              <a:r>
                <a:rPr lang="en-US" sz="1400" u="none" kern="1200" dirty="0" err="1"/>
                <a:t>comparación</a:t>
              </a:r>
              <a:r>
                <a:rPr lang="en-US" sz="1400" u="none" kern="1200" dirty="0"/>
                <a:t> con la </a:t>
              </a:r>
              <a:r>
                <a:rPr lang="en-US" sz="1400" u="none" kern="1200" dirty="0" err="1"/>
                <a:t>categoría</a:t>
              </a:r>
              <a:r>
                <a:rPr lang="en-US" sz="1400" u="none" kern="1200" dirty="0"/>
                <a:t> de "Material de </a:t>
              </a:r>
              <a:r>
                <a:rPr lang="en-US" sz="1400" u="none" kern="1200" dirty="0" err="1"/>
                <a:t>Oficina</a:t>
              </a:r>
              <a:r>
                <a:rPr lang="en-US" sz="1400" u="none" kern="1200" dirty="0"/>
                <a:t>".</a:t>
              </a:r>
            </a:p>
          </p:txBody>
        </p:sp>
        <p:sp>
          <p:nvSpPr>
            <p:cNvPr id="12" name="Rectángulo: esquinas redondeadas 11">
              <a:extLst>
                <a:ext uri="{FF2B5EF4-FFF2-40B4-BE49-F238E27FC236}">
                  <a16:creationId xmlns:a16="http://schemas.microsoft.com/office/drawing/2014/main" id="{C745E730-94A2-C9B7-7396-412C4EC92E9B}"/>
                </a:ext>
              </a:extLst>
            </p:cNvPr>
            <p:cNvSpPr/>
            <p:nvPr/>
          </p:nvSpPr>
          <p:spPr>
            <a:xfrm>
              <a:off x="5291667" y="2786151"/>
              <a:ext cx="6668086" cy="127732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3" name="Rectángulo 12" descr="Diana">
              <a:extLst>
                <a:ext uri="{FF2B5EF4-FFF2-40B4-BE49-F238E27FC236}">
                  <a16:creationId xmlns:a16="http://schemas.microsoft.com/office/drawing/2014/main" id="{3E165711-1449-666B-0628-D8DC06CF0C22}"/>
                </a:ext>
              </a:extLst>
            </p:cNvPr>
            <p:cNvSpPr/>
            <p:nvPr/>
          </p:nvSpPr>
          <p:spPr>
            <a:xfrm>
              <a:off x="5730365" y="2939543"/>
              <a:ext cx="798412" cy="79763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4" name="Forma libre: forma 13">
              <a:extLst>
                <a:ext uri="{FF2B5EF4-FFF2-40B4-BE49-F238E27FC236}">
                  <a16:creationId xmlns:a16="http://schemas.microsoft.com/office/drawing/2014/main" id="{170BED3C-156C-EC0C-B78C-788061612B24}"/>
                </a:ext>
              </a:extLst>
            </p:cNvPr>
            <p:cNvSpPr/>
            <p:nvPr/>
          </p:nvSpPr>
          <p:spPr>
            <a:xfrm>
              <a:off x="6967476" y="2613238"/>
              <a:ext cx="4669525" cy="1631522"/>
            </a:xfrm>
            <a:custGeom>
              <a:avLst/>
              <a:gdLst>
                <a:gd name="connsiteX0" fmla="*/ 0 w 4669525"/>
                <a:gd name="connsiteY0" fmla="*/ 0 h 1631522"/>
                <a:gd name="connsiteX1" fmla="*/ 4669525 w 4669525"/>
                <a:gd name="connsiteY1" fmla="*/ 0 h 1631522"/>
                <a:gd name="connsiteX2" fmla="*/ 4669525 w 4669525"/>
                <a:gd name="connsiteY2" fmla="*/ 1631522 h 1631522"/>
                <a:gd name="connsiteX3" fmla="*/ 0 w 4669525"/>
                <a:gd name="connsiteY3" fmla="*/ 1631522 h 1631522"/>
                <a:gd name="connsiteX4" fmla="*/ 0 w 4669525"/>
                <a:gd name="connsiteY4" fmla="*/ 0 h 1631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9525" h="1631522">
                  <a:moveTo>
                    <a:pt x="0" y="0"/>
                  </a:moveTo>
                  <a:lnTo>
                    <a:pt x="4669525" y="0"/>
                  </a:lnTo>
                  <a:lnTo>
                    <a:pt x="4669525" y="1631522"/>
                  </a:lnTo>
                  <a:lnTo>
                    <a:pt x="0" y="16315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2669" tIns="172669" rIns="172669" bIns="172669" numCol="1" spcCol="1270" anchor="ctr" anchorCtr="0">
              <a:noAutofit/>
            </a:bodyPr>
            <a:lstStyle/>
            <a:p>
              <a:pPr marL="0" lvl="0" indent="0" algn="just" defTabSz="711200">
                <a:lnSpc>
                  <a:spcPct val="90000"/>
                </a:lnSpc>
                <a:spcBef>
                  <a:spcPct val="0"/>
                </a:spcBef>
                <a:spcAft>
                  <a:spcPct val="35000"/>
                </a:spcAft>
                <a:buNone/>
              </a:pPr>
              <a:r>
                <a:rPr lang="en-US" sz="1600" b="1" i="0" u="sng" kern="1200" dirty="0"/>
                <a:t>Audiencia:</a:t>
              </a:r>
              <a:r>
                <a:rPr lang="en-US" sz="1400" u="none" kern="1200" dirty="0"/>
                <a:t> Este </a:t>
              </a:r>
              <a:r>
                <a:rPr lang="en-US" sz="1400" u="none" kern="1200" dirty="0" err="1"/>
                <a:t>análisis</a:t>
              </a:r>
              <a:r>
                <a:rPr lang="en-US" sz="1400" u="none" kern="1200" dirty="0"/>
                <a:t> </a:t>
              </a:r>
              <a:r>
                <a:rPr lang="en-US" sz="1400" u="none" kern="1200" dirty="0" err="1"/>
                <a:t>está</a:t>
              </a:r>
              <a:r>
                <a:rPr lang="en-US" sz="1400" u="none" kern="1200" dirty="0"/>
                <a:t> </a:t>
              </a:r>
              <a:r>
                <a:rPr lang="en-US" sz="1400" u="none" kern="1200" dirty="0" err="1"/>
                <a:t>dirigido</a:t>
              </a:r>
              <a:r>
                <a:rPr lang="en-US" sz="1400" u="none" kern="1200" dirty="0"/>
                <a:t> a </a:t>
              </a:r>
              <a:r>
                <a:rPr lang="en-US" sz="1400" u="none" kern="1200" dirty="0" err="1"/>
                <a:t>nuestros</a:t>
              </a:r>
              <a:r>
                <a:rPr lang="en-US" sz="1400" u="none" kern="1200" dirty="0"/>
                <a:t> </a:t>
              </a:r>
              <a:r>
                <a:rPr lang="en-US" sz="1400" u="none" kern="1200" dirty="0" err="1"/>
                <a:t>valiosos</a:t>
              </a:r>
              <a:r>
                <a:rPr lang="en-US" sz="1400" u="none" kern="1200" dirty="0"/>
                <a:t> </a:t>
              </a:r>
              <a:r>
                <a:rPr lang="en-US" sz="1400" u="none" kern="1200" dirty="0" err="1"/>
                <a:t>clientes</a:t>
              </a:r>
              <a:r>
                <a:rPr lang="en-US" sz="1400" u="none" kern="1200" dirty="0"/>
                <a:t> con </a:t>
              </a:r>
              <a:r>
                <a:rPr lang="en-US" sz="1400" u="none" kern="1200" dirty="0" err="1"/>
                <a:t>el</a:t>
              </a:r>
              <a:r>
                <a:rPr lang="en-US" sz="1400" u="none" kern="1200" dirty="0"/>
                <a:t> </a:t>
              </a:r>
              <a:r>
                <a:rPr lang="en-US" sz="1400" u="none" kern="1200" dirty="0" err="1"/>
                <a:t>objetivo</a:t>
              </a:r>
              <a:r>
                <a:rPr lang="en-US" sz="1400" u="none" kern="1200" dirty="0"/>
                <a:t> de </a:t>
              </a:r>
              <a:r>
                <a:rPr lang="en-US" sz="1400" u="none" kern="1200" dirty="0" err="1"/>
                <a:t>proporcionar</a:t>
              </a:r>
              <a:r>
                <a:rPr lang="en-US" sz="1400" u="none" kern="1200" dirty="0"/>
                <a:t> </a:t>
              </a:r>
              <a:r>
                <a:rPr lang="en-US" sz="1400" u="none" kern="1200" dirty="0" err="1"/>
                <a:t>información</a:t>
              </a:r>
              <a:r>
                <a:rPr lang="en-US" sz="1400" u="none" kern="1200" dirty="0"/>
                <a:t> que les </a:t>
              </a:r>
              <a:r>
                <a:rPr lang="en-US" sz="1400" u="none" kern="1200" dirty="0" err="1"/>
                <a:t>permita</a:t>
              </a:r>
              <a:r>
                <a:rPr lang="en-US" sz="1400" u="none" kern="1200" dirty="0"/>
                <a:t> </a:t>
              </a:r>
              <a:r>
                <a:rPr lang="en-US" sz="1400" u="none" kern="1200" dirty="0" err="1"/>
                <a:t>identificar</a:t>
              </a:r>
              <a:r>
                <a:rPr lang="en-US" sz="1400" u="none" kern="1200" dirty="0"/>
                <a:t> </a:t>
              </a:r>
              <a:r>
                <a:rPr lang="en-US" sz="1400" u="none" kern="1200" dirty="0" err="1"/>
                <a:t>patrones</a:t>
              </a:r>
              <a:r>
                <a:rPr lang="en-US" sz="1400" u="none" kern="1200" dirty="0"/>
                <a:t> de </a:t>
              </a:r>
              <a:r>
                <a:rPr lang="en-US" sz="1400" u="none" kern="1200" dirty="0" err="1"/>
                <a:t>ventas</a:t>
              </a:r>
              <a:r>
                <a:rPr lang="en-US" sz="1400" u="none" kern="1200" dirty="0"/>
                <a:t> y </a:t>
              </a:r>
              <a:r>
                <a:rPr lang="en-US" sz="1400" u="none" kern="1200" dirty="0" err="1"/>
                <a:t>maximizar</a:t>
              </a:r>
              <a:r>
                <a:rPr lang="en-US" sz="1400" u="none" kern="1200" dirty="0"/>
                <a:t> sus </a:t>
              </a:r>
              <a:r>
                <a:rPr lang="en-US" sz="1400" u="none" kern="1200" dirty="0" err="1"/>
                <a:t>ganancias</a:t>
              </a:r>
              <a:r>
                <a:rPr lang="en-US" sz="1400" u="none" kern="1200" dirty="0"/>
                <a:t>.</a:t>
              </a:r>
            </a:p>
          </p:txBody>
        </p:sp>
        <p:sp>
          <p:nvSpPr>
            <p:cNvPr id="16" name="Rectángulo: esquinas redondeadas 15">
              <a:extLst>
                <a:ext uri="{FF2B5EF4-FFF2-40B4-BE49-F238E27FC236}">
                  <a16:creationId xmlns:a16="http://schemas.microsoft.com/office/drawing/2014/main" id="{93629551-114C-2175-87CB-A8E396CED15D}"/>
                </a:ext>
              </a:extLst>
            </p:cNvPr>
            <p:cNvSpPr/>
            <p:nvPr/>
          </p:nvSpPr>
          <p:spPr>
            <a:xfrm>
              <a:off x="5291667" y="4398152"/>
              <a:ext cx="6668086" cy="2031223"/>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7" name="Rectángulo 16" descr="Advertencia">
              <a:extLst>
                <a:ext uri="{FF2B5EF4-FFF2-40B4-BE49-F238E27FC236}">
                  <a16:creationId xmlns:a16="http://schemas.microsoft.com/office/drawing/2014/main" id="{3E54C79D-D281-6C07-E567-AFFCCAF2BFC9}"/>
                </a:ext>
              </a:extLst>
            </p:cNvPr>
            <p:cNvSpPr/>
            <p:nvPr/>
          </p:nvSpPr>
          <p:spPr>
            <a:xfrm>
              <a:off x="5730794" y="4905737"/>
              <a:ext cx="798412" cy="797633"/>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8" name="Forma libre: forma 17">
              <a:extLst>
                <a:ext uri="{FF2B5EF4-FFF2-40B4-BE49-F238E27FC236}">
                  <a16:creationId xmlns:a16="http://schemas.microsoft.com/office/drawing/2014/main" id="{DAC83799-69FB-B7B6-3F9D-FE1118CD5B9B}"/>
                </a:ext>
              </a:extLst>
            </p:cNvPr>
            <p:cNvSpPr/>
            <p:nvPr/>
          </p:nvSpPr>
          <p:spPr>
            <a:xfrm>
              <a:off x="6967476" y="4579434"/>
              <a:ext cx="4669525" cy="1631522"/>
            </a:xfrm>
            <a:custGeom>
              <a:avLst/>
              <a:gdLst>
                <a:gd name="connsiteX0" fmla="*/ 0 w 4669525"/>
                <a:gd name="connsiteY0" fmla="*/ 0 h 1631522"/>
                <a:gd name="connsiteX1" fmla="*/ 4669525 w 4669525"/>
                <a:gd name="connsiteY1" fmla="*/ 0 h 1631522"/>
                <a:gd name="connsiteX2" fmla="*/ 4669525 w 4669525"/>
                <a:gd name="connsiteY2" fmla="*/ 1631522 h 1631522"/>
                <a:gd name="connsiteX3" fmla="*/ 0 w 4669525"/>
                <a:gd name="connsiteY3" fmla="*/ 1631522 h 1631522"/>
                <a:gd name="connsiteX4" fmla="*/ 0 w 4669525"/>
                <a:gd name="connsiteY4" fmla="*/ 0 h 1631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9525" h="1631522">
                  <a:moveTo>
                    <a:pt x="0" y="0"/>
                  </a:moveTo>
                  <a:lnTo>
                    <a:pt x="4669525" y="0"/>
                  </a:lnTo>
                  <a:lnTo>
                    <a:pt x="4669525" y="1631522"/>
                  </a:lnTo>
                  <a:lnTo>
                    <a:pt x="0" y="16315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2669" tIns="172669" rIns="172669" bIns="172669" numCol="1" spcCol="1270" anchor="ctr" anchorCtr="0">
              <a:noAutofit/>
            </a:bodyPr>
            <a:lstStyle/>
            <a:p>
              <a:pPr marL="0" lvl="0" indent="0" algn="just" defTabSz="711200">
                <a:lnSpc>
                  <a:spcPct val="90000"/>
                </a:lnSpc>
                <a:spcBef>
                  <a:spcPct val="0"/>
                </a:spcBef>
                <a:spcAft>
                  <a:spcPct val="35000"/>
                </a:spcAft>
                <a:buNone/>
              </a:pPr>
              <a:r>
                <a:rPr lang="en-US" sz="1600" b="1" u="sng" kern="1200" dirty="0" err="1"/>
                <a:t>Limitaciones</a:t>
              </a:r>
              <a:r>
                <a:rPr lang="en-US" sz="1600" b="1" u="sng" kern="1200" dirty="0"/>
                <a:t>:</a:t>
              </a:r>
              <a:r>
                <a:rPr lang="en-US" sz="1400" u="none" kern="1200" dirty="0"/>
                <a:t> En </a:t>
              </a:r>
              <a:r>
                <a:rPr lang="en-US" sz="1400" u="none" kern="1200" dirty="0" err="1"/>
                <a:t>cuanto</a:t>
              </a:r>
              <a:r>
                <a:rPr lang="en-US" sz="1400" u="none" kern="1200" dirty="0"/>
                <a:t> a las </a:t>
              </a:r>
              <a:r>
                <a:rPr lang="en-US" sz="1400" u="none" kern="1200" dirty="0" err="1"/>
                <a:t>limitaciones</a:t>
              </a:r>
              <a:r>
                <a:rPr lang="en-US" sz="1400" u="none" kern="1200" dirty="0"/>
                <a:t> del </a:t>
              </a:r>
              <a:r>
                <a:rPr lang="en-US" sz="1400" u="none" kern="1200" dirty="0" err="1"/>
                <a:t>análisis</a:t>
              </a:r>
              <a:r>
                <a:rPr lang="en-US" sz="1400" u="none" kern="1200" dirty="0"/>
                <a:t>, hasta </a:t>
              </a:r>
              <a:r>
                <a:rPr lang="en-US" sz="1400" u="none" kern="1200" dirty="0" err="1"/>
                <a:t>el</a:t>
              </a:r>
              <a:r>
                <a:rPr lang="en-US" sz="1400" u="none" kern="1200" dirty="0"/>
                <a:t> </a:t>
              </a:r>
              <a:r>
                <a:rPr lang="en-US" sz="1400" u="none" kern="1200" dirty="0" err="1"/>
                <a:t>momento</a:t>
              </a:r>
              <a:r>
                <a:rPr lang="en-US" sz="1400" u="none" kern="1200" dirty="0"/>
                <a:t> no se </a:t>
              </a:r>
              <a:r>
                <a:rPr lang="en-US" sz="1400" u="none" kern="1200" dirty="0" err="1"/>
                <a:t>han</a:t>
              </a:r>
              <a:r>
                <a:rPr lang="en-US" sz="1400" u="none" kern="1200" dirty="0"/>
                <a:t> </a:t>
              </a:r>
              <a:r>
                <a:rPr lang="en-US" sz="1400" u="none" kern="1200" dirty="0" err="1"/>
                <a:t>identificado</a:t>
              </a:r>
              <a:r>
                <a:rPr lang="en-US" sz="1400" u="none" kern="1200" dirty="0"/>
                <a:t> </a:t>
              </a:r>
              <a:r>
                <a:rPr lang="en-US" sz="1400" u="none" kern="1200" dirty="0" err="1"/>
                <a:t>restricciones</a:t>
              </a:r>
              <a:r>
                <a:rPr lang="en-US" sz="1400" u="none" kern="1200" dirty="0"/>
                <a:t> </a:t>
              </a:r>
              <a:r>
                <a:rPr lang="en-US" sz="1400" u="none" kern="1200" dirty="0" err="1"/>
                <a:t>significativas</a:t>
              </a:r>
              <a:r>
                <a:rPr lang="en-US" sz="1400" u="none" kern="1200" dirty="0"/>
                <a:t> que </a:t>
              </a:r>
              <a:r>
                <a:rPr lang="en-US" sz="1400" u="none" kern="1200" dirty="0" err="1"/>
                <a:t>puedan</a:t>
              </a:r>
              <a:r>
                <a:rPr lang="en-US" sz="1400" u="none" kern="1200" dirty="0"/>
                <a:t> </a:t>
              </a:r>
              <a:r>
                <a:rPr lang="en-US" sz="1400" u="none" kern="1200" dirty="0" err="1"/>
                <a:t>afectar</a:t>
              </a:r>
              <a:r>
                <a:rPr lang="en-US" sz="1400" u="none" kern="1200" dirty="0"/>
                <a:t> la </a:t>
              </a:r>
              <a:r>
                <a:rPr lang="en-US" sz="1400" u="none" kern="1200" dirty="0" err="1"/>
                <a:t>precisión</a:t>
              </a:r>
              <a:r>
                <a:rPr lang="en-US" sz="1400" u="none" kern="1200" dirty="0"/>
                <a:t> de </a:t>
              </a:r>
              <a:r>
                <a:rPr lang="en-US" sz="1400" u="none" kern="1200" dirty="0" err="1"/>
                <a:t>los</a:t>
              </a:r>
              <a:r>
                <a:rPr lang="en-US" sz="1400" u="none" kern="1200" dirty="0"/>
                <a:t> </a:t>
              </a:r>
              <a:r>
                <a:rPr lang="en-US" sz="1400" u="none" kern="1200" dirty="0" err="1"/>
                <a:t>resultados</a:t>
              </a:r>
              <a:r>
                <a:rPr lang="en-US" sz="1400" u="none" kern="1200" dirty="0"/>
                <a:t>. Sin embargo, es </a:t>
              </a:r>
              <a:r>
                <a:rPr lang="en-US" sz="1400" u="none" kern="1200" dirty="0" err="1"/>
                <a:t>importante</a:t>
              </a:r>
              <a:r>
                <a:rPr lang="en-US" sz="1400" u="none" kern="1200" dirty="0"/>
                <a:t> </a:t>
              </a:r>
              <a:r>
                <a:rPr lang="en-US" sz="1400" u="none" kern="1200" dirty="0" err="1"/>
                <a:t>tener</a:t>
              </a:r>
              <a:r>
                <a:rPr lang="en-US" sz="1400" u="none" kern="1200" dirty="0"/>
                <a:t> </a:t>
              </a:r>
              <a:r>
                <a:rPr lang="en-US" sz="1400" u="none" kern="1200" dirty="0" err="1"/>
                <a:t>en</a:t>
              </a:r>
              <a:r>
                <a:rPr lang="en-US" sz="1400" u="none" kern="1200" dirty="0"/>
                <a:t> </a:t>
              </a:r>
              <a:r>
                <a:rPr lang="en-US" sz="1400" u="none" kern="1200" dirty="0" err="1"/>
                <a:t>cuenta</a:t>
              </a:r>
              <a:r>
                <a:rPr lang="en-US" sz="1400" u="none" kern="1200" dirty="0"/>
                <a:t> que </a:t>
              </a:r>
              <a:r>
                <a:rPr lang="en-US" sz="1400" u="none" kern="1200" dirty="0" err="1"/>
                <a:t>los</a:t>
              </a:r>
              <a:r>
                <a:rPr lang="en-US" sz="1400" u="none" kern="1200" dirty="0"/>
                <a:t> </a:t>
              </a:r>
              <a:r>
                <a:rPr lang="en-US" sz="1400" u="none" kern="1200" dirty="0" err="1"/>
                <a:t>datos</a:t>
              </a:r>
              <a:r>
                <a:rPr lang="en-US" sz="1400" u="none" kern="1200" dirty="0"/>
                <a:t> </a:t>
              </a:r>
              <a:r>
                <a:rPr lang="en-US" sz="1400" u="none" kern="1200" dirty="0" err="1"/>
                <a:t>utilizados</a:t>
              </a:r>
              <a:r>
                <a:rPr lang="en-US" sz="1400" u="none" kern="1200" dirty="0"/>
                <a:t> se </a:t>
              </a:r>
              <a:r>
                <a:rPr lang="en-US" sz="1400" u="none" kern="1200" dirty="0" err="1"/>
                <a:t>basan</a:t>
              </a:r>
              <a:r>
                <a:rPr lang="en-US" sz="1400" u="none" kern="1200" dirty="0"/>
                <a:t> </a:t>
              </a:r>
              <a:r>
                <a:rPr lang="en-US" sz="1400" u="none" kern="1200" dirty="0" err="1"/>
                <a:t>en</a:t>
              </a:r>
              <a:r>
                <a:rPr lang="en-US" sz="1400" u="none" kern="1200" dirty="0"/>
                <a:t> la </a:t>
              </a:r>
              <a:r>
                <a:rPr lang="en-US" sz="1400" u="none" kern="1200" dirty="0" err="1"/>
                <a:t>información</a:t>
              </a:r>
              <a:r>
                <a:rPr lang="en-US" sz="1400" u="none" kern="1200" dirty="0"/>
                <a:t> disponible y </a:t>
              </a:r>
              <a:r>
                <a:rPr lang="en-US" sz="1400" u="none" kern="1200" dirty="0" err="1"/>
                <a:t>pueden</a:t>
              </a:r>
              <a:r>
                <a:rPr lang="en-US" sz="1400" u="none" kern="1200" dirty="0"/>
                <a:t> </a:t>
              </a:r>
              <a:r>
                <a:rPr lang="en-US" sz="1400" u="none" kern="1200" dirty="0" err="1"/>
                <a:t>estar</a:t>
              </a:r>
              <a:r>
                <a:rPr lang="en-US" sz="1400" u="none" kern="1200" dirty="0"/>
                <a:t> </a:t>
              </a:r>
              <a:r>
                <a:rPr lang="en-US" sz="1400" u="none" kern="1200" dirty="0" err="1"/>
                <a:t>sujetos</a:t>
              </a:r>
              <a:r>
                <a:rPr lang="en-US" sz="1400" u="none" kern="1200" dirty="0"/>
                <a:t> a </a:t>
              </a:r>
              <a:r>
                <a:rPr lang="en-US" sz="1400" u="none" kern="1200" dirty="0" err="1"/>
                <a:t>ciertas</a:t>
              </a:r>
              <a:r>
                <a:rPr lang="en-US" sz="1400" u="none" kern="1200" dirty="0"/>
                <a:t> </a:t>
              </a:r>
              <a:r>
                <a:rPr lang="en-US" sz="1400" u="none" kern="1200" dirty="0" err="1"/>
                <a:t>limitaciones</a:t>
              </a:r>
              <a:r>
                <a:rPr lang="en-US" sz="1400" u="none" kern="1200" dirty="0"/>
                <a:t> </a:t>
              </a:r>
              <a:r>
                <a:rPr lang="en-US" sz="1400" u="none" kern="1200" dirty="0" err="1"/>
                <a:t>inherentes</a:t>
              </a:r>
              <a:r>
                <a:rPr lang="en-US" sz="1400" u="none" kern="1200" dirty="0"/>
                <a:t> al </a:t>
              </a:r>
              <a:r>
                <a:rPr lang="en-US" sz="1400" u="none" kern="1200" dirty="0" err="1"/>
                <a:t>proceso</a:t>
              </a:r>
              <a:r>
                <a:rPr lang="en-US" sz="1400" u="none" kern="1200" dirty="0"/>
                <a:t> de </a:t>
              </a:r>
              <a:r>
                <a:rPr lang="en-US" sz="1400" u="none" kern="1200" dirty="0" err="1"/>
                <a:t>recopilación</a:t>
              </a:r>
              <a:r>
                <a:rPr lang="en-US" sz="1400" u="none" kern="1200" dirty="0"/>
                <a:t> de </a:t>
              </a:r>
              <a:r>
                <a:rPr lang="en-US" sz="1400" u="none" kern="1200" dirty="0" err="1"/>
                <a:t>datos</a:t>
              </a:r>
              <a:r>
                <a:rPr lang="en-US" sz="1400" u="none" kern="1200" dirty="0"/>
                <a:t>. Estamos </a:t>
              </a:r>
              <a:r>
                <a:rPr lang="en-US" sz="1400" u="none" kern="1200" dirty="0" err="1"/>
                <a:t>comprometidos</a:t>
              </a:r>
              <a:r>
                <a:rPr lang="en-US" sz="1400" u="none" kern="1200" dirty="0"/>
                <a:t> a </a:t>
              </a:r>
              <a:r>
                <a:rPr lang="en-US" sz="1400" u="none" kern="1200" dirty="0" err="1"/>
                <a:t>brindar</a:t>
              </a:r>
              <a:r>
                <a:rPr lang="en-US" sz="1400" u="none" kern="1200" dirty="0"/>
                <a:t> la </a:t>
              </a:r>
              <a:r>
                <a:rPr lang="en-US" sz="1400" u="none" kern="1200" dirty="0" err="1"/>
                <a:t>información</a:t>
              </a:r>
              <a:r>
                <a:rPr lang="en-US" sz="1400" u="none" kern="1200" dirty="0"/>
                <a:t> </a:t>
              </a:r>
              <a:r>
                <a:rPr lang="en-US" sz="1400" u="none" kern="1200" dirty="0" err="1"/>
                <a:t>más</a:t>
              </a:r>
              <a:r>
                <a:rPr lang="en-US" sz="1400" u="none" kern="1200" dirty="0"/>
                <a:t> </a:t>
              </a:r>
              <a:r>
                <a:rPr lang="en-US" sz="1400" u="none" kern="1200" dirty="0" err="1"/>
                <a:t>precisa</a:t>
              </a:r>
              <a:r>
                <a:rPr lang="en-US" sz="1400" u="none" kern="1200" dirty="0"/>
                <a:t> y </a:t>
              </a:r>
              <a:r>
                <a:rPr lang="en-US" sz="1400" u="none" kern="1200" dirty="0" err="1"/>
                <a:t>útil</a:t>
              </a:r>
              <a:r>
                <a:rPr lang="en-US" sz="1400" u="none" kern="1200" dirty="0"/>
                <a:t> </a:t>
              </a:r>
              <a:r>
                <a:rPr lang="en-US" sz="1400" u="none" kern="1200" dirty="0" err="1"/>
                <a:t>posible</a:t>
              </a:r>
              <a:r>
                <a:rPr lang="en-US" sz="1400" u="none" kern="1200" dirty="0"/>
                <a:t>, dada la </a:t>
              </a:r>
              <a:r>
                <a:rPr lang="en-US" sz="1400" u="none" kern="1200" dirty="0" err="1"/>
                <a:t>disponibilidad</a:t>
              </a:r>
              <a:r>
                <a:rPr lang="en-US" sz="1400" u="none" kern="1200" dirty="0"/>
                <a:t> de </a:t>
              </a:r>
              <a:r>
                <a:rPr lang="en-US" sz="1400" u="none" kern="1200" dirty="0" err="1"/>
                <a:t>los</a:t>
              </a:r>
              <a:r>
                <a:rPr lang="en-US" sz="1400" u="none" kern="1200" dirty="0"/>
                <a:t> </a:t>
              </a:r>
              <a:r>
                <a:rPr lang="en-US" sz="1400" u="none" kern="1200" dirty="0" err="1"/>
                <a:t>datos</a:t>
              </a:r>
              <a:r>
                <a:rPr lang="en-US" sz="1400" u="none" kern="1200" dirty="0"/>
                <a:t> </a:t>
              </a:r>
              <a:r>
                <a:rPr lang="en-US" sz="1400" u="none" kern="1200" dirty="0" err="1"/>
                <a:t>recopilados</a:t>
              </a:r>
              <a:r>
                <a:rPr lang="en-US" sz="1400" u="none" kern="1200" dirty="0"/>
                <a:t>..</a:t>
              </a:r>
            </a:p>
          </p:txBody>
        </p:sp>
      </p:grpSp>
    </p:spTree>
    <p:extLst>
      <p:ext uri="{BB962C8B-B14F-4D97-AF65-F5344CB8AC3E}">
        <p14:creationId xmlns:p14="http://schemas.microsoft.com/office/powerpoint/2010/main" val="2802634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6" name="Straight Connector 29">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37" name="Rectangle 31">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3">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3DD14B7-473B-C013-A2D5-BC0E2DDF4F0B}"/>
              </a:ext>
            </a:extLst>
          </p:cNvPr>
          <p:cNvSpPr>
            <a:spLocks noGrp="1"/>
          </p:cNvSpPr>
          <p:nvPr>
            <p:ph type="title"/>
          </p:nvPr>
        </p:nvSpPr>
        <p:spPr>
          <a:xfrm>
            <a:off x="637309" y="804333"/>
            <a:ext cx="3754579" cy="5249334"/>
          </a:xfrm>
        </p:spPr>
        <p:txBody>
          <a:bodyPr vert="horz" lIns="91440" tIns="45720" rIns="91440" bIns="45720" rtlCol="0" anchor="ctr">
            <a:normAutofit/>
          </a:bodyPr>
          <a:lstStyle/>
          <a:p>
            <a:r>
              <a:rPr lang="en-US" sz="5000" b="1" dirty="0">
                <a:solidFill>
                  <a:srgbClr val="FFFFFF"/>
                </a:solidFill>
              </a:rPr>
              <a:t>2- </a:t>
            </a:r>
            <a:r>
              <a:rPr lang="en-US" sz="5000" b="1" dirty="0" err="1">
                <a:solidFill>
                  <a:srgbClr val="FFFFFF"/>
                </a:solidFill>
              </a:rPr>
              <a:t>Hipótesis</a:t>
            </a:r>
            <a:r>
              <a:rPr lang="en-US" sz="5000" b="1" dirty="0">
                <a:solidFill>
                  <a:srgbClr val="FFFFFF"/>
                </a:solidFill>
              </a:rPr>
              <a:t> y </a:t>
            </a:r>
            <a:r>
              <a:rPr lang="en-US" sz="5000" b="1" dirty="0" err="1">
                <a:solidFill>
                  <a:srgbClr val="FFFFFF"/>
                </a:solidFill>
              </a:rPr>
              <a:t>Preguntas</a:t>
            </a:r>
            <a:endParaRPr lang="en-US" sz="5000" b="1" dirty="0">
              <a:solidFill>
                <a:srgbClr val="FFFFFF"/>
              </a:solidFill>
            </a:endParaRPr>
          </a:p>
        </p:txBody>
      </p:sp>
      <p:sp>
        <p:nvSpPr>
          <p:cNvPr id="3" name="Marcador de contenido 2">
            <a:extLst>
              <a:ext uri="{FF2B5EF4-FFF2-40B4-BE49-F238E27FC236}">
                <a16:creationId xmlns:a16="http://schemas.microsoft.com/office/drawing/2014/main" id="{29CE7EB0-80B0-AE87-F3A5-7C5D7DFBEA7A}"/>
              </a:ext>
            </a:extLst>
          </p:cNvPr>
          <p:cNvSpPr>
            <a:spLocks noGrp="1"/>
          </p:cNvSpPr>
          <p:nvPr>
            <p:ph idx="1"/>
          </p:nvPr>
        </p:nvSpPr>
        <p:spPr>
          <a:xfrm>
            <a:off x="4951048" y="804333"/>
            <a:ext cx="6306003" cy="5249334"/>
          </a:xfrm>
        </p:spPr>
        <p:txBody>
          <a:bodyPr vert="horz" lIns="45720" tIns="45720" rIns="45720" bIns="45720" rtlCol="0" anchor="ctr">
            <a:normAutofit/>
          </a:bodyPr>
          <a:lstStyle/>
          <a:p>
            <a:pPr>
              <a:lnSpc>
                <a:spcPct val="200000"/>
              </a:lnSpc>
            </a:pPr>
            <a:endParaRPr lang="en-US" sz="2000" dirty="0"/>
          </a:p>
          <a:p>
            <a:pPr lvl="2">
              <a:lnSpc>
                <a:spcPct val="200000"/>
              </a:lnSpc>
            </a:pPr>
            <a:r>
              <a:rPr lang="en-US" sz="2000" dirty="0"/>
              <a:t>¿</a:t>
            </a:r>
            <a:r>
              <a:rPr lang="en-US" sz="2000" dirty="0" err="1"/>
              <a:t>Qué</a:t>
            </a:r>
            <a:r>
              <a:rPr lang="en-US" sz="2000" dirty="0"/>
              <a:t> </a:t>
            </a:r>
            <a:r>
              <a:rPr lang="en-US" sz="2000" dirty="0" err="1"/>
              <a:t>región</a:t>
            </a:r>
            <a:r>
              <a:rPr lang="en-US" sz="2000" dirty="0"/>
              <a:t> </a:t>
            </a:r>
            <a:r>
              <a:rPr lang="en-US" sz="2000" dirty="0" err="1"/>
              <a:t>vende</a:t>
            </a:r>
            <a:r>
              <a:rPr lang="en-US" sz="2000" dirty="0"/>
              <a:t> </a:t>
            </a:r>
            <a:r>
              <a:rPr lang="en-US" sz="2000" dirty="0" err="1"/>
              <a:t>más</a:t>
            </a:r>
            <a:r>
              <a:rPr lang="en-US" sz="2000" dirty="0"/>
              <a:t>?</a:t>
            </a:r>
          </a:p>
          <a:p>
            <a:pPr lvl="2">
              <a:lnSpc>
                <a:spcPct val="200000"/>
              </a:lnSpc>
            </a:pPr>
            <a:r>
              <a:rPr lang="en-US" sz="2000" dirty="0"/>
              <a:t>¿</a:t>
            </a:r>
            <a:r>
              <a:rPr lang="en-US" sz="2000" dirty="0" err="1"/>
              <a:t>Cuál</a:t>
            </a:r>
            <a:r>
              <a:rPr lang="en-US" sz="2000" dirty="0"/>
              <a:t> es la </a:t>
            </a:r>
            <a:r>
              <a:rPr lang="en-US" sz="2000" dirty="0" err="1"/>
              <a:t>categoria</a:t>
            </a:r>
            <a:r>
              <a:rPr lang="en-US" sz="2000" dirty="0"/>
              <a:t> mas </a:t>
            </a:r>
            <a:r>
              <a:rPr lang="en-US" sz="2000" dirty="0" err="1"/>
              <a:t>comprada</a:t>
            </a:r>
            <a:r>
              <a:rPr lang="en-US" sz="2000" dirty="0"/>
              <a:t>?</a:t>
            </a:r>
          </a:p>
          <a:p>
            <a:pPr lvl="2">
              <a:lnSpc>
                <a:spcPct val="200000"/>
              </a:lnSpc>
            </a:pPr>
            <a:r>
              <a:rPr lang="en-US" sz="2000" dirty="0"/>
              <a:t>¿Que </a:t>
            </a:r>
            <a:r>
              <a:rPr lang="en-US" sz="2000" dirty="0" err="1"/>
              <a:t>tipo</a:t>
            </a:r>
            <a:r>
              <a:rPr lang="en-US" sz="2000" dirty="0"/>
              <a:t> de comprador es </a:t>
            </a:r>
            <a:r>
              <a:rPr lang="en-US" sz="2000" dirty="0" err="1"/>
              <a:t>el</a:t>
            </a:r>
            <a:r>
              <a:rPr lang="en-US" sz="2000" dirty="0"/>
              <a:t> mas habitual?</a:t>
            </a:r>
          </a:p>
          <a:p>
            <a:pPr lvl="2">
              <a:lnSpc>
                <a:spcPct val="200000"/>
              </a:lnSpc>
            </a:pPr>
            <a:r>
              <a:rPr lang="en-US" sz="2000" dirty="0"/>
              <a:t>¿</a:t>
            </a:r>
            <a:r>
              <a:rPr lang="en-US" sz="2000" dirty="0" err="1"/>
              <a:t>Cuáles</a:t>
            </a:r>
            <a:r>
              <a:rPr lang="en-US" sz="2000" dirty="0"/>
              <a:t> son las 5 sub </a:t>
            </a:r>
            <a:r>
              <a:rPr lang="en-US" sz="2000" dirty="0" err="1"/>
              <a:t>categorias</a:t>
            </a:r>
            <a:r>
              <a:rPr lang="en-US" sz="2000" dirty="0"/>
              <a:t> que </a:t>
            </a:r>
            <a:r>
              <a:rPr lang="en-US" sz="2000" dirty="0" err="1"/>
              <a:t>más</a:t>
            </a:r>
            <a:r>
              <a:rPr lang="en-US" sz="2000" dirty="0"/>
              <a:t> </a:t>
            </a:r>
            <a:r>
              <a:rPr lang="en-US" sz="2000" dirty="0" err="1"/>
              <a:t>facturaron</a:t>
            </a:r>
            <a:r>
              <a:rPr lang="en-US" sz="2000" dirty="0"/>
              <a:t>?</a:t>
            </a:r>
          </a:p>
          <a:p>
            <a:pPr lvl="2">
              <a:lnSpc>
                <a:spcPct val="200000"/>
              </a:lnSpc>
            </a:pPr>
            <a:r>
              <a:rPr lang="en-US" sz="2000" dirty="0"/>
              <a:t>¿</a:t>
            </a:r>
            <a:r>
              <a:rPr lang="en-US" sz="2000" dirty="0" err="1"/>
              <a:t>Cualés</a:t>
            </a:r>
            <a:r>
              <a:rPr lang="en-US" sz="2000" dirty="0"/>
              <a:t> son </a:t>
            </a:r>
            <a:r>
              <a:rPr lang="en-US" sz="2000" dirty="0" err="1"/>
              <a:t>los</a:t>
            </a:r>
            <a:r>
              <a:rPr lang="en-US" sz="2000" dirty="0"/>
              <a:t> </a:t>
            </a:r>
            <a:r>
              <a:rPr lang="en-US" sz="2000" dirty="0" err="1"/>
              <a:t>mayores</a:t>
            </a:r>
            <a:r>
              <a:rPr lang="en-US" sz="2000" dirty="0"/>
              <a:t> </a:t>
            </a:r>
            <a:r>
              <a:rPr lang="en-US" sz="2000" dirty="0" err="1"/>
              <a:t>descuentos</a:t>
            </a:r>
            <a:r>
              <a:rPr lang="en-US" sz="2000" dirty="0"/>
              <a:t> </a:t>
            </a:r>
            <a:r>
              <a:rPr lang="en-US" sz="2000" dirty="0" err="1"/>
              <a:t>por</a:t>
            </a:r>
            <a:r>
              <a:rPr lang="en-US" sz="2000" dirty="0"/>
              <a:t> </a:t>
            </a:r>
            <a:r>
              <a:rPr lang="en-US" sz="2000" dirty="0" err="1"/>
              <a:t>categoria</a:t>
            </a:r>
            <a:r>
              <a:rPr lang="en-US" sz="2000" dirty="0"/>
              <a:t> y sub </a:t>
            </a:r>
            <a:r>
              <a:rPr lang="en-US" sz="2000" dirty="0" err="1"/>
              <a:t>categoria</a:t>
            </a:r>
            <a:r>
              <a:rPr lang="en-US" sz="2000" dirty="0"/>
              <a:t>?</a:t>
            </a:r>
          </a:p>
        </p:txBody>
      </p:sp>
    </p:spTree>
    <p:extLst>
      <p:ext uri="{BB962C8B-B14F-4D97-AF65-F5344CB8AC3E}">
        <p14:creationId xmlns:p14="http://schemas.microsoft.com/office/powerpoint/2010/main" val="34201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6" name="Straight Connector 29">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37" name="Rectangle 31">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3">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3DD14B7-473B-C013-A2D5-BC0E2DDF4F0B}"/>
              </a:ext>
            </a:extLst>
          </p:cNvPr>
          <p:cNvSpPr>
            <a:spLocks noGrp="1"/>
          </p:cNvSpPr>
          <p:nvPr>
            <p:ph type="title"/>
          </p:nvPr>
        </p:nvSpPr>
        <p:spPr>
          <a:xfrm>
            <a:off x="637309" y="804333"/>
            <a:ext cx="3754579" cy="5249334"/>
          </a:xfrm>
        </p:spPr>
        <p:txBody>
          <a:bodyPr vert="horz" lIns="91440" tIns="45720" rIns="91440" bIns="45720" rtlCol="0" anchor="ctr">
            <a:normAutofit/>
          </a:bodyPr>
          <a:lstStyle/>
          <a:p>
            <a:r>
              <a:rPr lang="en-US" sz="5000" b="1" dirty="0">
                <a:solidFill>
                  <a:srgbClr val="FFFFFF"/>
                </a:solidFill>
              </a:rPr>
              <a:t>3- </a:t>
            </a:r>
            <a:r>
              <a:rPr lang="en-US" sz="5000" b="1" dirty="0" err="1">
                <a:solidFill>
                  <a:srgbClr val="FFFFFF"/>
                </a:solidFill>
              </a:rPr>
              <a:t>resumen</a:t>
            </a:r>
            <a:r>
              <a:rPr lang="en-US" sz="5000" b="1" dirty="0">
                <a:solidFill>
                  <a:srgbClr val="FFFFFF"/>
                </a:solidFill>
              </a:rPr>
              <a:t> METADATA</a:t>
            </a:r>
          </a:p>
        </p:txBody>
      </p:sp>
      <p:graphicFrame>
        <p:nvGraphicFramePr>
          <p:cNvPr id="4" name="CuadroTexto 4">
            <a:extLst>
              <a:ext uri="{FF2B5EF4-FFF2-40B4-BE49-F238E27FC236}">
                <a16:creationId xmlns:a16="http://schemas.microsoft.com/office/drawing/2014/main" id="{8705B1A2-1EEF-A6A1-B353-140BA9DE463A}"/>
              </a:ext>
            </a:extLst>
          </p:cNvPr>
          <p:cNvGraphicFramePr/>
          <p:nvPr>
            <p:extLst>
              <p:ext uri="{D42A27DB-BD31-4B8C-83A1-F6EECF244321}">
                <p14:modId xmlns:p14="http://schemas.microsoft.com/office/powerpoint/2010/main" val="3698342471"/>
              </p:ext>
            </p:extLst>
          </p:nvPr>
        </p:nvGraphicFramePr>
        <p:xfrm>
          <a:off x="5602160" y="968375"/>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784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3" name="Straight Connector 102">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B3434225-93ED-5903-EC9A-C334CFD0B74C}"/>
              </a:ext>
            </a:extLst>
          </p:cNvPr>
          <p:cNvSpPr txBox="1"/>
          <p:nvPr/>
        </p:nvSpPr>
        <p:spPr>
          <a:xfrm>
            <a:off x="415636" y="640080"/>
            <a:ext cx="3978564"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cap="all" spc="100" dirty="0">
                <a:solidFill>
                  <a:srgbClr val="FFFFFF"/>
                </a:solidFill>
                <a:latin typeface="+mj-lt"/>
                <a:ea typeface="+mj-ea"/>
                <a:cs typeface="+mj-cs"/>
              </a:rPr>
              <a:t>4- </a:t>
            </a:r>
            <a:r>
              <a:rPr lang="en-US" sz="5000" b="1" cap="all" spc="100" dirty="0" err="1">
                <a:solidFill>
                  <a:srgbClr val="FFFFFF"/>
                </a:solidFill>
                <a:latin typeface="+mj-lt"/>
                <a:ea typeface="+mj-ea"/>
                <a:cs typeface="+mj-cs"/>
              </a:rPr>
              <a:t>Análisis</a:t>
            </a:r>
            <a:r>
              <a:rPr lang="en-US" sz="5000" b="1" cap="all" spc="100" dirty="0">
                <a:solidFill>
                  <a:srgbClr val="FFFFFF"/>
                </a:solidFill>
                <a:latin typeface="+mj-lt"/>
                <a:ea typeface="+mj-ea"/>
                <a:cs typeface="+mj-cs"/>
              </a:rPr>
              <a:t> </a:t>
            </a:r>
            <a:r>
              <a:rPr lang="en-US" sz="5000" b="1" cap="all" spc="100" dirty="0" err="1">
                <a:solidFill>
                  <a:srgbClr val="FFFFFF"/>
                </a:solidFill>
                <a:latin typeface="+mj-lt"/>
                <a:ea typeface="+mj-ea"/>
                <a:cs typeface="+mj-cs"/>
              </a:rPr>
              <a:t>Exploratorio</a:t>
            </a:r>
            <a:endParaRPr lang="en-US" sz="5000" b="1" cap="all" spc="100" dirty="0">
              <a:solidFill>
                <a:srgbClr val="FFFFFF"/>
              </a:solidFill>
              <a:latin typeface="+mj-lt"/>
              <a:ea typeface="+mj-ea"/>
              <a:cs typeface="+mj-cs"/>
            </a:endParaRPr>
          </a:p>
        </p:txBody>
      </p:sp>
      <p:grpSp>
        <p:nvGrpSpPr>
          <p:cNvPr id="25" name="Grupo 24">
            <a:extLst>
              <a:ext uri="{FF2B5EF4-FFF2-40B4-BE49-F238E27FC236}">
                <a16:creationId xmlns:a16="http://schemas.microsoft.com/office/drawing/2014/main" id="{F6459517-93AD-30B9-4227-1E45DAEA029B}"/>
              </a:ext>
            </a:extLst>
          </p:cNvPr>
          <p:cNvGrpSpPr/>
          <p:nvPr/>
        </p:nvGrpSpPr>
        <p:grpSpPr>
          <a:xfrm>
            <a:off x="5603875" y="958531"/>
            <a:ext cx="5641974" cy="4751577"/>
            <a:chOff x="5603875" y="958531"/>
            <a:chExt cx="5641974" cy="4751577"/>
          </a:xfrm>
        </p:grpSpPr>
        <p:sp>
          <p:nvSpPr>
            <p:cNvPr id="6" name="Rectángulo: esquinas redondeadas 5">
              <a:extLst>
                <a:ext uri="{FF2B5EF4-FFF2-40B4-BE49-F238E27FC236}">
                  <a16:creationId xmlns:a16="http://schemas.microsoft.com/office/drawing/2014/main" id="{57E70FD1-AA84-3ECF-3992-DC7E74ED805C}"/>
                </a:ext>
              </a:extLst>
            </p:cNvPr>
            <p:cNvSpPr/>
            <p:nvPr/>
          </p:nvSpPr>
          <p:spPr>
            <a:xfrm>
              <a:off x="5603875" y="958531"/>
              <a:ext cx="5641974" cy="945537"/>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7" name="Rectángulo 6" descr="Bar chart">
              <a:extLst>
                <a:ext uri="{FF2B5EF4-FFF2-40B4-BE49-F238E27FC236}">
                  <a16:creationId xmlns:a16="http://schemas.microsoft.com/office/drawing/2014/main" id="{2296760C-1F2C-CA47-528B-6505BD830672}"/>
                </a:ext>
              </a:extLst>
            </p:cNvPr>
            <p:cNvSpPr/>
            <p:nvPr/>
          </p:nvSpPr>
          <p:spPr>
            <a:xfrm>
              <a:off x="5889900" y="1171277"/>
              <a:ext cx="520554" cy="52004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9" name="Forma libre: forma 8">
              <a:extLst>
                <a:ext uri="{FF2B5EF4-FFF2-40B4-BE49-F238E27FC236}">
                  <a16:creationId xmlns:a16="http://schemas.microsoft.com/office/drawing/2014/main" id="{E4AC497B-6231-AA1B-0D8C-090E1BB16B3B}"/>
                </a:ext>
              </a:extLst>
            </p:cNvPr>
            <p:cNvSpPr/>
            <p:nvPr/>
          </p:nvSpPr>
          <p:spPr>
            <a:xfrm>
              <a:off x="6696479" y="958531"/>
              <a:ext cx="4500009" cy="1034181"/>
            </a:xfrm>
            <a:custGeom>
              <a:avLst/>
              <a:gdLst>
                <a:gd name="connsiteX0" fmla="*/ 0 w 4500009"/>
                <a:gd name="connsiteY0" fmla="*/ 0 h 1034181"/>
                <a:gd name="connsiteX1" fmla="*/ 4500009 w 4500009"/>
                <a:gd name="connsiteY1" fmla="*/ 0 h 1034181"/>
                <a:gd name="connsiteX2" fmla="*/ 4500009 w 4500009"/>
                <a:gd name="connsiteY2" fmla="*/ 1034181 h 1034181"/>
                <a:gd name="connsiteX3" fmla="*/ 0 w 4500009"/>
                <a:gd name="connsiteY3" fmla="*/ 1034181 h 1034181"/>
                <a:gd name="connsiteX4" fmla="*/ 0 w 4500009"/>
                <a:gd name="connsiteY4" fmla="*/ 0 h 1034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009" h="1034181">
                  <a:moveTo>
                    <a:pt x="0" y="0"/>
                  </a:moveTo>
                  <a:lnTo>
                    <a:pt x="4500009" y="0"/>
                  </a:lnTo>
                  <a:lnTo>
                    <a:pt x="4500009" y="1034181"/>
                  </a:lnTo>
                  <a:lnTo>
                    <a:pt x="0" y="10341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9451" tIns="109451" rIns="109451" bIns="109451" numCol="1" spcCol="1270" anchor="ctr" anchorCtr="0">
              <a:noAutofit/>
            </a:bodyPr>
            <a:lstStyle/>
            <a:p>
              <a:pPr marL="0" lvl="0" indent="0" algn="just" defTabSz="622300">
                <a:lnSpc>
                  <a:spcPct val="90000"/>
                </a:lnSpc>
                <a:spcBef>
                  <a:spcPct val="0"/>
                </a:spcBef>
                <a:spcAft>
                  <a:spcPct val="35000"/>
                </a:spcAft>
                <a:buNone/>
              </a:pPr>
              <a:r>
                <a:rPr lang="es-AR" sz="1400" kern="1200" dirty="0"/>
                <a:t>El análisis exploratorio de datos nos proporciona una visión inicial y detallada de nuestro conjunto de datos que podrían ser clave para el éxito de nuestro proyecto.</a:t>
              </a:r>
              <a:endParaRPr lang="en-US" sz="1400" kern="1200" dirty="0"/>
            </a:p>
          </p:txBody>
        </p:sp>
        <p:sp>
          <p:nvSpPr>
            <p:cNvPr id="11" name="Rectángulo: esquinas redondeadas 10">
              <a:extLst>
                <a:ext uri="{FF2B5EF4-FFF2-40B4-BE49-F238E27FC236}">
                  <a16:creationId xmlns:a16="http://schemas.microsoft.com/office/drawing/2014/main" id="{6C4A0FAE-144C-483A-488F-6A72FF21B465}"/>
                </a:ext>
              </a:extLst>
            </p:cNvPr>
            <p:cNvSpPr/>
            <p:nvPr/>
          </p:nvSpPr>
          <p:spPr>
            <a:xfrm>
              <a:off x="5603875" y="2205458"/>
              <a:ext cx="5641974" cy="1223542"/>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2" name="Rectángulo 11" descr="Japanese Dolls">
              <a:extLst>
                <a:ext uri="{FF2B5EF4-FFF2-40B4-BE49-F238E27FC236}">
                  <a16:creationId xmlns:a16="http://schemas.microsoft.com/office/drawing/2014/main" id="{1C30B465-8E53-023A-3A09-AD9A4953942F}"/>
                </a:ext>
              </a:extLst>
            </p:cNvPr>
            <p:cNvSpPr/>
            <p:nvPr/>
          </p:nvSpPr>
          <p:spPr>
            <a:xfrm>
              <a:off x="5889900" y="2464004"/>
              <a:ext cx="520554" cy="520045"/>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3" name="Forma libre: forma 12">
              <a:extLst>
                <a:ext uri="{FF2B5EF4-FFF2-40B4-BE49-F238E27FC236}">
                  <a16:creationId xmlns:a16="http://schemas.microsoft.com/office/drawing/2014/main" id="{99B69A5D-943A-BDC9-0143-53F94BF1FABE}"/>
                </a:ext>
              </a:extLst>
            </p:cNvPr>
            <p:cNvSpPr/>
            <p:nvPr/>
          </p:nvSpPr>
          <p:spPr>
            <a:xfrm>
              <a:off x="6696479" y="2251258"/>
              <a:ext cx="4500009" cy="1034181"/>
            </a:xfrm>
            <a:custGeom>
              <a:avLst/>
              <a:gdLst>
                <a:gd name="connsiteX0" fmla="*/ 0 w 4500009"/>
                <a:gd name="connsiteY0" fmla="*/ 0 h 1034181"/>
                <a:gd name="connsiteX1" fmla="*/ 4500009 w 4500009"/>
                <a:gd name="connsiteY1" fmla="*/ 0 h 1034181"/>
                <a:gd name="connsiteX2" fmla="*/ 4500009 w 4500009"/>
                <a:gd name="connsiteY2" fmla="*/ 1034181 h 1034181"/>
                <a:gd name="connsiteX3" fmla="*/ 0 w 4500009"/>
                <a:gd name="connsiteY3" fmla="*/ 1034181 h 1034181"/>
                <a:gd name="connsiteX4" fmla="*/ 0 w 4500009"/>
                <a:gd name="connsiteY4" fmla="*/ 0 h 1034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009" h="1034181">
                  <a:moveTo>
                    <a:pt x="0" y="0"/>
                  </a:moveTo>
                  <a:lnTo>
                    <a:pt x="4500009" y="0"/>
                  </a:lnTo>
                  <a:lnTo>
                    <a:pt x="4500009" y="1034181"/>
                  </a:lnTo>
                  <a:lnTo>
                    <a:pt x="0" y="10341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9451" tIns="109451" rIns="109451" bIns="109451" numCol="1" spcCol="1270" anchor="ctr" anchorCtr="0">
              <a:noAutofit/>
            </a:bodyPr>
            <a:lstStyle/>
            <a:p>
              <a:pPr marL="0" lvl="0" indent="0" algn="just" defTabSz="622300">
                <a:lnSpc>
                  <a:spcPct val="90000"/>
                </a:lnSpc>
                <a:spcBef>
                  <a:spcPct val="0"/>
                </a:spcBef>
                <a:spcAft>
                  <a:spcPct val="35000"/>
                </a:spcAft>
                <a:buNone/>
              </a:pPr>
              <a:r>
                <a:rPr lang="en-US" sz="1400" kern="1200" dirty="0" err="1"/>
                <a:t>Examinaremos</a:t>
              </a:r>
              <a:r>
                <a:rPr lang="en-US" sz="1400" kern="1200" dirty="0"/>
                <a:t> </a:t>
              </a:r>
              <a:r>
                <a:rPr lang="en-US" sz="1400" kern="1200" dirty="0" err="1"/>
                <a:t>detalladamente</a:t>
              </a:r>
              <a:r>
                <a:rPr lang="en-US" sz="1400" kern="1200" dirty="0"/>
                <a:t> </a:t>
              </a:r>
              <a:r>
                <a:rPr lang="en-US" sz="1400" kern="1200" dirty="0" err="1"/>
                <a:t>nuestro</a:t>
              </a:r>
              <a:r>
                <a:rPr lang="en-US" sz="1400" kern="1200" dirty="0"/>
                <a:t> conjunto de </a:t>
              </a:r>
              <a:r>
                <a:rPr lang="en-US" sz="1400" kern="1200" dirty="0" err="1"/>
                <a:t>datos</a:t>
              </a:r>
              <a:r>
                <a:rPr lang="en-US" sz="1400" kern="1200" dirty="0"/>
                <a:t>, </a:t>
              </a:r>
              <a:r>
                <a:rPr lang="en-US" sz="1400" kern="1200" dirty="0" err="1"/>
                <a:t>identificando</a:t>
              </a:r>
              <a:r>
                <a:rPr lang="en-US" sz="1400" kern="1200" dirty="0"/>
                <a:t> </a:t>
              </a:r>
              <a:r>
                <a:rPr lang="en-US" sz="1400" kern="1200" dirty="0" err="1"/>
                <a:t>patrones</a:t>
              </a:r>
              <a:r>
                <a:rPr lang="en-US" sz="1400" kern="1200" dirty="0"/>
                <a:t>, </a:t>
              </a:r>
              <a:r>
                <a:rPr lang="en-US" sz="1400" kern="1200" dirty="0" err="1"/>
                <a:t>tendencias</a:t>
              </a:r>
              <a:r>
                <a:rPr lang="en-US" sz="1400" kern="1200" dirty="0"/>
                <a:t> y </a:t>
              </a:r>
              <a:r>
                <a:rPr lang="en-US" sz="1400" kern="1200" dirty="0" err="1"/>
                <a:t>relaciones</a:t>
              </a:r>
              <a:r>
                <a:rPr lang="en-US" sz="1400" kern="1200" dirty="0"/>
                <a:t> </a:t>
              </a:r>
              <a:r>
                <a:rPr lang="en-US" sz="1400" kern="1200" dirty="0" err="1"/>
                <a:t>ocultas</a:t>
              </a:r>
              <a:r>
                <a:rPr lang="en-US" sz="1400" kern="1200" dirty="0"/>
                <a:t>. </a:t>
              </a:r>
              <a:r>
                <a:rPr lang="en-US" sz="1400" kern="1200" dirty="0" err="1"/>
                <a:t>Exploraremos</a:t>
              </a:r>
              <a:r>
                <a:rPr lang="en-US" sz="1400" kern="1200" dirty="0"/>
                <a:t> las </a:t>
              </a:r>
              <a:r>
                <a:rPr lang="en-US" sz="1400" kern="1200" dirty="0" err="1"/>
                <a:t>diversas</a:t>
              </a:r>
              <a:r>
                <a:rPr lang="en-US" sz="1400" kern="1200" dirty="0"/>
                <a:t> variables </a:t>
              </a:r>
              <a:r>
                <a:rPr lang="en-US" sz="1400" kern="1200" dirty="0" err="1"/>
                <a:t>presentes</a:t>
              </a:r>
              <a:r>
                <a:rPr lang="en-US" sz="1400" kern="1200" dirty="0"/>
                <a:t> </a:t>
              </a:r>
              <a:r>
                <a:rPr lang="en-US" sz="1400" kern="1200" dirty="0" err="1"/>
                <a:t>en</a:t>
              </a:r>
              <a:r>
                <a:rPr lang="en-US" sz="1400" kern="1200" dirty="0"/>
                <a:t> </a:t>
              </a:r>
              <a:r>
                <a:rPr lang="en-US" sz="1400" kern="1200" dirty="0" err="1"/>
                <a:t>los</a:t>
              </a:r>
              <a:r>
                <a:rPr lang="en-US" sz="1400" kern="1200" dirty="0"/>
                <a:t> </a:t>
              </a:r>
              <a:r>
                <a:rPr lang="en-US" sz="1400" kern="1200" dirty="0" err="1"/>
                <a:t>datos</a:t>
              </a:r>
              <a:r>
                <a:rPr lang="en-US" sz="1400" kern="1200" dirty="0"/>
                <a:t>, </a:t>
              </a:r>
              <a:r>
                <a:rPr lang="en-US" sz="1400" kern="1200" dirty="0" err="1"/>
                <a:t>utilizando</a:t>
              </a:r>
              <a:r>
                <a:rPr lang="en-US" sz="1400" kern="1200" dirty="0"/>
                <a:t> </a:t>
              </a:r>
              <a:r>
                <a:rPr lang="en-US" sz="1400" kern="1200" dirty="0" err="1"/>
                <a:t>técnicas</a:t>
              </a:r>
              <a:r>
                <a:rPr lang="en-US" sz="1400" kern="1200" dirty="0"/>
                <a:t> </a:t>
              </a:r>
              <a:r>
                <a:rPr lang="en-US" sz="1400" kern="1200" dirty="0" err="1"/>
                <a:t>gráficas</a:t>
              </a:r>
              <a:r>
                <a:rPr lang="en-US" sz="1400" kern="1200" dirty="0"/>
                <a:t> y </a:t>
              </a:r>
              <a:r>
                <a:rPr lang="en-US" sz="1400" kern="1200" dirty="0" err="1"/>
                <a:t>estadísticas</a:t>
              </a:r>
              <a:r>
                <a:rPr lang="en-US" sz="1400" kern="1200" dirty="0"/>
                <a:t> para </a:t>
              </a:r>
              <a:r>
                <a:rPr lang="en-US" sz="1400" kern="1200" dirty="0" err="1"/>
                <a:t>visualizar</a:t>
              </a:r>
              <a:r>
                <a:rPr lang="en-US" sz="1400" kern="1200" dirty="0"/>
                <a:t> y </a:t>
              </a:r>
              <a:r>
                <a:rPr lang="en-US" sz="1400" kern="1200" dirty="0" err="1"/>
                <a:t>resumir</a:t>
              </a:r>
              <a:r>
                <a:rPr lang="en-US" sz="1400" kern="1200" dirty="0"/>
                <a:t> la </a:t>
              </a:r>
              <a:r>
                <a:rPr lang="en-US" sz="1400" kern="1200" dirty="0" err="1"/>
                <a:t>información</a:t>
              </a:r>
              <a:r>
                <a:rPr lang="en-US" sz="1400" kern="1200" dirty="0"/>
                <a:t>. </a:t>
              </a:r>
            </a:p>
          </p:txBody>
        </p:sp>
        <p:sp>
          <p:nvSpPr>
            <p:cNvPr id="14" name="Rectángulo: esquinas redondeadas 13">
              <a:extLst>
                <a:ext uri="{FF2B5EF4-FFF2-40B4-BE49-F238E27FC236}">
                  <a16:creationId xmlns:a16="http://schemas.microsoft.com/office/drawing/2014/main" id="{28C41986-B865-43A9-CE1E-001AE3649711}"/>
                </a:ext>
              </a:extLst>
            </p:cNvPr>
            <p:cNvSpPr/>
            <p:nvPr/>
          </p:nvSpPr>
          <p:spPr>
            <a:xfrm>
              <a:off x="5603875" y="3623908"/>
              <a:ext cx="5641974" cy="847776"/>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6" name="Rectángulo 15" descr="Bug under Magnifying Glass">
              <a:extLst>
                <a:ext uri="{FF2B5EF4-FFF2-40B4-BE49-F238E27FC236}">
                  <a16:creationId xmlns:a16="http://schemas.microsoft.com/office/drawing/2014/main" id="{ADC2C071-A5F7-0DD2-2F24-6E45C055BEF2}"/>
                </a:ext>
              </a:extLst>
            </p:cNvPr>
            <p:cNvSpPr/>
            <p:nvPr/>
          </p:nvSpPr>
          <p:spPr>
            <a:xfrm>
              <a:off x="5889900" y="3738893"/>
              <a:ext cx="520554" cy="520045"/>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20" name="Forma libre: forma 19">
              <a:extLst>
                <a:ext uri="{FF2B5EF4-FFF2-40B4-BE49-F238E27FC236}">
                  <a16:creationId xmlns:a16="http://schemas.microsoft.com/office/drawing/2014/main" id="{7CD351B6-8BFA-EBD4-919C-6504E5FDD72A}"/>
                </a:ext>
              </a:extLst>
            </p:cNvPr>
            <p:cNvSpPr/>
            <p:nvPr/>
          </p:nvSpPr>
          <p:spPr>
            <a:xfrm>
              <a:off x="6696479" y="3526147"/>
              <a:ext cx="4500009" cy="1034181"/>
            </a:xfrm>
            <a:custGeom>
              <a:avLst/>
              <a:gdLst>
                <a:gd name="connsiteX0" fmla="*/ 0 w 4500009"/>
                <a:gd name="connsiteY0" fmla="*/ 0 h 1034181"/>
                <a:gd name="connsiteX1" fmla="*/ 4500009 w 4500009"/>
                <a:gd name="connsiteY1" fmla="*/ 0 h 1034181"/>
                <a:gd name="connsiteX2" fmla="*/ 4500009 w 4500009"/>
                <a:gd name="connsiteY2" fmla="*/ 1034181 h 1034181"/>
                <a:gd name="connsiteX3" fmla="*/ 0 w 4500009"/>
                <a:gd name="connsiteY3" fmla="*/ 1034181 h 1034181"/>
                <a:gd name="connsiteX4" fmla="*/ 0 w 4500009"/>
                <a:gd name="connsiteY4" fmla="*/ 0 h 1034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009" h="1034181">
                  <a:moveTo>
                    <a:pt x="0" y="0"/>
                  </a:moveTo>
                  <a:lnTo>
                    <a:pt x="4500009" y="0"/>
                  </a:lnTo>
                  <a:lnTo>
                    <a:pt x="4500009" y="1034181"/>
                  </a:lnTo>
                  <a:lnTo>
                    <a:pt x="0" y="10341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9451" tIns="109451" rIns="109451" bIns="109451" numCol="1" spcCol="1270" anchor="ctr" anchorCtr="0">
              <a:noAutofit/>
            </a:bodyPr>
            <a:lstStyle/>
            <a:p>
              <a:pPr marL="0" lvl="0" indent="0" algn="just" defTabSz="622300">
                <a:lnSpc>
                  <a:spcPct val="90000"/>
                </a:lnSpc>
                <a:spcBef>
                  <a:spcPct val="0"/>
                </a:spcBef>
                <a:spcAft>
                  <a:spcPct val="35000"/>
                </a:spcAft>
                <a:buNone/>
              </a:pPr>
              <a:r>
                <a:rPr lang="en-US" sz="1400" kern="1200" dirty="0" err="1"/>
                <a:t>También</a:t>
              </a:r>
              <a:r>
                <a:rPr lang="en-US" sz="1400" kern="1200" dirty="0"/>
                <a:t> </a:t>
              </a:r>
              <a:r>
                <a:rPr lang="en-US" sz="1400" kern="1200" dirty="0" err="1"/>
                <a:t>evaluaremos</a:t>
              </a:r>
              <a:r>
                <a:rPr lang="en-US" sz="1400" kern="1200" dirty="0"/>
                <a:t> la </a:t>
              </a:r>
              <a:r>
                <a:rPr lang="en-US" sz="1400" kern="1200" dirty="0" err="1"/>
                <a:t>calidad</a:t>
              </a:r>
              <a:r>
                <a:rPr lang="en-US" sz="1400" kern="1200" dirty="0"/>
                <a:t> de </a:t>
              </a:r>
              <a:r>
                <a:rPr lang="en-US" sz="1400" kern="1200" dirty="0" err="1"/>
                <a:t>los</a:t>
              </a:r>
              <a:r>
                <a:rPr lang="en-US" sz="1400" kern="1200" dirty="0"/>
                <a:t> </a:t>
              </a:r>
              <a:r>
                <a:rPr lang="en-US" sz="1400" kern="1200" dirty="0" err="1"/>
                <a:t>datos</a:t>
              </a:r>
              <a:r>
                <a:rPr lang="en-US" sz="1400" kern="1200" dirty="0"/>
                <a:t>, </a:t>
              </a:r>
              <a:r>
                <a:rPr lang="en-US" sz="1400" kern="1200" dirty="0" err="1"/>
                <a:t>detectando</a:t>
              </a:r>
              <a:r>
                <a:rPr lang="en-US" sz="1400" kern="1200" dirty="0"/>
                <a:t> </a:t>
              </a:r>
              <a:r>
                <a:rPr lang="en-US" sz="1400" kern="1200" dirty="0" err="1"/>
                <a:t>posibles</a:t>
              </a:r>
              <a:r>
                <a:rPr lang="en-US" sz="1400" kern="1200" dirty="0"/>
                <a:t> </a:t>
              </a:r>
              <a:r>
                <a:rPr lang="en-US" sz="1400" kern="1200" dirty="0" err="1"/>
                <a:t>errores</a:t>
              </a:r>
              <a:r>
                <a:rPr lang="en-US" sz="1400" kern="1200" dirty="0"/>
                <a:t> o </a:t>
              </a:r>
              <a:r>
                <a:rPr lang="en-US" sz="1400" kern="1200" dirty="0" err="1"/>
                <a:t>inconsistencias</a:t>
              </a:r>
              <a:r>
                <a:rPr lang="en-US" sz="1400" kern="1200" dirty="0"/>
                <a:t>. </a:t>
              </a:r>
            </a:p>
          </p:txBody>
        </p:sp>
        <p:sp>
          <p:nvSpPr>
            <p:cNvPr id="22" name="Rectángulo: esquinas redondeadas 21">
              <a:extLst>
                <a:ext uri="{FF2B5EF4-FFF2-40B4-BE49-F238E27FC236}">
                  <a16:creationId xmlns:a16="http://schemas.microsoft.com/office/drawing/2014/main" id="{286CB773-FC04-430C-FC71-25640ADB60DB}"/>
                </a:ext>
              </a:extLst>
            </p:cNvPr>
            <p:cNvSpPr/>
            <p:nvPr/>
          </p:nvSpPr>
          <p:spPr>
            <a:xfrm>
              <a:off x="5603875" y="4773688"/>
              <a:ext cx="5641974" cy="847776"/>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23" name="Rectángulo 22" descr="Estadísticas">
              <a:extLst>
                <a:ext uri="{FF2B5EF4-FFF2-40B4-BE49-F238E27FC236}">
                  <a16:creationId xmlns:a16="http://schemas.microsoft.com/office/drawing/2014/main" id="{A0C9C79B-340E-7B24-9994-B92F63185BDC}"/>
                </a:ext>
              </a:extLst>
            </p:cNvPr>
            <p:cNvSpPr/>
            <p:nvPr/>
          </p:nvSpPr>
          <p:spPr>
            <a:xfrm>
              <a:off x="5889900" y="4888673"/>
              <a:ext cx="520554" cy="520045"/>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24" name="Forma libre: forma 23">
              <a:extLst>
                <a:ext uri="{FF2B5EF4-FFF2-40B4-BE49-F238E27FC236}">
                  <a16:creationId xmlns:a16="http://schemas.microsoft.com/office/drawing/2014/main" id="{4FC64F57-D99B-0FA0-F6E7-9AB1CB74FDDF}"/>
                </a:ext>
              </a:extLst>
            </p:cNvPr>
            <p:cNvSpPr/>
            <p:nvPr/>
          </p:nvSpPr>
          <p:spPr>
            <a:xfrm>
              <a:off x="6696479" y="4675927"/>
              <a:ext cx="4500009" cy="1034181"/>
            </a:xfrm>
            <a:custGeom>
              <a:avLst/>
              <a:gdLst>
                <a:gd name="connsiteX0" fmla="*/ 0 w 4500009"/>
                <a:gd name="connsiteY0" fmla="*/ 0 h 1034181"/>
                <a:gd name="connsiteX1" fmla="*/ 4500009 w 4500009"/>
                <a:gd name="connsiteY1" fmla="*/ 0 h 1034181"/>
                <a:gd name="connsiteX2" fmla="*/ 4500009 w 4500009"/>
                <a:gd name="connsiteY2" fmla="*/ 1034181 h 1034181"/>
                <a:gd name="connsiteX3" fmla="*/ 0 w 4500009"/>
                <a:gd name="connsiteY3" fmla="*/ 1034181 h 1034181"/>
                <a:gd name="connsiteX4" fmla="*/ 0 w 4500009"/>
                <a:gd name="connsiteY4" fmla="*/ 0 h 1034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009" h="1034181">
                  <a:moveTo>
                    <a:pt x="0" y="0"/>
                  </a:moveTo>
                  <a:lnTo>
                    <a:pt x="4500009" y="0"/>
                  </a:lnTo>
                  <a:lnTo>
                    <a:pt x="4500009" y="1034181"/>
                  </a:lnTo>
                  <a:lnTo>
                    <a:pt x="0" y="10341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9451" tIns="109451" rIns="109451" bIns="109451" numCol="1" spcCol="1270" anchor="ctr" anchorCtr="0">
              <a:noAutofit/>
            </a:bodyPr>
            <a:lstStyle/>
            <a:p>
              <a:pPr marL="0" lvl="0" indent="0" algn="just" defTabSz="622300">
                <a:lnSpc>
                  <a:spcPct val="90000"/>
                </a:lnSpc>
                <a:spcBef>
                  <a:spcPct val="0"/>
                </a:spcBef>
                <a:spcAft>
                  <a:spcPct val="35000"/>
                </a:spcAft>
                <a:buNone/>
              </a:pPr>
              <a:r>
                <a:rPr lang="en-US" sz="1400" kern="1200" dirty="0"/>
                <a:t>El </a:t>
              </a:r>
              <a:r>
                <a:rPr lang="en-US" sz="1400" kern="1200" dirty="0" err="1"/>
                <a:t>análisis</a:t>
              </a:r>
              <a:r>
                <a:rPr lang="en-US" sz="1400" kern="1200" dirty="0"/>
                <a:t> </a:t>
              </a:r>
              <a:r>
                <a:rPr lang="en-US" sz="1400" kern="1200" dirty="0" err="1"/>
                <a:t>exploratorio</a:t>
              </a:r>
              <a:r>
                <a:rPr lang="en-US" sz="1400" kern="1200" dirty="0"/>
                <a:t> </a:t>
              </a:r>
              <a:r>
                <a:rPr lang="en-US" sz="1400" kern="1200" dirty="0" err="1"/>
                <a:t>nos</a:t>
              </a:r>
              <a:r>
                <a:rPr lang="en-US" sz="1400" kern="1200" dirty="0"/>
                <a:t> </a:t>
              </a:r>
              <a:r>
                <a:rPr lang="en-US" sz="1400" kern="1200" dirty="0" err="1"/>
                <a:t>preparará</a:t>
              </a:r>
              <a:r>
                <a:rPr lang="en-US" sz="1400" kern="1200" dirty="0"/>
                <a:t> para </a:t>
              </a:r>
              <a:r>
                <a:rPr lang="en-US" sz="1400" kern="1200" dirty="0" err="1"/>
                <a:t>investigaciones</a:t>
              </a:r>
              <a:r>
                <a:rPr lang="en-US" sz="1400" kern="1200" dirty="0"/>
                <a:t> </a:t>
              </a:r>
              <a:r>
                <a:rPr lang="en-US" sz="1400" kern="1200" dirty="0" err="1"/>
                <a:t>más</a:t>
              </a:r>
              <a:r>
                <a:rPr lang="en-US" sz="1400" kern="1200" dirty="0"/>
                <a:t> </a:t>
              </a:r>
              <a:r>
                <a:rPr lang="en-US" sz="1400" kern="1200" dirty="0" err="1"/>
                <a:t>detalladas</a:t>
              </a:r>
              <a:r>
                <a:rPr lang="en-US" sz="1400" kern="1200" dirty="0"/>
                <a:t> y </a:t>
              </a:r>
              <a:r>
                <a:rPr lang="en-US" sz="1400" kern="1200" dirty="0" err="1"/>
                <a:t>modelos</a:t>
              </a:r>
              <a:r>
                <a:rPr lang="en-US" sz="1400" kern="1200" dirty="0"/>
                <a:t> </a:t>
              </a:r>
              <a:r>
                <a:rPr lang="en-US" sz="1400" kern="1200" dirty="0" err="1"/>
                <a:t>analíticos</a:t>
              </a:r>
              <a:r>
                <a:rPr lang="en-US" sz="1400" kern="1200" dirty="0"/>
                <a:t>.</a:t>
              </a:r>
            </a:p>
          </p:txBody>
        </p:sp>
      </p:grpSp>
    </p:spTree>
    <p:extLst>
      <p:ext uri="{BB962C8B-B14F-4D97-AF65-F5344CB8AC3E}">
        <p14:creationId xmlns:p14="http://schemas.microsoft.com/office/powerpoint/2010/main" val="342316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esquinas redondeadas 13">
            <a:extLst>
              <a:ext uri="{FF2B5EF4-FFF2-40B4-BE49-F238E27FC236}">
                <a16:creationId xmlns:a16="http://schemas.microsoft.com/office/drawing/2014/main" id="{8355BF6A-D1FA-B518-255D-F7195139841F}"/>
              </a:ext>
            </a:extLst>
          </p:cNvPr>
          <p:cNvSpPr/>
          <p:nvPr/>
        </p:nvSpPr>
        <p:spPr>
          <a:xfrm>
            <a:off x="4428519" y="538882"/>
            <a:ext cx="3334963" cy="6309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CuadroTexto 2">
            <a:extLst>
              <a:ext uri="{FF2B5EF4-FFF2-40B4-BE49-F238E27FC236}">
                <a16:creationId xmlns:a16="http://schemas.microsoft.com/office/drawing/2014/main" id="{1D74186B-98AE-31A1-141F-B6100D68EECB}"/>
              </a:ext>
            </a:extLst>
          </p:cNvPr>
          <p:cNvSpPr txBox="1"/>
          <p:nvPr/>
        </p:nvSpPr>
        <p:spPr>
          <a:xfrm>
            <a:off x="4477009" y="577354"/>
            <a:ext cx="3237981" cy="553998"/>
          </a:xfrm>
          <a:prstGeom prst="rect">
            <a:avLst/>
          </a:prstGeom>
          <a:noFill/>
        </p:spPr>
        <p:txBody>
          <a:bodyPr wrap="square">
            <a:spAutoFit/>
          </a:bodyPr>
          <a:lstStyle/>
          <a:p>
            <a:r>
              <a:rPr lang="es-AR" sz="3000" dirty="0">
                <a:solidFill>
                  <a:schemeClr val="bg1"/>
                </a:solidFill>
                <a:latin typeface="Tw Cen MT Condensed (Títulos)"/>
              </a:rPr>
              <a:t>¿QUE REGION VENDE MAS?</a:t>
            </a:r>
          </a:p>
        </p:txBody>
      </p:sp>
      <p:pic>
        <p:nvPicPr>
          <p:cNvPr id="5" name="Imagen 4">
            <a:extLst>
              <a:ext uri="{FF2B5EF4-FFF2-40B4-BE49-F238E27FC236}">
                <a16:creationId xmlns:a16="http://schemas.microsoft.com/office/drawing/2014/main" id="{14186D5C-3E7D-1A73-B23B-653B0385EC6A}"/>
              </a:ext>
            </a:extLst>
          </p:cNvPr>
          <p:cNvPicPr>
            <a:picLocks noChangeAspect="1"/>
          </p:cNvPicPr>
          <p:nvPr/>
        </p:nvPicPr>
        <p:blipFill>
          <a:blip r:embed="rId2"/>
          <a:stretch>
            <a:fillRect/>
          </a:stretch>
        </p:blipFill>
        <p:spPr>
          <a:xfrm>
            <a:off x="909261" y="3259558"/>
            <a:ext cx="4277477" cy="3148892"/>
          </a:xfrm>
          <a:prstGeom prst="rect">
            <a:avLst/>
          </a:prstGeom>
        </p:spPr>
      </p:pic>
      <p:sp>
        <p:nvSpPr>
          <p:cNvPr id="16" name="Rectángulo: esquinas redondeadas 15">
            <a:extLst>
              <a:ext uri="{FF2B5EF4-FFF2-40B4-BE49-F238E27FC236}">
                <a16:creationId xmlns:a16="http://schemas.microsoft.com/office/drawing/2014/main" id="{F7EFC8E9-201B-8923-F119-79D22E642150}"/>
              </a:ext>
            </a:extLst>
          </p:cNvPr>
          <p:cNvSpPr/>
          <p:nvPr/>
        </p:nvSpPr>
        <p:spPr>
          <a:xfrm>
            <a:off x="909261" y="1509486"/>
            <a:ext cx="10747536" cy="1345927"/>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pic>
        <p:nvPicPr>
          <p:cNvPr id="8" name="Imagen 7">
            <a:extLst>
              <a:ext uri="{FF2B5EF4-FFF2-40B4-BE49-F238E27FC236}">
                <a16:creationId xmlns:a16="http://schemas.microsoft.com/office/drawing/2014/main" id="{BD321921-FE02-3567-950D-C2FDBDEC0B22}"/>
              </a:ext>
            </a:extLst>
          </p:cNvPr>
          <p:cNvPicPr>
            <a:picLocks noChangeAspect="1"/>
          </p:cNvPicPr>
          <p:nvPr/>
        </p:nvPicPr>
        <p:blipFill>
          <a:blip r:embed="rId3"/>
          <a:stretch>
            <a:fillRect/>
          </a:stretch>
        </p:blipFill>
        <p:spPr>
          <a:xfrm>
            <a:off x="5720247" y="3259558"/>
            <a:ext cx="5936549" cy="3148892"/>
          </a:xfrm>
          <a:prstGeom prst="rect">
            <a:avLst/>
          </a:prstGeom>
        </p:spPr>
      </p:pic>
      <p:sp>
        <p:nvSpPr>
          <p:cNvPr id="2" name="CuadroTexto 1">
            <a:extLst>
              <a:ext uri="{FF2B5EF4-FFF2-40B4-BE49-F238E27FC236}">
                <a16:creationId xmlns:a16="http://schemas.microsoft.com/office/drawing/2014/main" id="{49E3F45D-E09C-66CC-E4A7-2A8721517B7D}"/>
              </a:ext>
            </a:extLst>
          </p:cNvPr>
          <p:cNvSpPr txBox="1"/>
          <p:nvPr/>
        </p:nvSpPr>
        <p:spPr>
          <a:xfrm>
            <a:off x="1107973" y="1720784"/>
            <a:ext cx="10350112" cy="923330"/>
          </a:xfrm>
          <a:prstGeom prst="rect">
            <a:avLst/>
          </a:prstGeom>
          <a:noFill/>
        </p:spPr>
        <p:txBody>
          <a:bodyPr wrap="square" rtlCol="0">
            <a:spAutoFit/>
          </a:bodyPr>
          <a:lstStyle/>
          <a:p>
            <a:r>
              <a:rPr lang="es-AR" b="0" i="0" dirty="0">
                <a:solidFill>
                  <a:srgbClr val="374151"/>
                </a:solidFill>
                <a:effectLst/>
                <a:latin typeface="Söhne"/>
              </a:rPr>
              <a:t>La región oeste se posiciona como líder destacado en términos de importes vendidos a lo largo de todos los años, según el análisis de la segmentación por año. Este patrón constante reafirma su posición predominante en las ventas totales, evidenciando un mayor capital vendido en comparación con otras regiones.</a:t>
            </a:r>
            <a:endParaRPr lang="es-AR" dirty="0"/>
          </a:p>
        </p:txBody>
      </p:sp>
    </p:spTree>
    <p:extLst>
      <p:ext uri="{BB962C8B-B14F-4D97-AF65-F5344CB8AC3E}">
        <p14:creationId xmlns:p14="http://schemas.microsoft.com/office/powerpoint/2010/main" val="4119693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EBCCD028-0570-D424-B15A-95D86B62798A}"/>
              </a:ext>
            </a:extLst>
          </p:cNvPr>
          <p:cNvGrpSpPr/>
          <p:nvPr/>
        </p:nvGrpSpPr>
        <p:grpSpPr>
          <a:xfrm>
            <a:off x="3508663" y="351658"/>
            <a:ext cx="5174673" cy="576596"/>
            <a:chOff x="2909455" y="373375"/>
            <a:chExt cx="8465127" cy="1136770"/>
          </a:xfrm>
        </p:grpSpPr>
        <p:sp>
          <p:nvSpPr>
            <p:cNvPr id="2" name="Rectángulo: esquinas redondeadas 1">
              <a:extLst>
                <a:ext uri="{FF2B5EF4-FFF2-40B4-BE49-F238E27FC236}">
                  <a16:creationId xmlns:a16="http://schemas.microsoft.com/office/drawing/2014/main" id="{B5477109-48E8-0998-F79E-6E8EE3658C2B}"/>
                </a:ext>
              </a:extLst>
            </p:cNvPr>
            <p:cNvSpPr/>
            <p:nvPr/>
          </p:nvSpPr>
          <p:spPr>
            <a:xfrm>
              <a:off x="2909455" y="373375"/>
              <a:ext cx="8465127" cy="11367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CuadroTexto 2">
              <a:extLst>
                <a:ext uri="{FF2B5EF4-FFF2-40B4-BE49-F238E27FC236}">
                  <a16:creationId xmlns:a16="http://schemas.microsoft.com/office/drawing/2014/main" id="{FA05DF8C-38E3-2A63-876F-C76F5FC3C432}"/>
                </a:ext>
              </a:extLst>
            </p:cNvPr>
            <p:cNvSpPr txBox="1"/>
            <p:nvPr/>
          </p:nvSpPr>
          <p:spPr>
            <a:xfrm>
              <a:off x="3138054" y="510873"/>
              <a:ext cx="8007927" cy="714119"/>
            </a:xfrm>
            <a:prstGeom prst="rect">
              <a:avLst/>
            </a:prstGeom>
            <a:noFill/>
          </p:spPr>
          <p:txBody>
            <a:bodyPr wrap="square">
              <a:spAutoFit/>
            </a:bodyPr>
            <a:lstStyle/>
            <a:p>
              <a:pPr algn="ctr"/>
              <a:r>
                <a:rPr lang="es-AR" sz="3000" dirty="0">
                  <a:solidFill>
                    <a:schemeClr val="bg1"/>
                  </a:solidFill>
                  <a:latin typeface="Tw Cen MT Condensed (Títulos)"/>
                </a:rPr>
                <a:t>¿CUAL ES LA CATEGORIA MAS COMPRADA?</a:t>
              </a:r>
            </a:p>
          </p:txBody>
        </p:sp>
      </p:grpSp>
      <p:pic>
        <p:nvPicPr>
          <p:cNvPr id="6" name="Imagen 5">
            <a:extLst>
              <a:ext uri="{FF2B5EF4-FFF2-40B4-BE49-F238E27FC236}">
                <a16:creationId xmlns:a16="http://schemas.microsoft.com/office/drawing/2014/main" id="{E6691CED-F363-8989-ECF4-E71F84F0B40D}"/>
              </a:ext>
            </a:extLst>
          </p:cNvPr>
          <p:cNvPicPr>
            <a:picLocks noChangeAspect="1"/>
          </p:cNvPicPr>
          <p:nvPr/>
        </p:nvPicPr>
        <p:blipFill>
          <a:blip r:embed="rId2"/>
          <a:stretch>
            <a:fillRect/>
          </a:stretch>
        </p:blipFill>
        <p:spPr>
          <a:xfrm>
            <a:off x="6514882" y="3154295"/>
            <a:ext cx="4336908" cy="3411395"/>
          </a:xfrm>
          <a:prstGeom prst="rect">
            <a:avLst/>
          </a:prstGeom>
        </p:spPr>
      </p:pic>
      <p:pic>
        <p:nvPicPr>
          <p:cNvPr id="8" name="Imagen 7">
            <a:extLst>
              <a:ext uri="{FF2B5EF4-FFF2-40B4-BE49-F238E27FC236}">
                <a16:creationId xmlns:a16="http://schemas.microsoft.com/office/drawing/2014/main" id="{80F6CF8C-7AF9-A786-64E4-A25EAE22DF7B}"/>
              </a:ext>
            </a:extLst>
          </p:cNvPr>
          <p:cNvPicPr>
            <a:picLocks noChangeAspect="1"/>
          </p:cNvPicPr>
          <p:nvPr/>
        </p:nvPicPr>
        <p:blipFill>
          <a:blip r:embed="rId3"/>
          <a:stretch>
            <a:fillRect/>
          </a:stretch>
        </p:blipFill>
        <p:spPr>
          <a:xfrm>
            <a:off x="1095448" y="3154296"/>
            <a:ext cx="4581671" cy="3411394"/>
          </a:xfrm>
          <a:prstGeom prst="rect">
            <a:avLst/>
          </a:prstGeom>
        </p:spPr>
      </p:pic>
      <p:grpSp>
        <p:nvGrpSpPr>
          <p:cNvPr id="13" name="Grupo 12">
            <a:extLst>
              <a:ext uri="{FF2B5EF4-FFF2-40B4-BE49-F238E27FC236}">
                <a16:creationId xmlns:a16="http://schemas.microsoft.com/office/drawing/2014/main" id="{38FEE1DF-A1F2-26E1-466D-EE4C538E6E18}"/>
              </a:ext>
            </a:extLst>
          </p:cNvPr>
          <p:cNvGrpSpPr/>
          <p:nvPr/>
        </p:nvGrpSpPr>
        <p:grpSpPr>
          <a:xfrm>
            <a:off x="377273" y="1067041"/>
            <a:ext cx="11437452" cy="1860992"/>
            <a:chOff x="479892" y="1120375"/>
            <a:chExt cx="11437452" cy="1860992"/>
          </a:xfrm>
        </p:grpSpPr>
        <p:sp>
          <p:nvSpPr>
            <p:cNvPr id="11" name="Rectángulo: esquinas redondeadas 10">
              <a:extLst>
                <a:ext uri="{FF2B5EF4-FFF2-40B4-BE49-F238E27FC236}">
                  <a16:creationId xmlns:a16="http://schemas.microsoft.com/office/drawing/2014/main" id="{2EEF8466-15C8-EFE5-161C-B7AF8C4C2B53}"/>
                </a:ext>
              </a:extLst>
            </p:cNvPr>
            <p:cNvSpPr/>
            <p:nvPr/>
          </p:nvSpPr>
          <p:spPr>
            <a:xfrm>
              <a:off x="479892" y="1120375"/>
              <a:ext cx="11394671" cy="1754325"/>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9" name="CuadroTexto 8">
              <a:extLst>
                <a:ext uri="{FF2B5EF4-FFF2-40B4-BE49-F238E27FC236}">
                  <a16:creationId xmlns:a16="http://schemas.microsoft.com/office/drawing/2014/main" id="{1DF24108-2B7C-1739-122B-B2B0410456DF}"/>
                </a:ext>
              </a:extLst>
            </p:cNvPr>
            <p:cNvSpPr txBox="1"/>
            <p:nvPr/>
          </p:nvSpPr>
          <p:spPr>
            <a:xfrm>
              <a:off x="565454" y="1227041"/>
              <a:ext cx="11351890" cy="1754326"/>
            </a:xfrm>
            <a:prstGeom prst="rect">
              <a:avLst/>
            </a:prstGeom>
            <a:noFill/>
          </p:spPr>
          <p:txBody>
            <a:bodyPr wrap="square" rtlCol="0">
              <a:spAutoFit/>
            </a:bodyPr>
            <a:lstStyle/>
            <a:p>
              <a:pPr algn="just"/>
              <a:r>
                <a:rPr lang="es-AR" b="0" i="0" dirty="0">
                  <a:solidFill>
                    <a:srgbClr val="374151"/>
                  </a:solidFill>
                  <a:effectLst/>
                  <a:latin typeface="Tw Cen MT (Cuerpo)"/>
                </a:rPr>
                <a:t>El análisis entre categorías y ventas revela que los artículos tecnológicos son los más vendidos, tanto en términos de cantidad como en cuanto a la suma total por categoría.</a:t>
              </a:r>
            </a:p>
            <a:p>
              <a:pPr algn="just"/>
              <a:r>
                <a:rPr lang="es-AR" b="0" i="0" dirty="0">
                  <a:solidFill>
                    <a:srgbClr val="374151"/>
                  </a:solidFill>
                  <a:effectLst/>
                  <a:latin typeface="Tw Cen MT (Cuerpo)"/>
                </a:rPr>
                <a:t>Un dato adicional interesante es que al examinar los suministros de oficina, se observa que ocupan el segundo lugar en cuanto a la suma total vendida, pero están en último lugar con una gran diferencia en términos de cantidad vendida. Esto sugiere que, a pesar de vender menos unidades, generan un mayor valor de ventas.</a:t>
              </a:r>
            </a:p>
            <a:p>
              <a:endParaRPr lang="es-AR" dirty="0"/>
            </a:p>
          </p:txBody>
        </p:sp>
      </p:grpSp>
    </p:spTree>
    <p:extLst>
      <p:ext uri="{BB962C8B-B14F-4D97-AF65-F5344CB8AC3E}">
        <p14:creationId xmlns:p14="http://schemas.microsoft.com/office/powerpoint/2010/main" val="2294188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87655EC9-46C9-D42C-A21C-767DC7021A1E}"/>
              </a:ext>
            </a:extLst>
          </p:cNvPr>
          <p:cNvGrpSpPr/>
          <p:nvPr/>
        </p:nvGrpSpPr>
        <p:grpSpPr>
          <a:xfrm>
            <a:off x="3508663" y="351658"/>
            <a:ext cx="5174673" cy="576596"/>
            <a:chOff x="2909455" y="373375"/>
            <a:chExt cx="8465127" cy="1136770"/>
          </a:xfrm>
        </p:grpSpPr>
        <p:sp>
          <p:nvSpPr>
            <p:cNvPr id="3" name="Rectángulo: esquinas redondeadas 2">
              <a:extLst>
                <a:ext uri="{FF2B5EF4-FFF2-40B4-BE49-F238E27FC236}">
                  <a16:creationId xmlns:a16="http://schemas.microsoft.com/office/drawing/2014/main" id="{DFC2E902-7610-52B5-05E1-C5D4A944366D}"/>
                </a:ext>
              </a:extLst>
            </p:cNvPr>
            <p:cNvSpPr/>
            <p:nvPr/>
          </p:nvSpPr>
          <p:spPr>
            <a:xfrm>
              <a:off x="2909455" y="373375"/>
              <a:ext cx="8465127" cy="11367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CuadroTexto 3">
              <a:extLst>
                <a:ext uri="{FF2B5EF4-FFF2-40B4-BE49-F238E27FC236}">
                  <a16:creationId xmlns:a16="http://schemas.microsoft.com/office/drawing/2014/main" id="{1CCB752B-4336-E797-0DA8-ECE9BBFD7C27}"/>
                </a:ext>
              </a:extLst>
            </p:cNvPr>
            <p:cNvSpPr txBox="1"/>
            <p:nvPr/>
          </p:nvSpPr>
          <p:spPr>
            <a:xfrm>
              <a:off x="3138054" y="373375"/>
              <a:ext cx="8007927" cy="1092218"/>
            </a:xfrm>
            <a:prstGeom prst="rect">
              <a:avLst/>
            </a:prstGeom>
            <a:noFill/>
          </p:spPr>
          <p:txBody>
            <a:bodyPr wrap="square">
              <a:spAutoFit/>
            </a:bodyPr>
            <a:lstStyle/>
            <a:p>
              <a:pPr algn="ctr"/>
              <a:r>
                <a:rPr lang="es-AR" sz="3000" dirty="0">
                  <a:solidFill>
                    <a:schemeClr val="bg1"/>
                  </a:solidFill>
                  <a:latin typeface="Tw Cen MT Condensed (Títulos)"/>
                </a:rPr>
                <a:t>¿CUAL ES EL COMPRADOR MÁS HABITUAL?</a:t>
              </a:r>
            </a:p>
          </p:txBody>
        </p:sp>
      </p:grpSp>
      <p:pic>
        <p:nvPicPr>
          <p:cNvPr id="6" name="Imagen 5">
            <a:extLst>
              <a:ext uri="{FF2B5EF4-FFF2-40B4-BE49-F238E27FC236}">
                <a16:creationId xmlns:a16="http://schemas.microsoft.com/office/drawing/2014/main" id="{BC7967FF-6534-0B13-82EC-75B771DF144C}"/>
              </a:ext>
            </a:extLst>
          </p:cNvPr>
          <p:cNvPicPr>
            <a:picLocks noChangeAspect="1"/>
          </p:cNvPicPr>
          <p:nvPr/>
        </p:nvPicPr>
        <p:blipFill>
          <a:blip r:embed="rId2"/>
          <a:stretch>
            <a:fillRect/>
          </a:stretch>
        </p:blipFill>
        <p:spPr>
          <a:xfrm>
            <a:off x="6453033" y="3051459"/>
            <a:ext cx="4460605" cy="3353040"/>
          </a:xfrm>
          <a:prstGeom prst="rect">
            <a:avLst/>
          </a:prstGeom>
        </p:spPr>
      </p:pic>
      <p:pic>
        <p:nvPicPr>
          <p:cNvPr id="8" name="Imagen 7">
            <a:extLst>
              <a:ext uri="{FF2B5EF4-FFF2-40B4-BE49-F238E27FC236}">
                <a16:creationId xmlns:a16="http://schemas.microsoft.com/office/drawing/2014/main" id="{EE4F2146-6CC7-1BA8-8C16-F476573BB236}"/>
              </a:ext>
            </a:extLst>
          </p:cNvPr>
          <p:cNvPicPr>
            <a:picLocks noChangeAspect="1"/>
          </p:cNvPicPr>
          <p:nvPr/>
        </p:nvPicPr>
        <p:blipFill>
          <a:blip r:embed="rId3"/>
          <a:stretch>
            <a:fillRect/>
          </a:stretch>
        </p:blipFill>
        <p:spPr>
          <a:xfrm>
            <a:off x="1340161" y="3051459"/>
            <a:ext cx="4337003" cy="3353040"/>
          </a:xfrm>
          <a:prstGeom prst="rect">
            <a:avLst/>
          </a:prstGeom>
        </p:spPr>
      </p:pic>
      <p:grpSp>
        <p:nvGrpSpPr>
          <p:cNvPr id="14" name="Grupo 13">
            <a:extLst>
              <a:ext uri="{FF2B5EF4-FFF2-40B4-BE49-F238E27FC236}">
                <a16:creationId xmlns:a16="http://schemas.microsoft.com/office/drawing/2014/main" id="{BA050C3D-D477-77B2-A5AA-A663A8E2C436}"/>
              </a:ext>
            </a:extLst>
          </p:cNvPr>
          <p:cNvGrpSpPr/>
          <p:nvPr/>
        </p:nvGrpSpPr>
        <p:grpSpPr>
          <a:xfrm>
            <a:off x="1137316" y="1385454"/>
            <a:ext cx="9917367" cy="1432214"/>
            <a:chOff x="377273" y="1634836"/>
            <a:chExt cx="9917367" cy="1432214"/>
          </a:xfrm>
        </p:grpSpPr>
        <p:sp>
          <p:nvSpPr>
            <p:cNvPr id="12" name="Rectángulo: esquinas redondeadas 11">
              <a:extLst>
                <a:ext uri="{FF2B5EF4-FFF2-40B4-BE49-F238E27FC236}">
                  <a16:creationId xmlns:a16="http://schemas.microsoft.com/office/drawing/2014/main" id="{9BCF16BF-3FCF-38D9-D64A-B78618FB088F}"/>
                </a:ext>
              </a:extLst>
            </p:cNvPr>
            <p:cNvSpPr/>
            <p:nvPr/>
          </p:nvSpPr>
          <p:spPr>
            <a:xfrm>
              <a:off x="377273" y="1634836"/>
              <a:ext cx="9917367" cy="1432214"/>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CuadroTexto 9">
              <a:extLst>
                <a:ext uri="{FF2B5EF4-FFF2-40B4-BE49-F238E27FC236}">
                  <a16:creationId xmlns:a16="http://schemas.microsoft.com/office/drawing/2014/main" id="{43758261-302B-CD8D-BFDE-0BF671E76752}"/>
                </a:ext>
              </a:extLst>
            </p:cNvPr>
            <p:cNvSpPr txBox="1"/>
            <p:nvPr/>
          </p:nvSpPr>
          <p:spPr>
            <a:xfrm>
              <a:off x="466970" y="1764878"/>
              <a:ext cx="9737971" cy="1200329"/>
            </a:xfrm>
            <a:prstGeom prst="rect">
              <a:avLst/>
            </a:prstGeom>
            <a:noFill/>
          </p:spPr>
          <p:txBody>
            <a:bodyPr wrap="square">
              <a:spAutoFit/>
            </a:bodyPr>
            <a:lstStyle/>
            <a:p>
              <a:pPr algn="just"/>
              <a:r>
                <a:rPr lang="es-AR" b="0" i="0" dirty="0">
                  <a:solidFill>
                    <a:srgbClr val="374151"/>
                  </a:solidFill>
                  <a:effectLst/>
                  <a:latin typeface="Tw Cen MT (Cuerpo)"/>
                </a:rPr>
                <a:t>El consumidor final es el principal cliente en nuestra base de datos, seguido por el cliente corporativo y, en último lugar, el cliente de home office.</a:t>
              </a:r>
            </a:p>
            <a:p>
              <a:pPr algn="just"/>
              <a:r>
                <a:rPr lang="es-AR" b="0" i="0" dirty="0">
                  <a:solidFill>
                    <a:srgbClr val="374151"/>
                  </a:solidFill>
                  <a:effectLst/>
                  <a:latin typeface="Tw Cen MT (Cuerpo)"/>
                </a:rPr>
                <a:t>Además, se observa que este mismo orden se mantiene cuando se analiza la suma total facturada por tipo de cliente.</a:t>
              </a:r>
            </a:p>
          </p:txBody>
        </p:sp>
      </p:grpSp>
    </p:spTree>
    <p:extLst>
      <p:ext uri="{BB962C8B-B14F-4D97-AF65-F5344CB8AC3E}">
        <p14:creationId xmlns:p14="http://schemas.microsoft.com/office/powerpoint/2010/main" val="2276251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2981</TotalTime>
  <Words>895</Words>
  <Application>Microsoft Office PowerPoint</Application>
  <PresentationFormat>Panorámica</PresentationFormat>
  <Paragraphs>53</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Söhne</vt:lpstr>
      <vt:lpstr>Tw Cen MT</vt:lpstr>
      <vt:lpstr>Tw Cen MT (Cuerpo)</vt:lpstr>
      <vt:lpstr>Tw Cen MT Condensed</vt:lpstr>
      <vt:lpstr>Tw Cen MT Condensed (Títulos)</vt:lpstr>
      <vt:lpstr>Wingdings 3</vt:lpstr>
      <vt:lpstr>Integral</vt:lpstr>
      <vt:lpstr>Sample - Superstore Sales </vt:lpstr>
      <vt:lpstr>Presentación de PowerPoint</vt:lpstr>
      <vt:lpstr>Presentación de PowerPoint</vt:lpstr>
      <vt:lpstr>2- Hipótesis y Preguntas</vt:lpstr>
      <vt:lpstr>3- resumen METADATA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 Superstore Sales</dc:title>
  <dc:creator>Gabriela Lombardini</dc:creator>
  <cp:lastModifiedBy>florencia sosa</cp:lastModifiedBy>
  <cp:revision>8</cp:revision>
  <dcterms:created xsi:type="dcterms:W3CDTF">2023-06-09T17:14:40Z</dcterms:created>
  <dcterms:modified xsi:type="dcterms:W3CDTF">2023-06-12T18:48:22Z</dcterms:modified>
</cp:coreProperties>
</file>