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FC9DBE1-6137-47B9-95D1-849027E74426}">
          <p14:sldIdLst>
            <p14:sldId id="256"/>
            <p14:sldId id="260"/>
            <p14:sldId id="257"/>
            <p14:sldId id="258"/>
            <p14:sldId id="259"/>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xueshu.baidu.com/s?wd=author:(Derek%20Greene)%20&amp;tn=SE_baiduxueshu_c1gjeupa&amp;ie=utf-8&amp;sc_f_para=sc_hilight%3Dperson" TargetMode="External"/><Relationship Id="rId2" Type="http://schemas.openxmlformats.org/officeDocument/2006/relationships/hyperlink" Target="https://xueshu.baidu.com/s?wd=author:(Aaron%20F.%20McDaid)%20&amp;tn=SE_baiduxueshu_c1gjeupa&amp;ie=utf-8&amp;sc_f_para=sc_hilight%3Dperson" TargetMode="External"/><Relationship Id="rId1" Type="http://schemas.openxmlformats.org/officeDocument/2006/relationships/slideLayout" Target="../slideLayouts/slideLayout2.xml"/><Relationship Id="rId4" Type="http://schemas.openxmlformats.org/officeDocument/2006/relationships/hyperlink" Target="https://xueshu.baidu.com/s?wd=author:(Neil%20Hurley)%20&amp;tn=SE_baiduxueshu_c1gjeupa&amp;ie=utf-8&amp;sc_f_para=sc_hilight%3Dper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CA89D-4FFE-4AC0-9176-ADDA29D29E5D}"/>
              </a:ext>
            </a:extLst>
          </p:cNvPr>
          <p:cNvSpPr>
            <a:spLocks noGrp="1"/>
          </p:cNvSpPr>
          <p:nvPr>
            <p:ph type="ctrTitle"/>
          </p:nvPr>
        </p:nvSpPr>
        <p:spPr>
          <a:xfrm>
            <a:off x="2086252" y="2816440"/>
            <a:ext cx="9338462" cy="2262781"/>
          </a:xfrm>
        </p:spPr>
        <p:txBody>
          <a:bodyPr/>
          <a:lstStyle/>
          <a:p>
            <a:r>
              <a:rPr lang="zh-CN" altLang="en-US" dirty="0"/>
              <a:t>关于重叠社区发现实验的讨论</a:t>
            </a:r>
          </a:p>
        </p:txBody>
      </p:sp>
    </p:spTree>
    <p:extLst>
      <p:ext uri="{BB962C8B-B14F-4D97-AF65-F5344CB8AC3E}">
        <p14:creationId xmlns:p14="http://schemas.microsoft.com/office/powerpoint/2010/main" val="302742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162E7-2A6B-4D05-BFFA-CC4F8CE71B2F}"/>
              </a:ext>
            </a:extLst>
          </p:cNvPr>
          <p:cNvSpPr>
            <a:spLocks noGrp="1"/>
          </p:cNvSpPr>
          <p:nvPr>
            <p:ph type="title"/>
          </p:nvPr>
        </p:nvSpPr>
        <p:spPr/>
        <p:txBody>
          <a:bodyPr/>
          <a:lstStyle/>
          <a:p>
            <a:r>
              <a:rPr lang="en-US" altLang="zh-CN" dirty="0"/>
              <a:t>Ω Index</a:t>
            </a:r>
            <a:endParaRPr lang="zh-CN" altLang="en-US" dirty="0"/>
          </a:p>
        </p:txBody>
      </p:sp>
      <p:sp>
        <p:nvSpPr>
          <p:cNvPr id="3" name="内容占位符 2">
            <a:extLst>
              <a:ext uri="{FF2B5EF4-FFF2-40B4-BE49-F238E27FC236}">
                <a16:creationId xmlns:a16="http://schemas.microsoft.com/office/drawing/2014/main" id="{0E3533BB-D2B9-4106-A62E-127D06D4F234}"/>
              </a:ext>
            </a:extLst>
          </p:cNvPr>
          <p:cNvSpPr>
            <a:spLocks noGrp="1"/>
          </p:cNvSpPr>
          <p:nvPr>
            <p:ph idx="1"/>
          </p:nvPr>
        </p:nvSpPr>
        <p:spPr/>
        <p:txBody>
          <a:bodyPr/>
          <a:lstStyle/>
          <a:p>
            <a:r>
              <a:rPr lang="zh-CN" altLang="en-US" dirty="0"/>
              <a:t>重叠社区识别的另外一个常用的指标是</a:t>
            </a:r>
            <a:r>
              <a:rPr lang="en-US" altLang="zh-CN" dirty="0"/>
              <a:t>Omega</a:t>
            </a:r>
            <a:r>
              <a:rPr lang="zh-CN" altLang="en-US" dirty="0"/>
              <a:t>指标，同上面一样，我们把两种社区划分记作是</a:t>
            </a:r>
            <a:r>
              <a:rPr lang="en-US" altLang="zh-CN" dirty="0"/>
              <a:t>X</a:t>
            </a:r>
            <a:r>
              <a:rPr lang="zh-CN" altLang="en-US" dirty="0"/>
              <a:t>和</a:t>
            </a:r>
            <a:r>
              <a:rPr lang="en-US" altLang="zh-CN" dirty="0"/>
              <a:t>Y</a:t>
            </a:r>
            <a:r>
              <a:rPr lang="zh-CN" altLang="en-US" dirty="0"/>
              <a:t>。</a:t>
            </a:r>
            <a:endParaRPr lang="en-US" altLang="zh-CN" dirty="0"/>
          </a:p>
          <a:p>
            <a:r>
              <a:rPr lang="zh-CN" altLang="en-US" dirty="0"/>
              <a:t>这种方法的基本思想是从原图的节点集合</a:t>
            </a:r>
            <a:r>
              <a:rPr lang="en-US" altLang="zh-CN" dirty="0"/>
              <a:t>V</a:t>
            </a:r>
            <a:r>
              <a:rPr lang="zh-CN" altLang="en-US" dirty="0"/>
              <a:t>中任意取两个点，然后判断两种社区划分方法对这两个点是否划分到同一个社区。</a:t>
            </a:r>
            <a:endParaRPr lang="en-US" altLang="zh-CN" dirty="0"/>
          </a:p>
          <a:p>
            <a:endParaRPr lang="en-US" altLang="zh-CN" dirty="0"/>
          </a:p>
          <a:p>
            <a:r>
              <a:rPr lang="zh-CN" altLang="en-US" dirty="0"/>
              <a:t>假设节点集合</a:t>
            </a:r>
            <a:r>
              <a:rPr lang="en-US" altLang="zh-CN" dirty="0"/>
              <a:t>V</a:t>
            </a:r>
            <a:r>
              <a:rPr lang="zh-CN" altLang="en-US" dirty="0"/>
              <a:t>中任取两个点，一共有</a:t>
            </a:r>
            <a:r>
              <a:rPr lang="en-US" altLang="zh-CN" dirty="0"/>
              <a:t>N</a:t>
            </a:r>
            <a:r>
              <a:rPr lang="zh-CN" altLang="en-US" dirty="0"/>
              <a:t>种取法，若</a:t>
            </a:r>
            <a:r>
              <a:rPr lang="en-US" altLang="zh-CN" dirty="0"/>
              <a:t>n</a:t>
            </a:r>
            <a:r>
              <a:rPr lang="zh-CN" altLang="en-US" dirty="0"/>
              <a:t>为图中总节点的个数，那么   有               ，定义</a:t>
            </a:r>
            <a:r>
              <a:rPr lang="en-US" altLang="zh-CN" dirty="0"/>
              <a:t>J</a:t>
            </a:r>
            <a:r>
              <a:rPr lang="zh-CN" altLang="en-US" dirty="0"/>
              <a:t>为</a:t>
            </a:r>
            <a:r>
              <a:rPr lang="en-US" altLang="zh-CN" dirty="0"/>
              <a:t>X</a:t>
            </a:r>
            <a:r>
              <a:rPr lang="zh-CN" altLang="en-US" dirty="0"/>
              <a:t>划分中把任意两个点分到同一个社区的最大社区编号，</a:t>
            </a:r>
            <a:r>
              <a:rPr lang="en-US" altLang="zh-CN" dirty="0"/>
              <a:t>K</a:t>
            </a:r>
            <a:r>
              <a:rPr lang="zh-CN" altLang="en-US" dirty="0"/>
              <a:t>为</a:t>
            </a:r>
            <a:r>
              <a:rPr lang="en-US" altLang="zh-CN" dirty="0"/>
              <a:t>Y</a:t>
            </a:r>
            <a:r>
              <a:rPr lang="zh-CN" altLang="en-US" dirty="0"/>
              <a:t>划分中把任意两个点分到同一社区的最大社区编号，    表示</a:t>
            </a:r>
            <a:r>
              <a:rPr lang="en-US" altLang="zh-CN" dirty="0"/>
              <a:t>X</a:t>
            </a:r>
            <a:r>
              <a:rPr lang="zh-CN" altLang="en-US" dirty="0"/>
              <a:t>划分和</a:t>
            </a:r>
            <a:r>
              <a:rPr lang="en-US" altLang="zh-CN" dirty="0"/>
              <a:t>Y</a:t>
            </a:r>
            <a:r>
              <a:rPr lang="zh-CN" altLang="en-US" dirty="0"/>
              <a:t>划分把同一对节点划分到</a:t>
            </a:r>
            <a:r>
              <a:rPr lang="en-US" altLang="zh-CN" dirty="0"/>
              <a:t>j</a:t>
            </a:r>
            <a:r>
              <a:rPr lang="zh-CN" altLang="en-US" dirty="0"/>
              <a:t>社区的数目，然后记                   分别为划分</a:t>
            </a:r>
            <a:r>
              <a:rPr lang="en-US" altLang="zh-CN" dirty="0"/>
              <a:t>X</a:t>
            </a:r>
            <a:r>
              <a:rPr lang="zh-CN" altLang="en-US" dirty="0"/>
              <a:t>的第</a:t>
            </a:r>
            <a:r>
              <a:rPr lang="en-US" altLang="zh-CN" dirty="0"/>
              <a:t>j</a:t>
            </a:r>
            <a:r>
              <a:rPr lang="zh-CN" altLang="en-US" dirty="0"/>
              <a:t>个社区中节点总数，划分</a:t>
            </a:r>
            <a:r>
              <a:rPr lang="en-US" altLang="zh-CN" dirty="0"/>
              <a:t>Y</a:t>
            </a:r>
            <a:r>
              <a:rPr lang="zh-CN" altLang="en-US" dirty="0"/>
              <a:t>的第</a:t>
            </a:r>
            <a:r>
              <a:rPr lang="en-US" altLang="zh-CN" dirty="0"/>
              <a:t>j</a:t>
            </a:r>
            <a:r>
              <a:rPr lang="zh-CN" altLang="en-US" dirty="0"/>
              <a:t>个社区中节点总数。</a:t>
            </a:r>
            <a:endParaRPr lang="en-US" altLang="zh-CN" dirty="0"/>
          </a:p>
        </p:txBody>
      </p:sp>
      <p:graphicFrame>
        <p:nvGraphicFramePr>
          <p:cNvPr id="4" name="对象 3">
            <a:extLst>
              <a:ext uri="{FF2B5EF4-FFF2-40B4-BE49-F238E27FC236}">
                <a16:creationId xmlns:a16="http://schemas.microsoft.com/office/drawing/2014/main" id="{4460BC08-006B-42FA-8D4C-C15DC014B27B}"/>
              </a:ext>
            </a:extLst>
          </p:cNvPr>
          <p:cNvGraphicFramePr>
            <a:graphicFrameLocks noChangeAspect="1"/>
          </p:cNvGraphicFramePr>
          <p:nvPr>
            <p:extLst>
              <p:ext uri="{D42A27DB-BD31-4B8C-83A1-F6EECF244321}">
                <p14:modId xmlns:p14="http://schemas.microsoft.com/office/powerpoint/2010/main" val="860521566"/>
              </p:ext>
            </p:extLst>
          </p:nvPr>
        </p:nvGraphicFramePr>
        <p:xfrm>
          <a:off x="3310032" y="4197904"/>
          <a:ext cx="826964" cy="358351"/>
        </p:xfrm>
        <a:graphic>
          <a:graphicData uri="http://schemas.openxmlformats.org/presentationml/2006/ole">
            <mc:AlternateContent xmlns:mc="http://schemas.openxmlformats.org/markup-compatibility/2006">
              <mc:Choice xmlns:v="urn:schemas-microsoft-com:vml" Requires="v">
                <p:oleObj spid="_x0000_s7180" name="AxMath" r:id="rId3" imgW="666720" imgH="289440" progId="Equation.AxMath">
                  <p:embed/>
                </p:oleObj>
              </mc:Choice>
              <mc:Fallback>
                <p:oleObj name="AxMath" r:id="rId3" imgW="666720" imgH="289440" progId="Equation.AxMath">
                  <p:embed/>
                  <p:pic>
                    <p:nvPicPr>
                      <p:cNvPr id="0" name=""/>
                      <p:cNvPicPr/>
                      <p:nvPr/>
                    </p:nvPicPr>
                    <p:blipFill>
                      <a:blip r:embed="rId4"/>
                      <a:stretch>
                        <a:fillRect/>
                      </a:stretch>
                    </p:blipFill>
                    <p:spPr>
                      <a:xfrm>
                        <a:off x="3310032" y="4197904"/>
                        <a:ext cx="826964" cy="35835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6C1CA8E0-E450-48E9-980B-D9050CD77992}"/>
              </a:ext>
            </a:extLst>
          </p:cNvPr>
          <p:cNvGraphicFramePr>
            <a:graphicFrameLocks noChangeAspect="1"/>
          </p:cNvGraphicFramePr>
          <p:nvPr>
            <p:extLst>
              <p:ext uri="{D42A27DB-BD31-4B8C-83A1-F6EECF244321}">
                <p14:modId xmlns:p14="http://schemas.microsoft.com/office/powerpoint/2010/main" val="3209545863"/>
              </p:ext>
            </p:extLst>
          </p:nvPr>
        </p:nvGraphicFramePr>
        <p:xfrm>
          <a:off x="8230753" y="4440473"/>
          <a:ext cx="318443" cy="384253"/>
        </p:xfrm>
        <a:graphic>
          <a:graphicData uri="http://schemas.openxmlformats.org/presentationml/2006/ole">
            <mc:AlternateContent xmlns:mc="http://schemas.openxmlformats.org/markup-compatibility/2006">
              <mc:Choice xmlns:v="urn:schemas-microsoft-com:vml" Requires="v">
                <p:oleObj spid="_x0000_s7181" name="AxMath" r:id="rId5" imgW="238320" imgH="287280" progId="Equation.AxMath">
                  <p:embed/>
                </p:oleObj>
              </mc:Choice>
              <mc:Fallback>
                <p:oleObj name="AxMath" r:id="rId5" imgW="238320" imgH="287280" progId="Equation.AxMath">
                  <p:embed/>
                  <p:pic>
                    <p:nvPicPr>
                      <p:cNvPr id="0" name=""/>
                      <p:cNvPicPr/>
                      <p:nvPr/>
                    </p:nvPicPr>
                    <p:blipFill>
                      <a:blip r:embed="rId6"/>
                      <a:stretch>
                        <a:fillRect/>
                      </a:stretch>
                    </p:blipFill>
                    <p:spPr>
                      <a:xfrm>
                        <a:off x="8230753" y="4440473"/>
                        <a:ext cx="318443" cy="38425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F73D6D7-CC67-494E-A1B5-342A777904E1}"/>
              </a:ext>
            </a:extLst>
          </p:cNvPr>
          <p:cNvGraphicFramePr>
            <a:graphicFrameLocks noChangeAspect="1"/>
          </p:cNvGraphicFramePr>
          <p:nvPr>
            <p:extLst>
              <p:ext uri="{D42A27DB-BD31-4B8C-83A1-F6EECF244321}">
                <p14:modId xmlns:p14="http://schemas.microsoft.com/office/powerpoint/2010/main" val="1159374660"/>
              </p:ext>
            </p:extLst>
          </p:nvPr>
        </p:nvGraphicFramePr>
        <p:xfrm>
          <a:off x="6338826" y="4755269"/>
          <a:ext cx="1109540" cy="335830"/>
        </p:xfrm>
        <a:graphic>
          <a:graphicData uri="http://schemas.openxmlformats.org/presentationml/2006/ole">
            <mc:AlternateContent xmlns:mc="http://schemas.openxmlformats.org/markup-compatibility/2006">
              <mc:Choice xmlns:v="urn:schemas-microsoft-com:vml" Requires="v">
                <p:oleObj spid="_x0000_s7182" name="AxMath" r:id="rId7" imgW="948600" imgH="287280" progId="Equation.AxMath">
                  <p:embed/>
                </p:oleObj>
              </mc:Choice>
              <mc:Fallback>
                <p:oleObj name="AxMath" r:id="rId7" imgW="948600" imgH="287280" progId="Equation.AxMath">
                  <p:embed/>
                  <p:pic>
                    <p:nvPicPr>
                      <p:cNvPr id="0" name=""/>
                      <p:cNvPicPr/>
                      <p:nvPr/>
                    </p:nvPicPr>
                    <p:blipFill>
                      <a:blip r:embed="rId8"/>
                      <a:stretch>
                        <a:fillRect/>
                      </a:stretch>
                    </p:blipFill>
                    <p:spPr>
                      <a:xfrm>
                        <a:off x="6338826" y="4755269"/>
                        <a:ext cx="1109540" cy="335830"/>
                      </a:xfrm>
                      <a:prstGeom prst="rect">
                        <a:avLst/>
                      </a:prstGeom>
                    </p:spPr>
                  </p:pic>
                </p:oleObj>
              </mc:Fallback>
            </mc:AlternateContent>
          </a:graphicData>
        </a:graphic>
      </p:graphicFrame>
    </p:spTree>
    <p:extLst>
      <p:ext uri="{BB962C8B-B14F-4D97-AF65-F5344CB8AC3E}">
        <p14:creationId xmlns:p14="http://schemas.microsoft.com/office/powerpoint/2010/main" val="219036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8722C-9DF4-41CB-8DDA-25BA31784326}"/>
              </a:ext>
            </a:extLst>
          </p:cNvPr>
          <p:cNvSpPr>
            <a:spLocks noGrp="1"/>
          </p:cNvSpPr>
          <p:nvPr>
            <p:ph type="title"/>
          </p:nvPr>
        </p:nvSpPr>
        <p:spPr/>
        <p:txBody>
          <a:bodyPr/>
          <a:lstStyle/>
          <a:p>
            <a:r>
              <a:rPr lang="en-US" altLang="zh-CN" dirty="0"/>
              <a:t>Ω Index</a:t>
            </a:r>
            <a:endParaRPr lang="zh-CN" altLang="en-US" dirty="0"/>
          </a:p>
        </p:txBody>
      </p:sp>
      <p:sp>
        <p:nvSpPr>
          <p:cNvPr id="3" name="内容占位符 2">
            <a:extLst>
              <a:ext uri="{FF2B5EF4-FFF2-40B4-BE49-F238E27FC236}">
                <a16:creationId xmlns:a16="http://schemas.microsoft.com/office/drawing/2014/main" id="{17B9ED0D-4292-437D-B6E5-AABC2AC939C0}"/>
              </a:ext>
            </a:extLst>
          </p:cNvPr>
          <p:cNvSpPr>
            <a:spLocks noGrp="1"/>
          </p:cNvSpPr>
          <p:nvPr>
            <p:ph idx="1"/>
          </p:nvPr>
        </p:nvSpPr>
        <p:spPr/>
        <p:txBody>
          <a:bodyPr>
            <a:normAutofit lnSpcReduction="10000"/>
          </a:bodyPr>
          <a:lstStyle/>
          <a:p>
            <a:r>
              <a:rPr lang="zh-CN" altLang="en-US" dirty="0"/>
              <a:t>有了上述的定义，接着就能够根据如下公式计算</a:t>
            </a:r>
            <a:r>
              <a:rPr lang="en-US" altLang="zh-CN" dirty="0"/>
              <a:t>Ω Index</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同</a:t>
            </a:r>
            <a:r>
              <a:rPr lang="en-US" altLang="zh-CN" dirty="0"/>
              <a:t>ONMI</a:t>
            </a:r>
            <a:r>
              <a:rPr lang="zh-CN" altLang="en-US" dirty="0"/>
              <a:t>一样，</a:t>
            </a:r>
            <a:r>
              <a:rPr lang="en-US" altLang="zh-CN" dirty="0"/>
              <a:t>Ω Index</a:t>
            </a:r>
            <a:r>
              <a:rPr lang="zh-CN" altLang="en-US" dirty="0"/>
              <a:t>值的取值范围也是</a:t>
            </a:r>
            <a:r>
              <a:rPr lang="en-US" altLang="zh-CN" dirty="0"/>
              <a:t>[0,1]</a:t>
            </a:r>
            <a:r>
              <a:rPr lang="zh-CN" altLang="en-US" dirty="0"/>
              <a:t>，它的值越接近</a:t>
            </a:r>
            <a:r>
              <a:rPr lang="en-US" altLang="zh-CN" dirty="0"/>
              <a:t>1</a:t>
            </a:r>
            <a:r>
              <a:rPr lang="zh-CN" altLang="en-US" dirty="0"/>
              <a:t>表示两种划分方式（</a:t>
            </a:r>
            <a:r>
              <a:rPr lang="en-US" altLang="zh-CN" dirty="0"/>
              <a:t>X</a:t>
            </a:r>
            <a:r>
              <a:rPr lang="zh-CN" altLang="en-US" dirty="0"/>
              <a:t>、</a:t>
            </a:r>
            <a:r>
              <a:rPr lang="en-US" altLang="zh-CN" dirty="0"/>
              <a:t>Y</a:t>
            </a:r>
            <a:r>
              <a:rPr lang="zh-CN" altLang="en-US" dirty="0"/>
              <a:t>）的结果越接近。</a:t>
            </a:r>
            <a:endParaRPr lang="en-US" altLang="zh-CN" dirty="0"/>
          </a:p>
          <a:p>
            <a:endParaRPr lang="en-US" altLang="zh-CN" dirty="0"/>
          </a:p>
          <a:p>
            <a:endParaRPr lang="zh-CN" altLang="en-US" dirty="0"/>
          </a:p>
        </p:txBody>
      </p:sp>
      <p:graphicFrame>
        <p:nvGraphicFramePr>
          <p:cNvPr id="4" name="对象 3">
            <a:extLst>
              <a:ext uri="{FF2B5EF4-FFF2-40B4-BE49-F238E27FC236}">
                <a16:creationId xmlns:a16="http://schemas.microsoft.com/office/drawing/2014/main" id="{DA3D4D6E-209E-4F57-99B1-6310DB2561CA}"/>
              </a:ext>
            </a:extLst>
          </p:cNvPr>
          <p:cNvGraphicFramePr>
            <a:graphicFrameLocks noChangeAspect="1"/>
          </p:cNvGraphicFramePr>
          <p:nvPr>
            <p:extLst>
              <p:ext uri="{D42A27DB-BD31-4B8C-83A1-F6EECF244321}">
                <p14:modId xmlns:p14="http://schemas.microsoft.com/office/powerpoint/2010/main" val="2447381015"/>
              </p:ext>
            </p:extLst>
          </p:nvPr>
        </p:nvGraphicFramePr>
        <p:xfrm>
          <a:off x="4030354" y="2540808"/>
          <a:ext cx="4478205" cy="2412932"/>
        </p:xfrm>
        <a:graphic>
          <a:graphicData uri="http://schemas.openxmlformats.org/presentationml/2006/ole">
            <mc:AlternateContent xmlns:mc="http://schemas.openxmlformats.org/markup-compatibility/2006">
              <mc:Choice xmlns:v="urn:schemas-microsoft-com:vml" Requires="v">
                <p:oleObj spid="_x0000_s8199" name="AxMath" r:id="rId3" imgW="3435120" imgH="1850760" progId="Equation.AxMath">
                  <p:embed/>
                </p:oleObj>
              </mc:Choice>
              <mc:Fallback>
                <p:oleObj name="AxMath" r:id="rId3" imgW="3435120" imgH="1850760" progId="Equation.AxMath">
                  <p:embed/>
                  <p:pic>
                    <p:nvPicPr>
                      <p:cNvPr id="0" name=""/>
                      <p:cNvPicPr/>
                      <p:nvPr/>
                    </p:nvPicPr>
                    <p:blipFill>
                      <a:blip r:embed="rId4"/>
                      <a:stretch>
                        <a:fillRect/>
                      </a:stretch>
                    </p:blipFill>
                    <p:spPr>
                      <a:xfrm>
                        <a:off x="4030354" y="2540808"/>
                        <a:ext cx="4478205" cy="2412932"/>
                      </a:xfrm>
                      <a:prstGeom prst="rect">
                        <a:avLst/>
                      </a:prstGeom>
                    </p:spPr>
                  </p:pic>
                </p:oleObj>
              </mc:Fallback>
            </mc:AlternateContent>
          </a:graphicData>
        </a:graphic>
      </p:graphicFrame>
    </p:spTree>
    <p:extLst>
      <p:ext uri="{BB962C8B-B14F-4D97-AF65-F5344CB8AC3E}">
        <p14:creationId xmlns:p14="http://schemas.microsoft.com/office/powerpoint/2010/main" val="214023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CE6BB-9B3F-4461-BA67-2F97BE51689C}"/>
              </a:ext>
            </a:extLst>
          </p:cNvPr>
          <p:cNvSpPr>
            <a:spLocks noGrp="1"/>
          </p:cNvSpPr>
          <p:nvPr>
            <p:ph type="title"/>
          </p:nvPr>
        </p:nvSpPr>
        <p:spPr/>
        <p:txBody>
          <a:bodyPr/>
          <a:lstStyle/>
          <a:p>
            <a:r>
              <a:rPr lang="zh-CN" altLang="en-US" dirty="0"/>
              <a:t>关于社区发现的实验</a:t>
            </a:r>
          </a:p>
        </p:txBody>
      </p:sp>
      <p:sp>
        <p:nvSpPr>
          <p:cNvPr id="3" name="内容占位符 2">
            <a:extLst>
              <a:ext uri="{FF2B5EF4-FFF2-40B4-BE49-F238E27FC236}">
                <a16:creationId xmlns:a16="http://schemas.microsoft.com/office/drawing/2014/main" id="{9C153E20-E0A4-40BE-AB47-55961EF9704D}"/>
              </a:ext>
            </a:extLst>
          </p:cNvPr>
          <p:cNvSpPr>
            <a:spLocks noGrp="1"/>
          </p:cNvSpPr>
          <p:nvPr>
            <p:ph idx="1"/>
          </p:nvPr>
        </p:nvSpPr>
        <p:spPr/>
        <p:txBody>
          <a:bodyPr/>
          <a:lstStyle/>
          <a:p>
            <a:r>
              <a:rPr lang="zh-CN" altLang="en-US" dirty="0"/>
              <a:t>有了上面讨论的两种指标，我们接下去就具体讨论下，一个重叠社区发现算法如何进行实验，以及实验的步骤是什么。</a:t>
            </a:r>
            <a:endParaRPr lang="en-US" altLang="zh-CN" dirty="0"/>
          </a:p>
          <a:p>
            <a:endParaRPr lang="en-US" altLang="zh-CN" dirty="0"/>
          </a:p>
          <a:p>
            <a:endParaRPr lang="en-US" altLang="zh-CN" dirty="0"/>
          </a:p>
          <a:p>
            <a:endParaRPr lang="en-US" altLang="zh-CN" dirty="0"/>
          </a:p>
          <a:p>
            <a:r>
              <a:rPr lang="zh-CN" altLang="en-US" dirty="0"/>
              <a:t>接下去的讨论是参考的上次讲过的基于集成思想做重叠社区发现的论文。虽然不同文章做实验的方法是存在一定差异的，但是总得来说有些思想、方法、步骤等还是具有一定的共通性的，学习这些东西对我们以后做实验具有一定的意义。</a:t>
            </a:r>
            <a:endParaRPr lang="en-US" altLang="zh-CN" dirty="0"/>
          </a:p>
          <a:p>
            <a:endParaRPr lang="en-US" altLang="zh-CN" dirty="0"/>
          </a:p>
        </p:txBody>
      </p:sp>
    </p:spTree>
    <p:extLst>
      <p:ext uri="{BB962C8B-B14F-4D97-AF65-F5344CB8AC3E}">
        <p14:creationId xmlns:p14="http://schemas.microsoft.com/office/powerpoint/2010/main" val="428885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32CE-8AA3-4D55-A978-50D62ED1A7F2}"/>
              </a:ext>
            </a:extLst>
          </p:cNvPr>
          <p:cNvSpPr>
            <a:spLocks noGrp="1"/>
          </p:cNvSpPr>
          <p:nvPr>
            <p:ph type="title"/>
          </p:nvPr>
        </p:nvSpPr>
        <p:spPr/>
        <p:txBody>
          <a:bodyPr/>
          <a:lstStyle/>
          <a:p>
            <a:r>
              <a:rPr lang="zh-CN" altLang="en-US" dirty="0"/>
              <a:t>关于社区发现的实验</a:t>
            </a:r>
          </a:p>
        </p:txBody>
      </p:sp>
      <p:sp>
        <p:nvSpPr>
          <p:cNvPr id="3" name="内容占位符 2">
            <a:extLst>
              <a:ext uri="{FF2B5EF4-FFF2-40B4-BE49-F238E27FC236}">
                <a16:creationId xmlns:a16="http://schemas.microsoft.com/office/drawing/2014/main" id="{4F0FFDD2-D75E-4926-8BC4-CFB28FDD3064}"/>
              </a:ext>
            </a:extLst>
          </p:cNvPr>
          <p:cNvSpPr>
            <a:spLocks noGrp="1"/>
          </p:cNvSpPr>
          <p:nvPr>
            <p:ph idx="1"/>
          </p:nvPr>
        </p:nvSpPr>
        <p:spPr/>
        <p:txBody>
          <a:bodyPr>
            <a:normAutofit fontScale="92500"/>
          </a:bodyPr>
          <a:lstStyle/>
          <a:p>
            <a:r>
              <a:rPr lang="zh-CN" altLang="en-US" dirty="0"/>
              <a:t>那篇文章中提到实验步骤具体来说是以下几步：</a:t>
            </a:r>
            <a:endParaRPr lang="en-US" altLang="zh-CN" dirty="0"/>
          </a:p>
          <a:p>
            <a:endParaRPr lang="en-US" altLang="zh-CN" dirty="0"/>
          </a:p>
          <a:p>
            <a:r>
              <a:rPr lang="zh-CN" altLang="en-US" dirty="0"/>
              <a:t>第一步：要明确数据集，并且简单地去介绍以下数据集的特点，背景以及来源。数据集的话，还分为人工合成网络和真实网络，其中人工合成网络的参数是可以自己设置的，在具体实验的时候，可以通过调节参数来观察结果的变化，这对于做实验带来了极大的便利。</a:t>
            </a:r>
            <a:endParaRPr lang="en-US" altLang="zh-CN" dirty="0"/>
          </a:p>
          <a:p>
            <a:endParaRPr lang="en-US" altLang="zh-CN" dirty="0"/>
          </a:p>
          <a:p>
            <a:r>
              <a:rPr lang="zh-CN" altLang="en-US" dirty="0"/>
              <a:t>第二步：要确定自己的算法内容以及打算和自己的算法进行比较的经典算法。这种比较一般是结合自身算法的优点展开的，如果自己的算法在设别社区精确度有优势则可以和一些经典的准确度高的算法比较。比如，在那篇文章中，自身的算法叫做</a:t>
            </a:r>
            <a:r>
              <a:rPr lang="en-US" altLang="zh-CN" dirty="0" err="1"/>
              <a:t>MeDOF</a:t>
            </a:r>
            <a:r>
              <a:rPr lang="zh-CN" altLang="en-US" dirty="0"/>
              <a:t>，然后要比较的算法是</a:t>
            </a:r>
            <a:r>
              <a:rPr lang="en-US" altLang="zh-CN" dirty="0"/>
              <a:t>OSLOM</a:t>
            </a:r>
            <a:r>
              <a:rPr lang="zh-CN" altLang="en-US" dirty="0"/>
              <a:t>、</a:t>
            </a:r>
            <a:r>
              <a:rPr lang="en-US" altLang="zh-CN" dirty="0"/>
              <a:t>EAGLE</a:t>
            </a:r>
            <a:r>
              <a:rPr lang="zh-CN" altLang="en-US" dirty="0"/>
              <a:t>、</a:t>
            </a:r>
            <a:r>
              <a:rPr lang="en-US" altLang="zh-CN" dirty="0"/>
              <a:t>COPRA</a:t>
            </a:r>
            <a:r>
              <a:rPr lang="zh-CN" altLang="en-US" dirty="0"/>
              <a:t>、</a:t>
            </a:r>
            <a:r>
              <a:rPr lang="en-US" altLang="zh-CN" dirty="0"/>
              <a:t>SLPA</a:t>
            </a:r>
            <a:r>
              <a:rPr lang="zh-CN" altLang="en-US" dirty="0"/>
              <a:t>、</a:t>
            </a:r>
            <a:r>
              <a:rPr lang="en-US" altLang="zh-CN" dirty="0"/>
              <a:t>MOSES</a:t>
            </a:r>
            <a:r>
              <a:rPr lang="zh-CN" altLang="en-US" dirty="0"/>
              <a:t>、</a:t>
            </a:r>
            <a:r>
              <a:rPr lang="en-US" altLang="zh-CN" dirty="0"/>
              <a:t>BIGCLAM.</a:t>
            </a:r>
            <a:r>
              <a:rPr lang="zh-CN" altLang="en-US" dirty="0"/>
              <a:t>另外，这一步中要求比较的算法具有一定的知名度且应该要稍微新颖一点，不然将会缺乏说服力。</a:t>
            </a:r>
          </a:p>
        </p:txBody>
      </p:sp>
    </p:spTree>
    <p:extLst>
      <p:ext uri="{BB962C8B-B14F-4D97-AF65-F5344CB8AC3E}">
        <p14:creationId xmlns:p14="http://schemas.microsoft.com/office/powerpoint/2010/main" val="392096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2962-06F1-4036-AC4B-4DC59E657FC5}"/>
              </a:ext>
            </a:extLst>
          </p:cNvPr>
          <p:cNvSpPr>
            <a:spLocks noGrp="1"/>
          </p:cNvSpPr>
          <p:nvPr>
            <p:ph type="title"/>
          </p:nvPr>
        </p:nvSpPr>
        <p:spPr/>
        <p:txBody>
          <a:bodyPr/>
          <a:lstStyle/>
          <a:p>
            <a:r>
              <a:rPr lang="zh-CN" altLang="en-US" dirty="0"/>
              <a:t>关于社区发现的实验</a:t>
            </a:r>
          </a:p>
        </p:txBody>
      </p:sp>
      <p:sp>
        <p:nvSpPr>
          <p:cNvPr id="3" name="内容占位符 2">
            <a:extLst>
              <a:ext uri="{FF2B5EF4-FFF2-40B4-BE49-F238E27FC236}">
                <a16:creationId xmlns:a16="http://schemas.microsoft.com/office/drawing/2014/main" id="{68434D16-D27C-49BA-965B-AE4E654F4CAA}"/>
              </a:ext>
            </a:extLst>
          </p:cNvPr>
          <p:cNvSpPr>
            <a:spLocks noGrp="1"/>
          </p:cNvSpPr>
          <p:nvPr>
            <p:ph idx="1"/>
          </p:nvPr>
        </p:nvSpPr>
        <p:spPr>
          <a:xfrm>
            <a:off x="2589212" y="2133600"/>
            <a:ext cx="8915400" cy="4100290"/>
          </a:xfrm>
        </p:spPr>
        <p:txBody>
          <a:bodyPr>
            <a:normAutofit/>
          </a:bodyPr>
          <a:lstStyle/>
          <a:p>
            <a:r>
              <a:rPr lang="zh-CN" altLang="en-US" dirty="0"/>
              <a:t>第三步：确定评价指标。这一步中，要先选取合适的评价指标，如果是做重叠社区发现，那么就选取前面提到的</a:t>
            </a:r>
            <a:r>
              <a:rPr lang="en-US" altLang="zh-CN" dirty="0"/>
              <a:t>ONMI</a:t>
            </a:r>
            <a:r>
              <a:rPr lang="zh-CN" altLang="en-US" dirty="0"/>
              <a:t>和</a:t>
            </a:r>
            <a:r>
              <a:rPr lang="en-US" altLang="zh-CN" dirty="0"/>
              <a:t>Ω index</a:t>
            </a:r>
            <a:r>
              <a:rPr lang="zh-CN" altLang="en-US" dirty="0"/>
              <a:t>作为评价指标，如果只是做大规模社区发现算法，那么可以选择</a:t>
            </a:r>
            <a:r>
              <a:rPr lang="en-US" altLang="zh-CN" dirty="0"/>
              <a:t>NMI</a:t>
            </a:r>
            <a:r>
              <a:rPr lang="zh-CN" altLang="en-US" dirty="0"/>
              <a:t>或者</a:t>
            </a:r>
            <a:r>
              <a:rPr lang="en-US" altLang="zh-CN" dirty="0"/>
              <a:t>ARI</a:t>
            </a:r>
            <a:r>
              <a:rPr lang="zh-CN" altLang="en-US" dirty="0"/>
              <a:t>作为评价指标。接着，可以简单介绍下这些指标，并给出取值的意义。</a:t>
            </a:r>
            <a:endParaRPr lang="en-US" altLang="zh-CN" dirty="0"/>
          </a:p>
          <a:p>
            <a:r>
              <a:rPr lang="zh-CN" altLang="en-US" dirty="0"/>
              <a:t>第四步：展示实验成果。具体展示如下：</a:t>
            </a:r>
            <a:endParaRPr lang="en-US" altLang="zh-CN" dirty="0"/>
          </a:p>
          <a:p>
            <a:pPr marL="0" indent="0">
              <a:buNone/>
            </a:pPr>
            <a:r>
              <a:rPr lang="en-US" altLang="zh-CN" dirty="0"/>
              <a:t>	</a:t>
            </a:r>
            <a:r>
              <a:rPr lang="zh-CN" altLang="en-US" dirty="0"/>
              <a:t>①</a:t>
            </a:r>
            <a:r>
              <a:rPr lang="en-US" altLang="zh-CN" dirty="0"/>
              <a:t>.</a:t>
            </a:r>
            <a:r>
              <a:rPr lang="zh-CN" altLang="en-US" dirty="0"/>
              <a:t>确定参数的设置。这是开始正式实验之前的一步，主要针对的是算法中还未能完全确定的参数进行一个设定，只有设定了参数，算法才能够正确地迭代下去。集成这篇文章中主要探究的是匹配函数、联系函数、阈值的选取。此外，要确定所选取的参数是合理的，就必须进行可视化展示，这就可以通过绘制图像来实现。集成这篇文章使用的是人工合成网络，所以它不断调整网络参数，使图像能够呈现曲线变化趋势，接着它选取了不同的参数值，在随着变化趋势中找到最合适的参数，最终得到结论。</a:t>
            </a:r>
            <a:endParaRPr lang="en-US" altLang="zh-CN" dirty="0"/>
          </a:p>
          <a:p>
            <a:pPr marL="0" indent="0">
              <a:buNone/>
            </a:pPr>
            <a:r>
              <a:rPr lang="en-US" altLang="zh-CN" dirty="0"/>
              <a:t>	</a:t>
            </a:r>
            <a:r>
              <a:rPr lang="zh-CN" altLang="en-US" dirty="0"/>
              <a:t>②</a:t>
            </a:r>
            <a:r>
              <a:rPr lang="en-US" altLang="zh-CN" dirty="0"/>
              <a:t>.</a:t>
            </a:r>
            <a:r>
              <a:rPr lang="zh-CN" altLang="en-US" dirty="0"/>
              <a:t>进行比较评价。这一步中，通过与先前选定的算法进行比较（比较的评价指标选择就是第三步选取的评价指标）得到算法在某方面上的显著优势。</a:t>
            </a:r>
            <a:endParaRPr lang="en-US" altLang="zh-CN" dirty="0"/>
          </a:p>
        </p:txBody>
      </p:sp>
    </p:spTree>
    <p:extLst>
      <p:ext uri="{BB962C8B-B14F-4D97-AF65-F5344CB8AC3E}">
        <p14:creationId xmlns:p14="http://schemas.microsoft.com/office/powerpoint/2010/main" val="81566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FCCA1-6734-4F04-8E76-B8B7EC4C8EF0}"/>
              </a:ext>
            </a:extLst>
          </p:cNvPr>
          <p:cNvSpPr>
            <a:spLocks noGrp="1"/>
          </p:cNvSpPr>
          <p:nvPr>
            <p:ph type="title"/>
          </p:nvPr>
        </p:nvSpPr>
        <p:spPr/>
        <p:txBody>
          <a:bodyPr/>
          <a:lstStyle/>
          <a:p>
            <a:r>
              <a:rPr lang="zh-CN" altLang="en-US" dirty="0"/>
              <a:t>第四步中参数的设置</a:t>
            </a:r>
          </a:p>
        </p:txBody>
      </p:sp>
      <p:pic>
        <p:nvPicPr>
          <p:cNvPr id="4" name="内容占位符 3">
            <a:extLst>
              <a:ext uri="{FF2B5EF4-FFF2-40B4-BE49-F238E27FC236}">
                <a16:creationId xmlns:a16="http://schemas.microsoft.com/office/drawing/2014/main" id="{3B7C1234-845C-40C6-AF6B-DC8EDEECAA7C}"/>
              </a:ext>
            </a:extLst>
          </p:cNvPr>
          <p:cNvPicPr>
            <a:picLocks noGrp="1" noChangeAspect="1"/>
          </p:cNvPicPr>
          <p:nvPr>
            <p:ph idx="1"/>
          </p:nvPr>
        </p:nvPicPr>
        <p:blipFill>
          <a:blip r:embed="rId2"/>
          <a:stretch>
            <a:fillRect/>
          </a:stretch>
        </p:blipFill>
        <p:spPr>
          <a:xfrm>
            <a:off x="2592926" y="2166151"/>
            <a:ext cx="8908214" cy="4305040"/>
          </a:xfrm>
          <a:prstGeom prst="rect">
            <a:avLst/>
          </a:prstGeom>
        </p:spPr>
      </p:pic>
    </p:spTree>
    <p:extLst>
      <p:ext uri="{BB962C8B-B14F-4D97-AF65-F5344CB8AC3E}">
        <p14:creationId xmlns:p14="http://schemas.microsoft.com/office/powerpoint/2010/main" val="400231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38F73-6A79-4E5C-AE79-521C3E7E4B5E}"/>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8FEAAED2-138B-4AFB-BEBF-CB1C16F8B5CA}"/>
              </a:ext>
            </a:extLst>
          </p:cNvPr>
          <p:cNvSpPr>
            <a:spLocks noGrp="1"/>
          </p:cNvSpPr>
          <p:nvPr>
            <p:ph idx="1"/>
          </p:nvPr>
        </p:nvSpPr>
        <p:spPr/>
        <p:txBody>
          <a:bodyPr/>
          <a:lstStyle/>
          <a:p>
            <a:r>
              <a:rPr lang="en-US" altLang="zh-CN" dirty="0"/>
              <a:t>1.</a:t>
            </a:r>
            <a:r>
              <a:rPr lang="en-US" altLang="zh-CN" b="1" i="1" u="sng" dirty="0"/>
              <a:t>Ensemble Detection and Analysis of Community in Complex Networks</a:t>
            </a:r>
            <a:r>
              <a:rPr lang="zh-CN" altLang="en-US" dirty="0"/>
              <a:t>，</a:t>
            </a:r>
            <a:r>
              <a:rPr lang="zh-CN" altLang="en-US" dirty="0">
                <a:latin typeface="+mn-ea"/>
              </a:rPr>
              <a:t>选自 </a:t>
            </a:r>
            <a:r>
              <a:rPr lang="en-US" altLang="zh-CN" b="1" i="1" u="sng" dirty="0"/>
              <a:t>ACM/IMS Translations on Data Science,Vol.1,No.1,Article2,January 2020</a:t>
            </a:r>
            <a:r>
              <a:rPr lang="en-US" altLang="zh-CN" dirty="0">
                <a:latin typeface="+mn-ea"/>
              </a:rPr>
              <a:t>.</a:t>
            </a:r>
          </a:p>
          <a:p>
            <a:endParaRPr lang="en-US" altLang="zh-CN" dirty="0"/>
          </a:p>
          <a:p>
            <a:r>
              <a:rPr lang="en-US" altLang="zh-CN" dirty="0"/>
              <a:t>2.</a:t>
            </a:r>
            <a:r>
              <a:rPr lang="en-US" altLang="zh-CN" b="1" i="1" u="sng" dirty="0">
                <a:solidFill>
                  <a:schemeClr val="tx1"/>
                </a:solidFill>
              </a:rPr>
              <a:t>Normalized Mutual Information to evaluate overlapping community finding algorithms </a:t>
            </a:r>
            <a:r>
              <a:rPr lang="zh-CN" altLang="en-US" dirty="0"/>
              <a:t>选自 </a:t>
            </a:r>
            <a:r>
              <a:rPr lang="en-US" altLang="zh-CN" b="1" i="1" u="sng" dirty="0">
                <a:solidFill>
                  <a:schemeClr val="tx1"/>
                </a:solidFill>
                <a:hlinkClick r:id="rId2">
                  <a:extLst>
                    <a:ext uri="{A12FA001-AC4F-418D-AE19-62706E023703}">
                      <ahyp:hlinkClr xmlns:ahyp="http://schemas.microsoft.com/office/drawing/2018/hyperlinkcolor" val="tx"/>
                    </a:ext>
                  </a:extLst>
                </a:hlinkClick>
              </a:rPr>
              <a:t>Aaron F. McDaid</a:t>
            </a:r>
            <a:r>
              <a:rPr lang="zh-CN" altLang="en-US" b="1" i="1" u="sng" dirty="0">
                <a:solidFill>
                  <a:schemeClr val="tx1"/>
                </a:solidFill>
              </a:rPr>
              <a:t>，</a:t>
            </a:r>
            <a:r>
              <a:rPr lang="en-US" altLang="zh-CN" b="1" i="1" u="sng" dirty="0">
                <a:solidFill>
                  <a:schemeClr val="tx1"/>
                </a:solidFill>
                <a:hlinkClick r:id="rId3">
                  <a:extLst>
                    <a:ext uri="{A12FA001-AC4F-418D-AE19-62706E023703}">
                      <ahyp:hlinkClr xmlns:ahyp="http://schemas.microsoft.com/office/drawing/2018/hyperlinkcolor" val="tx"/>
                    </a:ext>
                  </a:extLst>
                </a:hlinkClick>
              </a:rPr>
              <a:t>Derek Greene</a:t>
            </a:r>
            <a:r>
              <a:rPr lang="zh-CN" altLang="en-US" b="1" i="1" u="sng" dirty="0">
                <a:solidFill>
                  <a:schemeClr val="tx1"/>
                </a:solidFill>
              </a:rPr>
              <a:t>，</a:t>
            </a:r>
            <a:r>
              <a:rPr lang="en-US" altLang="zh-CN" b="1" i="1" u="sng" dirty="0">
                <a:solidFill>
                  <a:schemeClr val="tx1"/>
                </a:solidFill>
                <a:hlinkClick r:id="rId4">
                  <a:extLst>
                    <a:ext uri="{A12FA001-AC4F-418D-AE19-62706E023703}">
                      <ahyp:hlinkClr xmlns:ahyp="http://schemas.microsoft.com/office/drawing/2018/hyperlinkcolor" val="tx"/>
                    </a:ext>
                  </a:extLst>
                </a:hlinkClick>
              </a:rPr>
              <a:t>Neil </a:t>
            </a:r>
            <a:r>
              <a:rPr lang="en-US" altLang="zh-CN" b="1" i="1" u="sng" dirty="0" err="1">
                <a:solidFill>
                  <a:schemeClr val="tx1"/>
                </a:solidFill>
                <a:hlinkClick r:id="rId4">
                  <a:extLst>
                    <a:ext uri="{A12FA001-AC4F-418D-AE19-62706E023703}">
                      <ahyp:hlinkClr xmlns:ahyp="http://schemas.microsoft.com/office/drawing/2018/hyperlinkcolor" val="tx"/>
                    </a:ext>
                  </a:extLst>
                </a:hlinkClick>
              </a:rPr>
              <a:t>Hurley</a:t>
            </a:r>
            <a:r>
              <a:rPr lang="en-US" altLang="zh-CN" b="1" i="1" u="sng" dirty="0" err="1">
                <a:solidFill>
                  <a:schemeClr val="tx1"/>
                </a:solidFill>
              </a:rPr>
              <a:t>.CoRR</a:t>
            </a:r>
            <a:r>
              <a:rPr lang="zh-CN" altLang="en-US" b="1" i="1" u="sng" dirty="0">
                <a:solidFill>
                  <a:schemeClr val="tx1"/>
                </a:solidFill>
              </a:rPr>
              <a:t> </a:t>
            </a:r>
            <a:r>
              <a:rPr lang="en-US" altLang="zh-CN" b="1" i="1" u="sng" dirty="0">
                <a:solidFill>
                  <a:schemeClr val="tx1"/>
                </a:solidFill>
              </a:rPr>
              <a:t>abs/1110.2515(2011)</a:t>
            </a:r>
          </a:p>
          <a:p>
            <a:endParaRPr lang="en-US" altLang="zh-CN" b="1" i="1" u="sng" dirty="0">
              <a:solidFill>
                <a:schemeClr val="tx1"/>
              </a:solidFill>
            </a:endParaRPr>
          </a:p>
          <a:p>
            <a:r>
              <a:rPr lang="en-US" altLang="zh-CN" dirty="0">
                <a:solidFill>
                  <a:schemeClr val="tx1"/>
                </a:solidFill>
              </a:rPr>
              <a:t>3.</a:t>
            </a:r>
            <a:r>
              <a:rPr lang="en-US" altLang="zh-CN" b="1" i="1" u="sng" dirty="0">
                <a:solidFill>
                  <a:schemeClr val="tx1"/>
                </a:solidFill>
              </a:rPr>
              <a:t>Using the Omega Index for Evaluating Abstractive Community Detection</a:t>
            </a:r>
            <a:r>
              <a:rPr lang="zh-CN" altLang="en-US" dirty="0">
                <a:solidFill>
                  <a:schemeClr val="tx1"/>
                </a:solidFill>
              </a:rPr>
              <a:t>选自 </a:t>
            </a:r>
            <a:r>
              <a:rPr lang="en-US" altLang="zh-CN" b="1" i="1" u="sng" dirty="0">
                <a:solidFill>
                  <a:schemeClr val="tx1"/>
                </a:solidFill>
              </a:rPr>
              <a:t>https://dl.acm.org/citation.cfm?id=2391258.2391260</a:t>
            </a:r>
          </a:p>
        </p:txBody>
      </p:sp>
    </p:spTree>
    <p:extLst>
      <p:ext uri="{BB962C8B-B14F-4D97-AF65-F5344CB8AC3E}">
        <p14:creationId xmlns:p14="http://schemas.microsoft.com/office/powerpoint/2010/main" val="173253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7CE11-700C-4426-BA7B-044941F10BE3}"/>
              </a:ext>
            </a:extLst>
          </p:cNvPr>
          <p:cNvSpPr>
            <a:spLocks noGrp="1"/>
          </p:cNvSpPr>
          <p:nvPr>
            <p:ph type="title"/>
          </p:nvPr>
        </p:nvSpPr>
        <p:spPr/>
        <p:txBody>
          <a:bodyPr/>
          <a:lstStyle/>
          <a:p>
            <a:r>
              <a:rPr lang="zh-CN" altLang="en-US" dirty="0"/>
              <a:t>评价指标（</a:t>
            </a:r>
            <a:r>
              <a:rPr lang="en-US" altLang="zh-CN" dirty="0"/>
              <a:t>evaluation metrics</a:t>
            </a:r>
            <a:r>
              <a:rPr lang="zh-CN" altLang="en-US" dirty="0"/>
              <a:t>）</a:t>
            </a:r>
          </a:p>
        </p:txBody>
      </p:sp>
      <p:sp>
        <p:nvSpPr>
          <p:cNvPr id="3" name="内容占位符 2">
            <a:extLst>
              <a:ext uri="{FF2B5EF4-FFF2-40B4-BE49-F238E27FC236}">
                <a16:creationId xmlns:a16="http://schemas.microsoft.com/office/drawing/2014/main" id="{0D63C305-2762-4BD4-84EC-EB6DB5A0D784}"/>
              </a:ext>
            </a:extLst>
          </p:cNvPr>
          <p:cNvSpPr>
            <a:spLocks noGrp="1"/>
          </p:cNvSpPr>
          <p:nvPr>
            <p:ph idx="1"/>
          </p:nvPr>
        </p:nvSpPr>
        <p:spPr/>
        <p:txBody>
          <a:bodyPr/>
          <a:lstStyle/>
          <a:p>
            <a:r>
              <a:rPr lang="zh-CN" altLang="en-US" dirty="0"/>
              <a:t>关于社区发现，有许多的评价指标去衡量，比如之前讨论过的标准化互信息</a:t>
            </a:r>
            <a:r>
              <a:rPr lang="en-US" altLang="zh-CN" dirty="0"/>
              <a:t>NMI</a:t>
            </a:r>
            <a:r>
              <a:rPr lang="zh-CN" altLang="en-US" dirty="0"/>
              <a:t>、社区模块度函数</a:t>
            </a:r>
            <a:r>
              <a:rPr lang="en-US" altLang="zh-CN" dirty="0"/>
              <a:t>Q</a:t>
            </a:r>
            <a:r>
              <a:rPr lang="zh-CN" altLang="en-US" dirty="0"/>
              <a:t>、调整后的兰德指数</a:t>
            </a:r>
            <a:r>
              <a:rPr lang="en-US" altLang="zh-CN" dirty="0"/>
              <a:t>ARI</a:t>
            </a:r>
            <a:r>
              <a:rPr lang="zh-CN" altLang="en-US" dirty="0"/>
              <a:t>等等。</a:t>
            </a:r>
            <a:endParaRPr lang="en-US" altLang="zh-CN" dirty="0"/>
          </a:p>
          <a:p>
            <a:endParaRPr lang="en-US" altLang="zh-CN" dirty="0"/>
          </a:p>
          <a:p>
            <a:r>
              <a:rPr lang="zh-CN" altLang="en-US" dirty="0"/>
              <a:t>但是，针对重叠社区发现算法的衡量标准，那些关于经典社区发现算法的指标将不再适用，所以如果我们要做重叠社区发现的研究，则必须首先明确它有哪些评价指标。</a:t>
            </a:r>
            <a:endParaRPr lang="en-US" altLang="zh-CN" dirty="0"/>
          </a:p>
          <a:p>
            <a:endParaRPr lang="en-US" altLang="zh-CN" dirty="0"/>
          </a:p>
          <a:p>
            <a:r>
              <a:rPr lang="zh-CN" altLang="en-US" dirty="0"/>
              <a:t>本次讨论将围绕老师之前提到的针对重叠社区的标准化互信息</a:t>
            </a:r>
            <a:r>
              <a:rPr lang="en-US" altLang="zh-CN" dirty="0"/>
              <a:t>ONMI</a:t>
            </a:r>
            <a:r>
              <a:rPr lang="zh-CN" altLang="en-US" dirty="0"/>
              <a:t>以及</a:t>
            </a:r>
            <a:r>
              <a:rPr lang="en-US" altLang="zh-CN" dirty="0"/>
              <a:t>Omega</a:t>
            </a:r>
            <a:r>
              <a:rPr lang="zh-CN" altLang="en-US" dirty="0"/>
              <a:t>指标（</a:t>
            </a:r>
            <a:r>
              <a:rPr lang="en-US" altLang="zh-CN" dirty="0"/>
              <a:t>Ω Index</a:t>
            </a:r>
            <a:r>
              <a:rPr lang="zh-CN" altLang="en-US" dirty="0"/>
              <a:t>）展开。</a:t>
            </a:r>
            <a:endParaRPr lang="en-US" altLang="zh-CN" dirty="0"/>
          </a:p>
          <a:p>
            <a:r>
              <a:rPr lang="zh-CN" altLang="en-US" dirty="0"/>
              <a:t>为方便起见，之后的文中用</a:t>
            </a:r>
            <a:r>
              <a:rPr lang="en-US" altLang="zh-CN" dirty="0"/>
              <a:t>ONMI</a:t>
            </a:r>
            <a:r>
              <a:rPr lang="zh-CN" altLang="en-US" dirty="0"/>
              <a:t>和</a:t>
            </a:r>
            <a:r>
              <a:rPr lang="en-US" altLang="zh-CN" dirty="0"/>
              <a:t>Ω Index</a:t>
            </a:r>
            <a:r>
              <a:rPr lang="zh-CN" altLang="en-US" dirty="0"/>
              <a:t>直接替代针对重叠社区的标准化互信息和</a:t>
            </a:r>
            <a:r>
              <a:rPr lang="en-US" altLang="zh-CN" dirty="0"/>
              <a:t>Omega</a:t>
            </a:r>
            <a:r>
              <a:rPr lang="zh-CN" altLang="en-US" dirty="0"/>
              <a:t>指标</a:t>
            </a:r>
          </a:p>
        </p:txBody>
      </p:sp>
    </p:spTree>
    <p:extLst>
      <p:ext uri="{BB962C8B-B14F-4D97-AF65-F5344CB8AC3E}">
        <p14:creationId xmlns:p14="http://schemas.microsoft.com/office/powerpoint/2010/main" val="27933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3D965-F047-4D5D-A2B2-5806C7E6E3D1}"/>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E8311EFC-5891-4E3B-A76C-A2A70684D347}"/>
              </a:ext>
            </a:extLst>
          </p:cNvPr>
          <p:cNvSpPr>
            <a:spLocks noGrp="1"/>
          </p:cNvSpPr>
          <p:nvPr>
            <p:ph idx="1"/>
          </p:nvPr>
        </p:nvSpPr>
        <p:spPr>
          <a:xfrm>
            <a:off x="2385027" y="1905000"/>
            <a:ext cx="8911687" cy="3780581"/>
          </a:xfrm>
        </p:spPr>
        <p:txBody>
          <a:bodyPr>
            <a:normAutofit fontScale="92500"/>
          </a:bodyPr>
          <a:lstStyle/>
          <a:p>
            <a:r>
              <a:rPr lang="zh-CN" altLang="en-US" dirty="0"/>
              <a:t>全称为</a:t>
            </a:r>
            <a:r>
              <a:rPr lang="en-US" altLang="zh-CN" dirty="0"/>
              <a:t>Overlapping Normalized Mutual Information</a:t>
            </a:r>
            <a:r>
              <a:rPr lang="zh-CN" altLang="en-US" dirty="0"/>
              <a:t>，它是针对经典的标准化互信息</a:t>
            </a:r>
            <a:r>
              <a:rPr lang="en-US" altLang="zh-CN" dirty="0"/>
              <a:t>NMI</a:t>
            </a:r>
            <a:r>
              <a:rPr lang="zh-CN" altLang="en-US" dirty="0"/>
              <a:t>的一个改进，使它能够反映重叠社区发现算法的好坏。</a:t>
            </a:r>
            <a:endParaRPr lang="en-US" altLang="zh-CN" dirty="0"/>
          </a:p>
          <a:p>
            <a:endParaRPr lang="en-US" altLang="zh-CN" dirty="0"/>
          </a:p>
          <a:p>
            <a:r>
              <a:rPr lang="zh-CN" altLang="en-US" dirty="0"/>
              <a:t>这里，我们假设</a:t>
            </a:r>
            <a:r>
              <a:rPr lang="en-US" altLang="zh-CN" dirty="0"/>
              <a:t>X</a:t>
            </a:r>
            <a:r>
              <a:rPr lang="zh-CN" altLang="en-US" dirty="0"/>
              <a:t>、</a:t>
            </a:r>
            <a:r>
              <a:rPr lang="en-US" altLang="zh-CN" dirty="0"/>
              <a:t>Y</a:t>
            </a:r>
            <a:r>
              <a:rPr lang="zh-CN" altLang="en-US" dirty="0"/>
              <a:t>是两个社区划分的结果。</a:t>
            </a:r>
            <a:endParaRPr lang="en-US" altLang="zh-CN" dirty="0"/>
          </a:p>
          <a:p>
            <a:r>
              <a:rPr lang="en-US" altLang="zh-CN" dirty="0"/>
              <a:t>X</a:t>
            </a:r>
            <a:r>
              <a:rPr lang="zh-CN" altLang="en-US" dirty="0"/>
              <a:t>、</a:t>
            </a:r>
            <a:r>
              <a:rPr lang="en-US" altLang="zh-CN" dirty="0"/>
              <a:t>Y</a:t>
            </a:r>
            <a:r>
              <a:rPr lang="zh-CN" altLang="en-US" dirty="0"/>
              <a:t>都是一个矩阵，矩阵的总行数为原图中的点的总个数，总列数为社区划分之后得到的簇的总个数。因而</a:t>
            </a:r>
            <a:r>
              <a:rPr lang="en-US" altLang="zh-CN" dirty="0"/>
              <a:t>X</a:t>
            </a:r>
            <a:r>
              <a:rPr lang="zh-CN" altLang="en-US" dirty="0"/>
              <a:t>、</a:t>
            </a:r>
            <a:r>
              <a:rPr lang="en-US" altLang="zh-CN" dirty="0"/>
              <a:t>Y</a:t>
            </a:r>
            <a:r>
              <a:rPr lang="zh-CN" altLang="en-US" dirty="0"/>
              <a:t>都是</a:t>
            </a:r>
            <a:r>
              <a:rPr lang="en-US" altLang="zh-CN" dirty="0"/>
              <a:t>0-1</a:t>
            </a:r>
            <a:r>
              <a:rPr lang="zh-CN" altLang="en-US" dirty="0"/>
              <a:t>矩阵，它的元素表示这个点是否属于这个社区。</a:t>
            </a:r>
            <a:endParaRPr lang="en-US" altLang="zh-CN" dirty="0"/>
          </a:p>
          <a:p>
            <a:r>
              <a:rPr lang="zh-CN" altLang="en-US" dirty="0"/>
              <a:t>假设</a:t>
            </a:r>
            <a:r>
              <a:rPr lang="en-US" altLang="zh-CN" dirty="0"/>
              <a:t>a</a:t>
            </a:r>
            <a:r>
              <a:rPr lang="zh-CN" altLang="en-US" dirty="0"/>
              <a:t>表示在</a:t>
            </a:r>
            <a:r>
              <a:rPr lang="en-US" altLang="zh-CN" dirty="0"/>
              <a:t>X</a:t>
            </a:r>
            <a:r>
              <a:rPr lang="zh-CN" altLang="en-US" dirty="0"/>
              <a:t>划分中不属于第</a:t>
            </a:r>
            <a:r>
              <a:rPr lang="en-US" altLang="zh-CN" dirty="0" err="1"/>
              <a:t>i</a:t>
            </a:r>
            <a:r>
              <a:rPr lang="zh-CN" altLang="en-US" dirty="0"/>
              <a:t>类且在</a:t>
            </a:r>
            <a:r>
              <a:rPr lang="en-US" altLang="zh-CN" dirty="0"/>
              <a:t>Y</a:t>
            </a:r>
            <a:r>
              <a:rPr lang="zh-CN" altLang="en-US" dirty="0"/>
              <a:t>划分中不属于第</a:t>
            </a:r>
            <a:r>
              <a:rPr lang="en-US" altLang="zh-CN" dirty="0"/>
              <a:t>j</a:t>
            </a:r>
            <a:r>
              <a:rPr lang="zh-CN" altLang="en-US" dirty="0"/>
              <a:t>类的节点数目；</a:t>
            </a:r>
            <a:r>
              <a:rPr lang="en-US" altLang="zh-CN" dirty="0"/>
              <a:t>b</a:t>
            </a:r>
            <a:r>
              <a:rPr lang="zh-CN" altLang="en-US" dirty="0"/>
              <a:t>表示在</a:t>
            </a:r>
            <a:r>
              <a:rPr lang="en-US" altLang="zh-CN" dirty="0"/>
              <a:t>X</a:t>
            </a:r>
            <a:r>
              <a:rPr lang="zh-CN" altLang="en-US" dirty="0"/>
              <a:t>划分中不属于第</a:t>
            </a:r>
            <a:r>
              <a:rPr lang="en-US" altLang="zh-CN" dirty="0" err="1"/>
              <a:t>i</a:t>
            </a:r>
            <a:r>
              <a:rPr lang="zh-CN" altLang="en-US" dirty="0"/>
              <a:t>类且在</a:t>
            </a:r>
            <a:r>
              <a:rPr lang="en-US" altLang="zh-CN" dirty="0"/>
              <a:t>Y</a:t>
            </a:r>
            <a:r>
              <a:rPr lang="zh-CN" altLang="en-US" dirty="0"/>
              <a:t>划分中属于第</a:t>
            </a:r>
            <a:r>
              <a:rPr lang="en-US" altLang="zh-CN" dirty="0"/>
              <a:t>j</a:t>
            </a:r>
            <a:r>
              <a:rPr lang="zh-CN" altLang="en-US" dirty="0"/>
              <a:t>类的节点数目；</a:t>
            </a:r>
            <a:r>
              <a:rPr lang="en-US" altLang="zh-CN" dirty="0"/>
              <a:t>c</a:t>
            </a:r>
            <a:r>
              <a:rPr lang="zh-CN" altLang="en-US" dirty="0"/>
              <a:t>表示在</a:t>
            </a:r>
            <a:r>
              <a:rPr lang="en-US" altLang="zh-CN" dirty="0"/>
              <a:t>X</a:t>
            </a:r>
            <a:r>
              <a:rPr lang="zh-CN" altLang="en-US" dirty="0"/>
              <a:t>划分中属于第</a:t>
            </a:r>
            <a:r>
              <a:rPr lang="en-US" altLang="zh-CN" dirty="0" err="1"/>
              <a:t>i</a:t>
            </a:r>
            <a:r>
              <a:rPr lang="zh-CN" altLang="en-US" dirty="0"/>
              <a:t>类且在</a:t>
            </a:r>
            <a:r>
              <a:rPr lang="en-US" altLang="zh-CN" dirty="0"/>
              <a:t>Y</a:t>
            </a:r>
            <a:r>
              <a:rPr lang="zh-CN" altLang="en-US" dirty="0"/>
              <a:t>划分中不属于第</a:t>
            </a:r>
            <a:r>
              <a:rPr lang="en-US" altLang="zh-CN" dirty="0"/>
              <a:t>j</a:t>
            </a:r>
            <a:r>
              <a:rPr lang="zh-CN" altLang="en-US" dirty="0"/>
              <a:t>类的节点数目；</a:t>
            </a:r>
            <a:r>
              <a:rPr lang="en-US" altLang="zh-CN" dirty="0"/>
              <a:t>d</a:t>
            </a:r>
            <a:r>
              <a:rPr lang="zh-CN" altLang="en-US" dirty="0"/>
              <a:t>表示在</a:t>
            </a:r>
            <a:r>
              <a:rPr lang="en-US" altLang="zh-CN" dirty="0"/>
              <a:t>X</a:t>
            </a:r>
            <a:r>
              <a:rPr lang="zh-CN" altLang="en-US" dirty="0"/>
              <a:t>划分中属于第</a:t>
            </a:r>
            <a:r>
              <a:rPr lang="en-US" altLang="zh-CN" dirty="0" err="1"/>
              <a:t>i</a:t>
            </a:r>
            <a:r>
              <a:rPr lang="zh-CN" altLang="en-US" dirty="0"/>
              <a:t>类且在</a:t>
            </a:r>
            <a:r>
              <a:rPr lang="en-US" altLang="zh-CN" dirty="0"/>
              <a:t>Y</a:t>
            </a:r>
            <a:r>
              <a:rPr lang="zh-CN" altLang="en-US" dirty="0"/>
              <a:t>划分中属于第</a:t>
            </a:r>
            <a:r>
              <a:rPr lang="en-US" altLang="zh-CN" dirty="0"/>
              <a:t>j</a:t>
            </a:r>
            <a:r>
              <a:rPr lang="zh-CN" altLang="en-US" dirty="0"/>
              <a:t>类的节点数目。</a:t>
            </a:r>
            <a:endParaRPr lang="en-US" altLang="zh-CN" dirty="0"/>
          </a:p>
          <a:p>
            <a:r>
              <a:rPr lang="zh-CN" altLang="en-US" dirty="0"/>
              <a:t>对于不重叠社区而言，若图中节点总数为</a:t>
            </a:r>
            <a:r>
              <a:rPr lang="en-US" altLang="zh-CN" dirty="0"/>
              <a:t>n</a:t>
            </a:r>
            <a:r>
              <a:rPr lang="zh-CN" altLang="en-US" dirty="0"/>
              <a:t>，则</a:t>
            </a:r>
            <a:r>
              <a:rPr lang="en-US" altLang="zh-CN" dirty="0" err="1"/>
              <a:t>a+b+c+d</a:t>
            </a:r>
            <a:r>
              <a:rPr lang="en-US" altLang="zh-CN" dirty="0"/>
              <a:t> = n</a:t>
            </a:r>
          </a:p>
          <a:p>
            <a:r>
              <a:rPr lang="zh-CN" altLang="en-US" dirty="0"/>
              <a:t>而对于重叠社区而言，显然有 </a:t>
            </a:r>
            <a:r>
              <a:rPr lang="en-US" altLang="zh-CN" dirty="0" err="1"/>
              <a:t>a+b+c+d</a:t>
            </a:r>
            <a:r>
              <a:rPr lang="en-US" altLang="zh-CN" dirty="0"/>
              <a:t> &gt;= n</a:t>
            </a:r>
          </a:p>
        </p:txBody>
      </p:sp>
      <p:graphicFrame>
        <p:nvGraphicFramePr>
          <p:cNvPr id="4" name="对象 3">
            <a:extLst>
              <a:ext uri="{FF2B5EF4-FFF2-40B4-BE49-F238E27FC236}">
                <a16:creationId xmlns:a16="http://schemas.microsoft.com/office/drawing/2014/main" id="{E237B57D-B4D9-477F-BCC6-689FF40C1E93}"/>
              </a:ext>
            </a:extLst>
          </p:cNvPr>
          <p:cNvGraphicFramePr>
            <a:graphicFrameLocks noChangeAspect="1"/>
          </p:cNvGraphicFramePr>
          <p:nvPr>
            <p:extLst>
              <p:ext uri="{D42A27DB-BD31-4B8C-83A1-F6EECF244321}">
                <p14:modId xmlns:p14="http://schemas.microsoft.com/office/powerpoint/2010/main" val="2473036896"/>
              </p:ext>
            </p:extLst>
          </p:nvPr>
        </p:nvGraphicFramePr>
        <p:xfrm>
          <a:off x="8785225" y="5037138"/>
          <a:ext cx="1914525" cy="1882775"/>
        </p:xfrm>
        <a:graphic>
          <a:graphicData uri="http://schemas.openxmlformats.org/presentationml/2006/ole">
            <mc:AlternateContent xmlns:mc="http://schemas.openxmlformats.org/markup-compatibility/2006">
              <mc:Choice xmlns:v="urn:schemas-microsoft-com:vml" Requires="v">
                <p:oleObj spid="_x0000_s1038" name="AxMath" r:id="rId3" imgW="2580120" imgH="2538720" progId="Equation.AxMath">
                  <p:embed/>
                </p:oleObj>
              </mc:Choice>
              <mc:Fallback>
                <p:oleObj name="AxMath" r:id="rId3" imgW="2580120" imgH="2538720" progId="Equation.AxMath">
                  <p:embed/>
                  <p:pic>
                    <p:nvPicPr>
                      <p:cNvPr id="0" name=""/>
                      <p:cNvPicPr/>
                      <p:nvPr/>
                    </p:nvPicPr>
                    <p:blipFill>
                      <a:blip r:embed="rId4"/>
                      <a:stretch>
                        <a:fillRect/>
                      </a:stretch>
                    </p:blipFill>
                    <p:spPr>
                      <a:xfrm>
                        <a:off x="8785225" y="5037138"/>
                        <a:ext cx="1914525" cy="1882775"/>
                      </a:xfrm>
                      <a:prstGeom prst="rect">
                        <a:avLst/>
                      </a:prstGeom>
                    </p:spPr>
                  </p:pic>
                </p:oleObj>
              </mc:Fallback>
            </mc:AlternateContent>
          </a:graphicData>
        </a:graphic>
      </p:graphicFrame>
    </p:spTree>
    <p:extLst>
      <p:ext uri="{BB962C8B-B14F-4D97-AF65-F5344CB8AC3E}">
        <p14:creationId xmlns:p14="http://schemas.microsoft.com/office/powerpoint/2010/main" val="166057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959A2-3A35-456C-AFE5-04AA6D27BEC4}"/>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2A494B92-4D26-428C-AF72-4DDC9422E5C5}"/>
              </a:ext>
            </a:extLst>
          </p:cNvPr>
          <p:cNvSpPr>
            <a:spLocks noGrp="1"/>
          </p:cNvSpPr>
          <p:nvPr>
            <p:ph idx="1"/>
          </p:nvPr>
        </p:nvSpPr>
        <p:spPr/>
        <p:txBody>
          <a:bodyPr/>
          <a:lstStyle/>
          <a:p>
            <a:r>
              <a:rPr lang="zh-CN" altLang="en-US" dirty="0"/>
              <a:t>我们假设</a:t>
            </a:r>
            <a:endParaRPr lang="en-US" altLang="zh-CN" dirty="0"/>
          </a:p>
          <a:p>
            <a:endParaRPr lang="en-US" altLang="zh-CN" dirty="0"/>
          </a:p>
          <a:p>
            <a:pPr marL="0" indent="0">
              <a:buNone/>
            </a:pPr>
            <a:endParaRPr lang="en-US" altLang="zh-CN" dirty="0"/>
          </a:p>
          <a:p>
            <a:r>
              <a:rPr lang="zh-CN" altLang="en-US" dirty="0"/>
              <a:t>再令</a:t>
            </a:r>
            <a:endParaRPr lang="en-US" altLang="zh-CN" dirty="0"/>
          </a:p>
          <a:p>
            <a:endParaRPr lang="en-US" altLang="zh-CN" dirty="0"/>
          </a:p>
          <a:p>
            <a:r>
              <a:rPr lang="zh-CN" altLang="en-US" dirty="0"/>
              <a:t>其中</a:t>
            </a:r>
            <a:endParaRPr lang="en-US" altLang="zh-CN" dirty="0"/>
          </a:p>
          <a:p>
            <a:endParaRPr lang="en-US" altLang="zh-CN" dirty="0"/>
          </a:p>
          <a:p>
            <a:r>
              <a:rPr lang="zh-CN" altLang="en-US" dirty="0"/>
              <a:t>我们在后面的</a:t>
            </a:r>
            <a:r>
              <a:rPr lang="en-US" altLang="zh-CN" dirty="0"/>
              <a:t>PPT</a:t>
            </a:r>
            <a:r>
              <a:rPr lang="zh-CN" altLang="en-US" dirty="0"/>
              <a:t>中展示公式中参数的具体意义。</a:t>
            </a:r>
            <a:endParaRPr lang="en-US" altLang="zh-CN" dirty="0"/>
          </a:p>
          <a:p>
            <a:r>
              <a:rPr lang="zh-CN" altLang="en-US" dirty="0"/>
              <a:t>我们称</a:t>
            </a:r>
            <a:r>
              <a:rPr lang="en-US" altLang="zh-CN" dirty="0"/>
              <a:t>H(X|Y)</a:t>
            </a:r>
            <a:r>
              <a:rPr lang="zh-CN" altLang="en-US" dirty="0"/>
              <a:t>为条件熵。</a:t>
            </a:r>
            <a:endParaRPr lang="en-US" altLang="zh-CN" dirty="0"/>
          </a:p>
        </p:txBody>
      </p:sp>
      <p:graphicFrame>
        <p:nvGraphicFramePr>
          <p:cNvPr id="4" name="对象 3">
            <a:extLst>
              <a:ext uri="{FF2B5EF4-FFF2-40B4-BE49-F238E27FC236}">
                <a16:creationId xmlns:a16="http://schemas.microsoft.com/office/drawing/2014/main" id="{53AA34CA-4F63-4504-B6F0-66B4FD8426AE}"/>
              </a:ext>
            </a:extLst>
          </p:cNvPr>
          <p:cNvGraphicFramePr>
            <a:graphicFrameLocks noChangeAspect="1"/>
          </p:cNvGraphicFramePr>
          <p:nvPr>
            <p:extLst>
              <p:ext uri="{D42A27DB-BD31-4B8C-83A1-F6EECF244321}">
                <p14:modId xmlns:p14="http://schemas.microsoft.com/office/powerpoint/2010/main" val="2164589000"/>
              </p:ext>
            </p:extLst>
          </p:nvPr>
        </p:nvGraphicFramePr>
        <p:xfrm>
          <a:off x="3510365" y="3053920"/>
          <a:ext cx="7416800" cy="1000125"/>
        </p:xfrm>
        <a:graphic>
          <a:graphicData uri="http://schemas.openxmlformats.org/presentationml/2006/ole">
            <mc:AlternateContent xmlns:mc="http://schemas.openxmlformats.org/markup-compatibility/2006">
              <mc:Choice xmlns:v="urn:schemas-microsoft-com:vml" Requires="v">
                <p:oleObj spid="_x0000_s2085" name="AxMath" r:id="rId3" imgW="5507280" imgH="743040" progId="Equation.AxMath">
                  <p:embed/>
                </p:oleObj>
              </mc:Choice>
              <mc:Fallback>
                <p:oleObj name="AxMath" r:id="rId3" imgW="5507280" imgH="743040" progId="Equation.AxMath">
                  <p:embed/>
                  <p:pic>
                    <p:nvPicPr>
                      <p:cNvPr id="0" name=""/>
                      <p:cNvPicPr/>
                      <p:nvPr/>
                    </p:nvPicPr>
                    <p:blipFill>
                      <a:blip r:embed="rId4"/>
                      <a:stretch>
                        <a:fillRect/>
                      </a:stretch>
                    </p:blipFill>
                    <p:spPr>
                      <a:xfrm>
                        <a:off x="3510365" y="3053920"/>
                        <a:ext cx="7416800" cy="10001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EE3EA97-DD0A-4D92-A522-BD0609FB6A5B}"/>
              </a:ext>
            </a:extLst>
          </p:cNvPr>
          <p:cNvGraphicFramePr>
            <a:graphicFrameLocks noChangeAspect="1"/>
          </p:cNvGraphicFramePr>
          <p:nvPr>
            <p:extLst>
              <p:ext uri="{D42A27DB-BD31-4B8C-83A1-F6EECF244321}">
                <p14:modId xmlns:p14="http://schemas.microsoft.com/office/powerpoint/2010/main" val="1099967202"/>
              </p:ext>
            </p:extLst>
          </p:nvPr>
        </p:nvGraphicFramePr>
        <p:xfrm>
          <a:off x="3121346" y="2681057"/>
          <a:ext cx="7759739" cy="355107"/>
        </p:xfrm>
        <a:graphic>
          <a:graphicData uri="http://schemas.openxmlformats.org/presentationml/2006/ole">
            <mc:AlternateContent xmlns:mc="http://schemas.openxmlformats.org/markup-compatibility/2006">
              <mc:Choice xmlns:v="urn:schemas-microsoft-com:vml" Requires="v">
                <p:oleObj spid="_x0000_s2086" name="AxMath" r:id="rId5" imgW="8159040" imgH="300960" progId="Equation.AxMath">
                  <p:embed/>
                </p:oleObj>
              </mc:Choice>
              <mc:Fallback>
                <p:oleObj name="AxMath" r:id="rId5" imgW="8159040" imgH="300960" progId="Equation.AxMath">
                  <p:embed/>
                  <p:pic>
                    <p:nvPicPr>
                      <p:cNvPr id="0" name=""/>
                      <p:cNvPicPr/>
                      <p:nvPr/>
                    </p:nvPicPr>
                    <p:blipFill>
                      <a:blip r:embed="rId6"/>
                      <a:stretch>
                        <a:fillRect/>
                      </a:stretch>
                    </p:blipFill>
                    <p:spPr>
                      <a:xfrm>
                        <a:off x="3121346" y="2681057"/>
                        <a:ext cx="7759739" cy="35510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24A10D7-E9CC-4641-AD22-4E06E1FA6D26}"/>
              </a:ext>
            </a:extLst>
          </p:cNvPr>
          <p:cNvGraphicFramePr>
            <a:graphicFrameLocks noChangeAspect="1"/>
          </p:cNvGraphicFramePr>
          <p:nvPr>
            <p:extLst>
              <p:ext uri="{D42A27DB-BD31-4B8C-83A1-F6EECF244321}">
                <p14:modId xmlns:p14="http://schemas.microsoft.com/office/powerpoint/2010/main" val="3871246368"/>
              </p:ext>
            </p:extLst>
          </p:nvPr>
        </p:nvGraphicFramePr>
        <p:xfrm>
          <a:off x="3545875" y="3974241"/>
          <a:ext cx="2482063" cy="740344"/>
        </p:xfrm>
        <a:graphic>
          <a:graphicData uri="http://schemas.openxmlformats.org/presentationml/2006/ole">
            <mc:AlternateContent xmlns:mc="http://schemas.openxmlformats.org/markup-compatibility/2006">
              <mc:Choice xmlns:v="urn:schemas-microsoft-com:vml" Requires="v">
                <p:oleObj spid="_x0000_s2087" name="AxMath" r:id="rId7" imgW="1751400" imgH="522360" progId="Equation.AxMath">
                  <p:embed/>
                </p:oleObj>
              </mc:Choice>
              <mc:Fallback>
                <p:oleObj name="AxMath" r:id="rId7" imgW="1751400" imgH="522360" progId="Equation.AxMath">
                  <p:embed/>
                  <p:pic>
                    <p:nvPicPr>
                      <p:cNvPr id="0" name=""/>
                      <p:cNvPicPr/>
                      <p:nvPr/>
                    </p:nvPicPr>
                    <p:blipFill>
                      <a:blip r:embed="rId8"/>
                      <a:stretch>
                        <a:fillRect/>
                      </a:stretch>
                    </p:blipFill>
                    <p:spPr>
                      <a:xfrm>
                        <a:off x="3545875" y="3974241"/>
                        <a:ext cx="2482063" cy="740344"/>
                      </a:xfrm>
                      <a:prstGeom prst="rect">
                        <a:avLst/>
                      </a:prstGeom>
                    </p:spPr>
                  </p:pic>
                </p:oleObj>
              </mc:Fallback>
            </mc:AlternateContent>
          </a:graphicData>
        </a:graphic>
      </p:graphicFrame>
    </p:spTree>
    <p:extLst>
      <p:ext uri="{BB962C8B-B14F-4D97-AF65-F5344CB8AC3E}">
        <p14:creationId xmlns:p14="http://schemas.microsoft.com/office/powerpoint/2010/main" val="1193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17538-5500-4690-9F41-0C544E482F7E}"/>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F0216534-7C4C-4AAF-B6E6-C26FF8A179DD}"/>
              </a:ext>
            </a:extLst>
          </p:cNvPr>
          <p:cNvSpPr>
            <a:spLocks noGrp="1"/>
          </p:cNvSpPr>
          <p:nvPr>
            <p:ph idx="1"/>
          </p:nvPr>
        </p:nvSpPr>
        <p:spPr/>
        <p:txBody>
          <a:bodyPr>
            <a:normAutofit/>
          </a:bodyPr>
          <a:lstStyle/>
          <a:p>
            <a:r>
              <a:rPr lang="zh-CN" altLang="en-US" dirty="0"/>
              <a:t>得到矩阵</a:t>
            </a:r>
            <a:r>
              <a:rPr lang="en-US" altLang="zh-CN" dirty="0"/>
              <a:t>X</a:t>
            </a:r>
            <a:r>
              <a:rPr lang="zh-CN" altLang="en-US" dirty="0"/>
              <a:t>、</a:t>
            </a:r>
            <a:r>
              <a:rPr lang="en-US" altLang="zh-CN" dirty="0"/>
              <a:t>Y</a:t>
            </a:r>
            <a:r>
              <a:rPr lang="zh-CN" altLang="en-US" dirty="0"/>
              <a:t>中某两列的条件熵之后，通过以下方式求解总体条件熵</a:t>
            </a:r>
            <a:r>
              <a:rPr lang="en-US" altLang="zh-CN" dirty="0"/>
              <a:t>H(X|Y)</a:t>
            </a:r>
          </a:p>
          <a:p>
            <a:endParaRPr lang="en-US" altLang="zh-CN" dirty="0"/>
          </a:p>
          <a:p>
            <a:endParaRPr lang="en-US" altLang="zh-CN" dirty="0"/>
          </a:p>
          <a:p>
            <a:pPr marL="0" indent="0">
              <a:buNone/>
            </a:pPr>
            <a:endParaRPr lang="en-US" altLang="zh-CN" dirty="0"/>
          </a:p>
          <a:p>
            <a:r>
              <a:rPr lang="zh-CN" altLang="en-US" dirty="0"/>
              <a:t>同理，也可以得到另外一部分的条件熵</a:t>
            </a:r>
            <a:r>
              <a:rPr lang="en-US" altLang="zh-CN" dirty="0"/>
              <a:t>H(Y|X)</a:t>
            </a:r>
          </a:p>
          <a:p>
            <a:r>
              <a:rPr lang="zh-CN" altLang="en-US" dirty="0"/>
              <a:t>这样我们就能够借助条件熵求出</a:t>
            </a:r>
            <a:r>
              <a:rPr lang="en-US" altLang="zh-CN" dirty="0"/>
              <a:t>X</a:t>
            </a:r>
            <a:r>
              <a:rPr lang="zh-CN" altLang="en-US" dirty="0"/>
              <a:t>、</a:t>
            </a:r>
            <a:r>
              <a:rPr lang="en-US" altLang="zh-CN" dirty="0"/>
              <a:t>Y</a:t>
            </a:r>
            <a:r>
              <a:rPr lang="zh-CN" altLang="en-US" dirty="0"/>
              <a:t>对应的信息熵，适用交叉熵公式得到</a:t>
            </a:r>
            <a:endParaRPr lang="en-US" altLang="zh-CN" dirty="0"/>
          </a:p>
          <a:p>
            <a:endParaRPr lang="en-US" altLang="zh-CN" dirty="0"/>
          </a:p>
          <a:p>
            <a:endParaRPr lang="en-US" altLang="zh-CN" dirty="0"/>
          </a:p>
          <a:p>
            <a:r>
              <a:rPr lang="en-US" altLang="zh-CN" dirty="0"/>
              <a:t>H(Y)</a:t>
            </a:r>
            <a:r>
              <a:rPr lang="zh-CN" altLang="en-US" dirty="0"/>
              <a:t>同理可以得到，这里不再给出。</a:t>
            </a:r>
            <a:endParaRPr lang="en-US" altLang="zh-CN" dirty="0"/>
          </a:p>
          <a:p>
            <a:endParaRPr lang="zh-CN" altLang="en-US" dirty="0"/>
          </a:p>
        </p:txBody>
      </p:sp>
      <p:graphicFrame>
        <p:nvGraphicFramePr>
          <p:cNvPr id="4" name="对象 3">
            <a:extLst>
              <a:ext uri="{FF2B5EF4-FFF2-40B4-BE49-F238E27FC236}">
                <a16:creationId xmlns:a16="http://schemas.microsoft.com/office/drawing/2014/main" id="{D810008C-7A40-460A-A43A-1CAC1C269BCD}"/>
              </a:ext>
            </a:extLst>
          </p:cNvPr>
          <p:cNvGraphicFramePr>
            <a:graphicFrameLocks noChangeAspect="1"/>
          </p:cNvGraphicFramePr>
          <p:nvPr>
            <p:extLst>
              <p:ext uri="{D42A27DB-BD31-4B8C-83A1-F6EECF244321}">
                <p14:modId xmlns:p14="http://schemas.microsoft.com/office/powerpoint/2010/main" val="1414890926"/>
              </p:ext>
            </p:extLst>
          </p:nvPr>
        </p:nvGraphicFramePr>
        <p:xfrm>
          <a:off x="4292788" y="2633472"/>
          <a:ext cx="3111198" cy="1124237"/>
        </p:xfrm>
        <a:graphic>
          <a:graphicData uri="http://schemas.openxmlformats.org/presentationml/2006/ole">
            <mc:AlternateContent xmlns:mc="http://schemas.openxmlformats.org/markup-compatibility/2006">
              <mc:Choice xmlns:v="urn:schemas-microsoft-com:vml" Requires="v">
                <p:oleObj spid="_x0000_s3101" name="AxMath" r:id="rId3" imgW="2730240" imgH="985680" progId="Equation.AxMath">
                  <p:embed/>
                </p:oleObj>
              </mc:Choice>
              <mc:Fallback>
                <p:oleObj name="AxMath" r:id="rId3" imgW="2730240" imgH="985680" progId="Equation.AxMath">
                  <p:embed/>
                  <p:pic>
                    <p:nvPicPr>
                      <p:cNvPr id="0" name=""/>
                      <p:cNvPicPr/>
                      <p:nvPr/>
                    </p:nvPicPr>
                    <p:blipFill>
                      <a:blip r:embed="rId4"/>
                      <a:stretch>
                        <a:fillRect/>
                      </a:stretch>
                    </p:blipFill>
                    <p:spPr>
                      <a:xfrm>
                        <a:off x="4292788" y="2633472"/>
                        <a:ext cx="3111198" cy="112423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423C69E-E8B3-44C4-86D0-8DCDE673C590}"/>
              </a:ext>
            </a:extLst>
          </p:cNvPr>
          <p:cNvGraphicFramePr>
            <a:graphicFrameLocks noChangeAspect="1"/>
          </p:cNvGraphicFramePr>
          <p:nvPr>
            <p:extLst>
              <p:ext uri="{D42A27DB-BD31-4B8C-83A1-F6EECF244321}">
                <p14:modId xmlns:p14="http://schemas.microsoft.com/office/powerpoint/2010/main" val="3119715394"/>
              </p:ext>
            </p:extLst>
          </p:nvPr>
        </p:nvGraphicFramePr>
        <p:xfrm>
          <a:off x="2826498" y="4572000"/>
          <a:ext cx="5209427" cy="689998"/>
        </p:xfrm>
        <a:graphic>
          <a:graphicData uri="http://schemas.openxmlformats.org/presentationml/2006/ole">
            <mc:AlternateContent xmlns:mc="http://schemas.openxmlformats.org/markup-compatibility/2006">
              <mc:Choice xmlns:v="urn:schemas-microsoft-com:vml" Requires="v">
                <p:oleObj spid="_x0000_s3102" name="AxMath" r:id="rId5" imgW="4758480" imgH="630360" progId="Equation.AxMath">
                  <p:embed/>
                </p:oleObj>
              </mc:Choice>
              <mc:Fallback>
                <p:oleObj name="AxMath" r:id="rId5" imgW="4758480" imgH="630360" progId="Equation.AxMath">
                  <p:embed/>
                  <p:pic>
                    <p:nvPicPr>
                      <p:cNvPr id="0" name=""/>
                      <p:cNvPicPr/>
                      <p:nvPr/>
                    </p:nvPicPr>
                    <p:blipFill>
                      <a:blip r:embed="rId6"/>
                      <a:stretch>
                        <a:fillRect/>
                      </a:stretch>
                    </p:blipFill>
                    <p:spPr>
                      <a:xfrm>
                        <a:off x="2826498" y="4572000"/>
                        <a:ext cx="5209427" cy="68999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98889BE-CF38-4F9D-B8D7-0455800E7F89}"/>
              </a:ext>
            </a:extLst>
          </p:cNvPr>
          <p:cNvGraphicFramePr>
            <a:graphicFrameLocks noChangeAspect="1"/>
          </p:cNvGraphicFramePr>
          <p:nvPr>
            <p:extLst>
              <p:ext uri="{D42A27DB-BD31-4B8C-83A1-F6EECF244321}">
                <p14:modId xmlns:p14="http://schemas.microsoft.com/office/powerpoint/2010/main" val="1296435070"/>
              </p:ext>
            </p:extLst>
          </p:nvPr>
        </p:nvGraphicFramePr>
        <p:xfrm>
          <a:off x="8273211" y="4572000"/>
          <a:ext cx="3004552" cy="975821"/>
        </p:xfrm>
        <a:graphic>
          <a:graphicData uri="http://schemas.openxmlformats.org/presentationml/2006/ole">
            <mc:AlternateContent xmlns:mc="http://schemas.openxmlformats.org/markup-compatibility/2006">
              <mc:Choice xmlns:v="urn:schemas-microsoft-com:vml" Requires="v">
                <p:oleObj spid="_x0000_s3103" name="AxMath" r:id="rId7" imgW="3678120" imgH="1253880" progId="Equation.AxMath">
                  <p:embed/>
                </p:oleObj>
              </mc:Choice>
              <mc:Fallback>
                <p:oleObj name="AxMath" r:id="rId7" imgW="3678120" imgH="1253880" progId="Equation.AxMath">
                  <p:embed/>
                  <p:pic>
                    <p:nvPicPr>
                      <p:cNvPr id="0" name=""/>
                      <p:cNvPicPr/>
                      <p:nvPr/>
                    </p:nvPicPr>
                    <p:blipFill>
                      <a:blip r:embed="rId8"/>
                      <a:stretch>
                        <a:fillRect/>
                      </a:stretch>
                    </p:blipFill>
                    <p:spPr>
                      <a:xfrm>
                        <a:off x="8273211" y="4572000"/>
                        <a:ext cx="3004552" cy="97582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1D940C2-F516-4A83-A3E7-C822E118A87F}"/>
              </a:ext>
            </a:extLst>
          </p:cNvPr>
          <p:cNvGraphicFramePr>
            <a:graphicFrameLocks noChangeAspect="1"/>
          </p:cNvGraphicFramePr>
          <p:nvPr>
            <p:extLst>
              <p:ext uri="{D42A27DB-BD31-4B8C-83A1-F6EECF244321}">
                <p14:modId xmlns:p14="http://schemas.microsoft.com/office/powerpoint/2010/main" val="2093245770"/>
              </p:ext>
            </p:extLst>
          </p:nvPr>
        </p:nvGraphicFramePr>
        <p:xfrm>
          <a:off x="7662157" y="3246941"/>
          <a:ext cx="2890810" cy="364117"/>
        </p:xfrm>
        <a:graphic>
          <a:graphicData uri="http://schemas.openxmlformats.org/presentationml/2006/ole">
            <mc:AlternateContent xmlns:mc="http://schemas.openxmlformats.org/markup-compatibility/2006">
              <mc:Choice xmlns:v="urn:schemas-microsoft-com:vml" Requires="v">
                <p:oleObj spid="_x0000_s3104" name="AxMath" r:id="rId9" imgW="2280960" imgH="287280" progId="Equation.AxMath">
                  <p:embed/>
                </p:oleObj>
              </mc:Choice>
              <mc:Fallback>
                <p:oleObj name="AxMath" r:id="rId9" imgW="2280960" imgH="287280" progId="Equation.AxMath">
                  <p:embed/>
                  <p:pic>
                    <p:nvPicPr>
                      <p:cNvPr id="0" name=""/>
                      <p:cNvPicPr/>
                      <p:nvPr/>
                    </p:nvPicPr>
                    <p:blipFill>
                      <a:blip r:embed="rId10"/>
                      <a:stretch>
                        <a:fillRect/>
                      </a:stretch>
                    </p:blipFill>
                    <p:spPr>
                      <a:xfrm>
                        <a:off x="7662157" y="3246941"/>
                        <a:ext cx="2890810" cy="364117"/>
                      </a:xfrm>
                      <a:prstGeom prst="rect">
                        <a:avLst/>
                      </a:prstGeom>
                    </p:spPr>
                  </p:pic>
                </p:oleObj>
              </mc:Fallback>
            </mc:AlternateContent>
          </a:graphicData>
        </a:graphic>
      </p:graphicFrame>
    </p:spTree>
    <p:extLst>
      <p:ext uri="{BB962C8B-B14F-4D97-AF65-F5344CB8AC3E}">
        <p14:creationId xmlns:p14="http://schemas.microsoft.com/office/powerpoint/2010/main" val="428193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6A43-7844-42B7-9C33-4BD76DD35854}"/>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13759312-1EEE-459D-8D25-003FBED9161C}"/>
              </a:ext>
            </a:extLst>
          </p:cNvPr>
          <p:cNvSpPr>
            <a:spLocks noGrp="1"/>
          </p:cNvSpPr>
          <p:nvPr>
            <p:ph idx="1"/>
          </p:nvPr>
        </p:nvSpPr>
        <p:spPr>
          <a:xfrm>
            <a:off x="2589212" y="1905000"/>
            <a:ext cx="8915400" cy="4006222"/>
          </a:xfrm>
        </p:spPr>
        <p:txBody>
          <a:bodyPr>
            <a:normAutofit fontScale="92500" lnSpcReduction="10000"/>
          </a:bodyPr>
          <a:lstStyle/>
          <a:p>
            <a:r>
              <a:rPr lang="zh-CN" altLang="en-US" dirty="0"/>
              <a:t>由上述定义已知，我们直到了条件熵</a:t>
            </a:r>
            <a:r>
              <a:rPr lang="en-US" altLang="zh-CN" dirty="0"/>
              <a:t>H(X|Y)</a:t>
            </a:r>
            <a:r>
              <a:rPr lang="zh-CN" altLang="en-US" dirty="0"/>
              <a:t>、</a:t>
            </a:r>
            <a:r>
              <a:rPr lang="en-US" altLang="zh-CN" dirty="0"/>
              <a:t>H(Y|X)</a:t>
            </a:r>
            <a:r>
              <a:rPr lang="zh-CN" altLang="en-US" dirty="0"/>
              <a:t>和信息熵</a:t>
            </a:r>
            <a:r>
              <a:rPr lang="en-US" altLang="zh-CN" dirty="0"/>
              <a:t>H(X)</a:t>
            </a:r>
            <a:r>
              <a:rPr lang="zh-CN" altLang="en-US" dirty="0"/>
              <a:t>、</a:t>
            </a:r>
            <a:r>
              <a:rPr lang="en-US" altLang="zh-CN" dirty="0"/>
              <a:t>H(Y)</a:t>
            </a:r>
            <a:r>
              <a:rPr lang="zh-CN" altLang="en-US" dirty="0"/>
              <a:t>，我们再假定社区划分</a:t>
            </a:r>
            <a:r>
              <a:rPr lang="en-US" altLang="zh-CN" dirty="0"/>
              <a:t>X</a:t>
            </a:r>
            <a:r>
              <a:rPr lang="zh-CN" altLang="en-US" dirty="0"/>
              <a:t>、</a:t>
            </a:r>
            <a:r>
              <a:rPr lang="en-US" altLang="zh-CN" dirty="0"/>
              <a:t>Y</a:t>
            </a:r>
            <a:r>
              <a:rPr lang="zh-CN" altLang="en-US" dirty="0"/>
              <a:t>存在一定的交集，记作</a:t>
            </a:r>
            <a:r>
              <a:rPr lang="en-US" altLang="zh-CN" dirty="0"/>
              <a:t>I(X:Y)</a:t>
            </a:r>
            <a:r>
              <a:rPr lang="zh-CN" altLang="en-US" dirty="0"/>
              <a:t>，接下去我们构造如下的图形：</a:t>
            </a:r>
            <a:endParaRPr lang="en-US" altLang="zh-CN" dirty="0"/>
          </a:p>
          <a:p>
            <a:r>
              <a:rPr lang="zh-CN" altLang="en-US" dirty="0"/>
              <a:t>容易得到如下关系：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我们把</a:t>
            </a:r>
            <a:r>
              <a:rPr lang="en-US" altLang="zh-CN" dirty="0"/>
              <a:t>I(X:Y)</a:t>
            </a:r>
            <a:r>
              <a:rPr lang="zh-CN" altLang="en-US" dirty="0"/>
              <a:t>叫做</a:t>
            </a:r>
            <a:r>
              <a:rPr lang="en-US" altLang="zh-CN" dirty="0"/>
              <a:t>X</a:t>
            </a:r>
            <a:r>
              <a:rPr lang="zh-CN" altLang="en-US" dirty="0"/>
              <a:t>划分与</a:t>
            </a:r>
            <a:r>
              <a:rPr lang="en-US" altLang="zh-CN" dirty="0"/>
              <a:t>Y</a:t>
            </a:r>
            <a:r>
              <a:rPr lang="zh-CN" altLang="en-US" dirty="0"/>
              <a:t>划分的互信息</a:t>
            </a:r>
            <a:endParaRPr lang="en-US" altLang="zh-CN" dirty="0"/>
          </a:p>
          <a:p>
            <a:r>
              <a:rPr lang="zh-CN" altLang="en-US" dirty="0"/>
              <a:t>显然这个值越大，表示两个划分之间的</a:t>
            </a:r>
            <a:endParaRPr lang="en-US" altLang="zh-CN" dirty="0"/>
          </a:p>
          <a:p>
            <a:pPr marL="0" indent="0">
              <a:buNone/>
            </a:pPr>
            <a:r>
              <a:rPr lang="zh-CN" altLang="en-US" dirty="0"/>
              <a:t>共同点越多，及</a:t>
            </a:r>
            <a:r>
              <a:rPr lang="en-US" altLang="zh-CN" dirty="0"/>
              <a:t>X</a:t>
            </a:r>
            <a:r>
              <a:rPr lang="zh-CN" altLang="en-US" dirty="0"/>
              <a:t>与</a:t>
            </a:r>
            <a:r>
              <a:rPr lang="en-US" altLang="zh-CN" dirty="0"/>
              <a:t>Y</a:t>
            </a:r>
            <a:r>
              <a:rPr lang="zh-CN" altLang="en-US" dirty="0"/>
              <a:t>越接近。</a:t>
            </a:r>
            <a:endParaRPr lang="en-US" altLang="zh-CN" dirty="0"/>
          </a:p>
          <a:p>
            <a:endParaRPr lang="zh-CN" altLang="en-US" dirty="0"/>
          </a:p>
        </p:txBody>
      </p:sp>
      <p:grpSp>
        <p:nvGrpSpPr>
          <p:cNvPr id="4" name="组合 3">
            <a:extLst>
              <a:ext uri="{FF2B5EF4-FFF2-40B4-BE49-F238E27FC236}">
                <a16:creationId xmlns:a16="http://schemas.microsoft.com/office/drawing/2014/main" id="{E9F653A2-FEA9-40E5-AF1C-11485D71B882}"/>
              </a:ext>
            </a:extLst>
          </p:cNvPr>
          <p:cNvGrpSpPr/>
          <p:nvPr/>
        </p:nvGrpSpPr>
        <p:grpSpPr>
          <a:xfrm>
            <a:off x="7046912" y="2936216"/>
            <a:ext cx="5018843" cy="2727210"/>
            <a:chOff x="3515557" y="1819922"/>
            <a:chExt cx="4474346" cy="2443125"/>
          </a:xfrm>
        </p:grpSpPr>
        <p:sp>
          <p:nvSpPr>
            <p:cNvPr id="5" name="椭圆 4">
              <a:extLst>
                <a:ext uri="{FF2B5EF4-FFF2-40B4-BE49-F238E27FC236}">
                  <a16:creationId xmlns:a16="http://schemas.microsoft.com/office/drawing/2014/main" id="{19CF0667-AD83-43B6-BB23-FC252358EA56}"/>
                </a:ext>
              </a:extLst>
            </p:cNvPr>
            <p:cNvSpPr/>
            <p:nvPr/>
          </p:nvSpPr>
          <p:spPr>
            <a:xfrm>
              <a:off x="3781887" y="2098659"/>
              <a:ext cx="2104009" cy="21643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48667D1-991E-417B-918E-48A9AFF932E4}"/>
                </a:ext>
              </a:extLst>
            </p:cNvPr>
            <p:cNvSpPr/>
            <p:nvPr/>
          </p:nvSpPr>
          <p:spPr>
            <a:xfrm>
              <a:off x="5069150" y="1981484"/>
              <a:ext cx="2237172" cy="2281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7166EC3-72CE-4E4C-8B83-A3C4653F8D23}"/>
                </a:ext>
              </a:extLst>
            </p:cNvPr>
            <p:cNvSpPr txBox="1"/>
            <p:nvPr/>
          </p:nvSpPr>
          <p:spPr>
            <a:xfrm>
              <a:off x="3923931" y="3122265"/>
              <a:ext cx="1003176" cy="369332"/>
            </a:xfrm>
            <a:prstGeom prst="rect">
              <a:avLst/>
            </a:prstGeom>
            <a:noFill/>
          </p:spPr>
          <p:txBody>
            <a:bodyPr wrap="square" rtlCol="0">
              <a:spAutoFit/>
            </a:bodyPr>
            <a:lstStyle/>
            <a:p>
              <a:r>
                <a:rPr lang="en-US" altLang="zh-CN" dirty="0"/>
                <a:t>H(X|Y)</a:t>
              </a:r>
              <a:endParaRPr lang="zh-CN" altLang="en-US" dirty="0"/>
            </a:p>
          </p:txBody>
        </p:sp>
        <p:sp>
          <p:nvSpPr>
            <p:cNvPr id="8" name="文本框 7">
              <a:extLst>
                <a:ext uri="{FF2B5EF4-FFF2-40B4-BE49-F238E27FC236}">
                  <a16:creationId xmlns:a16="http://schemas.microsoft.com/office/drawing/2014/main" id="{379AEEDD-0472-4ECB-BD64-7379AFA67D35}"/>
                </a:ext>
              </a:extLst>
            </p:cNvPr>
            <p:cNvSpPr txBox="1"/>
            <p:nvPr/>
          </p:nvSpPr>
          <p:spPr>
            <a:xfrm>
              <a:off x="6107837" y="3122265"/>
              <a:ext cx="1003176" cy="369332"/>
            </a:xfrm>
            <a:prstGeom prst="rect">
              <a:avLst/>
            </a:prstGeom>
            <a:noFill/>
          </p:spPr>
          <p:txBody>
            <a:bodyPr wrap="square" rtlCol="0">
              <a:spAutoFit/>
            </a:bodyPr>
            <a:lstStyle/>
            <a:p>
              <a:r>
                <a:rPr lang="en-US" altLang="zh-CN" dirty="0"/>
                <a:t>H(Y|X)</a:t>
              </a:r>
              <a:endParaRPr lang="zh-CN" altLang="en-US" dirty="0"/>
            </a:p>
          </p:txBody>
        </p:sp>
        <p:sp>
          <p:nvSpPr>
            <p:cNvPr id="9" name="文本框 8">
              <a:extLst>
                <a:ext uri="{FF2B5EF4-FFF2-40B4-BE49-F238E27FC236}">
                  <a16:creationId xmlns:a16="http://schemas.microsoft.com/office/drawing/2014/main" id="{31FBF9CF-AFF7-43AA-AD4F-C04B74071621}"/>
                </a:ext>
              </a:extLst>
            </p:cNvPr>
            <p:cNvSpPr txBox="1"/>
            <p:nvPr/>
          </p:nvSpPr>
          <p:spPr>
            <a:xfrm>
              <a:off x="5137212" y="2937599"/>
              <a:ext cx="819706" cy="369332"/>
            </a:xfrm>
            <a:prstGeom prst="rect">
              <a:avLst/>
            </a:prstGeom>
            <a:noFill/>
          </p:spPr>
          <p:txBody>
            <a:bodyPr wrap="square" rtlCol="0">
              <a:spAutoFit/>
            </a:bodyPr>
            <a:lstStyle/>
            <a:p>
              <a:r>
                <a:rPr lang="en-US" altLang="zh-CN" dirty="0"/>
                <a:t>I(X:Y)</a:t>
              </a:r>
              <a:endParaRPr lang="zh-CN" altLang="en-US" dirty="0"/>
            </a:p>
          </p:txBody>
        </p:sp>
        <p:sp>
          <p:nvSpPr>
            <p:cNvPr id="10" name="文本框 9">
              <a:extLst>
                <a:ext uri="{FF2B5EF4-FFF2-40B4-BE49-F238E27FC236}">
                  <a16:creationId xmlns:a16="http://schemas.microsoft.com/office/drawing/2014/main" id="{B8C86F91-ACEC-488E-9E26-4C78ADB3819F}"/>
                </a:ext>
              </a:extLst>
            </p:cNvPr>
            <p:cNvSpPr txBox="1"/>
            <p:nvPr/>
          </p:nvSpPr>
          <p:spPr>
            <a:xfrm>
              <a:off x="3515557" y="1819922"/>
              <a:ext cx="878890" cy="369332"/>
            </a:xfrm>
            <a:prstGeom prst="rect">
              <a:avLst/>
            </a:prstGeom>
            <a:noFill/>
          </p:spPr>
          <p:txBody>
            <a:bodyPr wrap="square" rtlCol="0">
              <a:spAutoFit/>
            </a:bodyPr>
            <a:lstStyle/>
            <a:p>
              <a:r>
                <a:rPr lang="en-US" altLang="zh-CN" dirty="0"/>
                <a:t>H(X)</a:t>
              </a:r>
              <a:endParaRPr lang="zh-CN" altLang="en-US" dirty="0"/>
            </a:p>
          </p:txBody>
        </p:sp>
        <p:sp>
          <p:nvSpPr>
            <p:cNvPr id="11" name="文本框 10">
              <a:extLst>
                <a:ext uri="{FF2B5EF4-FFF2-40B4-BE49-F238E27FC236}">
                  <a16:creationId xmlns:a16="http://schemas.microsoft.com/office/drawing/2014/main" id="{31551238-120B-4290-B03C-F4AEE894914B}"/>
                </a:ext>
              </a:extLst>
            </p:cNvPr>
            <p:cNvSpPr txBox="1"/>
            <p:nvPr/>
          </p:nvSpPr>
          <p:spPr>
            <a:xfrm>
              <a:off x="7111013" y="1921393"/>
              <a:ext cx="878890" cy="369332"/>
            </a:xfrm>
            <a:prstGeom prst="rect">
              <a:avLst/>
            </a:prstGeom>
            <a:noFill/>
          </p:spPr>
          <p:txBody>
            <a:bodyPr wrap="square" rtlCol="0">
              <a:spAutoFit/>
            </a:bodyPr>
            <a:lstStyle/>
            <a:p>
              <a:r>
                <a:rPr lang="en-US" altLang="zh-CN" dirty="0"/>
                <a:t>H(Y)</a:t>
              </a:r>
              <a:endParaRPr lang="zh-CN" altLang="en-US" dirty="0"/>
            </a:p>
          </p:txBody>
        </p:sp>
      </p:grpSp>
      <p:graphicFrame>
        <p:nvGraphicFramePr>
          <p:cNvPr id="12" name="对象 11">
            <a:extLst>
              <a:ext uri="{FF2B5EF4-FFF2-40B4-BE49-F238E27FC236}">
                <a16:creationId xmlns:a16="http://schemas.microsoft.com/office/drawing/2014/main" id="{6ABC50D6-0A4B-4710-91A4-6A9855F18663}"/>
              </a:ext>
            </a:extLst>
          </p:cNvPr>
          <p:cNvGraphicFramePr>
            <a:graphicFrameLocks noChangeAspect="1"/>
          </p:cNvGraphicFramePr>
          <p:nvPr>
            <p:extLst>
              <p:ext uri="{D42A27DB-BD31-4B8C-83A1-F6EECF244321}">
                <p14:modId xmlns:p14="http://schemas.microsoft.com/office/powerpoint/2010/main" val="2230477965"/>
              </p:ext>
            </p:extLst>
          </p:nvPr>
        </p:nvGraphicFramePr>
        <p:xfrm>
          <a:off x="2934569" y="2936216"/>
          <a:ext cx="3989512" cy="1677120"/>
        </p:xfrm>
        <a:graphic>
          <a:graphicData uri="http://schemas.openxmlformats.org/presentationml/2006/ole">
            <mc:AlternateContent xmlns:mc="http://schemas.openxmlformats.org/markup-compatibility/2006">
              <mc:Choice xmlns:v="urn:schemas-microsoft-com:vml" Requires="v">
                <p:oleObj spid="_x0000_s4103" name="AxMath" r:id="rId3" imgW="3738600" imgH="1571400" progId="Equation.AxMath">
                  <p:embed/>
                </p:oleObj>
              </mc:Choice>
              <mc:Fallback>
                <p:oleObj name="AxMath" r:id="rId3" imgW="3738600" imgH="1571400" progId="Equation.AxMath">
                  <p:embed/>
                  <p:pic>
                    <p:nvPicPr>
                      <p:cNvPr id="0" name=""/>
                      <p:cNvPicPr/>
                      <p:nvPr/>
                    </p:nvPicPr>
                    <p:blipFill>
                      <a:blip r:embed="rId4"/>
                      <a:stretch>
                        <a:fillRect/>
                      </a:stretch>
                    </p:blipFill>
                    <p:spPr>
                      <a:xfrm>
                        <a:off x="2934569" y="2936216"/>
                        <a:ext cx="3989512" cy="1677120"/>
                      </a:xfrm>
                      <a:prstGeom prst="rect">
                        <a:avLst/>
                      </a:prstGeom>
                    </p:spPr>
                  </p:pic>
                </p:oleObj>
              </mc:Fallback>
            </mc:AlternateContent>
          </a:graphicData>
        </a:graphic>
      </p:graphicFrame>
    </p:spTree>
    <p:extLst>
      <p:ext uri="{BB962C8B-B14F-4D97-AF65-F5344CB8AC3E}">
        <p14:creationId xmlns:p14="http://schemas.microsoft.com/office/powerpoint/2010/main" val="117293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EDCCA-8AC5-4423-BED9-A1C2BC1A261B}"/>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7D34B3D4-1184-4870-A401-A6C1E8E3108C}"/>
              </a:ext>
            </a:extLst>
          </p:cNvPr>
          <p:cNvSpPr>
            <a:spLocks noGrp="1"/>
          </p:cNvSpPr>
          <p:nvPr>
            <p:ph idx="1"/>
          </p:nvPr>
        </p:nvSpPr>
        <p:spPr/>
        <p:txBody>
          <a:bodyPr/>
          <a:lstStyle/>
          <a:p>
            <a:r>
              <a:rPr lang="zh-CN" altLang="en-US" dirty="0"/>
              <a:t>这里我们先谈谈经典的</a:t>
            </a:r>
            <a:r>
              <a:rPr lang="en-US" altLang="zh-CN" dirty="0"/>
              <a:t>NMI</a:t>
            </a:r>
            <a:r>
              <a:rPr lang="zh-CN" altLang="en-US" dirty="0"/>
              <a:t>值的计算方法，即由 </a:t>
            </a:r>
            <a:r>
              <a:rPr lang="en-US" altLang="zh-CN" dirty="0" err="1"/>
              <a:t>Lancichinetti</a:t>
            </a:r>
            <a:r>
              <a:rPr lang="en-US" altLang="zh-CN" dirty="0"/>
              <a:t> </a:t>
            </a:r>
            <a:r>
              <a:rPr lang="zh-CN" altLang="en-US" dirty="0"/>
              <a:t>等人提出的策略，我们把它记作是               ，它可以由如下公式求得：</a:t>
            </a:r>
            <a:endParaRPr lang="en-US" altLang="zh-CN" dirty="0"/>
          </a:p>
          <a:p>
            <a:endParaRPr lang="en-US" altLang="zh-CN" dirty="0"/>
          </a:p>
          <a:p>
            <a:endParaRPr lang="en-US" altLang="zh-CN" dirty="0"/>
          </a:p>
          <a:p>
            <a:r>
              <a:rPr lang="zh-CN" altLang="en-US" dirty="0"/>
              <a:t>我们知道，括号里面的部分代表着全集除去互信息之外的那部分，我们称之为异信息，且它做了归一化处理，保证括号内的和取值为</a:t>
            </a:r>
            <a:r>
              <a:rPr lang="en-US" altLang="zh-CN" dirty="0"/>
              <a:t>[0,1]</a:t>
            </a:r>
            <a:r>
              <a:rPr lang="zh-CN" altLang="en-US" dirty="0"/>
              <a:t>，所以整个式子的取值也为</a:t>
            </a:r>
            <a:r>
              <a:rPr lang="en-US" altLang="zh-CN" dirty="0"/>
              <a:t>[0,1]</a:t>
            </a:r>
            <a:r>
              <a:rPr lang="zh-CN" altLang="en-US" dirty="0"/>
              <a:t>，且互信息的值越大，这种方式求得的</a:t>
            </a:r>
            <a:r>
              <a:rPr lang="en-US" altLang="zh-CN" dirty="0"/>
              <a:t>NMI</a:t>
            </a:r>
            <a:r>
              <a:rPr lang="zh-CN" altLang="en-US" dirty="0"/>
              <a:t>值越大。</a:t>
            </a:r>
            <a:endParaRPr lang="en-US" altLang="zh-CN" dirty="0"/>
          </a:p>
          <a:p>
            <a:r>
              <a:rPr lang="zh-CN" altLang="en-US" dirty="0"/>
              <a:t>但是这种方式处理一个大集合包含小集合的情况会出现问题，表示形式如图所示。</a:t>
            </a:r>
            <a:endParaRPr lang="en-US" altLang="zh-CN" dirty="0"/>
          </a:p>
          <a:p>
            <a:r>
              <a:rPr lang="zh-CN" altLang="en-US" dirty="0"/>
              <a:t>这种方式容易得到，</a:t>
            </a:r>
            <a:r>
              <a:rPr lang="en-US" altLang="zh-CN" dirty="0"/>
              <a:t>NMI</a:t>
            </a:r>
            <a:r>
              <a:rPr lang="zh-CN" altLang="en-US" dirty="0"/>
              <a:t>的值为</a:t>
            </a:r>
            <a:r>
              <a:rPr lang="en-US" altLang="zh-CN" dirty="0"/>
              <a:t>0.5</a:t>
            </a:r>
            <a:r>
              <a:rPr lang="zh-CN" altLang="en-US" dirty="0"/>
              <a:t>，这显然并非我们想要得到的，所以下面提出一种新的策略，来得到</a:t>
            </a:r>
            <a:r>
              <a:rPr lang="en-US" altLang="zh-CN" dirty="0"/>
              <a:t>ONMI</a:t>
            </a:r>
            <a:r>
              <a:rPr lang="zh-CN" altLang="en-US" dirty="0"/>
              <a:t>的值。</a:t>
            </a:r>
          </a:p>
        </p:txBody>
      </p:sp>
      <p:graphicFrame>
        <p:nvGraphicFramePr>
          <p:cNvPr id="4" name="对象 3">
            <a:extLst>
              <a:ext uri="{FF2B5EF4-FFF2-40B4-BE49-F238E27FC236}">
                <a16:creationId xmlns:a16="http://schemas.microsoft.com/office/drawing/2014/main" id="{DD49CE1A-12C9-41EF-8A28-015229C31C5A}"/>
              </a:ext>
            </a:extLst>
          </p:cNvPr>
          <p:cNvGraphicFramePr>
            <a:graphicFrameLocks noChangeAspect="1"/>
          </p:cNvGraphicFramePr>
          <p:nvPr>
            <p:extLst>
              <p:ext uri="{D42A27DB-BD31-4B8C-83A1-F6EECF244321}">
                <p14:modId xmlns:p14="http://schemas.microsoft.com/office/powerpoint/2010/main" val="2334491320"/>
              </p:ext>
            </p:extLst>
          </p:nvPr>
        </p:nvGraphicFramePr>
        <p:xfrm>
          <a:off x="4430789" y="2441359"/>
          <a:ext cx="867617" cy="361009"/>
        </p:xfrm>
        <a:graphic>
          <a:graphicData uri="http://schemas.openxmlformats.org/presentationml/2006/ole">
            <mc:AlternateContent xmlns:mc="http://schemas.openxmlformats.org/markup-compatibility/2006">
              <mc:Choice xmlns:v="urn:schemas-microsoft-com:vml" Requires="v">
                <p:oleObj spid="_x0000_s5130" name="AxMath" r:id="rId3" imgW="690480" imgH="287280" progId="Equation.AxMath">
                  <p:embed/>
                </p:oleObj>
              </mc:Choice>
              <mc:Fallback>
                <p:oleObj name="AxMath" r:id="rId3" imgW="690480" imgH="287280" progId="Equation.AxMath">
                  <p:embed/>
                  <p:pic>
                    <p:nvPicPr>
                      <p:cNvPr id="0" name=""/>
                      <p:cNvPicPr/>
                      <p:nvPr/>
                    </p:nvPicPr>
                    <p:blipFill>
                      <a:blip r:embed="rId4"/>
                      <a:stretch>
                        <a:fillRect/>
                      </a:stretch>
                    </p:blipFill>
                    <p:spPr>
                      <a:xfrm>
                        <a:off x="4430789" y="2441359"/>
                        <a:ext cx="867617" cy="36100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ABF9068-FA4C-4B2C-89B7-F645B276BD85}"/>
              </a:ext>
            </a:extLst>
          </p:cNvPr>
          <p:cNvGraphicFramePr>
            <a:graphicFrameLocks noChangeAspect="1"/>
          </p:cNvGraphicFramePr>
          <p:nvPr>
            <p:extLst>
              <p:ext uri="{D42A27DB-BD31-4B8C-83A1-F6EECF244321}">
                <p14:modId xmlns:p14="http://schemas.microsoft.com/office/powerpoint/2010/main" val="3927484406"/>
              </p:ext>
            </p:extLst>
          </p:nvPr>
        </p:nvGraphicFramePr>
        <p:xfrm>
          <a:off x="3634867" y="2908721"/>
          <a:ext cx="4275137" cy="724214"/>
        </p:xfrm>
        <a:graphic>
          <a:graphicData uri="http://schemas.openxmlformats.org/presentationml/2006/ole">
            <mc:AlternateContent xmlns:mc="http://schemas.openxmlformats.org/markup-compatibility/2006">
              <mc:Choice xmlns:v="urn:schemas-microsoft-com:vml" Requires="v">
                <p:oleObj spid="_x0000_s5131" name="AxMath" r:id="rId5" imgW="3290040" imgH="556920" progId="Equation.AxMath">
                  <p:embed/>
                </p:oleObj>
              </mc:Choice>
              <mc:Fallback>
                <p:oleObj name="AxMath" r:id="rId5" imgW="3290040" imgH="556920" progId="Equation.AxMath">
                  <p:embed/>
                  <p:pic>
                    <p:nvPicPr>
                      <p:cNvPr id="0" name=""/>
                      <p:cNvPicPr/>
                      <p:nvPr/>
                    </p:nvPicPr>
                    <p:blipFill>
                      <a:blip r:embed="rId6"/>
                      <a:stretch>
                        <a:fillRect/>
                      </a:stretch>
                    </p:blipFill>
                    <p:spPr>
                      <a:xfrm>
                        <a:off x="3634867" y="2908721"/>
                        <a:ext cx="4275137" cy="724214"/>
                      </a:xfrm>
                      <a:prstGeom prst="rect">
                        <a:avLst/>
                      </a:prstGeom>
                    </p:spPr>
                  </p:pic>
                </p:oleObj>
              </mc:Fallback>
            </mc:AlternateContent>
          </a:graphicData>
        </a:graphic>
      </p:graphicFrame>
      <p:grpSp>
        <p:nvGrpSpPr>
          <p:cNvPr id="6" name="组合 5">
            <a:extLst>
              <a:ext uri="{FF2B5EF4-FFF2-40B4-BE49-F238E27FC236}">
                <a16:creationId xmlns:a16="http://schemas.microsoft.com/office/drawing/2014/main" id="{D1BF0FEA-814B-4544-94D4-2977155F7351}"/>
              </a:ext>
            </a:extLst>
          </p:cNvPr>
          <p:cNvGrpSpPr/>
          <p:nvPr/>
        </p:nvGrpSpPr>
        <p:grpSpPr>
          <a:xfrm>
            <a:off x="9951541" y="5404311"/>
            <a:ext cx="1358611" cy="1315663"/>
            <a:chOff x="5069150" y="1981484"/>
            <a:chExt cx="2237172" cy="2281563"/>
          </a:xfrm>
        </p:grpSpPr>
        <p:sp>
          <p:nvSpPr>
            <p:cNvPr id="7" name="椭圆 6">
              <a:extLst>
                <a:ext uri="{FF2B5EF4-FFF2-40B4-BE49-F238E27FC236}">
                  <a16:creationId xmlns:a16="http://schemas.microsoft.com/office/drawing/2014/main" id="{CF29D740-28BD-4C83-8B93-C689629CBAF0}"/>
                </a:ext>
              </a:extLst>
            </p:cNvPr>
            <p:cNvSpPr/>
            <p:nvPr/>
          </p:nvSpPr>
          <p:spPr>
            <a:xfrm>
              <a:off x="5308846" y="2141353"/>
              <a:ext cx="878890" cy="884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861CED8-2286-4FF5-89F1-7170F014E7FB}"/>
                </a:ext>
              </a:extLst>
            </p:cNvPr>
            <p:cNvSpPr/>
            <p:nvPr/>
          </p:nvSpPr>
          <p:spPr>
            <a:xfrm>
              <a:off x="5069150" y="1981484"/>
              <a:ext cx="2237172" cy="2281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2015AF8-A675-4C61-AD6A-AEAA0FD736E7}"/>
                </a:ext>
              </a:extLst>
            </p:cNvPr>
            <p:cNvSpPr txBox="1"/>
            <p:nvPr/>
          </p:nvSpPr>
          <p:spPr>
            <a:xfrm>
              <a:off x="5428694" y="2337163"/>
              <a:ext cx="878891" cy="453672"/>
            </a:xfrm>
            <a:prstGeom prst="rect">
              <a:avLst/>
            </a:prstGeom>
            <a:noFill/>
          </p:spPr>
          <p:txBody>
            <a:bodyPr wrap="square" rtlCol="0">
              <a:spAutoFit/>
            </a:bodyPr>
            <a:lstStyle/>
            <a:p>
              <a:r>
                <a:rPr lang="en-US" altLang="zh-CN" sz="1100" dirty="0"/>
                <a:t>H(X)</a:t>
              </a:r>
              <a:endParaRPr lang="zh-CN" altLang="en-US" sz="1100" dirty="0"/>
            </a:p>
          </p:txBody>
        </p:sp>
        <p:sp>
          <p:nvSpPr>
            <p:cNvPr id="10" name="文本框 9">
              <a:extLst>
                <a:ext uri="{FF2B5EF4-FFF2-40B4-BE49-F238E27FC236}">
                  <a16:creationId xmlns:a16="http://schemas.microsoft.com/office/drawing/2014/main" id="{E3D01577-9B78-4E60-832D-86FF0D9C4852}"/>
                </a:ext>
              </a:extLst>
            </p:cNvPr>
            <p:cNvSpPr txBox="1"/>
            <p:nvPr/>
          </p:nvSpPr>
          <p:spPr>
            <a:xfrm>
              <a:off x="6427431" y="3392682"/>
              <a:ext cx="878891" cy="453672"/>
            </a:xfrm>
            <a:prstGeom prst="rect">
              <a:avLst/>
            </a:prstGeom>
            <a:noFill/>
          </p:spPr>
          <p:txBody>
            <a:bodyPr wrap="square" rtlCol="0">
              <a:spAutoFit/>
            </a:bodyPr>
            <a:lstStyle/>
            <a:p>
              <a:r>
                <a:rPr lang="en-US" altLang="zh-CN" sz="1100" dirty="0"/>
                <a:t>H(Y)</a:t>
              </a:r>
              <a:endParaRPr lang="zh-CN" altLang="en-US" sz="1100" dirty="0"/>
            </a:p>
          </p:txBody>
        </p:sp>
      </p:grpSp>
    </p:spTree>
    <p:extLst>
      <p:ext uri="{BB962C8B-B14F-4D97-AF65-F5344CB8AC3E}">
        <p14:creationId xmlns:p14="http://schemas.microsoft.com/office/powerpoint/2010/main" val="18727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987B7-F082-46A8-97FD-CC95CCA3126A}"/>
              </a:ext>
            </a:extLst>
          </p:cNvPr>
          <p:cNvSpPr>
            <a:spLocks noGrp="1"/>
          </p:cNvSpPr>
          <p:nvPr>
            <p:ph type="title"/>
          </p:nvPr>
        </p:nvSpPr>
        <p:spPr/>
        <p:txBody>
          <a:bodyPr/>
          <a:lstStyle/>
          <a:p>
            <a:r>
              <a:rPr lang="en-US" altLang="zh-CN" dirty="0"/>
              <a:t>ONMI</a:t>
            </a:r>
            <a:r>
              <a:rPr lang="zh-CN" altLang="en-US" dirty="0"/>
              <a:t>值</a:t>
            </a:r>
          </a:p>
        </p:txBody>
      </p:sp>
      <p:sp>
        <p:nvSpPr>
          <p:cNvPr id="3" name="内容占位符 2">
            <a:extLst>
              <a:ext uri="{FF2B5EF4-FFF2-40B4-BE49-F238E27FC236}">
                <a16:creationId xmlns:a16="http://schemas.microsoft.com/office/drawing/2014/main" id="{6F4EC521-B51C-4EF5-8CFD-FADEFDACDC05}"/>
              </a:ext>
            </a:extLst>
          </p:cNvPr>
          <p:cNvSpPr>
            <a:spLocks noGrp="1"/>
          </p:cNvSpPr>
          <p:nvPr>
            <p:ph idx="1"/>
          </p:nvPr>
        </p:nvSpPr>
        <p:spPr/>
        <p:txBody>
          <a:bodyPr/>
          <a:lstStyle/>
          <a:p>
            <a:r>
              <a:rPr lang="zh-CN" altLang="en-US" dirty="0"/>
              <a:t>为了避免上述的情况，这里使用如下的公式来求取</a:t>
            </a:r>
            <a:r>
              <a:rPr lang="en-US" altLang="zh-CN" dirty="0"/>
              <a:t>ONMI</a:t>
            </a:r>
            <a:r>
              <a:rPr lang="zh-CN" altLang="en-US" dirty="0"/>
              <a:t>值</a:t>
            </a:r>
            <a:endParaRPr lang="en-US" altLang="zh-CN" dirty="0"/>
          </a:p>
          <a:p>
            <a:endParaRPr lang="en-US" altLang="zh-CN" dirty="0"/>
          </a:p>
          <a:p>
            <a:endParaRPr lang="en-US" altLang="zh-CN" dirty="0"/>
          </a:p>
          <a:p>
            <a:endParaRPr lang="en-US" altLang="zh-CN" dirty="0"/>
          </a:p>
          <a:p>
            <a:r>
              <a:rPr lang="zh-CN" altLang="en-US" dirty="0"/>
              <a:t>这样，计算出来的</a:t>
            </a:r>
            <a:r>
              <a:rPr lang="en-US" altLang="zh-CN" dirty="0"/>
              <a:t>ONMI</a:t>
            </a:r>
            <a:r>
              <a:rPr lang="zh-CN" altLang="en-US" dirty="0"/>
              <a:t>值就能够比较准确地表达两个集合的交集，即互信息的内容大小了。</a:t>
            </a:r>
            <a:endParaRPr lang="en-US" altLang="zh-CN" dirty="0"/>
          </a:p>
          <a:p>
            <a:r>
              <a:rPr lang="zh-CN" altLang="en-US" dirty="0"/>
              <a:t>再次强调，重叠和不重叠的区别反映在</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值的计算之上，后面的步骤其实同计算一般的</a:t>
            </a:r>
            <a:r>
              <a:rPr lang="en-US" altLang="zh-CN" dirty="0"/>
              <a:t>NMI</a:t>
            </a:r>
            <a:r>
              <a:rPr lang="zh-CN" altLang="en-US" dirty="0"/>
              <a:t>的值没有很大差异。此外，计算</a:t>
            </a:r>
            <a:r>
              <a:rPr lang="en-US" altLang="zh-CN" dirty="0"/>
              <a:t>ONMI</a:t>
            </a:r>
            <a:r>
              <a:rPr lang="zh-CN" altLang="en-US" dirty="0"/>
              <a:t>值的最后一步，对该值进行了一个归一化处理，它的取值是在</a:t>
            </a:r>
            <a:r>
              <a:rPr lang="en-US" altLang="zh-CN" dirty="0"/>
              <a:t>[0,1]</a:t>
            </a:r>
            <a:r>
              <a:rPr lang="zh-CN" altLang="en-US" dirty="0"/>
              <a:t>的。</a:t>
            </a:r>
            <a:endParaRPr lang="en-US" altLang="zh-CN" dirty="0"/>
          </a:p>
          <a:p>
            <a:r>
              <a:rPr lang="zh-CN" altLang="en-US" dirty="0"/>
              <a:t>这样，第一个指标</a:t>
            </a:r>
            <a:r>
              <a:rPr lang="en-US" altLang="zh-CN" dirty="0"/>
              <a:t>ONMI</a:t>
            </a:r>
            <a:r>
              <a:rPr lang="zh-CN" altLang="en-US" dirty="0"/>
              <a:t>就展示完成。</a:t>
            </a:r>
            <a:endParaRPr lang="en-US" altLang="zh-CN" dirty="0"/>
          </a:p>
        </p:txBody>
      </p:sp>
      <p:graphicFrame>
        <p:nvGraphicFramePr>
          <p:cNvPr id="4" name="对象 3">
            <a:extLst>
              <a:ext uri="{FF2B5EF4-FFF2-40B4-BE49-F238E27FC236}">
                <a16:creationId xmlns:a16="http://schemas.microsoft.com/office/drawing/2014/main" id="{3A7746C3-EF8A-493D-9DCC-399C6E6E5143}"/>
              </a:ext>
            </a:extLst>
          </p:cNvPr>
          <p:cNvGraphicFramePr>
            <a:graphicFrameLocks noChangeAspect="1"/>
          </p:cNvGraphicFramePr>
          <p:nvPr>
            <p:extLst>
              <p:ext uri="{D42A27DB-BD31-4B8C-83A1-F6EECF244321}">
                <p14:modId xmlns:p14="http://schemas.microsoft.com/office/powerpoint/2010/main" val="2448803137"/>
              </p:ext>
            </p:extLst>
          </p:nvPr>
        </p:nvGraphicFramePr>
        <p:xfrm>
          <a:off x="4135454" y="2779006"/>
          <a:ext cx="3443288" cy="703262"/>
        </p:xfrm>
        <a:graphic>
          <a:graphicData uri="http://schemas.openxmlformats.org/presentationml/2006/ole">
            <mc:AlternateContent xmlns:mc="http://schemas.openxmlformats.org/markup-compatibility/2006">
              <mc:Choice xmlns:v="urn:schemas-microsoft-com:vml" Requires="v">
                <p:oleObj spid="_x0000_s6150" name="AxMath" r:id="rId3" imgW="2727720" imgH="556920" progId="Equation.AxMath">
                  <p:embed/>
                </p:oleObj>
              </mc:Choice>
              <mc:Fallback>
                <p:oleObj name="AxMath" r:id="rId3" imgW="2727720" imgH="556920" progId="Equation.AxMath">
                  <p:embed/>
                  <p:pic>
                    <p:nvPicPr>
                      <p:cNvPr id="0" name=""/>
                      <p:cNvPicPr/>
                      <p:nvPr/>
                    </p:nvPicPr>
                    <p:blipFill>
                      <a:blip r:embed="rId4"/>
                      <a:stretch>
                        <a:fillRect/>
                      </a:stretch>
                    </p:blipFill>
                    <p:spPr>
                      <a:xfrm>
                        <a:off x="4135454" y="2779006"/>
                        <a:ext cx="3443288" cy="703262"/>
                      </a:xfrm>
                      <a:prstGeom prst="rect">
                        <a:avLst/>
                      </a:prstGeom>
                    </p:spPr>
                  </p:pic>
                </p:oleObj>
              </mc:Fallback>
            </mc:AlternateContent>
          </a:graphicData>
        </a:graphic>
      </p:graphicFrame>
    </p:spTree>
    <p:extLst>
      <p:ext uri="{BB962C8B-B14F-4D97-AF65-F5344CB8AC3E}">
        <p14:creationId xmlns:p14="http://schemas.microsoft.com/office/powerpoint/2010/main" val="3608093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326</TotalTime>
  <Words>1656</Words>
  <Application>Microsoft Office PowerPoint</Application>
  <PresentationFormat>宽屏</PresentationFormat>
  <Paragraphs>108</Paragraphs>
  <Slides>15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幼圆</vt:lpstr>
      <vt:lpstr>Arial</vt:lpstr>
      <vt:lpstr>Century Gothic</vt:lpstr>
      <vt:lpstr>Wingdings 3</vt:lpstr>
      <vt:lpstr>丝状</vt:lpstr>
      <vt:lpstr>AxMath</vt:lpstr>
      <vt:lpstr>关于重叠社区发现实验的讨论</vt:lpstr>
      <vt:lpstr>参考文献</vt:lpstr>
      <vt:lpstr>评价指标（evaluation metrics）</vt:lpstr>
      <vt:lpstr>ONMI值</vt:lpstr>
      <vt:lpstr>ONMI值</vt:lpstr>
      <vt:lpstr>ONMI值</vt:lpstr>
      <vt:lpstr>ONMI值</vt:lpstr>
      <vt:lpstr>ONMI值</vt:lpstr>
      <vt:lpstr>ONMI值</vt:lpstr>
      <vt:lpstr>Ω Index</vt:lpstr>
      <vt:lpstr>Ω Index</vt:lpstr>
      <vt:lpstr>关于社区发现的实验</vt:lpstr>
      <vt:lpstr>关于社区发现的实验</vt:lpstr>
      <vt:lpstr>关于社区发现的实验</vt:lpstr>
      <vt:lpstr>第四步中参数的设置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关于重叠社区发现实验的讨论</dc:title>
  <dc:creator>徐 泓镔</dc:creator>
  <cp:lastModifiedBy>徐 泓镔</cp:lastModifiedBy>
  <cp:revision>32</cp:revision>
  <dcterms:created xsi:type="dcterms:W3CDTF">2020-11-01T09:02:41Z</dcterms:created>
  <dcterms:modified xsi:type="dcterms:W3CDTF">2020-11-03T14:54:58Z</dcterms:modified>
</cp:coreProperties>
</file>