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2/7/2021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2/7/2021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2/7/2021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9EDFF-2DF7-42E0-9DC3-DC9141F957BF}"/>
              </a:ext>
            </a:extLst>
          </p:cNvPr>
          <p:cNvSpPr>
            <a:spLocks noGrp="1"/>
          </p:cNvSpPr>
          <p:nvPr>
            <p:ph type="ctrTitle"/>
          </p:nvPr>
        </p:nvSpPr>
        <p:spPr/>
        <p:txBody>
          <a:bodyPr/>
          <a:lstStyle/>
          <a:p>
            <a:r>
              <a:rPr lang="zh-CN" altLang="en-US" sz="4400" b="1" i="0" u="none" strike="noStrike" baseline="0" dirty="0">
                <a:latin typeface="SSJ-PK748200001c5-Identity-H"/>
              </a:rPr>
              <a:t>基于影响力与种子扩展的重叠社区发现</a:t>
            </a:r>
            <a:endParaRPr lang="zh-CN" altLang="en-US" sz="4400" b="1" dirty="0"/>
          </a:p>
        </p:txBody>
      </p:sp>
      <p:sp>
        <p:nvSpPr>
          <p:cNvPr id="3" name="副标题 2">
            <a:extLst>
              <a:ext uri="{FF2B5EF4-FFF2-40B4-BE49-F238E27FC236}">
                <a16:creationId xmlns:a16="http://schemas.microsoft.com/office/drawing/2014/main" id="{48E6A113-069A-4641-B0F3-534817FFF6D4}"/>
              </a:ext>
            </a:extLst>
          </p:cNvPr>
          <p:cNvSpPr>
            <a:spLocks noGrp="1"/>
          </p:cNvSpPr>
          <p:nvPr>
            <p:ph type="subTitle" idx="1"/>
          </p:nvPr>
        </p:nvSpPr>
        <p:spPr>
          <a:xfrm>
            <a:off x="2679905" y="3886680"/>
            <a:ext cx="6831673" cy="1086237"/>
          </a:xfrm>
        </p:spPr>
        <p:txBody>
          <a:bodyPr/>
          <a:lstStyle/>
          <a:p>
            <a:pPr algn="r"/>
            <a:r>
              <a:rPr lang="zh-CN" altLang="en-US" dirty="0"/>
              <a:t>摘自电子学报</a:t>
            </a:r>
          </a:p>
        </p:txBody>
      </p:sp>
    </p:spTree>
    <p:extLst>
      <p:ext uri="{BB962C8B-B14F-4D97-AF65-F5344CB8AC3E}">
        <p14:creationId xmlns:p14="http://schemas.microsoft.com/office/powerpoint/2010/main" val="1929905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A8BE0-CB93-4D2E-9378-1818587109CC}"/>
              </a:ext>
            </a:extLst>
          </p:cNvPr>
          <p:cNvSpPr>
            <a:spLocks noGrp="1"/>
          </p:cNvSpPr>
          <p:nvPr>
            <p:ph type="title"/>
          </p:nvPr>
        </p:nvSpPr>
        <p:spPr/>
        <p:txBody>
          <a:bodyPr/>
          <a:lstStyle/>
          <a:p>
            <a:r>
              <a:rPr lang="zh-CN" altLang="en-US" dirty="0"/>
              <a:t>算法步骤（三）</a:t>
            </a:r>
          </a:p>
        </p:txBody>
      </p:sp>
      <p:sp>
        <p:nvSpPr>
          <p:cNvPr id="3" name="内容占位符 2">
            <a:extLst>
              <a:ext uri="{FF2B5EF4-FFF2-40B4-BE49-F238E27FC236}">
                <a16:creationId xmlns:a16="http://schemas.microsoft.com/office/drawing/2014/main" id="{64FADAE8-88D1-4772-A9C8-02219A8DB8D1}"/>
              </a:ext>
            </a:extLst>
          </p:cNvPr>
          <p:cNvSpPr>
            <a:spLocks noGrp="1"/>
          </p:cNvSpPr>
          <p:nvPr>
            <p:ph idx="1"/>
          </p:nvPr>
        </p:nvSpPr>
        <p:spPr/>
        <p:txBody>
          <a:bodyPr>
            <a:normAutofit/>
          </a:bodyPr>
          <a:lstStyle/>
          <a:p>
            <a:pPr algn="l"/>
            <a:r>
              <a:rPr lang="zh-CN" altLang="en-US" sz="2400" b="0" i="0" u="none" strike="noStrike" baseline="0" dirty="0">
                <a:latin typeface="SSJ-PK748200001c5-Identity-H"/>
              </a:rPr>
              <a:t>得到稳定紧密的种子社区之后，就可以进行社区扩展挖掘</a:t>
            </a:r>
            <a:r>
              <a:rPr lang="zh-CN" altLang="en-US" sz="2400" b="0" i="0" u="none" strike="noStrike" baseline="0" dirty="0">
                <a:latin typeface="E-BX-PK748108-Identity-H"/>
              </a:rPr>
              <a:t>．</a:t>
            </a:r>
            <a:r>
              <a:rPr lang="zh-CN" altLang="en-US" sz="2400" b="0" i="0" u="none" strike="noStrike" baseline="0" dirty="0">
                <a:latin typeface="SSJ-PK748200001c5-Identity-H"/>
              </a:rPr>
              <a:t>扩展思路如下：首先获取种子社区的邻居集</a:t>
            </a:r>
            <a:r>
              <a:rPr lang="en-US" altLang="zh-CN" sz="2400" b="0" i="0" u="none" strike="noStrike" baseline="0" dirty="0">
                <a:latin typeface="SSJ-PK748200001c5-Identity-H"/>
              </a:rPr>
              <a:t>Ns</a:t>
            </a:r>
            <a:r>
              <a:rPr lang="zh-CN" altLang="en-US" sz="2400" b="0" i="0" u="none" strike="noStrike" baseline="0" dirty="0">
                <a:latin typeface="SSJ-PK748200001c5-Identity-H"/>
              </a:rPr>
              <a:t>，根据式（</a:t>
            </a:r>
            <a:r>
              <a:rPr lang="zh-CN" altLang="en-US" sz="2400" b="0" i="0" u="none" strike="noStrike" baseline="0" dirty="0">
                <a:latin typeface="E-BZ-PK748109-Identity-H"/>
              </a:rPr>
              <a:t>５</a:t>
            </a:r>
            <a:r>
              <a:rPr lang="zh-CN" altLang="en-US" sz="2400" b="0" i="0" u="none" strike="noStrike" baseline="0" dirty="0">
                <a:latin typeface="SSJ-PK748200001c5-Identity-H"/>
              </a:rPr>
              <a:t>）计算</a:t>
            </a:r>
            <a:r>
              <a:rPr lang="en-US" altLang="zh-CN" sz="2400" b="0" i="0" u="none" strike="noStrike" baseline="0" dirty="0">
                <a:latin typeface="E-BX-PK748108-Identity-H"/>
              </a:rPr>
              <a:t>Ns</a:t>
            </a:r>
            <a:r>
              <a:rPr lang="zh-CN" altLang="en-US" sz="2400" b="0" i="0" u="none" strike="noStrike" baseline="0" dirty="0">
                <a:latin typeface="SSJ-PK748200001c5-Identity-H"/>
              </a:rPr>
              <a:t>中每个邻居节点与社区的相似度</a:t>
            </a:r>
            <a:r>
              <a:rPr lang="en-US" altLang="zh-CN" sz="2400" b="0" i="0" u="none" strike="noStrike" baseline="0" dirty="0" err="1">
                <a:latin typeface="E-BX-PK748108-Identity-H"/>
              </a:rPr>
              <a:t>Snc</a:t>
            </a:r>
            <a:r>
              <a:rPr lang="zh-CN" altLang="en-US" sz="2400" b="0" i="0" u="none" strike="noStrike" baseline="0" dirty="0">
                <a:latin typeface="SSJ-PK748200001c5-Identity-H"/>
              </a:rPr>
              <a:t>，选出相似度大于阈值</a:t>
            </a:r>
            <a:r>
              <a:rPr lang="en-US" altLang="zh-CN" sz="2400" b="0" i="0" u="none" strike="noStrike" baseline="0" dirty="0">
                <a:latin typeface="FN-BX-PK748383-Identity-H"/>
              </a:rPr>
              <a:t>ε</a:t>
            </a:r>
            <a:r>
              <a:rPr lang="zh-CN" altLang="en-US" sz="2400" b="0" i="0" u="none" strike="noStrike" baseline="0" dirty="0">
                <a:latin typeface="SSJ-PK748200001c5-Identity-H"/>
              </a:rPr>
              <a:t>的节点作为候选节点</a:t>
            </a:r>
            <a:r>
              <a:rPr lang="zh-CN" altLang="en-US" sz="2400" dirty="0">
                <a:latin typeface="E-BX-PK748108-Identity-H"/>
              </a:rPr>
              <a:t>。</a:t>
            </a:r>
            <a:r>
              <a:rPr lang="zh-CN" altLang="en-US" sz="2400" b="0" i="0" u="none" strike="noStrike" baseline="0" dirty="0">
                <a:latin typeface="SSJ-PK748200001c5-Identity-H"/>
              </a:rPr>
              <a:t>然后计算这些候选节点加入局部社区后的</a:t>
            </a:r>
            <a:r>
              <a:rPr lang="en-US" altLang="zh-CN" sz="2400" dirty="0">
                <a:latin typeface="E-BZ-PK748109-Identity-H"/>
              </a:rPr>
              <a:t>fitness</a:t>
            </a:r>
            <a:r>
              <a:rPr lang="zh-CN" altLang="en-US" sz="2400" b="0" i="0" u="none" strike="noStrike" baseline="0" dirty="0">
                <a:latin typeface="SSJ-PK748200001c5-Identity-H"/>
              </a:rPr>
              <a:t>函数值，把能够让</a:t>
            </a:r>
            <a:r>
              <a:rPr lang="en-US" altLang="zh-CN" sz="2400" b="0" i="0" u="none" strike="noStrike" baseline="0" dirty="0">
                <a:latin typeface="E-BZ-PK748109-Identity-H"/>
              </a:rPr>
              <a:t>fitness</a:t>
            </a:r>
            <a:r>
              <a:rPr lang="zh-CN" altLang="en-US" sz="2400" b="0" i="0" u="none" strike="noStrike" baseline="0" dirty="0">
                <a:latin typeface="SSJ-PK748200001c5-Identity-H"/>
              </a:rPr>
              <a:t>的函数值增加的候选节点加入社区，否则将其置为网络中的自由节点，同时删除社区中</a:t>
            </a:r>
            <a:r>
              <a:rPr lang="en-US" altLang="zh-CN" sz="2400" b="0" i="0" u="none" strike="noStrike" baseline="0" dirty="0">
                <a:latin typeface="E-BZ-PK748109-Identity-H"/>
              </a:rPr>
              <a:t>fitness</a:t>
            </a:r>
            <a:r>
              <a:rPr lang="zh-CN" altLang="en-US" sz="2400" b="0" i="0" u="none" strike="noStrike" baseline="0" dirty="0">
                <a:latin typeface="SSJ-PK748200001c5-Identity-H"/>
              </a:rPr>
              <a:t>函数增量为负的节点</a:t>
            </a:r>
            <a:r>
              <a:rPr lang="zh-CN" altLang="en-US" sz="2400" dirty="0">
                <a:latin typeface="E-BX-PK748108-Identity-H"/>
              </a:rPr>
              <a:t>。</a:t>
            </a:r>
            <a:r>
              <a:rPr lang="zh-CN" altLang="en-US" sz="2400" b="0" i="0" u="none" strike="noStrike" baseline="0" dirty="0">
                <a:latin typeface="SSJ-PK748200001c5-Identity-H"/>
              </a:rPr>
              <a:t>最后更新</a:t>
            </a:r>
            <a:r>
              <a:rPr lang="en-US" altLang="zh-CN" sz="2400" b="0" i="0" u="none" strike="noStrike" baseline="0" dirty="0">
                <a:latin typeface="E-BX-PK748108-Identity-H"/>
              </a:rPr>
              <a:t>Ns</a:t>
            </a:r>
            <a:r>
              <a:rPr lang="zh-CN" altLang="en-US" sz="2400" b="0" i="0" u="none" strike="noStrike" baseline="0" dirty="0">
                <a:latin typeface="SSJ-PK748200001c5-Identity-H"/>
              </a:rPr>
              <a:t>并继续重复以上步骤，直到</a:t>
            </a:r>
            <a:r>
              <a:rPr lang="en-US" altLang="zh-CN" sz="2400" dirty="0">
                <a:latin typeface="E-BX-PK748108-Identity-H"/>
              </a:rPr>
              <a:t>Ns</a:t>
            </a:r>
            <a:r>
              <a:rPr lang="zh-CN" altLang="en-US" sz="2400" b="0" i="0" u="none" strike="noStrike" baseline="0" dirty="0">
                <a:latin typeface="SSJ-PK748200001c5-Identity-H"/>
              </a:rPr>
              <a:t>为空。</a:t>
            </a:r>
            <a:endParaRPr lang="zh-CN" altLang="en-US" sz="2400" dirty="0"/>
          </a:p>
        </p:txBody>
      </p:sp>
    </p:spTree>
    <p:extLst>
      <p:ext uri="{BB962C8B-B14F-4D97-AF65-F5344CB8AC3E}">
        <p14:creationId xmlns:p14="http://schemas.microsoft.com/office/powerpoint/2010/main" val="296093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B1E31-E6D0-488C-AEAC-FD09FC14C5EB}"/>
              </a:ext>
            </a:extLst>
          </p:cNvPr>
          <p:cNvSpPr>
            <a:spLocks noGrp="1"/>
          </p:cNvSpPr>
          <p:nvPr>
            <p:ph type="title"/>
          </p:nvPr>
        </p:nvSpPr>
        <p:spPr/>
        <p:txBody>
          <a:bodyPr/>
          <a:lstStyle/>
          <a:p>
            <a:r>
              <a:rPr lang="zh-CN" altLang="en-US" dirty="0"/>
              <a:t>算法步骤（四）</a:t>
            </a:r>
          </a:p>
        </p:txBody>
      </p:sp>
      <p:sp>
        <p:nvSpPr>
          <p:cNvPr id="3" name="内容占位符 2">
            <a:extLst>
              <a:ext uri="{FF2B5EF4-FFF2-40B4-BE49-F238E27FC236}">
                <a16:creationId xmlns:a16="http://schemas.microsoft.com/office/drawing/2014/main" id="{A0AFDD1F-354D-4AB7-8229-DFE9E3A74DDC}"/>
              </a:ext>
            </a:extLst>
          </p:cNvPr>
          <p:cNvSpPr>
            <a:spLocks noGrp="1"/>
          </p:cNvSpPr>
          <p:nvPr>
            <p:ph idx="1"/>
          </p:nvPr>
        </p:nvSpPr>
        <p:spPr/>
        <p:txBody>
          <a:bodyPr>
            <a:normAutofit/>
          </a:bodyPr>
          <a:lstStyle/>
          <a:p>
            <a:pPr algn="l"/>
            <a:r>
              <a:rPr lang="zh-CN" altLang="en-US" sz="2400" b="0" i="0" u="none" strike="noStrike" baseline="0" dirty="0">
                <a:latin typeface="SSJ-PK748200001c5-Identity-H"/>
              </a:rPr>
              <a:t>在社区扩展过程中，网络中可能还会存在未属于任何社区的自由节点，而且社区集合中还会出现相似度高的社区</a:t>
            </a:r>
            <a:r>
              <a:rPr lang="zh-CN" altLang="en-US" sz="2400" b="0" i="0" u="none" strike="noStrike" baseline="0" dirty="0">
                <a:latin typeface="E-BX-PK748108-Identity-H"/>
              </a:rPr>
              <a:t>。</a:t>
            </a:r>
            <a:r>
              <a:rPr lang="zh-CN" altLang="en-US" sz="2400" b="0" i="0" u="none" strike="noStrike" baseline="0" dirty="0">
                <a:latin typeface="SSJ-PK748200001c5-Identity-H"/>
              </a:rPr>
              <a:t>优化主要分为两个步骤：第一步，计算节点与各个社区的相似度</a:t>
            </a:r>
            <a:r>
              <a:rPr lang="en-US" altLang="zh-CN" sz="2400" b="0" i="0" u="none" strike="noStrike" baseline="0" dirty="0" err="1">
                <a:latin typeface="E-BX-PK748108-Identity-H"/>
              </a:rPr>
              <a:t>Snc</a:t>
            </a:r>
            <a:r>
              <a:rPr lang="zh-CN" altLang="en-US" sz="2400" b="0" i="0" u="none" strike="noStrike" baseline="0" dirty="0">
                <a:latin typeface="SSJ-PK748200001c5-Identity-H"/>
              </a:rPr>
              <a:t>，当</a:t>
            </a:r>
            <a:r>
              <a:rPr lang="en-US" altLang="zh-CN" sz="2400" b="0" i="0" u="none" strike="noStrike" baseline="0" dirty="0" err="1">
                <a:latin typeface="E-BX-PK748108-Identity-H"/>
              </a:rPr>
              <a:t>Snc</a:t>
            </a:r>
            <a:r>
              <a:rPr lang="zh-CN" altLang="en-US" sz="2400" b="0" i="0" u="none" strike="noStrike" baseline="0" dirty="0">
                <a:latin typeface="SSJ-PK748200001c5-Identity-H"/>
              </a:rPr>
              <a:t>大于阈值</a:t>
            </a:r>
            <a:r>
              <a:rPr lang="en-US" altLang="zh-CN" sz="2400" b="0" i="0" u="none" strike="noStrike" baseline="0" dirty="0">
                <a:latin typeface="FN-BX-PK748383-Identity-H"/>
              </a:rPr>
              <a:t>ε</a:t>
            </a:r>
            <a:r>
              <a:rPr lang="zh-CN" altLang="en-US" sz="2400" b="0" i="0" u="none" strike="noStrike" baseline="0" dirty="0">
                <a:latin typeface="SSJ-PK748200001c5-Identity-H"/>
              </a:rPr>
              <a:t>时就把节点加入该社区，否则就让其形成一个单独社区；第二步，计算社区与社区之间的相似度</a:t>
            </a:r>
            <a:r>
              <a:rPr lang="en-US" altLang="zh-CN" sz="2400" b="0" i="0" u="none" strike="noStrike" baseline="0" dirty="0" err="1">
                <a:latin typeface="E-BX-PK748108-Identity-H"/>
              </a:rPr>
              <a:t>Scc</a:t>
            </a:r>
            <a:r>
              <a:rPr lang="zh-CN" altLang="en-US" sz="2400" b="0" i="0" u="none" strike="noStrike" baseline="0" dirty="0">
                <a:latin typeface="SSJ-PK748200001c5-Identity-H"/>
              </a:rPr>
              <a:t>，当</a:t>
            </a:r>
            <a:r>
              <a:rPr lang="en-US" altLang="zh-CN" sz="2400" b="0" i="0" u="none" strike="noStrike" baseline="0" dirty="0" err="1">
                <a:latin typeface="E-BX-PK748108-Identity-H"/>
              </a:rPr>
              <a:t>Scc</a:t>
            </a:r>
            <a:r>
              <a:rPr lang="zh-CN" altLang="en-US" sz="2400" b="0" i="0" u="none" strike="noStrike" baseline="0" dirty="0">
                <a:latin typeface="SSJ-PK748200001c5-Identity-H"/>
              </a:rPr>
              <a:t>大于阈值</a:t>
            </a:r>
            <a:r>
              <a:rPr lang="en-US" altLang="zh-CN" sz="2400" b="0" i="0" u="none" strike="noStrike" baseline="0" dirty="0">
                <a:latin typeface="FN-BX-PK748383-Identity-H"/>
              </a:rPr>
              <a:t>ε</a:t>
            </a:r>
            <a:r>
              <a:rPr lang="zh-CN" altLang="en-US" sz="2400" b="0" i="0" u="none" strike="noStrike" baseline="0" dirty="0">
                <a:latin typeface="SSJ-PK748200001c5-Identity-H"/>
              </a:rPr>
              <a:t>时，将社区进行合并</a:t>
            </a:r>
            <a:r>
              <a:rPr lang="zh-CN" altLang="en-US" sz="2400" dirty="0">
                <a:latin typeface="E-BX-PK748108-Identity-H"/>
              </a:rPr>
              <a:t>。</a:t>
            </a:r>
            <a:r>
              <a:rPr lang="zh-CN" altLang="en-US" sz="2400" b="0" i="0" u="none" strike="noStrike" baseline="0" dirty="0">
                <a:latin typeface="SSJ-PK748200001c5-Identity-H"/>
              </a:rPr>
              <a:t>最后得到网络社区划分的结果</a:t>
            </a:r>
            <a:r>
              <a:rPr lang="zh-CN" altLang="en-US" sz="2400" dirty="0">
                <a:latin typeface="E-BX-PK748108-Identity-H"/>
              </a:rPr>
              <a:t>。</a:t>
            </a:r>
            <a:endParaRPr lang="zh-CN" altLang="en-US" sz="2400" dirty="0"/>
          </a:p>
        </p:txBody>
      </p:sp>
    </p:spTree>
    <p:extLst>
      <p:ext uri="{BB962C8B-B14F-4D97-AF65-F5344CB8AC3E}">
        <p14:creationId xmlns:p14="http://schemas.microsoft.com/office/powerpoint/2010/main" val="379365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A956E-325A-4E30-ADD6-2E49E3A5D5EB}"/>
              </a:ext>
            </a:extLst>
          </p:cNvPr>
          <p:cNvSpPr>
            <a:spLocks noGrp="1"/>
          </p:cNvSpPr>
          <p:nvPr>
            <p:ph type="title"/>
          </p:nvPr>
        </p:nvSpPr>
        <p:spPr/>
        <p:txBody>
          <a:bodyPr/>
          <a:lstStyle/>
          <a:p>
            <a:r>
              <a:rPr lang="zh-CN" altLang="en-US" dirty="0"/>
              <a:t>参数实验</a:t>
            </a:r>
          </a:p>
        </p:txBody>
      </p:sp>
      <p:sp>
        <p:nvSpPr>
          <p:cNvPr id="3" name="内容占位符 2">
            <a:extLst>
              <a:ext uri="{FF2B5EF4-FFF2-40B4-BE49-F238E27FC236}">
                <a16:creationId xmlns:a16="http://schemas.microsoft.com/office/drawing/2014/main" id="{3E36AA9E-120E-42DC-AA87-41ED0715C6DD}"/>
              </a:ext>
            </a:extLst>
          </p:cNvPr>
          <p:cNvSpPr>
            <a:spLocks noGrp="1"/>
          </p:cNvSpPr>
          <p:nvPr>
            <p:ph idx="1"/>
          </p:nvPr>
        </p:nvSpPr>
        <p:spPr/>
        <p:txBody>
          <a:bodyPr>
            <a:normAutofit/>
          </a:bodyPr>
          <a:lstStyle/>
          <a:p>
            <a:pPr algn="l"/>
            <a:r>
              <a:rPr lang="zh-CN" altLang="en-US" sz="2400" b="0" i="0" u="none" strike="noStrike" baseline="0" dirty="0">
                <a:latin typeface="SSJ-PK748200001c5-Identity-H"/>
              </a:rPr>
              <a:t>（</a:t>
            </a:r>
            <a:r>
              <a:rPr lang="zh-CN" altLang="en-US" sz="2400" b="0" i="0" u="none" strike="noStrike" baseline="0" dirty="0">
                <a:latin typeface="E-BZ-PK748109-Identity-H"/>
              </a:rPr>
              <a:t>１</a:t>
            </a:r>
            <a:r>
              <a:rPr lang="zh-CN" altLang="en-US" sz="2400" b="0" i="0" u="none" strike="noStrike" baseline="0" dirty="0">
                <a:latin typeface="SSJ-PK748200001c5-Identity-H"/>
              </a:rPr>
              <a:t>）参数</a:t>
            </a:r>
            <a:r>
              <a:rPr lang="el-GR" altLang="zh-CN" sz="2400" b="0" i="0" u="none" strike="noStrike" baseline="0" dirty="0">
                <a:latin typeface="FN-BX-PK748383-Identity-H"/>
              </a:rPr>
              <a:t>α</a:t>
            </a:r>
            <a:r>
              <a:rPr lang="zh-CN" altLang="en-US" sz="2400" b="0" i="0" u="none" strike="noStrike" baseline="0" dirty="0">
                <a:latin typeface="SSJ-PK748200001c5-Identity-H"/>
              </a:rPr>
              <a:t>参数</a:t>
            </a:r>
            <a:r>
              <a:rPr lang="en-US" altLang="zh-CN" sz="2400" b="0" i="0" u="none" strike="noStrike" baseline="0" dirty="0">
                <a:latin typeface="FN-BX-PK748383-Identity-H"/>
              </a:rPr>
              <a:t>α</a:t>
            </a:r>
            <a:r>
              <a:rPr lang="zh-CN" altLang="en-US" sz="2400" b="0" i="0" u="none" strike="noStrike" baseline="0" dirty="0">
                <a:latin typeface="SSJ-PK748200001c5-Identity-H"/>
              </a:rPr>
              <a:t>是用来控制社区发展的规模，一般为正实数</a:t>
            </a:r>
            <a:r>
              <a:rPr lang="zh-CN" altLang="en-US" sz="2400" b="0" i="0" u="none" strike="noStrike" baseline="0" dirty="0">
                <a:latin typeface="E-BX-PK748108-Identity-H"/>
              </a:rPr>
              <a:t>．</a:t>
            </a:r>
            <a:r>
              <a:rPr lang="zh-CN" altLang="en-US" sz="2400" b="0" i="0" u="none" strike="noStrike" baseline="0" dirty="0">
                <a:latin typeface="SSJ-PK748200001c5-Identity-H"/>
              </a:rPr>
              <a:t>参数</a:t>
            </a:r>
            <a:r>
              <a:rPr lang="en-US" altLang="zh-CN" sz="2400" b="0" i="0" u="none" strike="noStrike" baseline="0" dirty="0">
                <a:latin typeface="FN-BX-PK748383-Identity-H"/>
              </a:rPr>
              <a:t>α</a:t>
            </a:r>
            <a:r>
              <a:rPr lang="zh-CN" altLang="en-US" sz="2400" b="0" i="0" u="none" strike="noStrike" baseline="0" dirty="0">
                <a:latin typeface="SSJ-PK748200001c5-Identity-H"/>
              </a:rPr>
              <a:t>与</a:t>
            </a:r>
            <a:r>
              <a:rPr lang="zh-CN" altLang="en-US" sz="2400" b="0" i="0" u="none" strike="noStrike" baseline="0" dirty="0">
                <a:latin typeface="E-BZ-PK748109-Identity-H"/>
              </a:rPr>
              <a:t>ＬＦＭ</a:t>
            </a:r>
            <a:r>
              <a:rPr lang="zh-CN" altLang="en-US" sz="2400" b="0" i="0" u="none" strike="noStrike" baseline="0" dirty="0">
                <a:latin typeface="SSJ-PK748200001c5-Identity-H"/>
              </a:rPr>
              <a:t>算法中的取值范围一样，设置为</a:t>
            </a:r>
            <a:r>
              <a:rPr lang="en-US" altLang="zh-CN" sz="2400" b="0" i="0" u="none" strike="noStrike" baseline="0" dirty="0">
                <a:latin typeface="E-BZ-PK748109-Identity-H"/>
              </a:rPr>
              <a:t>0.8~1.2</a:t>
            </a:r>
            <a:endParaRPr lang="zh-CN" altLang="en-US" sz="2400" dirty="0"/>
          </a:p>
        </p:txBody>
      </p:sp>
    </p:spTree>
    <p:extLst>
      <p:ext uri="{BB962C8B-B14F-4D97-AF65-F5344CB8AC3E}">
        <p14:creationId xmlns:p14="http://schemas.microsoft.com/office/powerpoint/2010/main" val="189540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59AB6-0D9A-48DC-998D-D38B8DF19140}"/>
              </a:ext>
            </a:extLst>
          </p:cNvPr>
          <p:cNvSpPr>
            <a:spLocks noGrp="1"/>
          </p:cNvSpPr>
          <p:nvPr>
            <p:ph type="title"/>
          </p:nvPr>
        </p:nvSpPr>
        <p:spPr/>
        <p:txBody>
          <a:bodyPr/>
          <a:lstStyle/>
          <a:p>
            <a:r>
              <a:rPr lang="zh-CN" altLang="en-US" dirty="0"/>
              <a:t>参数实验</a:t>
            </a:r>
          </a:p>
        </p:txBody>
      </p:sp>
      <p:sp>
        <p:nvSpPr>
          <p:cNvPr id="3" name="内容占位符 2">
            <a:extLst>
              <a:ext uri="{FF2B5EF4-FFF2-40B4-BE49-F238E27FC236}">
                <a16:creationId xmlns:a16="http://schemas.microsoft.com/office/drawing/2014/main" id="{5242D3D1-5FC2-4E5E-9B9D-E4F0D54CAEF0}"/>
              </a:ext>
            </a:extLst>
          </p:cNvPr>
          <p:cNvSpPr>
            <a:spLocks noGrp="1"/>
          </p:cNvSpPr>
          <p:nvPr>
            <p:ph idx="1"/>
          </p:nvPr>
        </p:nvSpPr>
        <p:spPr>
          <a:xfrm>
            <a:off x="1430323" y="2101442"/>
            <a:ext cx="9601200" cy="4634918"/>
          </a:xfrm>
        </p:spPr>
        <p:txBody>
          <a:bodyPr>
            <a:normAutofit/>
          </a:bodyPr>
          <a:lstStyle/>
          <a:p>
            <a:pPr algn="l"/>
            <a:r>
              <a:rPr lang="zh-CN" altLang="en-US" sz="2200" b="0" i="0" u="none" strike="noStrike" baseline="0" dirty="0">
                <a:latin typeface="SSJ-PK748200001c5-Identity-H"/>
              </a:rPr>
              <a:t>（</a:t>
            </a:r>
            <a:r>
              <a:rPr lang="zh-CN" altLang="en-US" sz="2200" b="0" i="0" u="none" strike="noStrike" baseline="0" dirty="0">
                <a:latin typeface="E-BZ-PK748109-Identity-H"/>
              </a:rPr>
              <a:t>２</a:t>
            </a:r>
            <a:r>
              <a:rPr lang="zh-CN" altLang="en-US" sz="2200" b="0" i="0" u="none" strike="noStrike" baseline="0" dirty="0">
                <a:latin typeface="SSJ-PK748200001c5-Identity-H"/>
              </a:rPr>
              <a:t>）参数</a:t>
            </a:r>
            <a:r>
              <a:rPr lang="el-GR" altLang="zh-CN" sz="2200" b="0" i="0" u="none" strike="noStrike" baseline="0" dirty="0">
                <a:latin typeface="FN-BX-PK748383-Identity-H"/>
              </a:rPr>
              <a:t>ε</a:t>
            </a:r>
            <a:r>
              <a:rPr lang="zh-CN" altLang="en-US" sz="2200" b="0" i="0" u="none" strike="noStrike" baseline="0" dirty="0">
                <a:latin typeface="SSJ-PK748200001c5-Identity-H"/>
              </a:rPr>
              <a:t>参数</a:t>
            </a:r>
            <a:r>
              <a:rPr lang="en-US" altLang="zh-CN" sz="2200" b="0" i="0" u="none" strike="noStrike" baseline="0" dirty="0">
                <a:latin typeface="FN-BX-PK748383-Identity-H"/>
              </a:rPr>
              <a:t>ε</a:t>
            </a:r>
            <a:r>
              <a:rPr lang="zh-CN" altLang="en-US" sz="2200" b="0" i="0" u="none" strike="noStrike" baseline="0" dirty="0">
                <a:latin typeface="SSJ-PK748200001c5-Identity-H"/>
              </a:rPr>
              <a:t>是用来衡量节点与社区相似度的阈值，若两个节点越相似，其相似度越接近</a:t>
            </a:r>
            <a:r>
              <a:rPr lang="zh-CN" altLang="en-US" sz="2200" b="0" i="0" u="none" strike="noStrike" baseline="0" dirty="0">
                <a:latin typeface="E-BZ-PK748109-Identity-H"/>
              </a:rPr>
              <a:t>１</a:t>
            </a:r>
            <a:r>
              <a:rPr lang="zh-CN" altLang="en-US" sz="2200" b="0" i="0" u="none" strike="noStrike" baseline="0" dirty="0">
                <a:latin typeface="SSJ-PK748200001c5-Identity-H"/>
              </a:rPr>
              <a:t>；反之，越接近</a:t>
            </a:r>
            <a:r>
              <a:rPr lang="zh-CN" altLang="en-US" sz="2200" b="0" i="0" u="none" strike="noStrike" baseline="0" dirty="0">
                <a:latin typeface="E-BZ-PK748109-Identity-H"/>
              </a:rPr>
              <a:t>０</a:t>
            </a:r>
            <a:r>
              <a:rPr lang="zh-CN" altLang="en-US" sz="2200" b="0" i="0" u="none" strike="noStrike" baseline="0" dirty="0">
                <a:latin typeface="E-BX-PK748108-Identity-H"/>
              </a:rPr>
              <a:t>．</a:t>
            </a:r>
            <a:r>
              <a:rPr lang="zh-CN" altLang="en-US" sz="2200" b="0" i="0" u="none" strike="noStrike" baseline="0" dirty="0">
                <a:latin typeface="SSJ-PK748200001c5-Identity-H"/>
              </a:rPr>
              <a:t>因此将参数</a:t>
            </a:r>
            <a:r>
              <a:rPr lang="en-US" altLang="zh-CN" sz="2200" b="0" i="0" u="none" strike="noStrike" baseline="0" dirty="0">
                <a:latin typeface="FN-BX-PK748383-Identity-H"/>
              </a:rPr>
              <a:t>ε</a:t>
            </a:r>
            <a:r>
              <a:rPr lang="zh-CN" altLang="en-US" sz="2200" b="0" i="0" u="none" strike="noStrike" baseline="0" dirty="0">
                <a:latin typeface="SSJ-PK748200001c5-Identity-H"/>
              </a:rPr>
              <a:t>控制在</a:t>
            </a:r>
            <a:r>
              <a:rPr lang="zh-CN" altLang="en-US" sz="2200" b="0" i="0" u="none" strike="noStrike" baseline="0" dirty="0">
                <a:latin typeface="E-BZ-PK748109-Identity-H"/>
              </a:rPr>
              <a:t>０</a:t>
            </a:r>
            <a:r>
              <a:rPr lang="zh-CN" altLang="en-US" sz="2200" b="0" i="0" u="none" strike="noStrike" baseline="0" dirty="0">
                <a:latin typeface="SSJ-PK748200001c5-Identity-H"/>
              </a:rPr>
              <a:t>到</a:t>
            </a:r>
            <a:r>
              <a:rPr lang="zh-CN" altLang="en-US" sz="2200" b="0" i="0" u="none" strike="noStrike" baseline="0" dirty="0">
                <a:latin typeface="E-BZ-PK748109-Identity-H"/>
              </a:rPr>
              <a:t>１</a:t>
            </a:r>
            <a:r>
              <a:rPr lang="zh-CN" altLang="en-US" sz="2200" b="0" i="0" u="none" strike="noStrike" baseline="0" dirty="0">
                <a:latin typeface="SSJ-PK748200001c5-Identity-H"/>
              </a:rPr>
              <a:t>内进行实验</a:t>
            </a:r>
            <a:r>
              <a:rPr lang="zh-CN" altLang="en-US" sz="2200" b="0" i="0" u="none" strike="noStrike" baseline="0" dirty="0">
                <a:latin typeface="E-BX-PK748108-Identity-H"/>
              </a:rPr>
              <a:t>．</a:t>
            </a:r>
            <a:endParaRPr lang="en-US" altLang="zh-CN" sz="2200" b="0" i="0" u="none" strike="noStrike" baseline="0" dirty="0">
              <a:latin typeface="E-BX-PK748108-Identity-H"/>
            </a:endParaRPr>
          </a:p>
          <a:p>
            <a:pPr algn="l"/>
            <a:endParaRPr lang="en-US" altLang="zh-CN" dirty="0"/>
          </a:p>
          <a:p>
            <a:pPr algn="l"/>
            <a:endParaRPr lang="en-US" altLang="zh-CN" dirty="0"/>
          </a:p>
          <a:p>
            <a:pPr algn="l"/>
            <a:endParaRPr lang="en-US" altLang="zh-CN" dirty="0"/>
          </a:p>
          <a:p>
            <a:pPr algn="l"/>
            <a:endParaRPr lang="en-US" altLang="zh-CN" dirty="0"/>
          </a:p>
          <a:p>
            <a:pPr algn="l"/>
            <a:endParaRPr lang="en-US" altLang="zh-CN" dirty="0"/>
          </a:p>
          <a:p>
            <a:pPr marL="0" indent="0" algn="l">
              <a:buNone/>
            </a:pPr>
            <a:endParaRPr lang="en-US" altLang="zh-CN" dirty="0"/>
          </a:p>
          <a:p>
            <a:pPr algn="l"/>
            <a:r>
              <a:rPr lang="zh-CN" altLang="en-US" b="0" i="0" u="none" strike="noStrike" baseline="0" dirty="0">
                <a:latin typeface="SSJ-PK748200001c5-Identity-H"/>
              </a:rPr>
              <a:t>经过实验结果分析，</a:t>
            </a:r>
            <a:r>
              <a:rPr lang="en-US" altLang="zh-CN" b="0" i="0" u="none" strike="noStrike" baseline="0" dirty="0">
                <a:latin typeface="E-BZ-PK748109-Identity-H"/>
              </a:rPr>
              <a:t> I-SEOCD</a:t>
            </a:r>
            <a:r>
              <a:rPr lang="zh-CN" altLang="en-US" b="0" i="0" u="none" strike="noStrike" baseline="0" dirty="0">
                <a:latin typeface="SSJ-PK748200001c5-Identity-H"/>
              </a:rPr>
              <a:t>算法中参数</a:t>
            </a:r>
            <a:r>
              <a:rPr lang="en-US" altLang="zh-CN" b="0" i="0" u="none" strike="noStrike" baseline="0" dirty="0">
                <a:latin typeface="FN-BX-PK748383-Identity-H"/>
              </a:rPr>
              <a:t>ε</a:t>
            </a:r>
            <a:r>
              <a:rPr lang="zh-CN" altLang="en-US" b="0" i="0" u="none" strike="noStrike" baseline="0" dirty="0">
                <a:latin typeface="SSJ-PK748200001c5-Identity-H"/>
              </a:rPr>
              <a:t>的取值范围在</a:t>
            </a:r>
            <a:r>
              <a:rPr lang="en-US" altLang="zh-CN" b="0" i="0" u="none" strike="noStrike" baseline="0" dirty="0">
                <a:latin typeface="E-BZ-PK748109-Identity-H"/>
              </a:rPr>
              <a:t>0~0.1</a:t>
            </a:r>
            <a:r>
              <a:rPr lang="zh-CN" altLang="en-US" b="0" i="0" u="none" strike="noStrike" baseline="0" dirty="0">
                <a:latin typeface="SSJ-PK748200001c5-Identity-H"/>
              </a:rPr>
              <a:t>之间比较合适</a:t>
            </a:r>
            <a:r>
              <a:rPr lang="zh-CN" altLang="en-US" b="0" i="0" u="none" strike="noStrike" baseline="0" dirty="0">
                <a:latin typeface="E-BX-PK748108-Identity-H"/>
              </a:rPr>
              <a:t>．</a:t>
            </a:r>
            <a:endParaRPr lang="zh-CN" altLang="en-US" dirty="0"/>
          </a:p>
        </p:txBody>
      </p:sp>
      <p:pic>
        <p:nvPicPr>
          <p:cNvPr id="4" name="图片 3">
            <a:extLst>
              <a:ext uri="{FF2B5EF4-FFF2-40B4-BE49-F238E27FC236}">
                <a16:creationId xmlns:a16="http://schemas.microsoft.com/office/drawing/2014/main" id="{690FD6BE-86C1-448A-9202-CDBC5CABB7BF}"/>
              </a:ext>
            </a:extLst>
          </p:cNvPr>
          <p:cNvPicPr>
            <a:picLocks noChangeAspect="1"/>
          </p:cNvPicPr>
          <p:nvPr/>
        </p:nvPicPr>
        <p:blipFill>
          <a:blip r:embed="rId2"/>
          <a:stretch>
            <a:fillRect/>
          </a:stretch>
        </p:blipFill>
        <p:spPr>
          <a:xfrm>
            <a:off x="4089440" y="2846248"/>
            <a:ext cx="4013120" cy="2937515"/>
          </a:xfrm>
          <a:prstGeom prst="rect">
            <a:avLst/>
          </a:prstGeom>
        </p:spPr>
      </p:pic>
    </p:spTree>
    <p:extLst>
      <p:ext uri="{BB962C8B-B14F-4D97-AF65-F5344CB8AC3E}">
        <p14:creationId xmlns:p14="http://schemas.microsoft.com/office/powerpoint/2010/main" val="1400261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020C9-948F-41F9-8459-135FA26D4B4B}"/>
              </a:ext>
            </a:extLst>
          </p:cNvPr>
          <p:cNvSpPr>
            <a:spLocks noGrp="1"/>
          </p:cNvSpPr>
          <p:nvPr>
            <p:ph type="title"/>
          </p:nvPr>
        </p:nvSpPr>
        <p:spPr/>
        <p:txBody>
          <a:bodyPr/>
          <a:lstStyle/>
          <a:p>
            <a:r>
              <a:rPr lang="zh-CN" altLang="en-US" dirty="0"/>
              <a:t>参数实验</a:t>
            </a:r>
          </a:p>
        </p:txBody>
      </p:sp>
      <p:sp>
        <p:nvSpPr>
          <p:cNvPr id="3" name="内容占位符 2">
            <a:extLst>
              <a:ext uri="{FF2B5EF4-FFF2-40B4-BE49-F238E27FC236}">
                <a16:creationId xmlns:a16="http://schemas.microsoft.com/office/drawing/2014/main" id="{D8138F02-A180-445C-8AAA-8E82E248FA88}"/>
              </a:ext>
            </a:extLst>
          </p:cNvPr>
          <p:cNvSpPr>
            <a:spLocks noGrp="1"/>
          </p:cNvSpPr>
          <p:nvPr>
            <p:ph idx="1"/>
          </p:nvPr>
        </p:nvSpPr>
        <p:spPr>
          <a:xfrm>
            <a:off x="1371600" y="2285999"/>
            <a:ext cx="9601200" cy="4668473"/>
          </a:xfrm>
        </p:spPr>
        <p:txBody>
          <a:bodyPr/>
          <a:lstStyle/>
          <a:p>
            <a:pPr algn="l"/>
            <a:r>
              <a:rPr lang="zh-CN" altLang="en-US" sz="1800" b="0" i="0" u="none" strike="noStrike" baseline="0" dirty="0">
                <a:latin typeface="SSJ-PK748200001c5-Identity-H"/>
              </a:rPr>
              <a:t>参数</a:t>
            </a:r>
            <a:r>
              <a:rPr lang="en-US" altLang="zh-CN" sz="1800" b="0" i="0" u="none" strike="noStrike" baseline="0" dirty="0">
                <a:latin typeface="FN-BX-PK748383-Identity-H"/>
              </a:rPr>
              <a:t>ρ</a:t>
            </a:r>
            <a:r>
              <a:rPr lang="zh-CN" altLang="en-US" sz="1800" b="0" i="0" u="none" strike="noStrike" baseline="0" dirty="0">
                <a:latin typeface="SSJ-PK748200001c5-Identity-H"/>
              </a:rPr>
              <a:t>是用来寻找核心种子节点的阈值参数</a:t>
            </a:r>
            <a:r>
              <a:rPr lang="zh-CN" altLang="en-US" sz="1800" b="0" i="0" u="none" strike="noStrike" baseline="0" dirty="0">
                <a:latin typeface="E-BX-PK748108-Identity-H"/>
              </a:rPr>
              <a:t>．</a:t>
            </a:r>
            <a:r>
              <a:rPr lang="zh-CN" altLang="en-US" sz="1800" b="0" i="0" u="none" strike="noStrike" baseline="0" dirty="0">
                <a:latin typeface="SSJ-PK748200001c5-Identity-H"/>
              </a:rPr>
              <a:t>因为参数</a:t>
            </a:r>
            <a:r>
              <a:rPr lang="en-US" altLang="zh-CN" sz="1800" b="0" i="0" u="none" strike="noStrike" baseline="0" dirty="0">
                <a:latin typeface="FN-BX-PK748383-Identity-H"/>
              </a:rPr>
              <a:t>ρ</a:t>
            </a:r>
            <a:r>
              <a:rPr lang="zh-CN" altLang="en-US" sz="1800" b="0" i="0" u="none" strike="noStrike" baseline="0" dirty="0">
                <a:latin typeface="SSJ-PK748200001c5-Identity-H"/>
              </a:rPr>
              <a:t>为节点</a:t>
            </a:r>
            <a:r>
              <a:rPr lang="zh-CN" altLang="en-US" sz="1800" b="0" i="0" u="none" strike="noStrike" baseline="0" dirty="0">
                <a:latin typeface="E-BX-PK748108-Identity-H"/>
              </a:rPr>
              <a:t>ｖ</a:t>
            </a:r>
            <a:r>
              <a:rPr lang="zh-CN" altLang="en-US" sz="1800" b="0" i="0" u="none" strike="noStrike" baseline="0" dirty="0">
                <a:latin typeface="SSJ-PK748200001c5-Identity-H"/>
              </a:rPr>
              <a:t>影响力分数大于邻居节点分数个数</a:t>
            </a:r>
            <a:r>
              <a:rPr lang="en-US" altLang="zh-CN" sz="1800" b="0" i="0" u="none" strike="noStrike" baseline="0" dirty="0" err="1">
                <a:latin typeface="E-BX-PK748108-Identity-H"/>
              </a:rPr>
              <a:t>lnum</a:t>
            </a:r>
            <a:r>
              <a:rPr lang="zh-CN" altLang="en-US" sz="1800" b="0" i="0" u="none" strike="noStrike" baseline="0" dirty="0">
                <a:latin typeface="SSJ-PK748200001c5-Identity-H"/>
              </a:rPr>
              <a:t>与邻居节点总数</a:t>
            </a:r>
            <a:r>
              <a:rPr lang="en-US" altLang="zh-CN" sz="1800" dirty="0" err="1">
                <a:latin typeface="E-BX-PK748108-Identity-H"/>
              </a:rPr>
              <a:t>n</a:t>
            </a:r>
            <a:r>
              <a:rPr lang="en-US" altLang="zh-CN" sz="1800" b="0" i="0" u="none" strike="noStrike" baseline="0" dirty="0" err="1">
                <a:latin typeface="E-BX-PK748108-Identity-H"/>
              </a:rPr>
              <a:t>num</a:t>
            </a:r>
            <a:r>
              <a:rPr lang="zh-CN" altLang="en-US" sz="1800" b="0" i="0" u="none" strike="noStrike" baseline="0" dirty="0">
                <a:latin typeface="SSJ-PK748200001c5-Identity-H"/>
              </a:rPr>
              <a:t>的比值</a:t>
            </a:r>
            <a:endParaRPr lang="en-US" altLang="zh-CN" sz="1800" b="0" i="0" u="none" strike="noStrike" baseline="0" dirty="0">
              <a:latin typeface="SSJ-PK748200001c5-Identity-H"/>
            </a:endParaRPr>
          </a:p>
          <a:p>
            <a:pPr algn="l"/>
            <a:endParaRPr lang="en-US" altLang="zh-CN" dirty="0"/>
          </a:p>
          <a:p>
            <a:pPr algn="l"/>
            <a:endParaRPr lang="en-US" altLang="zh-CN" dirty="0"/>
          </a:p>
          <a:p>
            <a:pPr algn="l"/>
            <a:endParaRPr lang="en-US" altLang="zh-CN" dirty="0"/>
          </a:p>
          <a:p>
            <a:pPr algn="l"/>
            <a:endParaRPr lang="en-US" altLang="zh-CN" dirty="0"/>
          </a:p>
          <a:p>
            <a:pPr algn="l"/>
            <a:endParaRPr lang="en-US" altLang="zh-CN" dirty="0"/>
          </a:p>
          <a:p>
            <a:pPr algn="l"/>
            <a:endParaRPr lang="en-US" altLang="zh-CN" dirty="0"/>
          </a:p>
          <a:p>
            <a:pPr algn="l"/>
            <a:endParaRPr lang="en-US" altLang="zh-CN" dirty="0"/>
          </a:p>
          <a:p>
            <a:pPr algn="l"/>
            <a:r>
              <a:rPr lang="zh-CN" altLang="en-US" sz="1800" b="0" i="0" u="none" strike="noStrike" baseline="0" dirty="0">
                <a:latin typeface="SSJ-PK748200001c5-Identity-H"/>
              </a:rPr>
              <a:t>从实验结果中可以得出，</a:t>
            </a:r>
            <a:r>
              <a:rPr lang="en-US" altLang="zh-CN" sz="1800" b="0" i="0" u="none" strike="noStrike" baseline="0" dirty="0">
                <a:latin typeface="E-BZ-PK748109-Identity-H"/>
              </a:rPr>
              <a:t> I-SEOCD</a:t>
            </a:r>
            <a:r>
              <a:rPr lang="zh-CN" altLang="en-US" sz="1800" b="0" i="0" u="none" strike="noStrike" baseline="0" dirty="0">
                <a:latin typeface="SSJ-PK748200001c5-Identity-H"/>
              </a:rPr>
              <a:t>算法中参数</a:t>
            </a:r>
            <a:r>
              <a:rPr lang="en-US" altLang="zh-CN" sz="1800" b="0" i="0" u="none" strike="noStrike" baseline="0" dirty="0">
                <a:latin typeface="FN-BX-PK748383-Identity-H"/>
              </a:rPr>
              <a:t>ρ</a:t>
            </a:r>
            <a:r>
              <a:rPr lang="zh-CN" altLang="en-US" sz="1800" b="0" i="0" u="none" strike="noStrike" baseline="0" dirty="0">
                <a:latin typeface="SSJ-PK748200001c5-Identity-H"/>
              </a:rPr>
              <a:t>的取值范围在</a:t>
            </a:r>
            <a:r>
              <a:rPr lang="en-US" altLang="zh-CN" sz="1800" b="0" i="0" u="none" strike="noStrike" baseline="0" dirty="0">
                <a:latin typeface="E-BZ-PK748109-Identity-H"/>
              </a:rPr>
              <a:t>0.8~0.9</a:t>
            </a:r>
            <a:r>
              <a:rPr lang="zh-CN" altLang="en-US" sz="1800" b="0" i="0" u="none" strike="noStrike" baseline="0" dirty="0">
                <a:latin typeface="SSJ-PK748200001c5-Identity-H"/>
              </a:rPr>
              <a:t>之间比较合适</a:t>
            </a:r>
            <a:r>
              <a:rPr lang="zh-CN" altLang="en-US" sz="1800" b="0" i="0" u="none" strike="noStrike" baseline="0" dirty="0">
                <a:latin typeface="E-BX-PK748108-Identity-H"/>
              </a:rPr>
              <a:t>．</a:t>
            </a:r>
            <a:endParaRPr lang="zh-CN" altLang="en-US" dirty="0"/>
          </a:p>
        </p:txBody>
      </p:sp>
      <p:pic>
        <p:nvPicPr>
          <p:cNvPr id="4" name="图片 3">
            <a:extLst>
              <a:ext uri="{FF2B5EF4-FFF2-40B4-BE49-F238E27FC236}">
                <a16:creationId xmlns:a16="http://schemas.microsoft.com/office/drawing/2014/main" id="{41494FDE-968A-46E0-9778-ADF22659F45E}"/>
              </a:ext>
            </a:extLst>
          </p:cNvPr>
          <p:cNvPicPr>
            <a:picLocks noChangeAspect="1"/>
          </p:cNvPicPr>
          <p:nvPr/>
        </p:nvPicPr>
        <p:blipFill>
          <a:blip r:embed="rId2"/>
          <a:stretch>
            <a:fillRect/>
          </a:stretch>
        </p:blipFill>
        <p:spPr>
          <a:xfrm>
            <a:off x="4124810" y="2916205"/>
            <a:ext cx="3942379" cy="2951195"/>
          </a:xfrm>
          <a:prstGeom prst="rect">
            <a:avLst/>
          </a:prstGeom>
        </p:spPr>
      </p:pic>
    </p:spTree>
    <p:extLst>
      <p:ext uri="{BB962C8B-B14F-4D97-AF65-F5344CB8AC3E}">
        <p14:creationId xmlns:p14="http://schemas.microsoft.com/office/powerpoint/2010/main" val="393422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C88B7-2314-40B4-9613-9353C9BDF30A}"/>
              </a:ext>
            </a:extLst>
          </p:cNvPr>
          <p:cNvSpPr>
            <a:spLocks noGrp="1"/>
          </p:cNvSpPr>
          <p:nvPr>
            <p:ph type="title"/>
          </p:nvPr>
        </p:nvSpPr>
        <p:spPr/>
        <p:txBody>
          <a:bodyPr>
            <a:normAutofit/>
          </a:bodyPr>
          <a:lstStyle/>
          <a:p>
            <a:r>
              <a:rPr lang="zh-CN" altLang="en-US" b="0" i="0" u="none" strike="noStrike" baseline="0" dirty="0">
                <a:latin typeface="HTJ-PK748200001cb-Identity-H"/>
              </a:rPr>
              <a:t>评价指标</a:t>
            </a:r>
            <a:endParaRPr lang="zh-CN" altLang="en-US" dirty="0"/>
          </a:p>
        </p:txBody>
      </p:sp>
      <p:sp>
        <p:nvSpPr>
          <p:cNvPr id="3" name="内容占位符 2">
            <a:extLst>
              <a:ext uri="{FF2B5EF4-FFF2-40B4-BE49-F238E27FC236}">
                <a16:creationId xmlns:a16="http://schemas.microsoft.com/office/drawing/2014/main" id="{1ADA0D9D-5B94-43E3-81FA-805DC8D1DAF6}"/>
              </a:ext>
            </a:extLst>
          </p:cNvPr>
          <p:cNvSpPr>
            <a:spLocks noGrp="1"/>
          </p:cNvSpPr>
          <p:nvPr>
            <p:ph idx="1"/>
          </p:nvPr>
        </p:nvSpPr>
        <p:spPr/>
        <p:txBody>
          <a:bodyPr/>
          <a:lstStyle/>
          <a:p>
            <a:pPr algn="l"/>
            <a:r>
              <a:rPr lang="zh-CN" altLang="en-US" sz="1800" b="0" i="0" u="none" strike="noStrike" baseline="0" dirty="0">
                <a:latin typeface="SSJ-PK748200001c5-Identity-H"/>
              </a:rPr>
              <a:t>采用沈华伟等人提出的评估重叠社区结构质量的模块度</a:t>
            </a:r>
            <a:r>
              <a:rPr lang="zh-CN" altLang="en-US" sz="1800" b="0" i="0" u="none" strike="noStrike" baseline="0" dirty="0">
                <a:latin typeface="E-BZ-PK748109-Identity-H"/>
              </a:rPr>
              <a:t>ＥＱ</a:t>
            </a:r>
            <a:r>
              <a:rPr lang="zh-CN" altLang="en-US" sz="1800" b="0" i="0" u="none" strike="noStrike" baseline="0" dirty="0">
                <a:latin typeface="SSJ-PK748200001c5-Identity-H"/>
              </a:rPr>
              <a:t>来作为真实网络划分的评价指标</a:t>
            </a:r>
            <a:r>
              <a:rPr lang="zh-CN" altLang="en-US" sz="1800" b="0" i="0" u="none" strike="noStrike" baseline="0" dirty="0">
                <a:latin typeface="E-BX-PK748108-Identity-H"/>
              </a:rPr>
              <a:t>．</a:t>
            </a:r>
            <a:r>
              <a:rPr lang="zh-CN" altLang="en-US" sz="1800" b="0" i="0" u="none" strike="noStrike" baseline="0" dirty="0">
                <a:latin typeface="E-BZ-PK748109-Identity-H"/>
              </a:rPr>
              <a:t>ＥＱ</a:t>
            </a:r>
            <a:r>
              <a:rPr lang="zh-CN" altLang="en-US" sz="1800" b="0" i="0" u="none" strike="noStrike" baseline="0" dirty="0">
                <a:latin typeface="SSJ-PK748200001c5-Identity-H"/>
              </a:rPr>
              <a:t>值越接近</a:t>
            </a:r>
            <a:r>
              <a:rPr lang="zh-CN" altLang="en-US" sz="1800" b="0" i="0" u="none" strike="noStrike" baseline="0" dirty="0">
                <a:latin typeface="E-BZ-PK748109-Identity-H"/>
              </a:rPr>
              <a:t>１</a:t>
            </a:r>
            <a:r>
              <a:rPr lang="zh-CN" altLang="en-US" sz="1800" b="0" i="0" u="none" strike="noStrike" baseline="0" dirty="0">
                <a:latin typeface="SSJ-PK748200001c5-Identity-H"/>
              </a:rPr>
              <a:t>，则表示网络划分出的社区质量越好</a:t>
            </a:r>
            <a:r>
              <a:rPr lang="zh-CN" altLang="en-US" sz="1800" b="0" i="0" u="none" strike="noStrike" baseline="0" dirty="0">
                <a:latin typeface="E-BX-PK748108-Identity-H"/>
              </a:rPr>
              <a:t>．</a:t>
            </a:r>
            <a:r>
              <a:rPr lang="zh-CN" altLang="en-US" sz="1800" b="0" i="0" u="none" strike="noStrike" baseline="0" dirty="0">
                <a:latin typeface="SSJ-PK748200001c5-Identity-H"/>
              </a:rPr>
              <a:t>模块度</a:t>
            </a:r>
            <a:r>
              <a:rPr lang="zh-CN" altLang="en-US" sz="1800" b="0" i="0" u="none" strike="noStrike" baseline="0" dirty="0">
                <a:latin typeface="E-BZ-PK748109-Identity-H"/>
              </a:rPr>
              <a:t>ＥＱ</a:t>
            </a:r>
            <a:r>
              <a:rPr lang="zh-CN" altLang="en-US" sz="1800" b="0" i="0" u="none" strike="noStrike" baseline="0" dirty="0">
                <a:latin typeface="SSJ-PK748200001c5-Identity-H"/>
              </a:rPr>
              <a:t>的定义如下：</a:t>
            </a:r>
            <a:endParaRPr lang="en-US" altLang="zh-CN" sz="1800" b="0" i="0" u="none" strike="noStrike" baseline="0" dirty="0">
              <a:latin typeface="SSJ-PK748200001c5-Identity-H"/>
            </a:endParaRPr>
          </a:p>
          <a:p>
            <a:pPr algn="l"/>
            <a:endParaRPr lang="en-US" altLang="zh-CN" sz="1800" dirty="0">
              <a:latin typeface="SSJ-PK748200001c5-Identity-H"/>
            </a:endParaRPr>
          </a:p>
          <a:p>
            <a:pPr algn="l"/>
            <a:endParaRPr lang="en-US" altLang="zh-CN" sz="1800" dirty="0">
              <a:latin typeface="SSJ-PK748200001c5-Identity-H"/>
            </a:endParaRPr>
          </a:p>
          <a:p>
            <a:pPr algn="l"/>
            <a:endParaRPr lang="en-US" altLang="zh-CN" sz="1800" dirty="0">
              <a:latin typeface="SSJ-PK748200001c5-Identity-H"/>
            </a:endParaRPr>
          </a:p>
          <a:p>
            <a:pPr algn="l"/>
            <a:r>
              <a:rPr lang="zh-CN" altLang="en-US" sz="1800" b="0" i="0" u="none" strike="noStrike" baseline="0" dirty="0">
                <a:latin typeface="SSJ-PK748200001c5-Identity-H"/>
              </a:rPr>
              <a:t>其中，</a:t>
            </a:r>
            <a:r>
              <a:rPr lang="zh-CN" altLang="en-US" sz="1800" b="0" i="0" u="none" strike="noStrike" baseline="0" dirty="0">
                <a:latin typeface="E-BX-PK748108-Identity-H"/>
              </a:rPr>
              <a:t>ｍ</a:t>
            </a:r>
            <a:r>
              <a:rPr lang="zh-CN" altLang="en-US" sz="1800" b="0" i="0" u="none" strike="noStrike" baseline="0" dirty="0">
                <a:latin typeface="SSJ-PK748200001c5-Identity-H"/>
              </a:rPr>
              <a:t>为网络中边的总数；</a:t>
            </a:r>
            <a:r>
              <a:rPr lang="zh-CN" altLang="en-US" sz="1800" b="0" i="0" u="none" strike="noStrike" baseline="0" dirty="0">
                <a:latin typeface="E-BX-PK748108-Identity-H"/>
              </a:rPr>
              <a:t>ｃ</a:t>
            </a:r>
            <a:r>
              <a:rPr lang="zh-CN" altLang="en-US" sz="1800" b="0" i="0" u="none" strike="noStrike" baseline="0" dirty="0">
                <a:latin typeface="SSJ-PK748200001c5-Identity-H"/>
              </a:rPr>
              <a:t>为划分得到的社区的数目；</a:t>
            </a:r>
            <a:r>
              <a:rPr lang="en-US" altLang="zh-CN" sz="1800" dirty="0">
                <a:latin typeface="E-BX-PK748108-Identity-H"/>
              </a:rPr>
              <a:t>Oi</a:t>
            </a:r>
            <a:r>
              <a:rPr lang="zh-CN" altLang="en-US" sz="1800" b="0" i="0" u="none" strike="noStrike" baseline="0" dirty="0">
                <a:latin typeface="SSJ-PK748200001c5-Identity-H"/>
              </a:rPr>
              <a:t>为节点</a:t>
            </a:r>
            <a:r>
              <a:rPr lang="zh-CN" altLang="en-US" sz="1800" b="0" i="0" u="none" strike="noStrike" baseline="0" dirty="0">
                <a:latin typeface="E-BX-PK748108-Identity-H"/>
              </a:rPr>
              <a:t>ｉ</a:t>
            </a:r>
            <a:r>
              <a:rPr lang="zh-CN" altLang="en-US" sz="1800" b="0" i="0" u="none" strike="noStrike" baseline="0" dirty="0">
                <a:latin typeface="SSJ-PK748200001c5-Identity-H"/>
              </a:rPr>
              <a:t>所属的社区个数；</a:t>
            </a:r>
            <a:r>
              <a:rPr lang="en-US" altLang="zh-CN" sz="1800" b="0" i="0" u="none" strike="noStrike" baseline="0" dirty="0">
                <a:latin typeface="E-BX-PK748108-Identity-H"/>
              </a:rPr>
              <a:t>Ki</a:t>
            </a:r>
            <a:r>
              <a:rPr lang="zh-CN" altLang="en-US" sz="1800" b="0" i="0" u="none" strike="noStrike" baseline="0" dirty="0">
                <a:latin typeface="SSJ-PK748200001c5-Identity-H"/>
              </a:rPr>
              <a:t>为节点</a:t>
            </a:r>
            <a:r>
              <a:rPr lang="zh-CN" altLang="en-US" sz="1800" b="0" i="0" u="none" strike="noStrike" baseline="0" dirty="0">
                <a:latin typeface="E-BX-PK748108-Identity-H"/>
              </a:rPr>
              <a:t>ｉ</a:t>
            </a:r>
            <a:r>
              <a:rPr lang="zh-CN" altLang="en-US" sz="1800" b="0" i="0" u="none" strike="noStrike" baseline="0" dirty="0">
                <a:latin typeface="SSJ-PK748200001c5-Identity-H"/>
              </a:rPr>
              <a:t>的度；</a:t>
            </a:r>
            <a:r>
              <a:rPr lang="en-US" altLang="zh-CN" sz="1800" b="0" i="0" u="none" strike="noStrike" baseline="0" dirty="0" err="1">
                <a:latin typeface="E-BX-PK748108-Identity-H"/>
              </a:rPr>
              <a:t>Aij</a:t>
            </a:r>
            <a:r>
              <a:rPr lang="zh-CN" altLang="en-US" sz="1800" b="0" i="0" u="none" strike="noStrike" baseline="0" dirty="0">
                <a:latin typeface="SSJ-PK748200001c5-Identity-H"/>
              </a:rPr>
              <a:t>用于判断节点</a:t>
            </a:r>
            <a:r>
              <a:rPr lang="zh-CN" altLang="en-US" sz="1800" b="0" i="0" u="none" strike="noStrike" baseline="0" dirty="0">
                <a:latin typeface="E-BX-PK748108-Identity-H"/>
              </a:rPr>
              <a:t>ｉ</a:t>
            </a:r>
            <a:r>
              <a:rPr lang="zh-CN" altLang="en-US" sz="1800" b="0" i="0" u="none" strike="noStrike" baseline="0" dirty="0">
                <a:latin typeface="SSJ-PK748200001c5-Identity-H"/>
              </a:rPr>
              <a:t>和节点</a:t>
            </a:r>
            <a:r>
              <a:rPr lang="zh-CN" altLang="en-US" sz="1800" b="0" i="0" u="none" strike="noStrike" baseline="0" dirty="0">
                <a:latin typeface="E-BX-PK748108-Identity-H"/>
              </a:rPr>
              <a:t>ｊ</a:t>
            </a:r>
            <a:r>
              <a:rPr lang="zh-CN" altLang="en-US" sz="1800" b="0" i="0" u="none" strike="noStrike" baseline="0" dirty="0">
                <a:latin typeface="SSJ-PK748200001c5-Identity-H"/>
              </a:rPr>
              <a:t>之间是否存在连接，若存在连接则</a:t>
            </a:r>
            <a:r>
              <a:rPr lang="en-US" altLang="zh-CN" sz="1800" b="0" i="0" u="none" strike="noStrike" baseline="0" dirty="0" err="1">
                <a:latin typeface="E-BX-PK748108-Identity-H"/>
              </a:rPr>
              <a:t>Aij</a:t>
            </a:r>
            <a:r>
              <a:rPr lang="zh-CN" altLang="en-US" sz="1800" b="0" i="0" u="none" strike="noStrike" baseline="0" dirty="0">
                <a:latin typeface="SSJ-PK748200001c5-Identity-H"/>
              </a:rPr>
              <a:t>为</a:t>
            </a:r>
            <a:r>
              <a:rPr lang="zh-CN" altLang="en-US" sz="1800" b="0" i="0" u="none" strike="noStrike" baseline="0" dirty="0">
                <a:latin typeface="E-BZ-PK748109-Identity-H"/>
              </a:rPr>
              <a:t>１</a:t>
            </a:r>
            <a:r>
              <a:rPr lang="zh-CN" altLang="en-US" sz="1800" b="0" i="0" u="none" strike="noStrike" baseline="0" dirty="0">
                <a:latin typeface="SSJ-PK748200001c5-Identity-H"/>
              </a:rPr>
              <a:t>，否则为</a:t>
            </a:r>
            <a:r>
              <a:rPr lang="zh-CN" altLang="en-US" sz="1800" b="0" i="0" u="none" strike="noStrike" baseline="0" dirty="0">
                <a:latin typeface="E-BZ-PK748109-Identity-H"/>
              </a:rPr>
              <a:t>０</a:t>
            </a:r>
            <a:r>
              <a:rPr lang="zh-CN" altLang="en-US" sz="1800" b="0" i="0" u="none" strike="noStrike" baseline="0" dirty="0">
                <a:latin typeface="E-BX-PK748108-Identity-H"/>
              </a:rPr>
              <a:t>．</a:t>
            </a:r>
            <a:endParaRPr lang="zh-CN" altLang="en-US" dirty="0"/>
          </a:p>
        </p:txBody>
      </p:sp>
      <p:pic>
        <p:nvPicPr>
          <p:cNvPr id="4" name="图片 3">
            <a:extLst>
              <a:ext uri="{FF2B5EF4-FFF2-40B4-BE49-F238E27FC236}">
                <a16:creationId xmlns:a16="http://schemas.microsoft.com/office/drawing/2014/main" id="{47B3F1DA-4D99-4889-8EBA-E2C64A3CAA79}"/>
              </a:ext>
            </a:extLst>
          </p:cNvPr>
          <p:cNvPicPr>
            <a:picLocks noChangeAspect="1"/>
          </p:cNvPicPr>
          <p:nvPr/>
        </p:nvPicPr>
        <p:blipFill>
          <a:blip r:embed="rId2"/>
          <a:stretch>
            <a:fillRect/>
          </a:stretch>
        </p:blipFill>
        <p:spPr>
          <a:xfrm>
            <a:off x="4019809" y="3062333"/>
            <a:ext cx="4152381" cy="733333"/>
          </a:xfrm>
          <a:prstGeom prst="rect">
            <a:avLst/>
          </a:prstGeom>
        </p:spPr>
      </p:pic>
    </p:spTree>
    <p:extLst>
      <p:ext uri="{BB962C8B-B14F-4D97-AF65-F5344CB8AC3E}">
        <p14:creationId xmlns:p14="http://schemas.microsoft.com/office/powerpoint/2010/main" val="425991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13248-DE97-498A-BAF5-D27FCC68B407}"/>
              </a:ext>
            </a:extLst>
          </p:cNvPr>
          <p:cNvSpPr>
            <a:spLocks noGrp="1"/>
          </p:cNvSpPr>
          <p:nvPr>
            <p:ph type="title"/>
          </p:nvPr>
        </p:nvSpPr>
        <p:spPr/>
        <p:txBody>
          <a:bodyPr/>
          <a:lstStyle/>
          <a:p>
            <a:r>
              <a:rPr lang="zh-CN" altLang="en-US" b="0" i="0" u="none" strike="noStrike" baseline="0" dirty="0">
                <a:latin typeface="HTJ-PK748200001cb-Identity-H"/>
              </a:rPr>
              <a:t>评价指标</a:t>
            </a:r>
            <a:endParaRPr lang="zh-CN" altLang="en-US" dirty="0"/>
          </a:p>
        </p:txBody>
      </p:sp>
      <p:sp>
        <p:nvSpPr>
          <p:cNvPr id="3" name="内容占位符 2">
            <a:extLst>
              <a:ext uri="{FF2B5EF4-FFF2-40B4-BE49-F238E27FC236}">
                <a16:creationId xmlns:a16="http://schemas.microsoft.com/office/drawing/2014/main" id="{A883D381-921D-41CD-811A-D0BA99A8C661}"/>
              </a:ext>
            </a:extLst>
          </p:cNvPr>
          <p:cNvSpPr>
            <a:spLocks noGrp="1"/>
          </p:cNvSpPr>
          <p:nvPr>
            <p:ph idx="1"/>
          </p:nvPr>
        </p:nvSpPr>
        <p:spPr/>
        <p:txBody>
          <a:bodyPr/>
          <a:lstStyle/>
          <a:p>
            <a:pPr algn="l"/>
            <a:r>
              <a:rPr lang="zh-CN" altLang="en-US" sz="1800" b="0" i="0" u="none" strike="noStrike" baseline="0" dirty="0">
                <a:latin typeface="SSJ-PK748200001c5-Identity-H"/>
              </a:rPr>
              <a:t>采用标准化互信息</a:t>
            </a:r>
            <a:r>
              <a:rPr lang="en-US" altLang="zh-CN" sz="1800" b="0" i="0" u="none" strike="noStrike" baseline="0" dirty="0">
                <a:latin typeface="SSJ-PK748200001c5-Identity-H"/>
              </a:rPr>
              <a:t>(</a:t>
            </a:r>
            <a:r>
              <a:rPr lang="zh-CN" altLang="en-US" sz="1800" b="0" i="0" u="none" strike="noStrike" baseline="0" dirty="0">
                <a:latin typeface="E-BZ-PK748109-Identity-H"/>
              </a:rPr>
              <a:t>ＮＭＩ</a:t>
            </a:r>
            <a:r>
              <a:rPr lang="en-US" altLang="zh-CN" sz="1800" dirty="0">
                <a:latin typeface="SSJ-PK748200001c5-Identity-H"/>
              </a:rPr>
              <a:t>)</a:t>
            </a:r>
            <a:r>
              <a:rPr lang="zh-CN" altLang="en-US" sz="1800" b="0" i="0" u="none" strike="noStrike" baseline="0" dirty="0">
                <a:latin typeface="SSJ-PK748200001c5-Identity-H"/>
              </a:rPr>
              <a:t>作为人工生成网络的评价指标</a:t>
            </a:r>
            <a:r>
              <a:rPr lang="zh-CN" altLang="en-US" sz="1800" b="0" i="0" u="none" strike="noStrike" baseline="0" dirty="0">
                <a:latin typeface="E-BX-PK748108-Identity-H"/>
              </a:rPr>
              <a:t>．</a:t>
            </a:r>
            <a:r>
              <a:rPr lang="zh-CN" altLang="en-US" sz="1800" b="0" i="0" u="none" strike="noStrike" baseline="0" dirty="0">
                <a:latin typeface="SSJ-PK748200001c5-Identity-H"/>
              </a:rPr>
              <a:t>其公式定义如下：</a:t>
            </a:r>
            <a:endParaRPr lang="en-US" altLang="zh-CN" sz="1800" b="0" i="0" u="none" strike="noStrike" baseline="0" dirty="0">
              <a:latin typeface="SSJ-PK748200001c5-Identity-H"/>
            </a:endParaRPr>
          </a:p>
          <a:p>
            <a:pPr algn="l"/>
            <a:endParaRPr lang="en-US" altLang="zh-CN" sz="1800" dirty="0">
              <a:latin typeface="SSJ-PK748200001c5-Identity-H"/>
            </a:endParaRPr>
          </a:p>
          <a:p>
            <a:pPr algn="l"/>
            <a:endParaRPr lang="en-US" altLang="zh-CN" sz="1800" b="0" i="0" u="none" strike="noStrike" baseline="0" dirty="0">
              <a:latin typeface="SSJ-PK748200001c5-Identity-H"/>
            </a:endParaRPr>
          </a:p>
          <a:p>
            <a:pPr algn="l"/>
            <a:endParaRPr lang="en-US" altLang="zh-CN" sz="1800" dirty="0">
              <a:latin typeface="SSJ-PK748200001c5-Identity-H"/>
            </a:endParaRPr>
          </a:p>
          <a:p>
            <a:pPr algn="l"/>
            <a:endParaRPr lang="en-US" altLang="zh-CN" sz="1800" b="0" i="0" u="none" strike="noStrike" baseline="0" dirty="0">
              <a:latin typeface="SSJ-PK748200001c5-Identity-H"/>
            </a:endParaRPr>
          </a:p>
          <a:p>
            <a:pPr algn="l"/>
            <a:r>
              <a:rPr lang="zh-CN" altLang="en-US" sz="1800" b="0" i="0" u="none" strike="noStrike" baseline="0" dirty="0">
                <a:latin typeface="SSJ-PK748200001c5-Identity-H"/>
              </a:rPr>
              <a:t>其中，</a:t>
            </a:r>
            <a:r>
              <a:rPr lang="zh-CN" altLang="en-US" sz="1800" b="0" i="0" u="none" strike="noStrike" baseline="0" dirty="0">
                <a:latin typeface="E-BX-PK748108-Identity-H"/>
              </a:rPr>
              <a:t>ＣＡ</a:t>
            </a:r>
            <a:r>
              <a:rPr lang="zh-CN" altLang="en-US" sz="1800" b="0" i="0" u="none" strike="noStrike" baseline="0" dirty="0">
                <a:latin typeface="SSJ-PK748200001c5-Identity-H"/>
              </a:rPr>
              <a:t>为标准社区划分的结果，</a:t>
            </a:r>
            <a:r>
              <a:rPr lang="zh-CN" altLang="en-US" sz="1800" b="0" i="0" u="none" strike="noStrike" baseline="0" dirty="0">
                <a:latin typeface="E-BX-PK748108-Identity-H"/>
              </a:rPr>
              <a:t>ＣＢ</a:t>
            </a:r>
            <a:r>
              <a:rPr lang="zh-CN" altLang="en-US" sz="1800" b="0" i="0" u="none" strike="noStrike" baseline="0" dirty="0">
                <a:latin typeface="SSJ-PK748200001c5-Identity-H"/>
              </a:rPr>
              <a:t>为算法所得到社区划分的结果，矩阵</a:t>
            </a:r>
            <a:r>
              <a:rPr lang="zh-CN" altLang="en-US" sz="1800" b="0" i="0" u="none" strike="noStrike" baseline="0" dirty="0">
                <a:latin typeface="E-BX-PK748108-Identity-H"/>
              </a:rPr>
              <a:t>Ｎ</a:t>
            </a:r>
            <a:r>
              <a:rPr lang="zh-CN" altLang="en-US" sz="1800" b="0" i="0" u="none" strike="noStrike" baseline="0" dirty="0">
                <a:latin typeface="SSJ-PK748200001c5-Identity-H"/>
              </a:rPr>
              <a:t>的行对应标准社区结果，列对应算法得到的社区检测结果，</a:t>
            </a:r>
            <a:r>
              <a:rPr lang="zh-CN" altLang="en-US" sz="1800" b="0" i="0" u="none" strike="noStrike" baseline="0" dirty="0">
                <a:latin typeface="E-BX-PK748108-Identity-H"/>
              </a:rPr>
              <a:t>Ｎｉ</a:t>
            </a:r>
            <a:r>
              <a:rPr lang="en-US" altLang="zh-CN" sz="1800" b="0" i="0" u="none" strike="noStrike" baseline="0" dirty="0">
                <a:latin typeface="SSJ-PK748200001c5-Identity-H"/>
              </a:rPr>
              <a:t>· </a:t>
            </a:r>
            <a:r>
              <a:rPr lang="zh-CN" altLang="en-US" sz="1800" b="0" i="0" u="none" strike="noStrike" baseline="0" dirty="0">
                <a:latin typeface="SSJ-PK748200001c5-Identity-H"/>
              </a:rPr>
              <a:t>为第</a:t>
            </a:r>
            <a:r>
              <a:rPr lang="zh-CN" altLang="en-US" sz="1800" b="0" i="0" u="none" strike="noStrike" baseline="0" dirty="0">
                <a:latin typeface="E-BX-PK748108-Identity-H"/>
              </a:rPr>
              <a:t>ｉ</a:t>
            </a:r>
            <a:r>
              <a:rPr lang="zh-CN" altLang="en-US" sz="1800" b="0" i="0" u="none" strike="noStrike" baseline="0" dirty="0">
                <a:latin typeface="SSJ-PK748200001c5-Identity-H"/>
              </a:rPr>
              <a:t>行的总和，</a:t>
            </a:r>
            <a:r>
              <a:rPr lang="zh-CN" altLang="en-US" sz="1800" b="0" i="0" u="none" strike="noStrike" baseline="0" dirty="0">
                <a:latin typeface="E-BX-PK748108-Identity-H"/>
              </a:rPr>
              <a:t>Ｎ</a:t>
            </a:r>
            <a:r>
              <a:rPr lang="en-US" altLang="zh-CN" sz="1800" b="0" i="0" u="none" strike="noStrike" baseline="0" dirty="0">
                <a:latin typeface="SSJ-PK748200001c5-Identity-H"/>
              </a:rPr>
              <a:t>·</a:t>
            </a:r>
            <a:r>
              <a:rPr lang="zh-CN" altLang="en-US" sz="1800" b="0" i="0" u="none" strike="noStrike" baseline="0" dirty="0">
                <a:latin typeface="E-BX-PK748108-Identity-H"/>
              </a:rPr>
              <a:t>ｊ</a:t>
            </a:r>
            <a:r>
              <a:rPr lang="zh-CN" altLang="en-US" sz="1800" b="0" i="0" u="none" strike="noStrike" baseline="0" dirty="0">
                <a:latin typeface="SSJ-PK748200001c5-Identity-H"/>
              </a:rPr>
              <a:t>为第</a:t>
            </a:r>
            <a:r>
              <a:rPr lang="zh-CN" altLang="en-US" sz="1800" b="0" i="0" u="none" strike="noStrike" baseline="0" dirty="0">
                <a:latin typeface="E-BX-PK748108-Identity-H"/>
              </a:rPr>
              <a:t>ｊ</a:t>
            </a:r>
            <a:r>
              <a:rPr lang="zh-CN" altLang="en-US" sz="1800" b="0" i="0" u="none" strike="noStrike" baseline="0" dirty="0">
                <a:latin typeface="SSJ-PK748200001c5-Identity-H"/>
              </a:rPr>
              <a:t>列的总和</a:t>
            </a:r>
            <a:r>
              <a:rPr lang="zh-CN" altLang="en-US" sz="1800" b="0" i="0" u="none" strike="noStrike" baseline="0" dirty="0">
                <a:latin typeface="E-BX-PK748108-Identity-H"/>
              </a:rPr>
              <a:t>．</a:t>
            </a:r>
            <a:r>
              <a:rPr lang="zh-CN" altLang="en-US" sz="1800" b="0" i="0" u="none" strike="noStrike" baseline="0" dirty="0">
                <a:latin typeface="E-BZ-PK748109-Identity-H"/>
              </a:rPr>
              <a:t>ＮＭＩ</a:t>
            </a:r>
            <a:r>
              <a:rPr lang="zh-CN" altLang="en-US" sz="1800" b="0" i="0" u="none" strike="noStrike" baseline="0" dirty="0">
                <a:latin typeface="SSJ-PK748200001c5-Identity-H"/>
              </a:rPr>
              <a:t>值越大，说明算法划分社区的效果越好</a:t>
            </a:r>
            <a:r>
              <a:rPr lang="zh-CN" altLang="en-US" sz="1800" b="0" i="0" u="none" strike="noStrike" baseline="0" dirty="0">
                <a:latin typeface="E-BX-PK748108-Identity-H"/>
              </a:rPr>
              <a:t>．</a:t>
            </a:r>
            <a:endParaRPr lang="en-US" altLang="zh-CN" sz="1800" b="0" i="0" u="none" strike="noStrike" baseline="0" dirty="0">
              <a:latin typeface="SSJ-PK748200001c5-Identity-H"/>
            </a:endParaRPr>
          </a:p>
          <a:p>
            <a:pPr algn="l"/>
            <a:endParaRPr lang="zh-CN" altLang="en-US" dirty="0"/>
          </a:p>
        </p:txBody>
      </p:sp>
      <p:pic>
        <p:nvPicPr>
          <p:cNvPr id="4" name="图片 3">
            <a:extLst>
              <a:ext uri="{FF2B5EF4-FFF2-40B4-BE49-F238E27FC236}">
                <a16:creationId xmlns:a16="http://schemas.microsoft.com/office/drawing/2014/main" id="{5B3714CD-8591-4258-B299-32B676C72FD3}"/>
              </a:ext>
            </a:extLst>
          </p:cNvPr>
          <p:cNvPicPr>
            <a:picLocks noChangeAspect="1"/>
          </p:cNvPicPr>
          <p:nvPr/>
        </p:nvPicPr>
        <p:blipFill>
          <a:blip r:embed="rId2"/>
          <a:stretch>
            <a:fillRect/>
          </a:stretch>
        </p:blipFill>
        <p:spPr>
          <a:xfrm>
            <a:off x="3205524" y="2667095"/>
            <a:ext cx="5780952" cy="1523810"/>
          </a:xfrm>
          <a:prstGeom prst="rect">
            <a:avLst/>
          </a:prstGeom>
        </p:spPr>
      </p:pic>
    </p:spTree>
    <p:extLst>
      <p:ext uri="{BB962C8B-B14F-4D97-AF65-F5344CB8AC3E}">
        <p14:creationId xmlns:p14="http://schemas.microsoft.com/office/powerpoint/2010/main" val="2643717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891D7-7127-4B07-A74F-513F47DB8609}"/>
              </a:ext>
            </a:extLst>
          </p:cNvPr>
          <p:cNvSpPr>
            <a:spLocks noGrp="1"/>
          </p:cNvSpPr>
          <p:nvPr>
            <p:ph type="title"/>
          </p:nvPr>
        </p:nvSpPr>
        <p:spPr/>
        <p:txBody>
          <a:bodyPr/>
          <a:lstStyle/>
          <a:p>
            <a:r>
              <a:rPr lang="zh-CN" altLang="en-US" dirty="0"/>
              <a:t>真实数据集上的实验结果</a:t>
            </a:r>
          </a:p>
        </p:txBody>
      </p:sp>
      <p:pic>
        <p:nvPicPr>
          <p:cNvPr id="4" name="内容占位符 3">
            <a:extLst>
              <a:ext uri="{FF2B5EF4-FFF2-40B4-BE49-F238E27FC236}">
                <a16:creationId xmlns:a16="http://schemas.microsoft.com/office/drawing/2014/main" id="{0FD024C3-87C0-4325-86F7-7A97581DC30D}"/>
              </a:ext>
            </a:extLst>
          </p:cNvPr>
          <p:cNvPicPr>
            <a:picLocks noGrp="1" noChangeAspect="1"/>
          </p:cNvPicPr>
          <p:nvPr>
            <p:ph idx="1"/>
          </p:nvPr>
        </p:nvPicPr>
        <p:blipFill>
          <a:blip r:embed="rId2"/>
          <a:stretch>
            <a:fillRect/>
          </a:stretch>
        </p:blipFill>
        <p:spPr>
          <a:xfrm>
            <a:off x="3792204" y="2286000"/>
            <a:ext cx="4759992" cy="3581400"/>
          </a:xfrm>
          <a:prstGeom prst="rect">
            <a:avLst/>
          </a:prstGeom>
        </p:spPr>
      </p:pic>
    </p:spTree>
    <p:extLst>
      <p:ext uri="{BB962C8B-B14F-4D97-AF65-F5344CB8AC3E}">
        <p14:creationId xmlns:p14="http://schemas.microsoft.com/office/powerpoint/2010/main" val="306204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C65AF-5C39-4916-A465-2E331DBEA193}"/>
              </a:ext>
            </a:extLst>
          </p:cNvPr>
          <p:cNvSpPr>
            <a:spLocks noGrp="1"/>
          </p:cNvSpPr>
          <p:nvPr>
            <p:ph type="title"/>
          </p:nvPr>
        </p:nvSpPr>
        <p:spPr/>
        <p:txBody>
          <a:bodyPr/>
          <a:lstStyle/>
          <a:p>
            <a:r>
              <a:rPr lang="zh-CN" altLang="en-US" dirty="0"/>
              <a:t>人工数据集上的实验结果</a:t>
            </a:r>
          </a:p>
        </p:txBody>
      </p:sp>
      <p:pic>
        <p:nvPicPr>
          <p:cNvPr id="4" name="内容占位符 3">
            <a:extLst>
              <a:ext uri="{FF2B5EF4-FFF2-40B4-BE49-F238E27FC236}">
                <a16:creationId xmlns:a16="http://schemas.microsoft.com/office/drawing/2014/main" id="{76B871D2-3DE5-4836-B146-2B213B1BFE93}"/>
              </a:ext>
            </a:extLst>
          </p:cNvPr>
          <p:cNvPicPr>
            <a:picLocks noGrp="1" noChangeAspect="1"/>
          </p:cNvPicPr>
          <p:nvPr>
            <p:ph idx="1"/>
          </p:nvPr>
        </p:nvPicPr>
        <p:blipFill>
          <a:blip r:embed="rId2"/>
          <a:stretch>
            <a:fillRect/>
          </a:stretch>
        </p:blipFill>
        <p:spPr>
          <a:xfrm>
            <a:off x="1371600" y="2171700"/>
            <a:ext cx="4509586" cy="3581400"/>
          </a:xfrm>
          <a:prstGeom prst="rect">
            <a:avLst/>
          </a:prstGeom>
        </p:spPr>
      </p:pic>
      <p:pic>
        <p:nvPicPr>
          <p:cNvPr id="6" name="图片 5">
            <a:extLst>
              <a:ext uri="{FF2B5EF4-FFF2-40B4-BE49-F238E27FC236}">
                <a16:creationId xmlns:a16="http://schemas.microsoft.com/office/drawing/2014/main" id="{CEB59391-5A1E-463F-A202-411D0C272105}"/>
              </a:ext>
            </a:extLst>
          </p:cNvPr>
          <p:cNvPicPr>
            <a:picLocks noChangeAspect="1"/>
          </p:cNvPicPr>
          <p:nvPr/>
        </p:nvPicPr>
        <p:blipFill>
          <a:blip r:embed="rId3"/>
          <a:stretch>
            <a:fillRect/>
          </a:stretch>
        </p:blipFill>
        <p:spPr>
          <a:xfrm>
            <a:off x="6310816" y="2171700"/>
            <a:ext cx="4509584" cy="3581400"/>
          </a:xfrm>
          <a:prstGeom prst="rect">
            <a:avLst/>
          </a:prstGeom>
        </p:spPr>
      </p:pic>
    </p:spTree>
    <p:extLst>
      <p:ext uri="{BB962C8B-B14F-4D97-AF65-F5344CB8AC3E}">
        <p14:creationId xmlns:p14="http://schemas.microsoft.com/office/powerpoint/2010/main" val="256915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190A8553-D235-40C2-8C48-1029E12A1130}"/>
              </a:ext>
            </a:extLst>
          </p:cNvPr>
          <p:cNvSpPr/>
          <p:nvPr/>
        </p:nvSpPr>
        <p:spPr>
          <a:xfrm>
            <a:off x="2734322" y="2052221"/>
            <a:ext cx="452761" cy="41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6" name="椭圆 5">
            <a:extLst>
              <a:ext uri="{FF2B5EF4-FFF2-40B4-BE49-F238E27FC236}">
                <a16:creationId xmlns:a16="http://schemas.microsoft.com/office/drawing/2014/main" id="{C4C40B8F-3751-441D-8C38-33FAA2098FEF}"/>
              </a:ext>
            </a:extLst>
          </p:cNvPr>
          <p:cNvSpPr/>
          <p:nvPr/>
        </p:nvSpPr>
        <p:spPr>
          <a:xfrm>
            <a:off x="3944644" y="1674921"/>
            <a:ext cx="452761" cy="41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7" name="椭圆 6">
            <a:extLst>
              <a:ext uri="{FF2B5EF4-FFF2-40B4-BE49-F238E27FC236}">
                <a16:creationId xmlns:a16="http://schemas.microsoft.com/office/drawing/2014/main" id="{56C99EBD-F23F-44C3-9C40-5635F8D168C6}"/>
              </a:ext>
            </a:extLst>
          </p:cNvPr>
          <p:cNvSpPr/>
          <p:nvPr/>
        </p:nvSpPr>
        <p:spPr>
          <a:xfrm>
            <a:off x="3546629" y="2877844"/>
            <a:ext cx="452761" cy="41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8" name="椭圆 7">
            <a:extLst>
              <a:ext uri="{FF2B5EF4-FFF2-40B4-BE49-F238E27FC236}">
                <a16:creationId xmlns:a16="http://schemas.microsoft.com/office/drawing/2014/main" id="{1A2FCBB3-99E2-4544-8AFC-27D4C341BAF0}"/>
              </a:ext>
            </a:extLst>
          </p:cNvPr>
          <p:cNvSpPr/>
          <p:nvPr/>
        </p:nvSpPr>
        <p:spPr>
          <a:xfrm>
            <a:off x="3999390" y="4039342"/>
            <a:ext cx="452761" cy="41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9" name="椭圆 8">
            <a:extLst>
              <a:ext uri="{FF2B5EF4-FFF2-40B4-BE49-F238E27FC236}">
                <a16:creationId xmlns:a16="http://schemas.microsoft.com/office/drawing/2014/main" id="{A4B04E2B-2A9E-4DEB-AC62-27F4B6DF13F0}"/>
              </a:ext>
            </a:extLst>
          </p:cNvPr>
          <p:cNvSpPr/>
          <p:nvPr/>
        </p:nvSpPr>
        <p:spPr>
          <a:xfrm>
            <a:off x="3491883" y="4922670"/>
            <a:ext cx="452761" cy="41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zh-CN" altLang="en-US"/>
          </a:p>
        </p:txBody>
      </p:sp>
      <p:sp>
        <p:nvSpPr>
          <p:cNvPr id="10" name="椭圆 9">
            <a:extLst>
              <a:ext uri="{FF2B5EF4-FFF2-40B4-BE49-F238E27FC236}">
                <a16:creationId xmlns:a16="http://schemas.microsoft.com/office/drawing/2014/main" id="{F1CC65E6-8358-44B1-8D24-893F996F642C}"/>
              </a:ext>
            </a:extLst>
          </p:cNvPr>
          <p:cNvSpPr/>
          <p:nvPr/>
        </p:nvSpPr>
        <p:spPr>
          <a:xfrm>
            <a:off x="5070629" y="5131295"/>
            <a:ext cx="452761" cy="41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sp>
        <p:nvSpPr>
          <p:cNvPr id="11" name="椭圆 10">
            <a:extLst>
              <a:ext uri="{FF2B5EF4-FFF2-40B4-BE49-F238E27FC236}">
                <a16:creationId xmlns:a16="http://schemas.microsoft.com/office/drawing/2014/main" id="{47EF0BB9-F926-4763-84E6-382F22DBB332}"/>
              </a:ext>
            </a:extLst>
          </p:cNvPr>
          <p:cNvSpPr/>
          <p:nvPr/>
        </p:nvSpPr>
        <p:spPr>
          <a:xfrm>
            <a:off x="4225770" y="5788243"/>
            <a:ext cx="452761" cy="41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7</a:t>
            </a:r>
            <a:endParaRPr lang="zh-CN" altLang="en-US"/>
          </a:p>
        </p:txBody>
      </p:sp>
      <p:sp>
        <p:nvSpPr>
          <p:cNvPr id="12" name="椭圆 11">
            <a:extLst>
              <a:ext uri="{FF2B5EF4-FFF2-40B4-BE49-F238E27FC236}">
                <a16:creationId xmlns:a16="http://schemas.microsoft.com/office/drawing/2014/main" id="{875F6F92-6A54-44E8-94CC-EE926527ACED}"/>
              </a:ext>
            </a:extLst>
          </p:cNvPr>
          <p:cNvSpPr/>
          <p:nvPr/>
        </p:nvSpPr>
        <p:spPr>
          <a:xfrm>
            <a:off x="3046521" y="1167414"/>
            <a:ext cx="452761" cy="41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8</a:t>
            </a:r>
            <a:endParaRPr lang="zh-CN" altLang="en-US"/>
          </a:p>
        </p:txBody>
      </p:sp>
      <p:cxnSp>
        <p:nvCxnSpPr>
          <p:cNvPr id="14" name="直接连接符 13">
            <a:extLst>
              <a:ext uri="{FF2B5EF4-FFF2-40B4-BE49-F238E27FC236}">
                <a16:creationId xmlns:a16="http://schemas.microsoft.com/office/drawing/2014/main" id="{DB3AD6DF-DDEF-472F-8BE2-2CB26C06E456}"/>
              </a:ext>
            </a:extLst>
          </p:cNvPr>
          <p:cNvCxnSpPr>
            <a:stCxn id="12" idx="3"/>
            <a:endCxn id="4" idx="0"/>
          </p:cNvCxnSpPr>
          <p:nvPr/>
        </p:nvCxnSpPr>
        <p:spPr>
          <a:xfrm flipH="1">
            <a:off x="2960703" y="1523559"/>
            <a:ext cx="152123" cy="528662"/>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1C63C719-609D-4E83-8D14-BC885FE32919}"/>
              </a:ext>
            </a:extLst>
          </p:cNvPr>
          <p:cNvCxnSpPr>
            <a:cxnSpLocks/>
            <a:stCxn id="12" idx="6"/>
            <a:endCxn id="6" idx="1"/>
          </p:cNvCxnSpPr>
          <p:nvPr/>
        </p:nvCxnSpPr>
        <p:spPr>
          <a:xfrm>
            <a:off x="3499282" y="1376039"/>
            <a:ext cx="511667" cy="359987"/>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a:extLst>
              <a:ext uri="{FF2B5EF4-FFF2-40B4-BE49-F238E27FC236}">
                <a16:creationId xmlns:a16="http://schemas.microsoft.com/office/drawing/2014/main" id="{B9972008-0441-4502-9AA1-4AF2FF5FD550}"/>
              </a:ext>
            </a:extLst>
          </p:cNvPr>
          <p:cNvCxnSpPr>
            <a:cxnSpLocks/>
            <a:stCxn id="7" idx="1"/>
            <a:endCxn id="4" idx="5"/>
          </p:cNvCxnSpPr>
          <p:nvPr/>
        </p:nvCxnSpPr>
        <p:spPr>
          <a:xfrm flipH="1" flipV="1">
            <a:off x="3120778" y="2408366"/>
            <a:ext cx="492156" cy="530583"/>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a:extLst>
              <a:ext uri="{FF2B5EF4-FFF2-40B4-BE49-F238E27FC236}">
                <a16:creationId xmlns:a16="http://schemas.microsoft.com/office/drawing/2014/main" id="{52AC3C8C-8D5C-4FEB-975F-01C464F5378F}"/>
              </a:ext>
            </a:extLst>
          </p:cNvPr>
          <p:cNvCxnSpPr>
            <a:cxnSpLocks/>
            <a:stCxn id="6" idx="2"/>
            <a:endCxn id="4" idx="6"/>
          </p:cNvCxnSpPr>
          <p:nvPr/>
        </p:nvCxnSpPr>
        <p:spPr>
          <a:xfrm flipH="1">
            <a:off x="3187083" y="1883546"/>
            <a:ext cx="757561" cy="377300"/>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a:extLst>
              <a:ext uri="{FF2B5EF4-FFF2-40B4-BE49-F238E27FC236}">
                <a16:creationId xmlns:a16="http://schemas.microsoft.com/office/drawing/2014/main" id="{355C1429-4573-4CF8-883B-FAAAC5D85D49}"/>
              </a:ext>
            </a:extLst>
          </p:cNvPr>
          <p:cNvCxnSpPr>
            <a:cxnSpLocks/>
            <a:stCxn id="6" idx="3"/>
            <a:endCxn id="7" idx="0"/>
          </p:cNvCxnSpPr>
          <p:nvPr/>
        </p:nvCxnSpPr>
        <p:spPr>
          <a:xfrm flipH="1">
            <a:off x="3773010" y="2031066"/>
            <a:ext cx="237939" cy="846778"/>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a:extLst>
              <a:ext uri="{FF2B5EF4-FFF2-40B4-BE49-F238E27FC236}">
                <a16:creationId xmlns:a16="http://schemas.microsoft.com/office/drawing/2014/main" id="{4BE483B4-44D2-4CBC-A26A-BA42FDC1CC5B}"/>
              </a:ext>
            </a:extLst>
          </p:cNvPr>
          <p:cNvCxnSpPr>
            <a:cxnSpLocks/>
            <a:stCxn id="7" idx="5"/>
            <a:endCxn id="8" idx="0"/>
          </p:cNvCxnSpPr>
          <p:nvPr/>
        </p:nvCxnSpPr>
        <p:spPr>
          <a:xfrm>
            <a:off x="3933085" y="3233989"/>
            <a:ext cx="292686" cy="805353"/>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a:extLst>
              <a:ext uri="{FF2B5EF4-FFF2-40B4-BE49-F238E27FC236}">
                <a16:creationId xmlns:a16="http://schemas.microsoft.com/office/drawing/2014/main" id="{0A949709-28F3-4C81-806E-28FD82E3582C}"/>
              </a:ext>
            </a:extLst>
          </p:cNvPr>
          <p:cNvCxnSpPr>
            <a:cxnSpLocks/>
            <a:stCxn id="9" idx="7"/>
            <a:endCxn id="8" idx="3"/>
          </p:cNvCxnSpPr>
          <p:nvPr/>
        </p:nvCxnSpPr>
        <p:spPr>
          <a:xfrm flipV="1">
            <a:off x="3878339" y="4395487"/>
            <a:ext cx="187356" cy="588288"/>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a:extLst>
              <a:ext uri="{FF2B5EF4-FFF2-40B4-BE49-F238E27FC236}">
                <a16:creationId xmlns:a16="http://schemas.microsoft.com/office/drawing/2014/main" id="{D3F3AF44-A1A4-4D5E-8866-FF58389046A0}"/>
              </a:ext>
            </a:extLst>
          </p:cNvPr>
          <p:cNvCxnSpPr>
            <a:cxnSpLocks/>
            <a:stCxn id="8" idx="5"/>
            <a:endCxn id="10" idx="1"/>
          </p:cNvCxnSpPr>
          <p:nvPr/>
        </p:nvCxnSpPr>
        <p:spPr>
          <a:xfrm>
            <a:off x="4385846" y="4395487"/>
            <a:ext cx="751088" cy="796913"/>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a:extLst>
              <a:ext uri="{FF2B5EF4-FFF2-40B4-BE49-F238E27FC236}">
                <a16:creationId xmlns:a16="http://schemas.microsoft.com/office/drawing/2014/main" id="{CFADEBC1-6379-4A05-A936-EA4FFFBD427E}"/>
              </a:ext>
            </a:extLst>
          </p:cNvPr>
          <p:cNvCxnSpPr>
            <a:cxnSpLocks/>
            <a:stCxn id="9" idx="5"/>
            <a:endCxn id="11" idx="1"/>
          </p:cNvCxnSpPr>
          <p:nvPr/>
        </p:nvCxnSpPr>
        <p:spPr>
          <a:xfrm>
            <a:off x="3878339" y="5278815"/>
            <a:ext cx="413736" cy="570533"/>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a:extLst>
              <a:ext uri="{FF2B5EF4-FFF2-40B4-BE49-F238E27FC236}">
                <a16:creationId xmlns:a16="http://schemas.microsoft.com/office/drawing/2014/main" id="{6546D4BB-AE53-4D47-8248-42BB18FC71D6}"/>
              </a:ext>
            </a:extLst>
          </p:cNvPr>
          <p:cNvCxnSpPr>
            <a:cxnSpLocks/>
            <a:stCxn id="10" idx="3"/>
            <a:endCxn id="11" idx="7"/>
          </p:cNvCxnSpPr>
          <p:nvPr/>
        </p:nvCxnSpPr>
        <p:spPr>
          <a:xfrm flipH="1">
            <a:off x="4612226" y="5487440"/>
            <a:ext cx="524708" cy="361908"/>
          </a:xfrm>
          <a:prstGeom prst="line">
            <a:avLst/>
          </a:prstGeom>
        </p:spPr>
        <p:style>
          <a:lnRef idx="2">
            <a:schemeClr val="dk1"/>
          </a:lnRef>
          <a:fillRef idx="0">
            <a:schemeClr val="dk1"/>
          </a:fillRef>
          <a:effectRef idx="1">
            <a:schemeClr val="dk1"/>
          </a:effectRef>
          <a:fontRef idx="minor">
            <a:schemeClr val="tx1"/>
          </a:fontRef>
        </p:style>
      </p:cxnSp>
      <p:cxnSp>
        <p:nvCxnSpPr>
          <p:cNvPr id="43" name="直接连接符 42">
            <a:extLst>
              <a:ext uri="{FF2B5EF4-FFF2-40B4-BE49-F238E27FC236}">
                <a16:creationId xmlns:a16="http://schemas.microsoft.com/office/drawing/2014/main" id="{32A86974-CFBE-4F4D-ACE8-55264EF46708}"/>
              </a:ext>
            </a:extLst>
          </p:cNvPr>
          <p:cNvCxnSpPr>
            <a:cxnSpLocks/>
            <a:stCxn id="9" idx="6"/>
            <a:endCxn id="10" idx="2"/>
          </p:cNvCxnSpPr>
          <p:nvPr/>
        </p:nvCxnSpPr>
        <p:spPr>
          <a:xfrm>
            <a:off x="3944644" y="5131295"/>
            <a:ext cx="1125985" cy="208625"/>
          </a:xfrm>
          <a:prstGeom prst="line">
            <a:avLst/>
          </a:prstGeom>
        </p:spPr>
        <p:style>
          <a:lnRef idx="2">
            <a:schemeClr val="dk1"/>
          </a:lnRef>
          <a:fillRef idx="0">
            <a:schemeClr val="dk1"/>
          </a:fillRef>
          <a:effectRef idx="1">
            <a:schemeClr val="dk1"/>
          </a:effectRef>
          <a:fontRef idx="minor">
            <a:schemeClr val="tx1"/>
          </a:fontRef>
        </p:style>
      </p:cxnSp>
      <p:sp>
        <p:nvSpPr>
          <p:cNvPr id="54" name="矩形 53">
            <a:extLst>
              <a:ext uri="{FF2B5EF4-FFF2-40B4-BE49-F238E27FC236}">
                <a16:creationId xmlns:a16="http://schemas.microsoft.com/office/drawing/2014/main" id="{899D018C-0F94-4B66-98D2-D5151B7820D4}"/>
              </a:ext>
            </a:extLst>
          </p:cNvPr>
          <p:cNvSpPr/>
          <p:nvPr/>
        </p:nvSpPr>
        <p:spPr>
          <a:xfrm>
            <a:off x="7317422" y="2877844"/>
            <a:ext cx="3160451" cy="1857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最终社区为</a:t>
            </a:r>
            <a:r>
              <a:rPr lang="en-US" altLang="zh-CN"/>
              <a:t>1</a:t>
            </a:r>
            <a:r>
              <a:rPr lang="zh-CN" altLang="en-US"/>
              <a:t>、</a:t>
            </a:r>
            <a:r>
              <a:rPr lang="en-US" altLang="zh-CN"/>
              <a:t>2</a:t>
            </a:r>
            <a:r>
              <a:rPr lang="zh-CN" altLang="en-US"/>
              <a:t>、</a:t>
            </a:r>
            <a:r>
              <a:rPr lang="en-US" altLang="zh-CN"/>
              <a:t>3</a:t>
            </a:r>
            <a:r>
              <a:rPr lang="zh-CN" altLang="en-US"/>
              <a:t>、</a:t>
            </a:r>
            <a:r>
              <a:rPr lang="en-US" altLang="zh-CN"/>
              <a:t>8</a:t>
            </a:r>
            <a:r>
              <a:rPr lang="zh-CN" altLang="en-US"/>
              <a:t>和</a:t>
            </a:r>
            <a:r>
              <a:rPr lang="en-US" altLang="zh-CN"/>
              <a:t>4</a:t>
            </a:r>
            <a:r>
              <a:rPr lang="zh-CN" altLang="en-US"/>
              <a:t>、</a:t>
            </a:r>
            <a:r>
              <a:rPr lang="en-US" altLang="zh-CN"/>
              <a:t>5</a:t>
            </a:r>
            <a:r>
              <a:rPr lang="zh-CN" altLang="en-US"/>
              <a:t>、</a:t>
            </a:r>
            <a:r>
              <a:rPr lang="en-US" altLang="zh-CN"/>
              <a:t>6</a:t>
            </a:r>
            <a:r>
              <a:rPr lang="zh-CN" altLang="en-US"/>
              <a:t>、</a:t>
            </a:r>
            <a:r>
              <a:rPr lang="en-US" altLang="zh-CN"/>
              <a:t>7</a:t>
            </a:r>
            <a:endParaRPr lang="zh-CN" altLang="en-US"/>
          </a:p>
        </p:txBody>
      </p:sp>
      <p:sp>
        <p:nvSpPr>
          <p:cNvPr id="56" name="任意多边形: 形状 55">
            <a:extLst>
              <a:ext uri="{FF2B5EF4-FFF2-40B4-BE49-F238E27FC236}">
                <a16:creationId xmlns:a16="http://schemas.microsoft.com/office/drawing/2014/main" id="{83061924-29BE-4F34-94F3-0E762AEE2AB0}"/>
              </a:ext>
            </a:extLst>
          </p:cNvPr>
          <p:cNvSpPr/>
          <p:nvPr/>
        </p:nvSpPr>
        <p:spPr>
          <a:xfrm>
            <a:off x="1963807" y="583083"/>
            <a:ext cx="2782278" cy="3059054"/>
          </a:xfrm>
          <a:custGeom>
            <a:avLst/>
            <a:gdLst>
              <a:gd name="connsiteX0" fmla="*/ 1329809 w 2782278"/>
              <a:gd name="connsiteY0" fmla="*/ 11721 h 3059054"/>
              <a:gd name="connsiteX1" fmla="*/ 2439517 w 2782278"/>
              <a:gd name="connsiteY1" fmla="*/ 384583 h 3059054"/>
              <a:gd name="connsiteX2" fmla="*/ 2767991 w 2782278"/>
              <a:gd name="connsiteY2" fmla="*/ 1085919 h 3059054"/>
              <a:gd name="connsiteX3" fmla="*/ 2670337 w 2782278"/>
              <a:gd name="connsiteY3" fmla="*/ 2124606 h 3059054"/>
              <a:gd name="connsiteX4" fmla="*/ 2199820 w 2782278"/>
              <a:gd name="connsiteY4" fmla="*/ 2959107 h 3059054"/>
              <a:gd name="connsiteX5" fmla="*/ 1019090 w 2782278"/>
              <a:gd name="connsiteY5" fmla="*/ 2950230 h 3059054"/>
              <a:gd name="connsiteX6" fmla="*/ 166834 w 2782278"/>
              <a:gd name="connsiteY6" fmla="*/ 2115729 h 3059054"/>
              <a:gd name="connsiteX7" fmla="*/ 24791 w 2782278"/>
              <a:gd name="connsiteY7" fmla="*/ 1094797 h 3059054"/>
              <a:gd name="connsiteX8" fmla="*/ 495308 w 2782278"/>
              <a:gd name="connsiteY8" fmla="*/ 286929 h 3059054"/>
              <a:gd name="connsiteX9" fmla="*/ 912558 w 2782278"/>
              <a:gd name="connsiteY9" fmla="*/ 109375 h 3059054"/>
              <a:gd name="connsiteX10" fmla="*/ 1329809 w 2782278"/>
              <a:gd name="connsiteY10" fmla="*/ 11721 h 305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2278" h="3059054">
                <a:moveTo>
                  <a:pt x="1329809" y="11721"/>
                </a:moveTo>
                <a:cubicBezTo>
                  <a:pt x="1584302" y="57589"/>
                  <a:pt x="2199820" y="205550"/>
                  <a:pt x="2439517" y="384583"/>
                </a:cubicBezTo>
                <a:cubicBezTo>
                  <a:pt x="2679214" y="563616"/>
                  <a:pt x="2729521" y="795915"/>
                  <a:pt x="2767991" y="1085919"/>
                </a:cubicBezTo>
                <a:cubicBezTo>
                  <a:pt x="2806461" y="1375923"/>
                  <a:pt x="2765032" y="1812408"/>
                  <a:pt x="2670337" y="2124606"/>
                </a:cubicBezTo>
                <a:cubicBezTo>
                  <a:pt x="2575642" y="2436804"/>
                  <a:pt x="2475028" y="2821503"/>
                  <a:pt x="2199820" y="2959107"/>
                </a:cubicBezTo>
                <a:cubicBezTo>
                  <a:pt x="1924612" y="3096711"/>
                  <a:pt x="1357921" y="3090793"/>
                  <a:pt x="1019090" y="2950230"/>
                </a:cubicBezTo>
                <a:cubicBezTo>
                  <a:pt x="680259" y="2809667"/>
                  <a:pt x="332550" y="2424968"/>
                  <a:pt x="166834" y="2115729"/>
                </a:cubicBezTo>
                <a:cubicBezTo>
                  <a:pt x="1118" y="1806490"/>
                  <a:pt x="-29955" y="1399597"/>
                  <a:pt x="24791" y="1094797"/>
                </a:cubicBezTo>
                <a:cubicBezTo>
                  <a:pt x="79537" y="789997"/>
                  <a:pt x="347347" y="451166"/>
                  <a:pt x="495308" y="286929"/>
                </a:cubicBezTo>
                <a:cubicBezTo>
                  <a:pt x="643269" y="122692"/>
                  <a:pt x="774954" y="152284"/>
                  <a:pt x="912558" y="109375"/>
                </a:cubicBezTo>
                <a:cubicBezTo>
                  <a:pt x="1050162" y="66466"/>
                  <a:pt x="1075316" y="-34147"/>
                  <a:pt x="1329809" y="11721"/>
                </a:cubicBezTo>
                <a:close/>
              </a:path>
            </a:pathLst>
          </a:cu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a:extLst>
              <a:ext uri="{FF2B5EF4-FFF2-40B4-BE49-F238E27FC236}">
                <a16:creationId xmlns:a16="http://schemas.microsoft.com/office/drawing/2014/main" id="{C97EB225-B8CB-4340-916B-32E48F401D5B}"/>
              </a:ext>
            </a:extLst>
          </p:cNvPr>
          <p:cNvSpPr/>
          <p:nvPr/>
        </p:nvSpPr>
        <p:spPr>
          <a:xfrm>
            <a:off x="2831678" y="3769472"/>
            <a:ext cx="3192791" cy="2879388"/>
          </a:xfrm>
          <a:custGeom>
            <a:avLst/>
            <a:gdLst>
              <a:gd name="connsiteX0" fmla="*/ 1181029 w 3192791"/>
              <a:gd name="connsiteY0" fmla="*/ 12415 h 2879388"/>
              <a:gd name="connsiteX1" fmla="*/ 2290738 w 3192791"/>
              <a:gd name="connsiteY1" fmla="*/ 136703 h 2879388"/>
              <a:gd name="connsiteX2" fmla="*/ 3142994 w 3192791"/>
              <a:gd name="connsiteY2" fmla="*/ 784773 h 2879388"/>
              <a:gd name="connsiteX3" fmla="*/ 3036462 w 3192791"/>
              <a:gd name="connsiteY3" fmla="*/ 1903359 h 2879388"/>
              <a:gd name="connsiteX4" fmla="*/ 2574823 w 3192791"/>
              <a:gd name="connsiteY4" fmla="*/ 2542551 h 2879388"/>
              <a:gd name="connsiteX5" fmla="*/ 1376338 w 3192791"/>
              <a:gd name="connsiteY5" fmla="*/ 2862147 h 2879388"/>
              <a:gd name="connsiteX6" fmla="*/ 479693 w 3192791"/>
              <a:gd name="connsiteY6" fmla="*/ 2036524 h 2879388"/>
              <a:gd name="connsiteX7" fmla="*/ 299 w 3192791"/>
              <a:gd name="connsiteY7" fmla="*/ 1131002 h 2879388"/>
              <a:gd name="connsiteX8" fmla="*/ 541837 w 3192791"/>
              <a:gd name="connsiteY8" fmla="*/ 332011 h 2879388"/>
              <a:gd name="connsiteX9" fmla="*/ 1181029 w 3192791"/>
              <a:gd name="connsiteY9" fmla="*/ 12415 h 287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2791" h="2879388">
                <a:moveTo>
                  <a:pt x="1181029" y="12415"/>
                </a:moveTo>
                <a:cubicBezTo>
                  <a:pt x="1472512" y="-20136"/>
                  <a:pt x="1963744" y="7977"/>
                  <a:pt x="2290738" y="136703"/>
                </a:cubicBezTo>
                <a:cubicBezTo>
                  <a:pt x="2617732" y="265429"/>
                  <a:pt x="3018707" y="490330"/>
                  <a:pt x="3142994" y="784773"/>
                </a:cubicBezTo>
                <a:cubicBezTo>
                  <a:pt x="3267281" y="1079216"/>
                  <a:pt x="3131157" y="1610396"/>
                  <a:pt x="3036462" y="1903359"/>
                </a:cubicBezTo>
                <a:cubicBezTo>
                  <a:pt x="2941767" y="2196322"/>
                  <a:pt x="2851510" y="2382753"/>
                  <a:pt x="2574823" y="2542551"/>
                </a:cubicBezTo>
                <a:cubicBezTo>
                  <a:pt x="2298136" y="2702349"/>
                  <a:pt x="1725526" y="2946485"/>
                  <a:pt x="1376338" y="2862147"/>
                </a:cubicBezTo>
                <a:cubicBezTo>
                  <a:pt x="1027150" y="2777809"/>
                  <a:pt x="709033" y="2325048"/>
                  <a:pt x="479693" y="2036524"/>
                </a:cubicBezTo>
                <a:cubicBezTo>
                  <a:pt x="250353" y="1748000"/>
                  <a:pt x="-10058" y="1415088"/>
                  <a:pt x="299" y="1131002"/>
                </a:cubicBezTo>
                <a:cubicBezTo>
                  <a:pt x="10656" y="846917"/>
                  <a:pt x="349488" y="516962"/>
                  <a:pt x="541837" y="332011"/>
                </a:cubicBezTo>
                <a:cubicBezTo>
                  <a:pt x="734186" y="147060"/>
                  <a:pt x="889546" y="44966"/>
                  <a:pt x="1181029" y="12415"/>
                </a:cubicBezTo>
                <a:close/>
              </a:path>
            </a:pathLst>
          </a:cu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253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68F95-CEAF-43C4-BE49-BA034BB587B6}"/>
              </a:ext>
            </a:extLst>
          </p:cNvPr>
          <p:cNvSpPr>
            <a:spLocks noGrp="1"/>
          </p:cNvSpPr>
          <p:nvPr>
            <p:ph type="title"/>
          </p:nvPr>
        </p:nvSpPr>
        <p:spPr/>
        <p:txBody>
          <a:bodyPr/>
          <a:lstStyle/>
          <a:p>
            <a:r>
              <a:rPr lang="zh-CN" altLang="en-US" dirty="0"/>
              <a:t>方法简介</a:t>
            </a:r>
          </a:p>
        </p:txBody>
      </p:sp>
      <p:sp>
        <p:nvSpPr>
          <p:cNvPr id="3" name="内容占位符 2">
            <a:extLst>
              <a:ext uri="{FF2B5EF4-FFF2-40B4-BE49-F238E27FC236}">
                <a16:creationId xmlns:a16="http://schemas.microsoft.com/office/drawing/2014/main" id="{C48EAEDF-2E0E-4F58-B223-22F1613CDD5F}"/>
              </a:ext>
            </a:extLst>
          </p:cNvPr>
          <p:cNvSpPr>
            <a:spLocks noGrp="1"/>
          </p:cNvSpPr>
          <p:nvPr>
            <p:ph idx="1"/>
          </p:nvPr>
        </p:nvSpPr>
        <p:spPr/>
        <p:txBody>
          <a:bodyPr>
            <a:normAutofit/>
          </a:bodyPr>
          <a:lstStyle/>
          <a:p>
            <a:pPr algn="l"/>
            <a:r>
              <a:rPr lang="zh-CN" altLang="en-US" sz="2400" b="0" i="0" u="none" strike="noStrike" baseline="0" dirty="0">
                <a:latin typeface="SSJ-PK748200001c5-Identity-H"/>
              </a:rPr>
              <a:t>本文提出了一种基于影响力与种子扩展的重叠社区发现算法（</a:t>
            </a:r>
            <a:r>
              <a:rPr lang="en-US" altLang="zh-CN" sz="2400" b="0" i="0" u="none" strike="noStrike" baseline="0" dirty="0">
                <a:latin typeface="E-BZ-PK748109-Identity-H"/>
              </a:rPr>
              <a:t>I-SEOCD</a:t>
            </a:r>
            <a:r>
              <a:rPr lang="zh-CN" altLang="en-US" sz="2400" b="0" i="0" u="none" strike="noStrike" baseline="0" dirty="0">
                <a:latin typeface="SSJ-PK748200001c5-Identity-H"/>
              </a:rPr>
              <a:t>）</a:t>
            </a:r>
            <a:r>
              <a:rPr lang="zh-CN" altLang="en-US" sz="2400" b="0" i="0" u="none" strike="noStrike" baseline="0" dirty="0">
                <a:latin typeface="E-BZ-PK748109-Identity-H"/>
              </a:rPr>
              <a:t>。</a:t>
            </a:r>
            <a:r>
              <a:rPr lang="zh-CN" altLang="en-US" sz="2400" b="0" i="0" u="none" strike="noStrike" baseline="0" dirty="0">
                <a:latin typeface="SSJ-PK748200001c5-Identity-H"/>
              </a:rPr>
              <a:t>在种子选取阶段，通过计算每个节点的影响力分数，选出核心种子节点，然后利用相似度结合节点的邻域信息构成初始种子社区；在种子扩展阶段，引入节点与社区的相似度计算，然后再对自适应函数进行优化来扩展社区，加强了社区扩展的有效性与稳定性；对网络中自由节点进行处理， </a:t>
            </a:r>
            <a:r>
              <a:rPr lang="en-US" altLang="zh-CN" sz="2400" b="0" i="0" u="none" strike="noStrike" baseline="0" dirty="0">
                <a:latin typeface="E-BZ-PK748109-Identity-H"/>
              </a:rPr>
              <a:t>I-SEOCD</a:t>
            </a:r>
            <a:r>
              <a:rPr lang="zh-CN" altLang="en-US" sz="2400" b="0" i="0" u="none" strike="noStrike" baseline="0" dirty="0">
                <a:latin typeface="SSJ-PK748200001c5-Identity-H"/>
              </a:rPr>
              <a:t>算法较传统算法提高了社区划分的准确性；能够启发式的检测社区重叠节点，进而可以发现网络中重叠的社区结构</a:t>
            </a:r>
            <a:r>
              <a:rPr lang="zh-CN" altLang="en-US" sz="2400" b="0" i="0" u="none" strike="noStrike" baseline="0" dirty="0">
                <a:latin typeface="E-BZ-PK748109-Identity-H"/>
              </a:rPr>
              <a:t>．</a:t>
            </a:r>
            <a:endParaRPr lang="zh-CN" altLang="en-US" sz="2400" dirty="0"/>
          </a:p>
        </p:txBody>
      </p:sp>
    </p:spTree>
    <p:extLst>
      <p:ext uri="{BB962C8B-B14F-4D97-AF65-F5344CB8AC3E}">
        <p14:creationId xmlns:p14="http://schemas.microsoft.com/office/powerpoint/2010/main" val="127329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7CFB2-27EB-4BE6-8AC5-065ABE03199E}"/>
              </a:ext>
            </a:extLst>
          </p:cNvPr>
          <p:cNvSpPr>
            <a:spLocks noGrp="1"/>
          </p:cNvSpPr>
          <p:nvPr>
            <p:ph type="title"/>
          </p:nvPr>
        </p:nvSpPr>
        <p:spPr/>
        <p:txBody>
          <a:bodyPr/>
          <a:lstStyle/>
          <a:p>
            <a:r>
              <a:rPr lang="zh-CN" altLang="en-US" dirty="0"/>
              <a:t>相关概念</a:t>
            </a:r>
          </a:p>
        </p:txBody>
      </p:sp>
      <p:pic>
        <p:nvPicPr>
          <p:cNvPr id="4" name="内容占位符 3">
            <a:extLst>
              <a:ext uri="{FF2B5EF4-FFF2-40B4-BE49-F238E27FC236}">
                <a16:creationId xmlns:a16="http://schemas.microsoft.com/office/drawing/2014/main" id="{27C110D8-0622-458C-940A-04FFE9FC53DF}"/>
              </a:ext>
            </a:extLst>
          </p:cNvPr>
          <p:cNvPicPr>
            <a:picLocks noGrp="1" noChangeAspect="1"/>
          </p:cNvPicPr>
          <p:nvPr>
            <p:ph idx="1"/>
          </p:nvPr>
        </p:nvPicPr>
        <p:blipFill>
          <a:blip r:embed="rId2"/>
          <a:stretch>
            <a:fillRect/>
          </a:stretch>
        </p:blipFill>
        <p:spPr>
          <a:xfrm>
            <a:off x="2896009" y="1428750"/>
            <a:ext cx="6552381" cy="2742857"/>
          </a:xfrm>
          <a:prstGeom prst="rect">
            <a:avLst/>
          </a:prstGeom>
        </p:spPr>
      </p:pic>
      <p:pic>
        <p:nvPicPr>
          <p:cNvPr id="5" name="图片 4">
            <a:extLst>
              <a:ext uri="{FF2B5EF4-FFF2-40B4-BE49-F238E27FC236}">
                <a16:creationId xmlns:a16="http://schemas.microsoft.com/office/drawing/2014/main" id="{1D6C183D-185A-4A8C-9689-F19FEAAA9F8B}"/>
              </a:ext>
            </a:extLst>
          </p:cNvPr>
          <p:cNvPicPr>
            <a:picLocks noChangeAspect="1"/>
          </p:cNvPicPr>
          <p:nvPr/>
        </p:nvPicPr>
        <p:blipFill>
          <a:blip r:embed="rId3"/>
          <a:stretch>
            <a:fillRect/>
          </a:stretch>
        </p:blipFill>
        <p:spPr>
          <a:xfrm>
            <a:off x="2896009" y="4145978"/>
            <a:ext cx="6552381" cy="1247619"/>
          </a:xfrm>
          <a:prstGeom prst="rect">
            <a:avLst/>
          </a:prstGeom>
        </p:spPr>
      </p:pic>
    </p:spTree>
    <p:extLst>
      <p:ext uri="{BB962C8B-B14F-4D97-AF65-F5344CB8AC3E}">
        <p14:creationId xmlns:p14="http://schemas.microsoft.com/office/powerpoint/2010/main" val="274159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541F3-6660-4F90-8E2A-4DEEA3E0B654}"/>
              </a:ext>
            </a:extLst>
          </p:cNvPr>
          <p:cNvSpPr>
            <a:spLocks noGrp="1"/>
          </p:cNvSpPr>
          <p:nvPr>
            <p:ph type="title"/>
          </p:nvPr>
        </p:nvSpPr>
        <p:spPr/>
        <p:txBody>
          <a:bodyPr/>
          <a:lstStyle/>
          <a:p>
            <a:r>
              <a:rPr lang="zh-CN" altLang="en-US" dirty="0"/>
              <a:t>相关概念</a:t>
            </a:r>
          </a:p>
        </p:txBody>
      </p:sp>
      <p:pic>
        <p:nvPicPr>
          <p:cNvPr id="4" name="内容占位符 3">
            <a:extLst>
              <a:ext uri="{FF2B5EF4-FFF2-40B4-BE49-F238E27FC236}">
                <a16:creationId xmlns:a16="http://schemas.microsoft.com/office/drawing/2014/main" id="{9197F744-1C34-43F5-BFC6-025ED0B3FE36}"/>
              </a:ext>
            </a:extLst>
          </p:cNvPr>
          <p:cNvPicPr>
            <a:picLocks noGrp="1" noChangeAspect="1"/>
          </p:cNvPicPr>
          <p:nvPr>
            <p:ph idx="1"/>
          </p:nvPr>
        </p:nvPicPr>
        <p:blipFill>
          <a:blip r:embed="rId2"/>
          <a:stretch>
            <a:fillRect/>
          </a:stretch>
        </p:blipFill>
        <p:spPr>
          <a:xfrm>
            <a:off x="3178122" y="1428750"/>
            <a:ext cx="5988156" cy="4046989"/>
          </a:xfrm>
          <a:prstGeom prst="rect">
            <a:avLst/>
          </a:prstGeom>
        </p:spPr>
      </p:pic>
    </p:spTree>
    <p:extLst>
      <p:ext uri="{BB962C8B-B14F-4D97-AF65-F5344CB8AC3E}">
        <p14:creationId xmlns:p14="http://schemas.microsoft.com/office/powerpoint/2010/main" val="259945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EBADF-9B2B-44E3-B70F-83402578DC19}"/>
              </a:ext>
            </a:extLst>
          </p:cNvPr>
          <p:cNvSpPr>
            <a:spLocks noGrp="1"/>
          </p:cNvSpPr>
          <p:nvPr>
            <p:ph type="title"/>
          </p:nvPr>
        </p:nvSpPr>
        <p:spPr/>
        <p:txBody>
          <a:bodyPr/>
          <a:lstStyle/>
          <a:p>
            <a:r>
              <a:rPr lang="zh-CN" altLang="en-US" dirty="0"/>
              <a:t>相关概念</a:t>
            </a:r>
          </a:p>
        </p:txBody>
      </p:sp>
      <p:pic>
        <p:nvPicPr>
          <p:cNvPr id="4" name="内容占位符 3">
            <a:extLst>
              <a:ext uri="{FF2B5EF4-FFF2-40B4-BE49-F238E27FC236}">
                <a16:creationId xmlns:a16="http://schemas.microsoft.com/office/drawing/2014/main" id="{D390FD44-0E1F-465A-8DB3-74399CE93245}"/>
              </a:ext>
            </a:extLst>
          </p:cNvPr>
          <p:cNvPicPr>
            <a:picLocks noGrp="1" noChangeAspect="1"/>
          </p:cNvPicPr>
          <p:nvPr>
            <p:ph idx="1"/>
          </p:nvPr>
        </p:nvPicPr>
        <p:blipFill>
          <a:blip r:embed="rId2"/>
          <a:stretch>
            <a:fillRect/>
          </a:stretch>
        </p:blipFill>
        <p:spPr>
          <a:xfrm>
            <a:off x="3162650" y="1434867"/>
            <a:ext cx="5757693" cy="3988266"/>
          </a:xfrm>
          <a:prstGeom prst="rect">
            <a:avLst/>
          </a:prstGeom>
        </p:spPr>
      </p:pic>
    </p:spTree>
    <p:extLst>
      <p:ext uri="{BB962C8B-B14F-4D97-AF65-F5344CB8AC3E}">
        <p14:creationId xmlns:p14="http://schemas.microsoft.com/office/powerpoint/2010/main" val="178475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18EB3-07DB-43AD-B8B0-A8D81418C759}"/>
              </a:ext>
            </a:extLst>
          </p:cNvPr>
          <p:cNvSpPr>
            <a:spLocks noGrp="1"/>
          </p:cNvSpPr>
          <p:nvPr>
            <p:ph type="title"/>
          </p:nvPr>
        </p:nvSpPr>
        <p:spPr/>
        <p:txBody>
          <a:bodyPr/>
          <a:lstStyle/>
          <a:p>
            <a:r>
              <a:rPr lang="zh-CN" altLang="en-US" dirty="0"/>
              <a:t>相关概念</a:t>
            </a:r>
          </a:p>
        </p:txBody>
      </p:sp>
      <p:pic>
        <p:nvPicPr>
          <p:cNvPr id="5" name="内容占位符 4">
            <a:extLst>
              <a:ext uri="{FF2B5EF4-FFF2-40B4-BE49-F238E27FC236}">
                <a16:creationId xmlns:a16="http://schemas.microsoft.com/office/drawing/2014/main" id="{9D7B079D-FF5A-426A-8B66-03A2D35B870B}"/>
              </a:ext>
            </a:extLst>
          </p:cNvPr>
          <p:cNvPicPr>
            <a:picLocks noGrp="1" noChangeAspect="1"/>
          </p:cNvPicPr>
          <p:nvPr>
            <p:ph sz="half" idx="1"/>
          </p:nvPr>
        </p:nvPicPr>
        <p:blipFill>
          <a:blip r:embed="rId2"/>
          <a:stretch>
            <a:fillRect/>
          </a:stretch>
        </p:blipFill>
        <p:spPr>
          <a:xfrm>
            <a:off x="1371600" y="2952925"/>
            <a:ext cx="4448175" cy="2069400"/>
          </a:xfrm>
          <a:prstGeom prst="rect">
            <a:avLst/>
          </a:prstGeom>
        </p:spPr>
      </p:pic>
      <p:sp>
        <p:nvSpPr>
          <p:cNvPr id="4" name="内容占位符 3">
            <a:extLst>
              <a:ext uri="{FF2B5EF4-FFF2-40B4-BE49-F238E27FC236}">
                <a16:creationId xmlns:a16="http://schemas.microsoft.com/office/drawing/2014/main" id="{0C0DDB62-B72D-4C91-82DE-03A640620FEC}"/>
              </a:ext>
            </a:extLst>
          </p:cNvPr>
          <p:cNvSpPr>
            <a:spLocks noGrp="1"/>
          </p:cNvSpPr>
          <p:nvPr>
            <p:ph sz="half" idx="2"/>
          </p:nvPr>
        </p:nvSpPr>
        <p:spPr/>
        <p:txBody>
          <a:bodyPr/>
          <a:lstStyle/>
          <a:p>
            <a:r>
              <a:rPr lang="en-US" altLang="zh-CN" dirty="0"/>
              <a:t>The internal degree of a module equals double the number of internal links of the module. The external degree is the number of links joining each member of the module with the rest of the graph.</a:t>
            </a:r>
          </a:p>
          <a:p>
            <a:r>
              <a:rPr lang="zh-CN" altLang="en-US" dirty="0"/>
              <a:t>内部度</a:t>
            </a:r>
            <a:r>
              <a:rPr lang="en-US" altLang="zh-CN" dirty="0"/>
              <a:t>=</a:t>
            </a:r>
            <a:r>
              <a:rPr lang="zh-CN" altLang="en-US" dirty="0"/>
              <a:t>内部连接数的两倍</a:t>
            </a:r>
            <a:endParaRPr lang="en-US" altLang="zh-CN" dirty="0"/>
          </a:p>
          <a:p>
            <a:r>
              <a:rPr lang="zh-CN" altLang="en-US" dirty="0"/>
              <a:t>外部度</a:t>
            </a:r>
            <a:r>
              <a:rPr lang="en-US" altLang="zh-CN" dirty="0"/>
              <a:t>=</a:t>
            </a:r>
            <a:r>
              <a:rPr lang="zh-CN" altLang="en-US" dirty="0"/>
              <a:t>与外部的连接数</a:t>
            </a:r>
            <a:endParaRPr lang="en-US" altLang="zh-CN" dirty="0"/>
          </a:p>
          <a:p>
            <a:endParaRPr lang="zh-CN" altLang="en-US" dirty="0"/>
          </a:p>
        </p:txBody>
      </p:sp>
    </p:spTree>
    <p:extLst>
      <p:ext uri="{BB962C8B-B14F-4D97-AF65-F5344CB8AC3E}">
        <p14:creationId xmlns:p14="http://schemas.microsoft.com/office/powerpoint/2010/main" val="131751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79C03-7C0D-40B5-9418-1531A1821352}"/>
              </a:ext>
            </a:extLst>
          </p:cNvPr>
          <p:cNvSpPr>
            <a:spLocks noGrp="1"/>
          </p:cNvSpPr>
          <p:nvPr>
            <p:ph type="title"/>
          </p:nvPr>
        </p:nvSpPr>
        <p:spPr/>
        <p:txBody>
          <a:bodyPr/>
          <a:lstStyle/>
          <a:p>
            <a:r>
              <a:rPr lang="zh-CN" altLang="en-US" dirty="0"/>
              <a:t>算法步骤</a:t>
            </a:r>
          </a:p>
        </p:txBody>
      </p:sp>
      <p:sp>
        <p:nvSpPr>
          <p:cNvPr id="3" name="内容占位符 2">
            <a:extLst>
              <a:ext uri="{FF2B5EF4-FFF2-40B4-BE49-F238E27FC236}">
                <a16:creationId xmlns:a16="http://schemas.microsoft.com/office/drawing/2014/main" id="{3B0EF24A-A745-4406-96B4-4DAD0627539E}"/>
              </a:ext>
            </a:extLst>
          </p:cNvPr>
          <p:cNvSpPr>
            <a:spLocks noGrp="1"/>
          </p:cNvSpPr>
          <p:nvPr>
            <p:ph idx="1"/>
          </p:nvPr>
        </p:nvSpPr>
        <p:spPr/>
        <p:txBody>
          <a:bodyPr/>
          <a:lstStyle/>
          <a:p>
            <a:pPr algn="l"/>
            <a:r>
              <a:rPr lang="zh-CN" altLang="en-US" sz="1800" b="0" i="0" u="none" strike="noStrike" baseline="0" dirty="0">
                <a:latin typeface="SSJ-PK748200001c5-Identity-H"/>
              </a:rPr>
              <a:t>基于影响力与种子扩展的局部重叠社区发现算法主要由</a:t>
            </a:r>
            <a:r>
              <a:rPr lang="zh-CN" altLang="en-US" sz="1800" b="0" i="0" u="none" strike="noStrike" baseline="0" dirty="0">
                <a:latin typeface="E-BZ-PK748109-Identity-H"/>
              </a:rPr>
              <a:t>４</a:t>
            </a:r>
            <a:r>
              <a:rPr lang="zh-CN" altLang="en-US" sz="1800" b="0" i="0" u="none" strike="noStrike" baseline="0" dirty="0">
                <a:latin typeface="SSJ-PK748200001c5-Identity-H"/>
              </a:rPr>
              <a:t>个阶段组成：</a:t>
            </a:r>
            <a:endParaRPr lang="en-US" altLang="zh-CN" sz="1800" b="0" i="0" u="none" strike="noStrike" baseline="0" dirty="0">
              <a:latin typeface="SSJ-PK748200001c5-Identity-H"/>
            </a:endParaRPr>
          </a:p>
          <a:p>
            <a:pPr algn="l"/>
            <a:r>
              <a:rPr lang="zh-CN" altLang="en-US" sz="1800" b="0" i="0" u="none" strike="noStrike" baseline="0" dirty="0">
                <a:latin typeface="E-BZ-PK748109-Identity-H"/>
              </a:rPr>
              <a:t>１</a:t>
            </a:r>
            <a:r>
              <a:rPr lang="en-US" altLang="zh-CN" sz="1800" b="0" i="0" u="none" strike="noStrike" baseline="0" dirty="0">
                <a:latin typeface="E-BZ-PK748109-Identity-H"/>
              </a:rPr>
              <a:t>.</a:t>
            </a:r>
            <a:r>
              <a:rPr lang="zh-CN" altLang="en-US" sz="1800" b="0" i="0" u="none" strike="noStrike" baseline="0" dirty="0">
                <a:latin typeface="SSJ-PK748200001c5-Identity-H"/>
              </a:rPr>
              <a:t>种子社区检测</a:t>
            </a:r>
            <a:endParaRPr lang="en-US" altLang="zh-CN" sz="1800" b="0" i="0" u="none" strike="noStrike" baseline="0" dirty="0">
              <a:latin typeface="SSJ-PK748200001c5-Identity-H"/>
            </a:endParaRPr>
          </a:p>
          <a:p>
            <a:pPr algn="l"/>
            <a:r>
              <a:rPr lang="zh-CN" altLang="en-US" sz="1800" b="0" i="0" u="none" strike="noStrike" baseline="0" dirty="0">
                <a:latin typeface="E-BZ-PK748109-Identity-H"/>
              </a:rPr>
              <a:t>２</a:t>
            </a:r>
            <a:r>
              <a:rPr lang="en-US" altLang="zh-CN" sz="1800" b="0" i="0" u="none" strike="noStrike" baseline="0" dirty="0">
                <a:latin typeface="E-BZ-PK748109-Identity-H"/>
              </a:rPr>
              <a:t>.</a:t>
            </a:r>
            <a:r>
              <a:rPr lang="zh-CN" altLang="en-US" sz="1800" b="0" i="0" u="none" strike="noStrike" baseline="0" dirty="0">
                <a:latin typeface="SSJ-PK748200001c5-Identity-H"/>
              </a:rPr>
              <a:t>相似种子社区合并</a:t>
            </a:r>
            <a:endParaRPr lang="en-US" altLang="zh-CN" sz="1800" b="0" i="0" u="none" strike="noStrike" baseline="0" dirty="0">
              <a:latin typeface="SSJ-PK748200001c5-Identity-H"/>
            </a:endParaRPr>
          </a:p>
          <a:p>
            <a:pPr algn="l"/>
            <a:r>
              <a:rPr lang="zh-CN" altLang="en-US" sz="1800" b="0" i="0" u="none" strike="noStrike" baseline="0" dirty="0">
                <a:latin typeface="E-BZ-PK748109-Identity-H"/>
              </a:rPr>
              <a:t>３</a:t>
            </a:r>
            <a:r>
              <a:rPr lang="en-US" altLang="zh-CN" sz="1800" b="0" i="0" u="none" strike="noStrike" baseline="0" dirty="0">
                <a:latin typeface="E-BZ-PK748109-Identity-H"/>
              </a:rPr>
              <a:t>.</a:t>
            </a:r>
            <a:r>
              <a:rPr lang="zh-CN" altLang="en-US" sz="1800" b="0" i="0" u="none" strike="noStrike" baseline="0" dirty="0">
                <a:latin typeface="SSJ-PK748200001c5-Identity-H"/>
              </a:rPr>
              <a:t>社区扩展挖掘</a:t>
            </a:r>
            <a:endParaRPr lang="en-US" altLang="zh-CN" sz="1800" b="0" i="0" u="none" strike="noStrike" baseline="0" dirty="0">
              <a:latin typeface="SSJ-PK748200001c5-Identity-H"/>
            </a:endParaRPr>
          </a:p>
          <a:p>
            <a:pPr algn="l"/>
            <a:r>
              <a:rPr lang="zh-CN" altLang="en-US" sz="1800" b="0" i="0" u="none" strike="noStrike" baseline="0" dirty="0">
                <a:latin typeface="E-BZ-PK748109-Identity-H"/>
              </a:rPr>
              <a:t>４</a:t>
            </a:r>
            <a:r>
              <a:rPr lang="en-US" altLang="zh-CN" sz="1800" b="0" i="0" u="none" strike="noStrike" baseline="0" dirty="0">
                <a:latin typeface="E-BZ-PK748109-Identity-H"/>
              </a:rPr>
              <a:t>.</a:t>
            </a:r>
            <a:r>
              <a:rPr lang="zh-CN" altLang="en-US" sz="1800" b="0" i="0" u="none" strike="noStrike" baseline="0" dirty="0">
                <a:latin typeface="SSJ-PK748200001c5-Identity-H"/>
              </a:rPr>
              <a:t>社区优化</a:t>
            </a:r>
            <a:endParaRPr lang="en-US" altLang="zh-CN" sz="1800" b="0" i="0" u="none" strike="noStrike" baseline="0" dirty="0">
              <a:latin typeface="SSJ-PK748200001c5-Identity-H"/>
            </a:endParaRPr>
          </a:p>
        </p:txBody>
      </p:sp>
    </p:spTree>
    <p:extLst>
      <p:ext uri="{BB962C8B-B14F-4D97-AF65-F5344CB8AC3E}">
        <p14:creationId xmlns:p14="http://schemas.microsoft.com/office/powerpoint/2010/main" val="63930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0AD89-4373-4D71-8C36-7E7DA98F9317}"/>
              </a:ext>
            </a:extLst>
          </p:cNvPr>
          <p:cNvSpPr>
            <a:spLocks noGrp="1"/>
          </p:cNvSpPr>
          <p:nvPr>
            <p:ph type="title"/>
          </p:nvPr>
        </p:nvSpPr>
        <p:spPr/>
        <p:txBody>
          <a:bodyPr/>
          <a:lstStyle/>
          <a:p>
            <a:r>
              <a:rPr lang="zh-CN" altLang="en-US" dirty="0"/>
              <a:t>算法步骤（一）</a:t>
            </a:r>
          </a:p>
        </p:txBody>
      </p:sp>
      <p:sp>
        <p:nvSpPr>
          <p:cNvPr id="3" name="内容占位符 2">
            <a:extLst>
              <a:ext uri="{FF2B5EF4-FFF2-40B4-BE49-F238E27FC236}">
                <a16:creationId xmlns:a16="http://schemas.microsoft.com/office/drawing/2014/main" id="{0F170AA7-1BAB-48B7-86FF-40F02A6BFD9B}"/>
              </a:ext>
            </a:extLst>
          </p:cNvPr>
          <p:cNvSpPr>
            <a:spLocks noGrp="1"/>
          </p:cNvSpPr>
          <p:nvPr>
            <p:ph idx="1"/>
          </p:nvPr>
        </p:nvSpPr>
        <p:spPr/>
        <p:txBody>
          <a:bodyPr>
            <a:normAutofit/>
          </a:bodyPr>
          <a:lstStyle/>
          <a:p>
            <a:r>
              <a:rPr lang="zh-CN" altLang="en-US" sz="2400" b="0" i="0" u="none" strike="noStrike" baseline="0" dirty="0">
                <a:latin typeface="SSJ-PK748200001c5-Identity-H"/>
              </a:rPr>
              <a:t>首先采用</a:t>
            </a:r>
            <a:r>
              <a:rPr lang="en-US" altLang="zh-CN" sz="2400" b="0" i="0" u="none" strike="noStrike" baseline="0" dirty="0" err="1">
                <a:latin typeface="E-BZ-PK748109-Identity-H"/>
              </a:rPr>
              <a:t>jaccard</a:t>
            </a:r>
            <a:r>
              <a:rPr lang="zh-CN" altLang="en-US" sz="2400" b="0" i="0" u="none" strike="noStrike" baseline="0" dirty="0">
                <a:latin typeface="SSJ-PK748200001c5-Identity-H"/>
              </a:rPr>
              <a:t>系数</a:t>
            </a:r>
            <a:r>
              <a:rPr lang="zh-CN" altLang="en-US" sz="2400" dirty="0">
                <a:latin typeface="SSJ-PK748200001c5-Identity-H"/>
              </a:rPr>
              <a:t>每结合式</a:t>
            </a:r>
            <a:r>
              <a:rPr lang="en-US" altLang="zh-CN" sz="2400" dirty="0">
                <a:latin typeface="SSJ-PK748200001c5-Identity-H"/>
              </a:rPr>
              <a:t>(4)</a:t>
            </a:r>
            <a:r>
              <a:rPr lang="zh-CN" altLang="en-US" sz="2400" dirty="0">
                <a:latin typeface="SSJ-PK748200001c5-Identity-H"/>
              </a:rPr>
              <a:t>计算出每个节点</a:t>
            </a:r>
            <a:r>
              <a:rPr lang="zh-CN" altLang="en-US" sz="2400" dirty="0">
                <a:latin typeface="E-BX-PK748108-Identity-H"/>
              </a:rPr>
              <a:t>ｖ</a:t>
            </a:r>
            <a:r>
              <a:rPr lang="zh-CN" altLang="en-US" sz="2400" dirty="0">
                <a:latin typeface="SSJ-PK748200001c5-Identity-H"/>
              </a:rPr>
              <a:t>的影响力分数</a:t>
            </a:r>
            <a:r>
              <a:rPr lang="en-US" altLang="zh-CN" sz="2400" dirty="0" err="1">
                <a:latin typeface="SSJ-PK748200001c5-Identity-H"/>
              </a:rPr>
              <a:t>Iscore</a:t>
            </a:r>
            <a:r>
              <a:rPr lang="en-US" altLang="zh-CN" sz="2400" dirty="0">
                <a:latin typeface="SSJ-PK748200001c5-Identity-H"/>
              </a:rPr>
              <a:t>(v)</a:t>
            </a:r>
            <a:r>
              <a:rPr lang="zh-CN" altLang="en-US" sz="2400" dirty="0">
                <a:latin typeface="SSJ-PK748200001c5-Identity-H"/>
              </a:rPr>
              <a:t>；然后统计个</a:t>
            </a:r>
            <a:r>
              <a:rPr lang="zh-CN" altLang="en-US" sz="2400" b="0" i="0" u="none" strike="noStrike" baseline="0" dirty="0">
                <a:latin typeface="SSJ-PK748200001c5-Identity-H"/>
              </a:rPr>
              <a:t>节点</a:t>
            </a:r>
            <a:r>
              <a:rPr lang="zh-CN" altLang="en-US" sz="2400" b="0" i="0" u="none" strike="noStrike" baseline="0" dirty="0">
                <a:latin typeface="E-BX-PK748108-Identity-H"/>
              </a:rPr>
              <a:t>ｖ</a:t>
            </a:r>
            <a:r>
              <a:rPr lang="zh-CN" altLang="en-US" sz="2400" b="0" i="0" u="none" strike="noStrike" baseline="0" dirty="0">
                <a:latin typeface="SSJ-PK748200001c5-Identity-H"/>
              </a:rPr>
              <a:t>的分数大于其邻居节点分数的个数</a:t>
            </a:r>
            <a:r>
              <a:rPr lang="en-US" altLang="zh-CN" sz="2400" b="0" i="0" u="none" strike="noStrike" baseline="0" dirty="0" err="1">
                <a:latin typeface="E-BX-PK748108-Identity-H"/>
              </a:rPr>
              <a:t>lnum</a:t>
            </a:r>
            <a:r>
              <a:rPr lang="zh-CN" altLang="en-US" sz="2400" b="0" i="0" u="none" strike="noStrike" baseline="0" dirty="0">
                <a:latin typeface="SSJ-PK748200001c5-Identity-H"/>
              </a:rPr>
              <a:t>，若</a:t>
            </a:r>
            <a:r>
              <a:rPr lang="en-US" altLang="zh-CN" sz="2400" b="0" i="0" u="none" strike="noStrike" baseline="0" dirty="0" err="1">
                <a:latin typeface="E-BX-PK748108-Identity-H"/>
              </a:rPr>
              <a:t>lnum</a:t>
            </a:r>
            <a:r>
              <a:rPr lang="zh-CN" altLang="en-US" sz="2400" b="0" i="0" u="none" strike="noStrike" baseline="0" dirty="0">
                <a:latin typeface="SSJ-PK748200001c5-Identity-H"/>
              </a:rPr>
              <a:t>与节点</a:t>
            </a:r>
            <a:r>
              <a:rPr lang="zh-CN" altLang="en-US" sz="2400" b="0" i="0" u="none" strike="noStrike" baseline="0" dirty="0">
                <a:latin typeface="E-BX-PK748108-Identity-H"/>
              </a:rPr>
              <a:t>ｖ</a:t>
            </a:r>
            <a:r>
              <a:rPr lang="zh-CN" altLang="en-US" sz="2400" b="0" i="0" u="none" strike="noStrike" baseline="0" dirty="0">
                <a:latin typeface="SSJ-PK748200001c5-Identity-H"/>
              </a:rPr>
              <a:t>邻居节点个数</a:t>
            </a:r>
            <a:r>
              <a:rPr lang="en-US" altLang="zh-CN" sz="2400" dirty="0" err="1">
                <a:latin typeface="E-BX-PK748108-Identity-H"/>
              </a:rPr>
              <a:t>n</a:t>
            </a:r>
            <a:r>
              <a:rPr lang="en-US" altLang="zh-CN" sz="2400" b="0" i="0" u="none" strike="noStrike" baseline="0" dirty="0" err="1">
                <a:latin typeface="E-BX-PK748108-Identity-H"/>
              </a:rPr>
              <a:t>num</a:t>
            </a:r>
            <a:r>
              <a:rPr lang="zh-CN" altLang="en-US" sz="2400" b="0" i="0" u="none" strike="noStrike" baseline="0" dirty="0">
                <a:latin typeface="SSJ-PK748200001c5-Identity-H"/>
              </a:rPr>
              <a:t>的比值大于阈值</a:t>
            </a:r>
            <a:r>
              <a:rPr lang="en-US" altLang="zh-CN" sz="2400" b="0" i="0" u="none" strike="noStrike" baseline="0" dirty="0">
                <a:latin typeface="FN-BX-PK748383-Identity-H"/>
              </a:rPr>
              <a:t>ρ</a:t>
            </a:r>
            <a:r>
              <a:rPr lang="zh-CN" altLang="en-US" sz="2400" b="0" i="0" u="none" strike="noStrike" baseline="0" dirty="0">
                <a:latin typeface="SSJ-PK748200001c5-Identity-H"/>
              </a:rPr>
              <a:t>，则将节点</a:t>
            </a:r>
            <a:r>
              <a:rPr lang="zh-CN" altLang="en-US" sz="2400" b="0" i="0" u="none" strike="noStrike" baseline="0" dirty="0">
                <a:latin typeface="E-BX-PK748108-Identity-H"/>
              </a:rPr>
              <a:t>ｖ</a:t>
            </a:r>
            <a:r>
              <a:rPr lang="zh-CN" altLang="en-US" sz="2400" b="0" i="0" u="none" strike="noStrike" baseline="0" dirty="0">
                <a:latin typeface="SSJ-PK748200001c5-Identity-H"/>
              </a:rPr>
              <a:t>定义为核心种子节点；接着使用式（</a:t>
            </a:r>
            <a:r>
              <a:rPr lang="zh-CN" altLang="en-US" sz="2400" b="0" i="0" u="none" strike="noStrike" baseline="0" dirty="0">
                <a:latin typeface="E-BZ-PK748109-Identity-H"/>
              </a:rPr>
              <a:t>５</a:t>
            </a:r>
            <a:r>
              <a:rPr lang="zh-CN" altLang="en-US" sz="2400" b="0" i="0" u="none" strike="noStrike" baseline="0" dirty="0">
                <a:latin typeface="SSJ-PK748200001c5-Identity-H"/>
              </a:rPr>
              <a:t>）找出节点</a:t>
            </a:r>
            <a:r>
              <a:rPr lang="zh-CN" altLang="en-US" sz="2400" b="0" i="0" u="none" strike="noStrike" baseline="0" dirty="0">
                <a:latin typeface="E-BX-PK748108-Identity-H"/>
              </a:rPr>
              <a:t>ｖ</a:t>
            </a:r>
            <a:r>
              <a:rPr lang="zh-CN" altLang="en-US" sz="2400" b="0" i="0" u="none" strike="noStrike" baseline="0" dirty="0">
                <a:latin typeface="SSJ-PK748200001c5-Identity-H"/>
              </a:rPr>
              <a:t>邻居中与初始种子社区的相似度</a:t>
            </a:r>
            <a:r>
              <a:rPr lang="en-US" altLang="zh-CN" sz="2400" b="0" i="0" u="none" strike="noStrike" baseline="0" dirty="0" err="1">
                <a:latin typeface="E-BX-PK748108-Identity-H"/>
              </a:rPr>
              <a:t>Snc</a:t>
            </a:r>
            <a:r>
              <a:rPr lang="zh-CN" altLang="en-US" sz="2400" b="0" i="0" u="none" strike="noStrike" baseline="0" dirty="0">
                <a:latin typeface="SSJ-PK748200001c5-Identity-H"/>
              </a:rPr>
              <a:t>大于阈值</a:t>
            </a:r>
            <a:r>
              <a:rPr lang="en-US" altLang="zh-CN" sz="2400" b="0" i="0" u="none" strike="noStrike" baseline="0" dirty="0">
                <a:latin typeface="FN-BX-PK748383-Identity-H"/>
              </a:rPr>
              <a:t>ε</a:t>
            </a:r>
            <a:r>
              <a:rPr lang="zh-CN" altLang="en-US" sz="2400" b="0" i="0" u="none" strike="noStrike" baseline="0" dirty="0">
                <a:latin typeface="SSJ-PK748200001c5-Identity-H"/>
              </a:rPr>
              <a:t>的节点，加入到初始种子社区中得到最后的初始种子社区</a:t>
            </a:r>
            <a:r>
              <a:rPr lang="zh-CN" altLang="en-US" sz="2400" b="0" i="0" u="none" strike="noStrike" baseline="0" dirty="0">
                <a:latin typeface="E-BX-PK748108-Identity-H"/>
              </a:rPr>
              <a:t>Ｓ。</a:t>
            </a:r>
            <a:endParaRPr lang="zh-CN" altLang="en-US" sz="2400" dirty="0"/>
          </a:p>
        </p:txBody>
      </p:sp>
    </p:spTree>
    <p:extLst>
      <p:ext uri="{BB962C8B-B14F-4D97-AF65-F5344CB8AC3E}">
        <p14:creationId xmlns:p14="http://schemas.microsoft.com/office/powerpoint/2010/main" val="273701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E5508B-28EF-4566-9120-8ED826C7AFBB}"/>
              </a:ext>
            </a:extLst>
          </p:cNvPr>
          <p:cNvSpPr>
            <a:spLocks noGrp="1"/>
          </p:cNvSpPr>
          <p:nvPr>
            <p:ph type="title"/>
          </p:nvPr>
        </p:nvSpPr>
        <p:spPr/>
        <p:txBody>
          <a:bodyPr/>
          <a:lstStyle/>
          <a:p>
            <a:r>
              <a:rPr lang="zh-CN" altLang="en-US" dirty="0"/>
              <a:t>算法步骤（二）</a:t>
            </a:r>
          </a:p>
        </p:txBody>
      </p:sp>
      <p:sp>
        <p:nvSpPr>
          <p:cNvPr id="3" name="内容占位符 2">
            <a:extLst>
              <a:ext uri="{FF2B5EF4-FFF2-40B4-BE49-F238E27FC236}">
                <a16:creationId xmlns:a16="http://schemas.microsoft.com/office/drawing/2014/main" id="{BE092ACC-D4B0-4C52-BCB1-2BD90DD3EB22}"/>
              </a:ext>
            </a:extLst>
          </p:cNvPr>
          <p:cNvSpPr>
            <a:spLocks noGrp="1"/>
          </p:cNvSpPr>
          <p:nvPr>
            <p:ph idx="1"/>
          </p:nvPr>
        </p:nvSpPr>
        <p:spPr/>
        <p:txBody>
          <a:bodyPr>
            <a:normAutofit/>
          </a:bodyPr>
          <a:lstStyle/>
          <a:p>
            <a:pPr algn="l"/>
            <a:r>
              <a:rPr lang="zh-CN" altLang="en-US" sz="2400" b="0" i="0" u="none" strike="noStrike" baseline="0" dirty="0">
                <a:latin typeface="SSJ-PK748200001c5-Identity-H"/>
              </a:rPr>
              <a:t>在检测种子社区阶段，可能会出现两个种子社区的很相似的情况，因此需要将其合并，避免后面种子扩展阶段不必要的重复计算</a:t>
            </a:r>
            <a:r>
              <a:rPr lang="zh-CN" altLang="en-US" sz="2400" dirty="0">
                <a:latin typeface="E-BX-PK748108-Identity-H"/>
              </a:rPr>
              <a:t>。</a:t>
            </a:r>
            <a:r>
              <a:rPr lang="zh-CN" altLang="en-US" sz="2400" b="0" i="0" u="none" strike="noStrike" baseline="0" dirty="0">
                <a:latin typeface="SSJ-PK748200001c5-Identity-H"/>
              </a:rPr>
              <a:t>根据式（</a:t>
            </a:r>
            <a:r>
              <a:rPr lang="zh-CN" altLang="en-US" sz="2400" b="0" i="0" u="none" strike="noStrike" baseline="0" dirty="0">
                <a:latin typeface="E-BZ-PK748109-Identity-H"/>
              </a:rPr>
              <a:t>６</a:t>
            </a:r>
            <a:r>
              <a:rPr lang="zh-CN" altLang="en-US" sz="2400" b="0" i="0" u="none" strike="noStrike" baseline="0" dirty="0">
                <a:latin typeface="SSJ-PK748200001c5-Identity-H"/>
              </a:rPr>
              <a:t>）计算社区之间的相似度，大于阈值</a:t>
            </a:r>
            <a:r>
              <a:rPr lang="en-US" altLang="zh-CN" sz="2400" b="0" i="0" u="none" strike="noStrike" baseline="0" dirty="0">
                <a:latin typeface="FN-BX-PK748383-Identity-H"/>
              </a:rPr>
              <a:t>ε</a:t>
            </a:r>
            <a:r>
              <a:rPr lang="zh-CN" altLang="en-US" sz="2400" b="0" i="0" u="none" strike="noStrike" baseline="0" dirty="0">
                <a:latin typeface="SSJ-PK748200001c5-Identity-H"/>
              </a:rPr>
              <a:t>，则将两个种子社区合并，从而得到更加稳定紧密的种子社区集合。</a:t>
            </a:r>
            <a:endParaRPr lang="zh-CN" altLang="en-US" sz="2400" dirty="0"/>
          </a:p>
        </p:txBody>
      </p:sp>
    </p:spTree>
    <p:extLst>
      <p:ext uri="{BB962C8B-B14F-4D97-AF65-F5344CB8AC3E}">
        <p14:creationId xmlns:p14="http://schemas.microsoft.com/office/powerpoint/2010/main" val="709120494"/>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Retrospect</Template>
  <TotalTime>425</TotalTime>
  <Words>1060</Words>
  <Application>Microsoft Office PowerPoint</Application>
  <PresentationFormat>宽屏</PresentationFormat>
  <Paragraphs>70</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E-BX-PK748108-Identity-H</vt:lpstr>
      <vt:lpstr>E-BZ-PK748109-Identity-H</vt:lpstr>
      <vt:lpstr>FN-BX-PK748383-Identity-H</vt:lpstr>
      <vt:lpstr>HTJ-PK748200001cb-Identity-H</vt:lpstr>
      <vt:lpstr>SSJ-PK748200001c5-Identity-H</vt:lpstr>
      <vt:lpstr>Franklin Gothic Book</vt:lpstr>
      <vt:lpstr>剪切</vt:lpstr>
      <vt:lpstr>基于影响力与种子扩展的重叠社区发现</vt:lpstr>
      <vt:lpstr>方法简介</vt:lpstr>
      <vt:lpstr>相关概念</vt:lpstr>
      <vt:lpstr>相关概念</vt:lpstr>
      <vt:lpstr>相关概念</vt:lpstr>
      <vt:lpstr>相关概念</vt:lpstr>
      <vt:lpstr>算法步骤</vt:lpstr>
      <vt:lpstr>算法步骤（一）</vt:lpstr>
      <vt:lpstr>算法步骤（二）</vt:lpstr>
      <vt:lpstr>算法步骤（三）</vt:lpstr>
      <vt:lpstr>算法步骤（四）</vt:lpstr>
      <vt:lpstr>参数实验</vt:lpstr>
      <vt:lpstr>参数实验</vt:lpstr>
      <vt:lpstr>参数实验</vt:lpstr>
      <vt:lpstr>评价指标</vt:lpstr>
      <vt:lpstr>评价指标</vt:lpstr>
      <vt:lpstr>真实数据集上的实验结果</vt:lpstr>
      <vt:lpstr>人工数据集上的实验结果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基于影响力与种子扩展的重叠社区发现</dc:title>
  <dc:creator>86151</dc:creator>
  <cp:lastModifiedBy>泓镔 徐</cp:lastModifiedBy>
  <cp:revision>19</cp:revision>
  <dcterms:created xsi:type="dcterms:W3CDTF">2020-11-10T08:33:24Z</dcterms:created>
  <dcterms:modified xsi:type="dcterms:W3CDTF">2021-02-07T10:16:06Z</dcterms:modified>
</cp:coreProperties>
</file>