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6" r:id="rId9"/>
    <p:sldId id="264" r:id="rId10"/>
    <p:sldId id="270" r:id="rId11"/>
    <p:sldId id="267" r:id="rId12"/>
    <p:sldId id="268" r:id="rId13"/>
    <p:sldId id="269" r:id="rId14"/>
    <p:sldId id="271" r:id="rId15"/>
    <p:sldId id="272" r:id="rId16"/>
    <p:sldId id="273" r:id="rId17"/>
    <p:sldId id="274" r:id="rId18"/>
    <p:sldId id="275" r:id="rId19"/>
    <p:sldId id="276" r:id="rId20"/>
    <p:sldId id="278" r:id="rId21"/>
    <p:sldId id="279" r:id="rId22"/>
    <p:sldId id="280" r:id="rId23"/>
    <p:sldId id="281"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00" d="100"/>
        <a:sy n="100" d="100"/>
      </p:scale>
      <p:origin x="0" y="-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C6F23-2149-47ED-9872-E7A007153C08}"/>
              </a:ext>
            </a:extLst>
          </p:cNvPr>
          <p:cNvSpPr>
            <a:spLocks noGrp="1"/>
          </p:cNvSpPr>
          <p:nvPr>
            <p:ph type="ctrTitle"/>
          </p:nvPr>
        </p:nvSpPr>
        <p:spPr>
          <a:xfrm>
            <a:off x="1923387" y="2887460"/>
            <a:ext cx="9413397" cy="2262781"/>
          </a:xfrm>
        </p:spPr>
        <p:txBody>
          <a:bodyPr/>
          <a:lstStyle/>
          <a:p>
            <a:pPr algn="ctr"/>
            <a:r>
              <a:rPr lang="zh-CN" altLang="en-US" dirty="0"/>
              <a:t>集成思想在社区发现中的应用</a:t>
            </a:r>
          </a:p>
        </p:txBody>
      </p:sp>
    </p:spTree>
    <p:extLst>
      <p:ext uri="{BB962C8B-B14F-4D97-AF65-F5344CB8AC3E}">
        <p14:creationId xmlns:p14="http://schemas.microsoft.com/office/powerpoint/2010/main" val="36114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9DC3FEA-9102-41A5-8007-8603380C9A55}"/>
              </a:ext>
            </a:extLst>
          </p:cNvPr>
          <p:cNvGrpSpPr/>
          <p:nvPr/>
        </p:nvGrpSpPr>
        <p:grpSpPr>
          <a:xfrm>
            <a:off x="1569731" y="1393794"/>
            <a:ext cx="6087395" cy="4571999"/>
            <a:chOff x="1742711" y="3662470"/>
            <a:chExt cx="5573096" cy="3034179"/>
          </a:xfrm>
        </p:grpSpPr>
        <p:sp>
          <p:nvSpPr>
            <p:cNvPr id="5" name="任意多边形: 形状 4">
              <a:extLst>
                <a:ext uri="{FF2B5EF4-FFF2-40B4-BE49-F238E27FC236}">
                  <a16:creationId xmlns:a16="http://schemas.microsoft.com/office/drawing/2014/main" id="{9FDA0DE6-442A-4734-8175-D8E3E4C6422F}"/>
                </a:ext>
              </a:extLst>
            </p:cNvPr>
            <p:cNvSpPr/>
            <p:nvPr/>
          </p:nvSpPr>
          <p:spPr>
            <a:xfrm>
              <a:off x="2463619" y="3662470"/>
              <a:ext cx="4520106" cy="1370568"/>
            </a:xfrm>
            <a:custGeom>
              <a:avLst/>
              <a:gdLst>
                <a:gd name="connsiteX0" fmla="*/ 244070 w 4520106"/>
                <a:gd name="connsiteY0" fmla="*/ 1282392 h 1370568"/>
                <a:gd name="connsiteX1" fmla="*/ 1637864 w 4520106"/>
                <a:gd name="connsiteY1" fmla="*/ 1317903 h 1370568"/>
                <a:gd name="connsiteX2" fmla="*/ 3475542 w 4520106"/>
                <a:gd name="connsiteY2" fmla="*/ 1184738 h 1370568"/>
                <a:gd name="connsiteX3" fmla="*/ 4425453 w 4520106"/>
                <a:gd name="connsiteY3" fmla="*/ 874019 h 1370568"/>
                <a:gd name="connsiteX4" fmla="*/ 4345554 w 4520106"/>
                <a:gd name="connsiteY4" fmla="*/ 57274 h 1370568"/>
                <a:gd name="connsiteX5" fmla="*/ 3182579 w 4520106"/>
                <a:gd name="connsiteY5" fmla="*/ 83907 h 1370568"/>
                <a:gd name="connsiteX6" fmla="*/ 1380412 w 4520106"/>
                <a:gd name="connsiteY6" fmla="*/ 208194 h 1370568"/>
                <a:gd name="connsiteX7" fmla="*/ 110905 w 4520106"/>
                <a:gd name="connsiteY7" fmla="*/ 332481 h 1370568"/>
                <a:gd name="connsiteX8" fmla="*/ 244070 w 4520106"/>
                <a:gd name="connsiteY8" fmla="*/ 1282392 h 137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0106" h="1370568">
                  <a:moveTo>
                    <a:pt x="244070" y="1282392"/>
                  </a:moveTo>
                  <a:cubicBezTo>
                    <a:pt x="498563" y="1446629"/>
                    <a:pt x="1099285" y="1334179"/>
                    <a:pt x="1637864" y="1317903"/>
                  </a:cubicBezTo>
                  <a:cubicBezTo>
                    <a:pt x="2176443" y="1301627"/>
                    <a:pt x="3010944" y="1258719"/>
                    <a:pt x="3475542" y="1184738"/>
                  </a:cubicBezTo>
                  <a:cubicBezTo>
                    <a:pt x="3940140" y="1110757"/>
                    <a:pt x="4280451" y="1061930"/>
                    <a:pt x="4425453" y="874019"/>
                  </a:cubicBezTo>
                  <a:cubicBezTo>
                    <a:pt x="4570455" y="686108"/>
                    <a:pt x="4552700" y="188959"/>
                    <a:pt x="4345554" y="57274"/>
                  </a:cubicBezTo>
                  <a:cubicBezTo>
                    <a:pt x="4138408" y="-74411"/>
                    <a:pt x="3676769" y="58754"/>
                    <a:pt x="3182579" y="83907"/>
                  </a:cubicBezTo>
                  <a:cubicBezTo>
                    <a:pt x="2688389" y="109060"/>
                    <a:pt x="1892358" y="166765"/>
                    <a:pt x="1380412" y="208194"/>
                  </a:cubicBezTo>
                  <a:cubicBezTo>
                    <a:pt x="868466" y="249623"/>
                    <a:pt x="306214" y="153448"/>
                    <a:pt x="110905" y="332481"/>
                  </a:cubicBezTo>
                  <a:cubicBezTo>
                    <a:pt x="-84404" y="511514"/>
                    <a:pt x="-10423" y="1118155"/>
                    <a:pt x="244070" y="1282392"/>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A9F239C0-6C42-422C-86C8-270DCD6A7E62}"/>
                </a:ext>
              </a:extLst>
            </p:cNvPr>
            <p:cNvSpPr/>
            <p:nvPr/>
          </p:nvSpPr>
          <p:spPr>
            <a:xfrm>
              <a:off x="2534164" y="4855407"/>
              <a:ext cx="4781643" cy="1841242"/>
            </a:xfrm>
            <a:custGeom>
              <a:avLst/>
              <a:gdLst>
                <a:gd name="connsiteX0" fmla="*/ 244547 w 4781643"/>
                <a:gd name="connsiteY0" fmla="*/ 409051 h 1841242"/>
                <a:gd name="connsiteX1" fmla="*/ 1922426 w 4781643"/>
                <a:gd name="connsiteY1" fmla="*/ 275886 h 1841242"/>
                <a:gd name="connsiteX2" fmla="*/ 4070822 w 4781643"/>
                <a:gd name="connsiteY2" fmla="*/ 678 h 1841242"/>
                <a:gd name="connsiteX3" fmla="*/ 4701137 w 4781643"/>
                <a:gd name="connsiteY3" fmla="*/ 222620 h 1841242"/>
                <a:gd name="connsiteX4" fmla="*/ 4718892 w 4781643"/>
                <a:gd name="connsiteY4" fmla="*/ 915078 h 1841242"/>
                <a:gd name="connsiteX5" fmla="*/ 4203987 w 4781643"/>
                <a:gd name="connsiteY5" fmla="*/ 1669680 h 1841242"/>
                <a:gd name="connsiteX6" fmla="*/ 3271832 w 4781643"/>
                <a:gd name="connsiteY6" fmla="*/ 1838356 h 1841242"/>
                <a:gd name="connsiteX7" fmla="*/ 2304166 w 4781643"/>
                <a:gd name="connsiteY7" fmla="*/ 1776212 h 1841242"/>
                <a:gd name="connsiteX8" fmla="*/ 1274356 w 4781643"/>
                <a:gd name="connsiteY8" fmla="*/ 1776212 h 1841242"/>
                <a:gd name="connsiteX9" fmla="*/ 368834 w 4781643"/>
                <a:gd name="connsiteY9" fmla="*/ 1678558 h 1841242"/>
                <a:gd name="connsiteX10" fmla="*/ 31483 w 4781643"/>
                <a:gd name="connsiteY10" fmla="*/ 1438861 h 1841242"/>
                <a:gd name="connsiteX11" fmla="*/ 22605 w 4781643"/>
                <a:gd name="connsiteY11" fmla="*/ 906201 h 1841242"/>
                <a:gd name="connsiteX12" fmla="*/ 102504 w 4781643"/>
                <a:gd name="connsiteY12" fmla="*/ 577727 h 1841242"/>
                <a:gd name="connsiteX13" fmla="*/ 244547 w 4781643"/>
                <a:gd name="connsiteY13" fmla="*/ 409051 h 184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1643" h="1841242">
                  <a:moveTo>
                    <a:pt x="244547" y="409051"/>
                  </a:moveTo>
                  <a:cubicBezTo>
                    <a:pt x="547867" y="358744"/>
                    <a:pt x="1284714" y="343948"/>
                    <a:pt x="1922426" y="275886"/>
                  </a:cubicBezTo>
                  <a:cubicBezTo>
                    <a:pt x="2560138" y="207824"/>
                    <a:pt x="3607704" y="9556"/>
                    <a:pt x="4070822" y="678"/>
                  </a:cubicBezTo>
                  <a:cubicBezTo>
                    <a:pt x="4533940" y="-8200"/>
                    <a:pt x="4593125" y="70220"/>
                    <a:pt x="4701137" y="222620"/>
                  </a:cubicBezTo>
                  <a:cubicBezTo>
                    <a:pt x="4809149" y="375020"/>
                    <a:pt x="4801750" y="673901"/>
                    <a:pt x="4718892" y="915078"/>
                  </a:cubicBezTo>
                  <a:cubicBezTo>
                    <a:pt x="4636034" y="1156255"/>
                    <a:pt x="4445164" y="1515800"/>
                    <a:pt x="4203987" y="1669680"/>
                  </a:cubicBezTo>
                  <a:cubicBezTo>
                    <a:pt x="3962810" y="1823560"/>
                    <a:pt x="3588469" y="1820601"/>
                    <a:pt x="3271832" y="1838356"/>
                  </a:cubicBezTo>
                  <a:cubicBezTo>
                    <a:pt x="2955195" y="1856111"/>
                    <a:pt x="2637079" y="1786569"/>
                    <a:pt x="2304166" y="1776212"/>
                  </a:cubicBezTo>
                  <a:cubicBezTo>
                    <a:pt x="1971253" y="1765855"/>
                    <a:pt x="1596911" y="1792488"/>
                    <a:pt x="1274356" y="1776212"/>
                  </a:cubicBezTo>
                  <a:cubicBezTo>
                    <a:pt x="951801" y="1759936"/>
                    <a:pt x="575979" y="1734783"/>
                    <a:pt x="368834" y="1678558"/>
                  </a:cubicBezTo>
                  <a:cubicBezTo>
                    <a:pt x="161689" y="1622333"/>
                    <a:pt x="89188" y="1567587"/>
                    <a:pt x="31483" y="1438861"/>
                  </a:cubicBezTo>
                  <a:cubicBezTo>
                    <a:pt x="-26222" y="1310135"/>
                    <a:pt x="10768" y="1049723"/>
                    <a:pt x="22605" y="906201"/>
                  </a:cubicBezTo>
                  <a:cubicBezTo>
                    <a:pt x="34442" y="762679"/>
                    <a:pt x="66993" y="656147"/>
                    <a:pt x="102504" y="577727"/>
                  </a:cubicBezTo>
                  <a:cubicBezTo>
                    <a:pt x="138015" y="499308"/>
                    <a:pt x="-58773" y="459358"/>
                    <a:pt x="244547" y="409051"/>
                  </a:cubicBezTo>
                  <a:close/>
                </a:path>
              </a:pathLst>
            </a:cu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A479D5AF-9836-42EE-B9EE-1A7469E67918}"/>
                </a:ext>
              </a:extLst>
            </p:cNvPr>
            <p:cNvGrpSpPr/>
            <p:nvPr/>
          </p:nvGrpSpPr>
          <p:grpSpPr>
            <a:xfrm>
              <a:off x="1742711" y="3827190"/>
              <a:ext cx="4826765" cy="2516819"/>
              <a:chOff x="1742711" y="3827190"/>
              <a:chExt cx="4826765" cy="2516819"/>
            </a:xfrm>
          </p:grpSpPr>
          <p:grpSp>
            <p:nvGrpSpPr>
              <p:cNvPr id="8" name="组合 7">
                <a:extLst>
                  <a:ext uri="{FF2B5EF4-FFF2-40B4-BE49-F238E27FC236}">
                    <a16:creationId xmlns:a16="http://schemas.microsoft.com/office/drawing/2014/main" id="{4E3A3789-6E29-41B3-BB7F-249A0E9B8129}"/>
                  </a:ext>
                </a:extLst>
              </p:cNvPr>
              <p:cNvGrpSpPr/>
              <p:nvPr/>
            </p:nvGrpSpPr>
            <p:grpSpPr>
              <a:xfrm>
                <a:off x="2895324" y="3827190"/>
                <a:ext cx="3674152" cy="2516819"/>
                <a:chOff x="7483314" y="1129185"/>
                <a:chExt cx="3399469" cy="4301730"/>
              </a:xfrm>
            </p:grpSpPr>
            <p:sp>
              <p:nvSpPr>
                <p:cNvPr id="11" name="椭圆 10">
                  <a:extLst>
                    <a:ext uri="{FF2B5EF4-FFF2-40B4-BE49-F238E27FC236}">
                      <a16:creationId xmlns:a16="http://schemas.microsoft.com/office/drawing/2014/main" id="{F1AE2DB7-F0FA-4EC3-A5E5-19F95004210D}"/>
                    </a:ext>
                  </a:extLst>
                </p:cNvPr>
                <p:cNvSpPr/>
                <p:nvPr/>
              </p:nvSpPr>
              <p:spPr>
                <a:xfrm>
                  <a:off x="7483314" y="1827196"/>
                  <a:ext cx="576270" cy="6205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C11</a:t>
                  </a:r>
                  <a:endParaRPr lang="zh-CN" altLang="en-US" sz="800" dirty="0"/>
                </a:p>
              </p:txBody>
            </p:sp>
            <p:sp>
              <p:nvSpPr>
                <p:cNvPr id="12" name="椭圆 11">
                  <a:extLst>
                    <a:ext uri="{FF2B5EF4-FFF2-40B4-BE49-F238E27FC236}">
                      <a16:creationId xmlns:a16="http://schemas.microsoft.com/office/drawing/2014/main" id="{85C7BFA4-A57C-4B8D-ACBC-4A158D0C6F2D}"/>
                    </a:ext>
                  </a:extLst>
                </p:cNvPr>
                <p:cNvSpPr/>
                <p:nvPr/>
              </p:nvSpPr>
              <p:spPr>
                <a:xfrm>
                  <a:off x="9174695" y="1966514"/>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C21</a:t>
                  </a:r>
                  <a:endParaRPr lang="zh-CN" altLang="en-US" sz="1050" dirty="0"/>
                </a:p>
              </p:txBody>
            </p:sp>
            <p:sp>
              <p:nvSpPr>
                <p:cNvPr id="13" name="椭圆 12">
                  <a:extLst>
                    <a:ext uri="{FF2B5EF4-FFF2-40B4-BE49-F238E27FC236}">
                      <a16:creationId xmlns:a16="http://schemas.microsoft.com/office/drawing/2014/main" id="{0DA746E3-9AAF-48E7-BC53-357212900BC5}"/>
                    </a:ext>
                  </a:extLst>
                </p:cNvPr>
                <p:cNvSpPr/>
                <p:nvPr/>
              </p:nvSpPr>
              <p:spPr>
                <a:xfrm>
                  <a:off x="10119758" y="112918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C31</a:t>
                  </a:r>
                  <a:endParaRPr lang="zh-CN" altLang="en-US" sz="1050" dirty="0"/>
                </a:p>
              </p:txBody>
            </p:sp>
            <p:sp>
              <p:nvSpPr>
                <p:cNvPr id="14" name="椭圆 13">
                  <a:extLst>
                    <a:ext uri="{FF2B5EF4-FFF2-40B4-BE49-F238E27FC236}">
                      <a16:creationId xmlns:a16="http://schemas.microsoft.com/office/drawing/2014/main" id="{FD05ECDA-B3F7-460E-86BC-A8D6089CEB7F}"/>
                    </a:ext>
                  </a:extLst>
                </p:cNvPr>
                <p:cNvSpPr/>
                <p:nvPr/>
              </p:nvSpPr>
              <p:spPr>
                <a:xfrm>
                  <a:off x="10251907" y="313175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C32</a:t>
                  </a:r>
                  <a:endParaRPr lang="zh-CN" altLang="en-US" sz="1050" dirty="0"/>
                </a:p>
              </p:txBody>
            </p:sp>
            <p:sp>
              <p:nvSpPr>
                <p:cNvPr id="15" name="椭圆 14">
                  <a:extLst>
                    <a:ext uri="{FF2B5EF4-FFF2-40B4-BE49-F238E27FC236}">
                      <a16:creationId xmlns:a16="http://schemas.microsoft.com/office/drawing/2014/main" id="{5D7C76B2-5F5E-4093-A894-307386FAC4A7}"/>
                    </a:ext>
                  </a:extLst>
                </p:cNvPr>
                <p:cNvSpPr/>
                <p:nvPr/>
              </p:nvSpPr>
              <p:spPr>
                <a:xfrm>
                  <a:off x="7483314" y="410011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C12</a:t>
                  </a:r>
                  <a:endParaRPr lang="zh-CN" altLang="en-US" sz="1050" dirty="0"/>
                </a:p>
              </p:txBody>
            </p:sp>
            <p:sp>
              <p:nvSpPr>
                <p:cNvPr id="16" name="椭圆 15">
                  <a:extLst>
                    <a:ext uri="{FF2B5EF4-FFF2-40B4-BE49-F238E27FC236}">
                      <a16:creationId xmlns:a16="http://schemas.microsoft.com/office/drawing/2014/main" id="{2DA9714A-A165-4337-9897-7583DC407E9C}"/>
                    </a:ext>
                  </a:extLst>
                </p:cNvPr>
                <p:cNvSpPr/>
                <p:nvPr/>
              </p:nvSpPr>
              <p:spPr>
                <a:xfrm>
                  <a:off x="8871371" y="360016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C22</a:t>
                  </a:r>
                  <a:endParaRPr lang="zh-CN" altLang="en-US" sz="1050" dirty="0"/>
                </a:p>
              </p:txBody>
            </p:sp>
            <p:sp>
              <p:nvSpPr>
                <p:cNvPr id="17" name="椭圆 16">
                  <a:extLst>
                    <a:ext uri="{FF2B5EF4-FFF2-40B4-BE49-F238E27FC236}">
                      <a16:creationId xmlns:a16="http://schemas.microsoft.com/office/drawing/2014/main" id="{8B7E1388-E2CA-40DF-AF4F-38BBE8F43AD3}"/>
                    </a:ext>
                  </a:extLst>
                </p:cNvPr>
                <p:cNvSpPr/>
                <p:nvPr/>
              </p:nvSpPr>
              <p:spPr>
                <a:xfrm>
                  <a:off x="10251907" y="4817726"/>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C33</a:t>
                  </a:r>
                  <a:endParaRPr lang="zh-CN" altLang="en-US" sz="1050" dirty="0"/>
                </a:p>
              </p:txBody>
            </p:sp>
            <p:cxnSp>
              <p:nvCxnSpPr>
                <p:cNvPr id="18" name="直接连接符 17">
                  <a:extLst>
                    <a:ext uri="{FF2B5EF4-FFF2-40B4-BE49-F238E27FC236}">
                      <a16:creationId xmlns:a16="http://schemas.microsoft.com/office/drawing/2014/main" id="{ECA9C012-35F8-429F-A6AB-7C438A6F1AD1}"/>
                    </a:ext>
                  </a:extLst>
                </p:cNvPr>
                <p:cNvCxnSpPr>
                  <a:cxnSpLocks/>
                  <a:stCxn id="11" idx="6"/>
                  <a:endCxn id="13" idx="2"/>
                </p:cNvCxnSpPr>
                <p:nvPr/>
              </p:nvCxnSpPr>
              <p:spPr>
                <a:xfrm flipV="1">
                  <a:off x="8059584" y="1435780"/>
                  <a:ext cx="2060175" cy="7016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D6CD696-E13F-46FD-85C3-84DC29CB3880}"/>
                    </a:ext>
                  </a:extLst>
                </p:cNvPr>
                <p:cNvCxnSpPr>
                  <a:stCxn id="12" idx="6"/>
                  <a:endCxn id="13" idx="3"/>
                </p:cNvCxnSpPr>
                <p:nvPr/>
              </p:nvCxnSpPr>
              <p:spPr>
                <a:xfrm flipV="1">
                  <a:off x="9805571" y="1652575"/>
                  <a:ext cx="406577" cy="6205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60361E8-2BEA-4D33-ADA1-156B98FBF8D8}"/>
                    </a:ext>
                  </a:extLst>
                </p:cNvPr>
                <p:cNvCxnSpPr>
                  <a:cxnSpLocks/>
                  <a:stCxn id="11" idx="5"/>
                  <a:endCxn id="12" idx="2"/>
                </p:cNvCxnSpPr>
                <p:nvPr/>
              </p:nvCxnSpPr>
              <p:spPr>
                <a:xfrm flipV="1">
                  <a:off x="7975191" y="2273109"/>
                  <a:ext cx="1199505" cy="837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7933A39-DC1B-453D-B194-2A112D577A33}"/>
                    </a:ext>
                  </a:extLst>
                </p:cNvPr>
                <p:cNvCxnSpPr>
                  <a:cxnSpLocks/>
                  <a:stCxn id="11" idx="4"/>
                  <a:endCxn id="14" idx="2"/>
                </p:cNvCxnSpPr>
                <p:nvPr/>
              </p:nvCxnSpPr>
              <p:spPr>
                <a:xfrm>
                  <a:off x="7771449" y="2447730"/>
                  <a:ext cx="2480458" cy="990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B50EE11-E6C9-412F-98BC-A86F48553B02}"/>
                    </a:ext>
                  </a:extLst>
                </p:cNvPr>
                <p:cNvCxnSpPr>
                  <a:stCxn id="15" idx="6"/>
                  <a:endCxn id="16" idx="2"/>
                </p:cNvCxnSpPr>
                <p:nvPr/>
              </p:nvCxnSpPr>
              <p:spPr>
                <a:xfrm flipV="1">
                  <a:off x="8114190" y="3906756"/>
                  <a:ext cx="757181" cy="4999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836FE96-9899-4240-BA90-93A8B5CE07DA}"/>
                    </a:ext>
                  </a:extLst>
                </p:cNvPr>
                <p:cNvCxnSpPr>
                  <a:stCxn id="16" idx="7"/>
                  <a:endCxn id="14" idx="3"/>
                </p:cNvCxnSpPr>
                <p:nvPr/>
              </p:nvCxnSpPr>
              <p:spPr>
                <a:xfrm flipV="1">
                  <a:off x="9409857" y="3655141"/>
                  <a:ext cx="934440" cy="3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E9EF32C-EBF6-498E-AFB1-E3780E71B314}"/>
                    </a:ext>
                  </a:extLst>
                </p:cNvPr>
                <p:cNvCxnSpPr>
                  <a:stCxn id="15" idx="5"/>
                  <a:endCxn id="17" idx="2"/>
                </p:cNvCxnSpPr>
                <p:nvPr/>
              </p:nvCxnSpPr>
              <p:spPr>
                <a:xfrm>
                  <a:off x="8021800" y="4623505"/>
                  <a:ext cx="2230107" cy="5008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82B82CB-7568-4C6F-88EF-2B4186727F76}"/>
                    </a:ext>
                  </a:extLst>
                </p:cNvPr>
                <p:cNvCxnSpPr>
                  <a:stCxn id="16" idx="5"/>
                  <a:endCxn id="17" idx="1"/>
                </p:cNvCxnSpPr>
                <p:nvPr/>
              </p:nvCxnSpPr>
              <p:spPr>
                <a:xfrm>
                  <a:off x="9409857" y="4123551"/>
                  <a:ext cx="934440" cy="7839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6BA1AC4-5628-4EEE-ACB9-DDD2E66F4775}"/>
                    </a:ext>
                  </a:extLst>
                </p:cNvPr>
                <p:cNvSpPr txBox="1"/>
                <p:nvPr/>
              </p:nvSpPr>
              <p:spPr>
                <a:xfrm>
                  <a:off x="8617140" y="1495134"/>
                  <a:ext cx="630876" cy="447142"/>
                </a:xfrm>
                <a:prstGeom prst="rect">
                  <a:avLst/>
                </a:prstGeom>
                <a:noFill/>
              </p:spPr>
              <p:txBody>
                <a:bodyPr wrap="square" rtlCol="0">
                  <a:spAutoFit/>
                </a:bodyPr>
                <a:lstStyle/>
                <a:p>
                  <a:r>
                    <a:rPr lang="en-US" altLang="zh-CN" sz="1100" dirty="0"/>
                    <a:t>3/4</a:t>
                  </a:r>
                  <a:endParaRPr lang="zh-CN" altLang="en-US" sz="1100" dirty="0"/>
                </a:p>
              </p:txBody>
            </p:sp>
            <p:sp>
              <p:nvSpPr>
                <p:cNvPr id="27" name="文本框 26">
                  <a:extLst>
                    <a:ext uri="{FF2B5EF4-FFF2-40B4-BE49-F238E27FC236}">
                      <a16:creationId xmlns:a16="http://schemas.microsoft.com/office/drawing/2014/main" id="{0F334240-0624-4DA5-989C-3E47A76C05AE}"/>
                    </a:ext>
                  </a:extLst>
                </p:cNvPr>
                <p:cNvSpPr txBox="1"/>
                <p:nvPr/>
              </p:nvSpPr>
              <p:spPr>
                <a:xfrm>
                  <a:off x="9911037" y="1920557"/>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28" name="文本框 27">
                  <a:extLst>
                    <a:ext uri="{FF2B5EF4-FFF2-40B4-BE49-F238E27FC236}">
                      <a16:creationId xmlns:a16="http://schemas.microsoft.com/office/drawing/2014/main" id="{AA39E91C-E100-4E94-94BC-68D3D5FE315C}"/>
                    </a:ext>
                  </a:extLst>
                </p:cNvPr>
                <p:cNvSpPr txBox="1"/>
                <p:nvPr/>
              </p:nvSpPr>
              <p:spPr>
                <a:xfrm>
                  <a:off x="8437712" y="2063312"/>
                  <a:ext cx="603641" cy="447142"/>
                </a:xfrm>
                <a:prstGeom prst="rect">
                  <a:avLst/>
                </a:prstGeom>
                <a:noFill/>
              </p:spPr>
              <p:txBody>
                <a:bodyPr wrap="square" rtlCol="0">
                  <a:spAutoFit/>
                </a:bodyPr>
                <a:lstStyle/>
                <a:p>
                  <a:r>
                    <a:rPr lang="en-US" altLang="zh-CN" sz="1100" dirty="0"/>
                    <a:t>3/4</a:t>
                  </a:r>
                  <a:endParaRPr lang="zh-CN" altLang="en-US" sz="1100" dirty="0"/>
                </a:p>
              </p:txBody>
            </p:sp>
            <p:sp>
              <p:nvSpPr>
                <p:cNvPr id="29" name="文本框 28">
                  <a:extLst>
                    <a:ext uri="{FF2B5EF4-FFF2-40B4-BE49-F238E27FC236}">
                      <a16:creationId xmlns:a16="http://schemas.microsoft.com/office/drawing/2014/main" id="{62B23913-1C2C-42BF-A65D-CD0F4D6EFD83}"/>
                    </a:ext>
                  </a:extLst>
                </p:cNvPr>
                <p:cNvSpPr txBox="1"/>
                <p:nvPr/>
              </p:nvSpPr>
              <p:spPr>
                <a:xfrm>
                  <a:off x="8592068" y="2620024"/>
                  <a:ext cx="655947" cy="447142"/>
                </a:xfrm>
                <a:prstGeom prst="rect">
                  <a:avLst/>
                </a:prstGeom>
                <a:noFill/>
              </p:spPr>
              <p:txBody>
                <a:bodyPr wrap="square" rtlCol="0">
                  <a:spAutoFit/>
                </a:bodyPr>
                <a:lstStyle/>
                <a:p>
                  <a:r>
                    <a:rPr lang="en-US" altLang="zh-CN" sz="1100" dirty="0"/>
                    <a:t>1/4</a:t>
                  </a:r>
                  <a:endParaRPr lang="zh-CN" altLang="en-US" sz="1100" dirty="0"/>
                </a:p>
              </p:txBody>
            </p:sp>
            <p:sp>
              <p:nvSpPr>
                <p:cNvPr id="30" name="文本框 29">
                  <a:extLst>
                    <a:ext uri="{FF2B5EF4-FFF2-40B4-BE49-F238E27FC236}">
                      <a16:creationId xmlns:a16="http://schemas.microsoft.com/office/drawing/2014/main" id="{158FC3DA-8696-4F43-BEC0-D5E74D5031EC}"/>
                    </a:ext>
                  </a:extLst>
                </p:cNvPr>
                <p:cNvSpPr txBox="1"/>
                <p:nvPr/>
              </p:nvSpPr>
              <p:spPr>
                <a:xfrm>
                  <a:off x="9624798" y="3590861"/>
                  <a:ext cx="627108" cy="447142"/>
                </a:xfrm>
                <a:prstGeom prst="rect">
                  <a:avLst/>
                </a:prstGeom>
                <a:noFill/>
              </p:spPr>
              <p:txBody>
                <a:bodyPr wrap="square" rtlCol="0">
                  <a:spAutoFit/>
                </a:bodyPr>
                <a:lstStyle/>
                <a:p>
                  <a:r>
                    <a:rPr lang="en-US" altLang="zh-CN" sz="1100" dirty="0"/>
                    <a:t>1/4</a:t>
                  </a:r>
                  <a:endParaRPr lang="zh-CN" altLang="en-US" sz="1100" dirty="0"/>
                </a:p>
              </p:txBody>
            </p:sp>
            <p:sp>
              <p:nvSpPr>
                <p:cNvPr id="31" name="文本框 30">
                  <a:extLst>
                    <a:ext uri="{FF2B5EF4-FFF2-40B4-BE49-F238E27FC236}">
                      <a16:creationId xmlns:a16="http://schemas.microsoft.com/office/drawing/2014/main" id="{C32C9B8B-2F1C-4191-AA2D-406B807694A1}"/>
                    </a:ext>
                  </a:extLst>
                </p:cNvPr>
                <p:cNvSpPr txBox="1"/>
                <p:nvPr/>
              </p:nvSpPr>
              <p:spPr>
                <a:xfrm>
                  <a:off x="8332885" y="4029144"/>
                  <a:ext cx="538484" cy="447142"/>
                </a:xfrm>
                <a:prstGeom prst="rect">
                  <a:avLst/>
                </a:prstGeom>
                <a:noFill/>
              </p:spPr>
              <p:txBody>
                <a:bodyPr wrap="square" rtlCol="0">
                  <a:spAutoFit/>
                </a:bodyPr>
                <a:lstStyle/>
                <a:p>
                  <a:r>
                    <a:rPr lang="en-US" altLang="zh-CN" sz="1100" dirty="0"/>
                    <a:t>3/4</a:t>
                  </a:r>
                  <a:endParaRPr lang="zh-CN" altLang="en-US" sz="1100" dirty="0"/>
                </a:p>
              </p:txBody>
            </p:sp>
            <p:sp>
              <p:nvSpPr>
                <p:cNvPr id="32" name="文本框 31">
                  <a:extLst>
                    <a:ext uri="{FF2B5EF4-FFF2-40B4-BE49-F238E27FC236}">
                      <a16:creationId xmlns:a16="http://schemas.microsoft.com/office/drawing/2014/main" id="{DD91A81B-A529-4727-B236-E23096B8DC03}"/>
                    </a:ext>
                  </a:extLst>
                </p:cNvPr>
                <p:cNvSpPr txBox="1"/>
                <p:nvPr/>
              </p:nvSpPr>
              <p:spPr>
                <a:xfrm>
                  <a:off x="8702400" y="4814144"/>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33" name="文本框 32">
                  <a:extLst>
                    <a:ext uri="{FF2B5EF4-FFF2-40B4-BE49-F238E27FC236}">
                      <a16:creationId xmlns:a16="http://schemas.microsoft.com/office/drawing/2014/main" id="{3317719F-50A7-49AF-BC37-13790D4EE573}"/>
                    </a:ext>
                  </a:extLst>
                </p:cNvPr>
                <p:cNvSpPr txBox="1"/>
                <p:nvPr/>
              </p:nvSpPr>
              <p:spPr>
                <a:xfrm>
                  <a:off x="9614960" y="4406708"/>
                  <a:ext cx="855642" cy="447142"/>
                </a:xfrm>
                <a:prstGeom prst="rect">
                  <a:avLst/>
                </a:prstGeom>
                <a:noFill/>
              </p:spPr>
              <p:txBody>
                <a:bodyPr wrap="square" rtlCol="0">
                  <a:spAutoFit/>
                </a:bodyPr>
                <a:lstStyle/>
                <a:p>
                  <a:r>
                    <a:rPr lang="en-US" altLang="zh-CN" sz="1100" dirty="0"/>
                    <a:t>3/4</a:t>
                  </a:r>
                  <a:endParaRPr lang="zh-CN" altLang="en-US" sz="1100" dirty="0"/>
                </a:p>
              </p:txBody>
            </p:sp>
          </p:grpSp>
          <p:sp>
            <p:nvSpPr>
              <p:cNvPr id="9" name="文本框 8">
                <a:extLst>
                  <a:ext uri="{FF2B5EF4-FFF2-40B4-BE49-F238E27FC236}">
                    <a16:creationId xmlns:a16="http://schemas.microsoft.com/office/drawing/2014/main" id="{7550889C-D384-4D16-8726-36D077F9CD7A}"/>
                  </a:ext>
                </a:extLst>
              </p:cNvPr>
              <p:cNvSpPr txBox="1"/>
              <p:nvPr/>
            </p:nvSpPr>
            <p:spPr>
              <a:xfrm>
                <a:off x="1784411" y="4133410"/>
                <a:ext cx="804799" cy="369332"/>
              </a:xfrm>
              <a:prstGeom prst="rect">
                <a:avLst/>
              </a:prstGeom>
              <a:noFill/>
            </p:spPr>
            <p:txBody>
              <a:bodyPr wrap="square" rtlCol="0">
                <a:spAutoFit/>
              </a:bodyPr>
              <a:lstStyle/>
              <a:p>
                <a:r>
                  <a:rPr lang="en-US" altLang="zh-CN" dirty="0"/>
                  <a:t>MC1</a:t>
                </a:r>
                <a:endParaRPr lang="zh-CN" altLang="en-US" dirty="0"/>
              </a:p>
            </p:txBody>
          </p:sp>
          <p:sp>
            <p:nvSpPr>
              <p:cNvPr id="10" name="文本框 9">
                <a:extLst>
                  <a:ext uri="{FF2B5EF4-FFF2-40B4-BE49-F238E27FC236}">
                    <a16:creationId xmlns:a16="http://schemas.microsoft.com/office/drawing/2014/main" id="{58BB9672-1E60-4C87-A442-A37DF73DEFB9}"/>
                  </a:ext>
                </a:extLst>
              </p:cNvPr>
              <p:cNvSpPr txBox="1"/>
              <p:nvPr/>
            </p:nvSpPr>
            <p:spPr>
              <a:xfrm>
                <a:off x="1742711" y="5631646"/>
                <a:ext cx="1222976" cy="369332"/>
              </a:xfrm>
              <a:prstGeom prst="rect">
                <a:avLst/>
              </a:prstGeom>
              <a:noFill/>
            </p:spPr>
            <p:txBody>
              <a:bodyPr wrap="square" rtlCol="0">
                <a:spAutoFit/>
              </a:bodyPr>
              <a:lstStyle/>
              <a:p>
                <a:r>
                  <a:rPr lang="en-US" altLang="zh-CN" dirty="0"/>
                  <a:t>MC2</a:t>
                </a:r>
                <a:endParaRPr lang="zh-CN" altLang="en-US" dirty="0"/>
              </a:p>
            </p:txBody>
          </p:sp>
        </p:grpSp>
      </p:grpSp>
      <p:sp>
        <p:nvSpPr>
          <p:cNvPr id="34" name="文本框 33">
            <a:extLst>
              <a:ext uri="{FF2B5EF4-FFF2-40B4-BE49-F238E27FC236}">
                <a16:creationId xmlns:a16="http://schemas.microsoft.com/office/drawing/2014/main" id="{D4833CD0-60C6-48F8-B639-1A5CC580D443}"/>
              </a:ext>
            </a:extLst>
          </p:cNvPr>
          <p:cNvSpPr txBox="1"/>
          <p:nvPr/>
        </p:nvSpPr>
        <p:spPr>
          <a:xfrm>
            <a:off x="8051615" y="4681282"/>
            <a:ext cx="3187083" cy="923330"/>
          </a:xfrm>
          <a:prstGeom prst="rect">
            <a:avLst/>
          </a:prstGeom>
          <a:noFill/>
        </p:spPr>
        <p:txBody>
          <a:bodyPr wrap="square" rtlCol="0">
            <a:spAutoFit/>
          </a:bodyPr>
          <a:lstStyle/>
          <a:p>
            <a:r>
              <a:rPr lang="en-US" altLang="zh-CN" dirty="0"/>
              <a:t>MC1</a:t>
            </a:r>
            <a:r>
              <a:rPr lang="zh-CN" altLang="en-US" dirty="0"/>
              <a:t>、</a:t>
            </a:r>
            <a:r>
              <a:rPr lang="en-US" altLang="zh-CN" dirty="0"/>
              <a:t>MC2</a:t>
            </a:r>
            <a:r>
              <a:rPr lang="zh-CN" altLang="en-US" dirty="0"/>
              <a:t>为元社区，而</a:t>
            </a:r>
            <a:r>
              <a:rPr lang="en-US" altLang="zh-CN" dirty="0"/>
              <a:t>C11</a:t>
            </a:r>
            <a:r>
              <a:rPr lang="zh-CN" altLang="en-US" dirty="0"/>
              <a:t>等都是经典社区发现算法得到的基本社区分划</a:t>
            </a:r>
          </a:p>
        </p:txBody>
      </p:sp>
      <p:cxnSp>
        <p:nvCxnSpPr>
          <p:cNvPr id="35" name="直接连接符 34">
            <a:extLst>
              <a:ext uri="{FF2B5EF4-FFF2-40B4-BE49-F238E27FC236}">
                <a16:creationId xmlns:a16="http://schemas.microsoft.com/office/drawing/2014/main" id="{55DB7F53-F395-4DDB-B2C4-3CCC4277B554}"/>
              </a:ext>
            </a:extLst>
          </p:cNvPr>
          <p:cNvCxnSpPr>
            <a:cxnSpLocks/>
            <a:stCxn id="11" idx="4"/>
            <a:endCxn id="16" idx="0"/>
          </p:cNvCxnSpPr>
          <p:nvPr/>
        </p:nvCxnSpPr>
        <p:spPr>
          <a:xfrm>
            <a:off x="3168865" y="2804435"/>
            <a:ext cx="1670891" cy="1015987"/>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669EE326-6FFC-4B24-BF94-C447645A9E0A}"/>
              </a:ext>
            </a:extLst>
          </p:cNvPr>
          <p:cNvSpPr txBox="1"/>
          <p:nvPr/>
        </p:nvSpPr>
        <p:spPr>
          <a:xfrm>
            <a:off x="3375142" y="3162159"/>
            <a:ext cx="774372" cy="261610"/>
          </a:xfrm>
          <a:prstGeom prst="rect">
            <a:avLst/>
          </a:prstGeom>
          <a:noFill/>
        </p:spPr>
        <p:txBody>
          <a:bodyPr wrap="square" rtlCol="0">
            <a:spAutoFit/>
          </a:bodyPr>
          <a:lstStyle/>
          <a:p>
            <a:r>
              <a:rPr lang="en-US" altLang="zh-CN" sz="1100"/>
              <a:t>1/7</a:t>
            </a:r>
            <a:endParaRPr lang="zh-CN" altLang="en-US" sz="1100" dirty="0"/>
          </a:p>
        </p:txBody>
      </p:sp>
    </p:spTree>
    <p:extLst>
      <p:ext uri="{BB962C8B-B14F-4D97-AF65-F5344CB8AC3E}">
        <p14:creationId xmlns:p14="http://schemas.microsoft.com/office/powerpoint/2010/main" val="202025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9C330-DBC4-47E2-A7DD-02A04511145E}"/>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042AC4FA-8107-4198-9B3E-0E21F7C2A99B}"/>
              </a:ext>
            </a:extLst>
          </p:cNvPr>
          <p:cNvSpPr>
            <a:spLocks noGrp="1"/>
          </p:cNvSpPr>
          <p:nvPr>
            <p:ph idx="1"/>
          </p:nvPr>
        </p:nvSpPr>
        <p:spPr/>
        <p:txBody>
          <a:bodyPr/>
          <a:lstStyle/>
          <a:p>
            <a:r>
              <a:rPr lang="zh-CN" altLang="en-US" dirty="0"/>
              <a:t>算法的</a:t>
            </a:r>
            <a:r>
              <a:rPr lang="zh-CN" altLang="en-US" dirty="0">
                <a:solidFill>
                  <a:srgbClr val="FF0000"/>
                </a:solidFill>
              </a:rPr>
              <a:t>第四步</a:t>
            </a:r>
            <a:r>
              <a:rPr lang="zh-CN" altLang="en-US" dirty="0"/>
              <a:t>，我们使用</a:t>
            </a:r>
            <a:r>
              <a:rPr lang="zh-CN" altLang="en-US" dirty="0">
                <a:solidFill>
                  <a:srgbClr val="FF0000"/>
                </a:solidFill>
              </a:rPr>
              <a:t>第三步</a:t>
            </a:r>
            <a:r>
              <a:rPr lang="zh-CN" altLang="en-US" dirty="0"/>
              <a:t>得到的元社区构造一个关系矩阵，矩阵的规模是</a:t>
            </a:r>
            <a:r>
              <a:rPr lang="en-US" altLang="zh-CN" dirty="0"/>
              <a:t>|V|×L</a:t>
            </a:r>
            <a:r>
              <a:rPr lang="zh-CN" altLang="en-US" dirty="0"/>
              <a:t>，</a:t>
            </a:r>
            <a:r>
              <a:rPr lang="en-US" altLang="zh-CN" dirty="0"/>
              <a:t>|V|</a:t>
            </a:r>
            <a:r>
              <a:rPr lang="zh-CN" altLang="en-US" dirty="0"/>
              <a:t>表示原始图中所有点的个数，</a:t>
            </a:r>
            <a:r>
              <a:rPr lang="en-US" altLang="zh-CN" dirty="0"/>
              <a:t>L</a:t>
            </a:r>
            <a:r>
              <a:rPr lang="zh-CN" altLang="en-US" dirty="0"/>
              <a:t>表示元社区的划分个数，比如上一个例子中元社区一共有</a:t>
            </a:r>
            <a:r>
              <a:rPr lang="en-US" altLang="zh-CN" dirty="0"/>
              <a:t>2</a:t>
            </a:r>
            <a:r>
              <a:rPr lang="zh-CN" altLang="en-US" dirty="0"/>
              <a:t>个，节点的个数一共有</a:t>
            </a:r>
            <a:r>
              <a:rPr lang="en-US" altLang="zh-CN" dirty="0"/>
              <a:t>ABCDEFG</a:t>
            </a:r>
            <a:r>
              <a:rPr lang="zh-CN" altLang="en-US" dirty="0"/>
              <a:t>这</a:t>
            </a:r>
            <a:r>
              <a:rPr lang="en-US" altLang="zh-CN" dirty="0"/>
              <a:t>7</a:t>
            </a:r>
            <a:r>
              <a:rPr lang="zh-CN" altLang="en-US" dirty="0"/>
              <a:t>个点，所以这里矩阵规模为</a:t>
            </a:r>
            <a:r>
              <a:rPr lang="en-US" altLang="zh-CN" dirty="0"/>
              <a:t>7×2.</a:t>
            </a:r>
          </a:p>
          <a:p>
            <a:r>
              <a:rPr lang="zh-CN" altLang="en-US" dirty="0"/>
              <a:t>关系矩阵中每个元素的值是通过关系函数</a:t>
            </a:r>
            <a:r>
              <a:rPr lang="en-US" altLang="zh-CN" dirty="0"/>
              <a:t>F</a:t>
            </a:r>
            <a:r>
              <a:rPr lang="zh-CN" altLang="en-US" dirty="0"/>
              <a:t>求得的，</a:t>
            </a:r>
            <a:r>
              <a:rPr lang="en-US" altLang="zh-CN" dirty="0"/>
              <a:t>F</a:t>
            </a:r>
            <a:r>
              <a:rPr lang="zh-CN" altLang="en-US" dirty="0"/>
              <a:t>表示为</a:t>
            </a:r>
            <a:endParaRPr lang="en-US" altLang="zh-CN" dirty="0"/>
          </a:p>
          <a:p>
            <a:endParaRPr lang="zh-CN" altLang="en-US" dirty="0"/>
          </a:p>
        </p:txBody>
      </p:sp>
      <p:graphicFrame>
        <p:nvGraphicFramePr>
          <p:cNvPr id="4" name="对象 3">
            <a:extLst>
              <a:ext uri="{FF2B5EF4-FFF2-40B4-BE49-F238E27FC236}">
                <a16:creationId xmlns:a16="http://schemas.microsoft.com/office/drawing/2014/main" id="{9C3EC0CE-EF16-40FB-ACD7-2E249BF1CA69}"/>
              </a:ext>
            </a:extLst>
          </p:cNvPr>
          <p:cNvGraphicFramePr>
            <a:graphicFrameLocks noChangeAspect="1"/>
          </p:cNvGraphicFramePr>
          <p:nvPr>
            <p:extLst>
              <p:ext uri="{D42A27DB-BD31-4B8C-83A1-F6EECF244321}">
                <p14:modId xmlns:p14="http://schemas.microsoft.com/office/powerpoint/2010/main" val="1434229792"/>
              </p:ext>
            </p:extLst>
          </p:nvPr>
        </p:nvGraphicFramePr>
        <p:xfrm>
          <a:off x="2982405" y="3808814"/>
          <a:ext cx="8256726" cy="2349531"/>
        </p:xfrm>
        <a:graphic>
          <a:graphicData uri="http://schemas.openxmlformats.org/presentationml/2006/ole">
            <mc:AlternateContent xmlns:mc="http://schemas.openxmlformats.org/markup-compatibility/2006">
              <mc:Choice xmlns:v="urn:schemas-microsoft-com:vml" Requires="v">
                <p:oleObj name="AxMath" r:id="rId2" imgW="8108640" imgH="1929600" progId="Equation.AxMath">
                  <p:embed/>
                </p:oleObj>
              </mc:Choice>
              <mc:Fallback>
                <p:oleObj name="AxMath" r:id="rId2" imgW="8108640" imgH="1929600" progId="Equation.AxMath">
                  <p:embed/>
                  <p:pic>
                    <p:nvPicPr>
                      <p:cNvPr id="0" name=""/>
                      <p:cNvPicPr/>
                      <p:nvPr/>
                    </p:nvPicPr>
                    <p:blipFill>
                      <a:blip r:embed="rId3"/>
                      <a:stretch>
                        <a:fillRect/>
                      </a:stretch>
                    </p:blipFill>
                    <p:spPr>
                      <a:xfrm>
                        <a:off x="2982405" y="3808814"/>
                        <a:ext cx="8256726" cy="2349531"/>
                      </a:xfrm>
                      <a:prstGeom prst="rect">
                        <a:avLst/>
                      </a:prstGeom>
                    </p:spPr>
                  </p:pic>
                </p:oleObj>
              </mc:Fallback>
            </mc:AlternateContent>
          </a:graphicData>
        </a:graphic>
      </p:graphicFrame>
    </p:spTree>
    <p:extLst>
      <p:ext uri="{BB962C8B-B14F-4D97-AF65-F5344CB8AC3E}">
        <p14:creationId xmlns:p14="http://schemas.microsoft.com/office/powerpoint/2010/main" val="162533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297BB-C4C4-4E86-B4B3-123758766EB8}"/>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grpSp>
        <p:nvGrpSpPr>
          <p:cNvPr id="4" name="组合 3">
            <a:extLst>
              <a:ext uri="{FF2B5EF4-FFF2-40B4-BE49-F238E27FC236}">
                <a16:creationId xmlns:a16="http://schemas.microsoft.com/office/drawing/2014/main" id="{FF91A63C-952B-4DF5-9B27-B7BE86AE2921}"/>
              </a:ext>
            </a:extLst>
          </p:cNvPr>
          <p:cNvGrpSpPr/>
          <p:nvPr/>
        </p:nvGrpSpPr>
        <p:grpSpPr>
          <a:xfrm>
            <a:off x="322284" y="2500083"/>
            <a:ext cx="5110850" cy="3832406"/>
            <a:chOff x="1742711" y="3662470"/>
            <a:chExt cx="5573096" cy="3034179"/>
          </a:xfrm>
        </p:grpSpPr>
        <p:sp>
          <p:nvSpPr>
            <p:cNvPr id="5" name="任意多边形: 形状 4">
              <a:extLst>
                <a:ext uri="{FF2B5EF4-FFF2-40B4-BE49-F238E27FC236}">
                  <a16:creationId xmlns:a16="http://schemas.microsoft.com/office/drawing/2014/main" id="{049732FE-F65C-4E34-86A6-266A3C9FCC79}"/>
                </a:ext>
              </a:extLst>
            </p:cNvPr>
            <p:cNvSpPr/>
            <p:nvPr/>
          </p:nvSpPr>
          <p:spPr>
            <a:xfrm>
              <a:off x="2463619" y="3662470"/>
              <a:ext cx="4520106" cy="1370568"/>
            </a:xfrm>
            <a:custGeom>
              <a:avLst/>
              <a:gdLst>
                <a:gd name="connsiteX0" fmla="*/ 244070 w 4520106"/>
                <a:gd name="connsiteY0" fmla="*/ 1282392 h 1370568"/>
                <a:gd name="connsiteX1" fmla="*/ 1637864 w 4520106"/>
                <a:gd name="connsiteY1" fmla="*/ 1317903 h 1370568"/>
                <a:gd name="connsiteX2" fmla="*/ 3475542 w 4520106"/>
                <a:gd name="connsiteY2" fmla="*/ 1184738 h 1370568"/>
                <a:gd name="connsiteX3" fmla="*/ 4425453 w 4520106"/>
                <a:gd name="connsiteY3" fmla="*/ 874019 h 1370568"/>
                <a:gd name="connsiteX4" fmla="*/ 4345554 w 4520106"/>
                <a:gd name="connsiteY4" fmla="*/ 57274 h 1370568"/>
                <a:gd name="connsiteX5" fmla="*/ 3182579 w 4520106"/>
                <a:gd name="connsiteY5" fmla="*/ 83907 h 1370568"/>
                <a:gd name="connsiteX6" fmla="*/ 1380412 w 4520106"/>
                <a:gd name="connsiteY6" fmla="*/ 208194 h 1370568"/>
                <a:gd name="connsiteX7" fmla="*/ 110905 w 4520106"/>
                <a:gd name="connsiteY7" fmla="*/ 332481 h 1370568"/>
                <a:gd name="connsiteX8" fmla="*/ 244070 w 4520106"/>
                <a:gd name="connsiteY8" fmla="*/ 1282392 h 137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0106" h="1370568">
                  <a:moveTo>
                    <a:pt x="244070" y="1282392"/>
                  </a:moveTo>
                  <a:cubicBezTo>
                    <a:pt x="498563" y="1446629"/>
                    <a:pt x="1099285" y="1334179"/>
                    <a:pt x="1637864" y="1317903"/>
                  </a:cubicBezTo>
                  <a:cubicBezTo>
                    <a:pt x="2176443" y="1301627"/>
                    <a:pt x="3010944" y="1258719"/>
                    <a:pt x="3475542" y="1184738"/>
                  </a:cubicBezTo>
                  <a:cubicBezTo>
                    <a:pt x="3940140" y="1110757"/>
                    <a:pt x="4280451" y="1061930"/>
                    <a:pt x="4425453" y="874019"/>
                  </a:cubicBezTo>
                  <a:cubicBezTo>
                    <a:pt x="4570455" y="686108"/>
                    <a:pt x="4552700" y="188959"/>
                    <a:pt x="4345554" y="57274"/>
                  </a:cubicBezTo>
                  <a:cubicBezTo>
                    <a:pt x="4138408" y="-74411"/>
                    <a:pt x="3676769" y="58754"/>
                    <a:pt x="3182579" y="83907"/>
                  </a:cubicBezTo>
                  <a:cubicBezTo>
                    <a:pt x="2688389" y="109060"/>
                    <a:pt x="1892358" y="166765"/>
                    <a:pt x="1380412" y="208194"/>
                  </a:cubicBezTo>
                  <a:cubicBezTo>
                    <a:pt x="868466" y="249623"/>
                    <a:pt x="306214" y="153448"/>
                    <a:pt x="110905" y="332481"/>
                  </a:cubicBezTo>
                  <a:cubicBezTo>
                    <a:pt x="-84404" y="511514"/>
                    <a:pt x="-10423" y="1118155"/>
                    <a:pt x="244070" y="1282392"/>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4AE1F254-53D2-4926-B00C-F4A487D9FA54}"/>
                </a:ext>
              </a:extLst>
            </p:cNvPr>
            <p:cNvSpPr/>
            <p:nvPr/>
          </p:nvSpPr>
          <p:spPr>
            <a:xfrm>
              <a:off x="2534164" y="4855407"/>
              <a:ext cx="4781643" cy="1841242"/>
            </a:xfrm>
            <a:custGeom>
              <a:avLst/>
              <a:gdLst>
                <a:gd name="connsiteX0" fmla="*/ 244547 w 4781643"/>
                <a:gd name="connsiteY0" fmla="*/ 409051 h 1841242"/>
                <a:gd name="connsiteX1" fmla="*/ 1922426 w 4781643"/>
                <a:gd name="connsiteY1" fmla="*/ 275886 h 1841242"/>
                <a:gd name="connsiteX2" fmla="*/ 4070822 w 4781643"/>
                <a:gd name="connsiteY2" fmla="*/ 678 h 1841242"/>
                <a:gd name="connsiteX3" fmla="*/ 4701137 w 4781643"/>
                <a:gd name="connsiteY3" fmla="*/ 222620 h 1841242"/>
                <a:gd name="connsiteX4" fmla="*/ 4718892 w 4781643"/>
                <a:gd name="connsiteY4" fmla="*/ 915078 h 1841242"/>
                <a:gd name="connsiteX5" fmla="*/ 4203987 w 4781643"/>
                <a:gd name="connsiteY5" fmla="*/ 1669680 h 1841242"/>
                <a:gd name="connsiteX6" fmla="*/ 3271832 w 4781643"/>
                <a:gd name="connsiteY6" fmla="*/ 1838356 h 1841242"/>
                <a:gd name="connsiteX7" fmla="*/ 2304166 w 4781643"/>
                <a:gd name="connsiteY7" fmla="*/ 1776212 h 1841242"/>
                <a:gd name="connsiteX8" fmla="*/ 1274356 w 4781643"/>
                <a:gd name="connsiteY8" fmla="*/ 1776212 h 1841242"/>
                <a:gd name="connsiteX9" fmla="*/ 368834 w 4781643"/>
                <a:gd name="connsiteY9" fmla="*/ 1678558 h 1841242"/>
                <a:gd name="connsiteX10" fmla="*/ 31483 w 4781643"/>
                <a:gd name="connsiteY10" fmla="*/ 1438861 h 1841242"/>
                <a:gd name="connsiteX11" fmla="*/ 22605 w 4781643"/>
                <a:gd name="connsiteY11" fmla="*/ 906201 h 1841242"/>
                <a:gd name="connsiteX12" fmla="*/ 102504 w 4781643"/>
                <a:gd name="connsiteY12" fmla="*/ 577727 h 1841242"/>
                <a:gd name="connsiteX13" fmla="*/ 244547 w 4781643"/>
                <a:gd name="connsiteY13" fmla="*/ 409051 h 1841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1643" h="1841242">
                  <a:moveTo>
                    <a:pt x="244547" y="409051"/>
                  </a:moveTo>
                  <a:cubicBezTo>
                    <a:pt x="547867" y="358744"/>
                    <a:pt x="1284714" y="343948"/>
                    <a:pt x="1922426" y="275886"/>
                  </a:cubicBezTo>
                  <a:cubicBezTo>
                    <a:pt x="2560138" y="207824"/>
                    <a:pt x="3607704" y="9556"/>
                    <a:pt x="4070822" y="678"/>
                  </a:cubicBezTo>
                  <a:cubicBezTo>
                    <a:pt x="4533940" y="-8200"/>
                    <a:pt x="4593125" y="70220"/>
                    <a:pt x="4701137" y="222620"/>
                  </a:cubicBezTo>
                  <a:cubicBezTo>
                    <a:pt x="4809149" y="375020"/>
                    <a:pt x="4801750" y="673901"/>
                    <a:pt x="4718892" y="915078"/>
                  </a:cubicBezTo>
                  <a:cubicBezTo>
                    <a:pt x="4636034" y="1156255"/>
                    <a:pt x="4445164" y="1515800"/>
                    <a:pt x="4203987" y="1669680"/>
                  </a:cubicBezTo>
                  <a:cubicBezTo>
                    <a:pt x="3962810" y="1823560"/>
                    <a:pt x="3588469" y="1820601"/>
                    <a:pt x="3271832" y="1838356"/>
                  </a:cubicBezTo>
                  <a:cubicBezTo>
                    <a:pt x="2955195" y="1856111"/>
                    <a:pt x="2637079" y="1786569"/>
                    <a:pt x="2304166" y="1776212"/>
                  </a:cubicBezTo>
                  <a:cubicBezTo>
                    <a:pt x="1971253" y="1765855"/>
                    <a:pt x="1596911" y="1792488"/>
                    <a:pt x="1274356" y="1776212"/>
                  </a:cubicBezTo>
                  <a:cubicBezTo>
                    <a:pt x="951801" y="1759936"/>
                    <a:pt x="575979" y="1734783"/>
                    <a:pt x="368834" y="1678558"/>
                  </a:cubicBezTo>
                  <a:cubicBezTo>
                    <a:pt x="161689" y="1622333"/>
                    <a:pt x="89188" y="1567587"/>
                    <a:pt x="31483" y="1438861"/>
                  </a:cubicBezTo>
                  <a:cubicBezTo>
                    <a:pt x="-26222" y="1310135"/>
                    <a:pt x="10768" y="1049723"/>
                    <a:pt x="22605" y="906201"/>
                  </a:cubicBezTo>
                  <a:cubicBezTo>
                    <a:pt x="34442" y="762679"/>
                    <a:pt x="66993" y="656147"/>
                    <a:pt x="102504" y="577727"/>
                  </a:cubicBezTo>
                  <a:cubicBezTo>
                    <a:pt x="138015" y="499308"/>
                    <a:pt x="-58773" y="459358"/>
                    <a:pt x="244547" y="409051"/>
                  </a:cubicBezTo>
                  <a:close/>
                </a:path>
              </a:pathLst>
            </a:custGeom>
            <a:noFill/>
            <a:ln>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5988F5FC-93CB-4A37-BCD9-724532202498}"/>
                </a:ext>
              </a:extLst>
            </p:cNvPr>
            <p:cNvGrpSpPr/>
            <p:nvPr/>
          </p:nvGrpSpPr>
          <p:grpSpPr>
            <a:xfrm>
              <a:off x="1742711" y="3827190"/>
              <a:ext cx="4826765" cy="2516819"/>
              <a:chOff x="1742711" y="3827190"/>
              <a:chExt cx="4826765" cy="2516819"/>
            </a:xfrm>
          </p:grpSpPr>
          <p:grpSp>
            <p:nvGrpSpPr>
              <p:cNvPr id="8" name="组合 7">
                <a:extLst>
                  <a:ext uri="{FF2B5EF4-FFF2-40B4-BE49-F238E27FC236}">
                    <a16:creationId xmlns:a16="http://schemas.microsoft.com/office/drawing/2014/main" id="{B77DCABE-0FCF-40A2-BB89-F07D134D78F4}"/>
                  </a:ext>
                </a:extLst>
              </p:cNvPr>
              <p:cNvGrpSpPr/>
              <p:nvPr/>
            </p:nvGrpSpPr>
            <p:grpSpPr>
              <a:xfrm>
                <a:off x="2895324" y="3827190"/>
                <a:ext cx="3674152" cy="2516819"/>
                <a:chOff x="7483314" y="1129185"/>
                <a:chExt cx="3399469" cy="4301730"/>
              </a:xfrm>
            </p:grpSpPr>
            <p:sp>
              <p:nvSpPr>
                <p:cNvPr id="11" name="椭圆 10">
                  <a:extLst>
                    <a:ext uri="{FF2B5EF4-FFF2-40B4-BE49-F238E27FC236}">
                      <a16:creationId xmlns:a16="http://schemas.microsoft.com/office/drawing/2014/main" id="{DCD26AB5-D0F5-4458-8847-0CCA9DA9DE87}"/>
                    </a:ext>
                  </a:extLst>
                </p:cNvPr>
                <p:cNvSpPr/>
                <p:nvPr/>
              </p:nvSpPr>
              <p:spPr>
                <a:xfrm>
                  <a:off x="7483314" y="1827196"/>
                  <a:ext cx="576270" cy="62053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t>C11</a:t>
                  </a:r>
                  <a:endParaRPr lang="zh-CN" altLang="en-US" sz="800" dirty="0"/>
                </a:p>
              </p:txBody>
            </p:sp>
            <p:sp>
              <p:nvSpPr>
                <p:cNvPr id="12" name="椭圆 11">
                  <a:extLst>
                    <a:ext uri="{FF2B5EF4-FFF2-40B4-BE49-F238E27FC236}">
                      <a16:creationId xmlns:a16="http://schemas.microsoft.com/office/drawing/2014/main" id="{2F35A445-C8C2-4ACB-A22B-FB8E5A411175}"/>
                    </a:ext>
                  </a:extLst>
                </p:cNvPr>
                <p:cNvSpPr/>
                <p:nvPr/>
              </p:nvSpPr>
              <p:spPr>
                <a:xfrm>
                  <a:off x="9174695" y="1966514"/>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C21</a:t>
                  </a:r>
                  <a:endParaRPr lang="zh-CN" altLang="en-US" sz="1050" dirty="0"/>
                </a:p>
              </p:txBody>
            </p:sp>
            <p:sp>
              <p:nvSpPr>
                <p:cNvPr id="13" name="椭圆 12">
                  <a:extLst>
                    <a:ext uri="{FF2B5EF4-FFF2-40B4-BE49-F238E27FC236}">
                      <a16:creationId xmlns:a16="http://schemas.microsoft.com/office/drawing/2014/main" id="{9B9FA850-8554-430C-AA1C-A11ADAE0D5CB}"/>
                    </a:ext>
                  </a:extLst>
                </p:cNvPr>
                <p:cNvSpPr/>
                <p:nvPr/>
              </p:nvSpPr>
              <p:spPr>
                <a:xfrm>
                  <a:off x="10119758" y="112918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C31</a:t>
                  </a:r>
                  <a:endParaRPr lang="zh-CN" altLang="en-US" sz="1050" dirty="0"/>
                </a:p>
              </p:txBody>
            </p:sp>
            <p:sp>
              <p:nvSpPr>
                <p:cNvPr id="14" name="椭圆 13">
                  <a:extLst>
                    <a:ext uri="{FF2B5EF4-FFF2-40B4-BE49-F238E27FC236}">
                      <a16:creationId xmlns:a16="http://schemas.microsoft.com/office/drawing/2014/main" id="{11A2C821-6FE3-46C1-8506-80383123CABD}"/>
                    </a:ext>
                  </a:extLst>
                </p:cNvPr>
                <p:cNvSpPr/>
                <p:nvPr/>
              </p:nvSpPr>
              <p:spPr>
                <a:xfrm>
                  <a:off x="10251907" y="313175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C32</a:t>
                  </a:r>
                  <a:endParaRPr lang="zh-CN" altLang="en-US" sz="1050" dirty="0"/>
                </a:p>
              </p:txBody>
            </p:sp>
            <p:sp>
              <p:nvSpPr>
                <p:cNvPr id="15" name="椭圆 14">
                  <a:extLst>
                    <a:ext uri="{FF2B5EF4-FFF2-40B4-BE49-F238E27FC236}">
                      <a16:creationId xmlns:a16="http://schemas.microsoft.com/office/drawing/2014/main" id="{93B8FAAC-2346-4535-9BAE-A3A3CC77F6AB}"/>
                    </a:ext>
                  </a:extLst>
                </p:cNvPr>
                <p:cNvSpPr/>
                <p:nvPr/>
              </p:nvSpPr>
              <p:spPr>
                <a:xfrm>
                  <a:off x="7483314" y="410011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C12</a:t>
                  </a:r>
                  <a:endParaRPr lang="zh-CN" altLang="en-US" sz="1050" dirty="0"/>
                </a:p>
              </p:txBody>
            </p:sp>
            <p:sp>
              <p:nvSpPr>
                <p:cNvPr id="16" name="椭圆 15">
                  <a:extLst>
                    <a:ext uri="{FF2B5EF4-FFF2-40B4-BE49-F238E27FC236}">
                      <a16:creationId xmlns:a16="http://schemas.microsoft.com/office/drawing/2014/main" id="{E7471E38-BA7C-4889-8FC6-D5E3CCEA3B1E}"/>
                    </a:ext>
                  </a:extLst>
                </p:cNvPr>
                <p:cNvSpPr/>
                <p:nvPr/>
              </p:nvSpPr>
              <p:spPr>
                <a:xfrm>
                  <a:off x="8871371" y="360016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C22</a:t>
                  </a:r>
                  <a:endParaRPr lang="zh-CN" altLang="en-US" sz="1050" dirty="0"/>
                </a:p>
              </p:txBody>
            </p:sp>
            <p:sp>
              <p:nvSpPr>
                <p:cNvPr id="17" name="椭圆 16">
                  <a:extLst>
                    <a:ext uri="{FF2B5EF4-FFF2-40B4-BE49-F238E27FC236}">
                      <a16:creationId xmlns:a16="http://schemas.microsoft.com/office/drawing/2014/main" id="{6CA348E5-6EE6-4A86-93EA-7FE8E14D56C8}"/>
                    </a:ext>
                  </a:extLst>
                </p:cNvPr>
                <p:cNvSpPr/>
                <p:nvPr/>
              </p:nvSpPr>
              <p:spPr>
                <a:xfrm>
                  <a:off x="10251907" y="4817726"/>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C33</a:t>
                  </a:r>
                  <a:endParaRPr lang="zh-CN" altLang="en-US" sz="1050" dirty="0"/>
                </a:p>
              </p:txBody>
            </p:sp>
            <p:cxnSp>
              <p:nvCxnSpPr>
                <p:cNvPr id="18" name="直接连接符 17">
                  <a:extLst>
                    <a:ext uri="{FF2B5EF4-FFF2-40B4-BE49-F238E27FC236}">
                      <a16:creationId xmlns:a16="http://schemas.microsoft.com/office/drawing/2014/main" id="{F3EECE16-4B67-4F94-975B-0554E77CFFC5}"/>
                    </a:ext>
                  </a:extLst>
                </p:cNvPr>
                <p:cNvCxnSpPr>
                  <a:cxnSpLocks/>
                  <a:stCxn id="11" idx="6"/>
                  <a:endCxn id="13" idx="2"/>
                </p:cNvCxnSpPr>
                <p:nvPr/>
              </p:nvCxnSpPr>
              <p:spPr>
                <a:xfrm flipV="1">
                  <a:off x="8059584" y="1435780"/>
                  <a:ext cx="2060175" cy="701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F4AFBC5-47DA-465C-8753-418379339C21}"/>
                    </a:ext>
                  </a:extLst>
                </p:cNvPr>
                <p:cNvCxnSpPr>
                  <a:stCxn id="12" idx="6"/>
                  <a:endCxn id="13" idx="3"/>
                </p:cNvCxnSpPr>
                <p:nvPr/>
              </p:nvCxnSpPr>
              <p:spPr>
                <a:xfrm flipV="1">
                  <a:off x="9805571" y="1652575"/>
                  <a:ext cx="406577" cy="620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8274BFE-8A5F-409E-A83F-B5D218253741}"/>
                    </a:ext>
                  </a:extLst>
                </p:cNvPr>
                <p:cNvCxnSpPr>
                  <a:cxnSpLocks/>
                  <a:stCxn id="11" idx="5"/>
                  <a:endCxn id="12" idx="2"/>
                </p:cNvCxnSpPr>
                <p:nvPr/>
              </p:nvCxnSpPr>
              <p:spPr>
                <a:xfrm flipV="1">
                  <a:off x="7975191" y="2273109"/>
                  <a:ext cx="1199505" cy="83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0F30F0A-C18A-4B23-A286-E4F4AB60F46C}"/>
                    </a:ext>
                  </a:extLst>
                </p:cNvPr>
                <p:cNvCxnSpPr>
                  <a:cxnSpLocks/>
                  <a:stCxn id="11" idx="4"/>
                  <a:endCxn id="14" idx="2"/>
                </p:cNvCxnSpPr>
                <p:nvPr/>
              </p:nvCxnSpPr>
              <p:spPr>
                <a:xfrm>
                  <a:off x="7771449" y="2447730"/>
                  <a:ext cx="2480458" cy="990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EAC1FD3-449D-4D9B-8456-7FEA463CA0D4}"/>
                    </a:ext>
                  </a:extLst>
                </p:cNvPr>
                <p:cNvCxnSpPr>
                  <a:stCxn id="15" idx="6"/>
                  <a:endCxn id="16" idx="2"/>
                </p:cNvCxnSpPr>
                <p:nvPr/>
              </p:nvCxnSpPr>
              <p:spPr>
                <a:xfrm flipV="1">
                  <a:off x="8114190" y="3906756"/>
                  <a:ext cx="757181" cy="499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0E2E0DB-5B4E-400E-B936-78FF514CE963}"/>
                    </a:ext>
                  </a:extLst>
                </p:cNvPr>
                <p:cNvCxnSpPr>
                  <a:stCxn id="16" idx="7"/>
                  <a:endCxn id="14" idx="3"/>
                </p:cNvCxnSpPr>
                <p:nvPr/>
              </p:nvCxnSpPr>
              <p:spPr>
                <a:xfrm flipV="1">
                  <a:off x="9409857" y="3655141"/>
                  <a:ext cx="934440" cy="3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AA990F8-4883-4CDE-B691-08ADF9431BD3}"/>
                    </a:ext>
                  </a:extLst>
                </p:cNvPr>
                <p:cNvCxnSpPr>
                  <a:stCxn id="15" idx="5"/>
                  <a:endCxn id="17" idx="2"/>
                </p:cNvCxnSpPr>
                <p:nvPr/>
              </p:nvCxnSpPr>
              <p:spPr>
                <a:xfrm>
                  <a:off x="8021800" y="4623505"/>
                  <a:ext cx="2230107" cy="500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51FC966-E01B-4E1D-915E-DB62A4C134E0}"/>
                    </a:ext>
                  </a:extLst>
                </p:cNvPr>
                <p:cNvCxnSpPr>
                  <a:stCxn id="16" idx="5"/>
                  <a:endCxn id="17" idx="1"/>
                </p:cNvCxnSpPr>
                <p:nvPr/>
              </p:nvCxnSpPr>
              <p:spPr>
                <a:xfrm>
                  <a:off x="9409857" y="4123551"/>
                  <a:ext cx="934440" cy="783974"/>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95F99F6B-1BF0-499E-933D-AF357F89CAC1}"/>
                    </a:ext>
                  </a:extLst>
                </p:cNvPr>
                <p:cNvSpPr txBox="1"/>
                <p:nvPr/>
              </p:nvSpPr>
              <p:spPr>
                <a:xfrm>
                  <a:off x="8617140" y="1495134"/>
                  <a:ext cx="630876" cy="447142"/>
                </a:xfrm>
                <a:prstGeom prst="rect">
                  <a:avLst/>
                </a:prstGeom>
                <a:noFill/>
              </p:spPr>
              <p:txBody>
                <a:bodyPr wrap="square" rtlCol="0">
                  <a:spAutoFit/>
                </a:bodyPr>
                <a:lstStyle/>
                <a:p>
                  <a:r>
                    <a:rPr lang="en-US" altLang="zh-CN" sz="1100" dirty="0"/>
                    <a:t>3/4</a:t>
                  </a:r>
                  <a:endParaRPr lang="zh-CN" altLang="en-US" sz="1100" dirty="0"/>
                </a:p>
              </p:txBody>
            </p:sp>
            <p:sp>
              <p:nvSpPr>
                <p:cNvPr id="27" name="文本框 26">
                  <a:extLst>
                    <a:ext uri="{FF2B5EF4-FFF2-40B4-BE49-F238E27FC236}">
                      <a16:creationId xmlns:a16="http://schemas.microsoft.com/office/drawing/2014/main" id="{81DF26F1-7AFE-40F8-B0C9-74BB5CE9E5EA}"/>
                    </a:ext>
                  </a:extLst>
                </p:cNvPr>
                <p:cNvSpPr txBox="1"/>
                <p:nvPr/>
              </p:nvSpPr>
              <p:spPr>
                <a:xfrm>
                  <a:off x="9911037" y="1920557"/>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28" name="文本框 27">
                  <a:extLst>
                    <a:ext uri="{FF2B5EF4-FFF2-40B4-BE49-F238E27FC236}">
                      <a16:creationId xmlns:a16="http://schemas.microsoft.com/office/drawing/2014/main" id="{76226D14-0461-499A-A01E-629D3ABD3A96}"/>
                    </a:ext>
                  </a:extLst>
                </p:cNvPr>
                <p:cNvSpPr txBox="1"/>
                <p:nvPr/>
              </p:nvSpPr>
              <p:spPr>
                <a:xfrm>
                  <a:off x="8437712" y="2063312"/>
                  <a:ext cx="603641" cy="447142"/>
                </a:xfrm>
                <a:prstGeom prst="rect">
                  <a:avLst/>
                </a:prstGeom>
                <a:noFill/>
              </p:spPr>
              <p:txBody>
                <a:bodyPr wrap="square" rtlCol="0">
                  <a:spAutoFit/>
                </a:bodyPr>
                <a:lstStyle/>
                <a:p>
                  <a:r>
                    <a:rPr lang="en-US" altLang="zh-CN" sz="1100" dirty="0"/>
                    <a:t>3/4</a:t>
                  </a:r>
                  <a:endParaRPr lang="zh-CN" altLang="en-US" sz="1100" dirty="0"/>
                </a:p>
              </p:txBody>
            </p:sp>
            <p:sp>
              <p:nvSpPr>
                <p:cNvPr id="29" name="文本框 28">
                  <a:extLst>
                    <a:ext uri="{FF2B5EF4-FFF2-40B4-BE49-F238E27FC236}">
                      <a16:creationId xmlns:a16="http://schemas.microsoft.com/office/drawing/2014/main" id="{C0490593-17B6-48E8-A589-FC0AA063773A}"/>
                    </a:ext>
                  </a:extLst>
                </p:cNvPr>
                <p:cNvSpPr txBox="1"/>
                <p:nvPr/>
              </p:nvSpPr>
              <p:spPr>
                <a:xfrm>
                  <a:off x="8592068" y="2620024"/>
                  <a:ext cx="655947" cy="447142"/>
                </a:xfrm>
                <a:prstGeom prst="rect">
                  <a:avLst/>
                </a:prstGeom>
                <a:noFill/>
              </p:spPr>
              <p:txBody>
                <a:bodyPr wrap="square" rtlCol="0">
                  <a:spAutoFit/>
                </a:bodyPr>
                <a:lstStyle/>
                <a:p>
                  <a:r>
                    <a:rPr lang="en-US" altLang="zh-CN" sz="1100" dirty="0"/>
                    <a:t>1/4</a:t>
                  </a:r>
                  <a:endParaRPr lang="zh-CN" altLang="en-US" sz="1100" dirty="0"/>
                </a:p>
              </p:txBody>
            </p:sp>
            <p:sp>
              <p:nvSpPr>
                <p:cNvPr id="30" name="文本框 29">
                  <a:extLst>
                    <a:ext uri="{FF2B5EF4-FFF2-40B4-BE49-F238E27FC236}">
                      <a16:creationId xmlns:a16="http://schemas.microsoft.com/office/drawing/2014/main" id="{1BFF5E12-2851-4A72-8DD9-41FF5470D678}"/>
                    </a:ext>
                  </a:extLst>
                </p:cNvPr>
                <p:cNvSpPr txBox="1"/>
                <p:nvPr/>
              </p:nvSpPr>
              <p:spPr>
                <a:xfrm>
                  <a:off x="9624798" y="3590861"/>
                  <a:ext cx="627108" cy="447142"/>
                </a:xfrm>
                <a:prstGeom prst="rect">
                  <a:avLst/>
                </a:prstGeom>
                <a:noFill/>
              </p:spPr>
              <p:txBody>
                <a:bodyPr wrap="square" rtlCol="0">
                  <a:spAutoFit/>
                </a:bodyPr>
                <a:lstStyle/>
                <a:p>
                  <a:r>
                    <a:rPr lang="en-US" altLang="zh-CN" sz="1100" dirty="0"/>
                    <a:t>1/4</a:t>
                  </a:r>
                  <a:endParaRPr lang="zh-CN" altLang="en-US" sz="1100" dirty="0"/>
                </a:p>
              </p:txBody>
            </p:sp>
            <p:sp>
              <p:nvSpPr>
                <p:cNvPr id="31" name="文本框 30">
                  <a:extLst>
                    <a:ext uri="{FF2B5EF4-FFF2-40B4-BE49-F238E27FC236}">
                      <a16:creationId xmlns:a16="http://schemas.microsoft.com/office/drawing/2014/main" id="{77BADC30-4B5E-4010-BDEA-A1D630ADA892}"/>
                    </a:ext>
                  </a:extLst>
                </p:cNvPr>
                <p:cNvSpPr txBox="1"/>
                <p:nvPr/>
              </p:nvSpPr>
              <p:spPr>
                <a:xfrm>
                  <a:off x="8332885" y="4029144"/>
                  <a:ext cx="538484" cy="447142"/>
                </a:xfrm>
                <a:prstGeom prst="rect">
                  <a:avLst/>
                </a:prstGeom>
                <a:noFill/>
              </p:spPr>
              <p:txBody>
                <a:bodyPr wrap="square" rtlCol="0">
                  <a:spAutoFit/>
                </a:bodyPr>
                <a:lstStyle/>
                <a:p>
                  <a:r>
                    <a:rPr lang="en-US" altLang="zh-CN" sz="1100" dirty="0"/>
                    <a:t>3/4</a:t>
                  </a:r>
                  <a:endParaRPr lang="zh-CN" altLang="en-US" sz="1100" dirty="0"/>
                </a:p>
              </p:txBody>
            </p:sp>
            <p:sp>
              <p:nvSpPr>
                <p:cNvPr id="32" name="文本框 31">
                  <a:extLst>
                    <a:ext uri="{FF2B5EF4-FFF2-40B4-BE49-F238E27FC236}">
                      <a16:creationId xmlns:a16="http://schemas.microsoft.com/office/drawing/2014/main" id="{8F797184-7F8B-40B8-99B1-D760879E7766}"/>
                    </a:ext>
                  </a:extLst>
                </p:cNvPr>
                <p:cNvSpPr txBox="1"/>
                <p:nvPr/>
              </p:nvSpPr>
              <p:spPr>
                <a:xfrm>
                  <a:off x="8702400" y="4814144"/>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33" name="文本框 32">
                  <a:extLst>
                    <a:ext uri="{FF2B5EF4-FFF2-40B4-BE49-F238E27FC236}">
                      <a16:creationId xmlns:a16="http://schemas.microsoft.com/office/drawing/2014/main" id="{7357E24A-26EC-4AEC-AC44-5F35626F031D}"/>
                    </a:ext>
                  </a:extLst>
                </p:cNvPr>
                <p:cNvSpPr txBox="1"/>
                <p:nvPr/>
              </p:nvSpPr>
              <p:spPr>
                <a:xfrm>
                  <a:off x="9614960" y="4406708"/>
                  <a:ext cx="855642" cy="447142"/>
                </a:xfrm>
                <a:prstGeom prst="rect">
                  <a:avLst/>
                </a:prstGeom>
                <a:noFill/>
              </p:spPr>
              <p:txBody>
                <a:bodyPr wrap="square" rtlCol="0">
                  <a:spAutoFit/>
                </a:bodyPr>
                <a:lstStyle/>
                <a:p>
                  <a:r>
                    <a:rPr lang="en-US" altLang="zh-CN" sz="1100" dirty="0"/>
                    <a:t>3/4</a:t>
                  </a:r>
                  <a:endParaRPr lang="zh-CN" altLang="en-US" sz="1100" dirty="0"/>
                </a:p>
              </p:txBody>
            </p:sp>
          </p:grpSp>
          <p:sp>
            <p:nvSpPr>
              <p:cNvPr id="9" name="文本框 8">
                <a:extLst>
                  <a:ext uri="{FF2B5EF4-FFF2-40B4-BE49-F238E27FC236}">
                    <a16:creationId xmlns:a16="http://schemas.microsoft.com/office/drawing/2014/main" id="{4933AF54-F25A-4167-B693-AFA92DD97880}"/>
                  </a:ext>
                </a:extLst>
              </p:cNvPr>
              <p:cNvSpPr txBox="1"/>
              <p:nvPr/>
            </p:nvSpPr>
            <p:spPr>
              <a:xfrm>
                <a:off x="1784411" y="4133410"/>
                <a:ext cx="804799" cy="369332"/>
              </a:xfrm>
              <a:prstGeom prst="rect">
                <a:avLst/>
              </a:prstGeom>
              <a:noFill/>
            </p:spPr>
            <p:txBody>
              <a:bodyPr wrap="square" rtlCol="0">
                <a:spAutoFit/>
              </a:bodyPr>
              <a:lstStyle/>
              <a:p>
                <a:r>
                  <a:rPr lang="en-US" altLang="zh-CN" dirty="0"/>
                  <a:t>MC1</a:t>
                </a:r>
                <a:endParaRPr lang="zh-CN" altLang="en-US" dirty="0"/>
              </a:p>
            </p:txBody>
          </p:sp>
          <p:sp>
            <p:nvSpPr>
              <p:cNvPr id="10" name="文本框 9">
                <a:extLst>
                  <a:ext uri="{FF2B5EF4-FFF2-40B4-BE49-F238E27FC236}">
                    <a16:creationId xmlns:a16="http://schemas.microsoft.com/office/drawing/2014/main" id="{2E7EBDCF-FD9F-40F9-BADF-28538F04BA84}"/>
                  </a:ext>
                </a:extLst>
              </p:cNvPr>
              <p:cNvSpPr txBox="1"/>
              <p:nvPr/>
            </p:nvSpPr>
            <p:spPr>
              <a:xfrm>
                <a:off x="1742711" y="5631646"/>
                <a:ext cx="1222976" cy="369332"/>
              </a:xfrm>
              <a:prstGeom prst="rect">
                <a:avLst/>
              </a:prstGeom>
              <a:noFill/>
            </p:spPr>
            <p:txBody>
              <a:bodyPr wrap="square" rtlCol="0">
                <a:spAutoFit/>
              </a:bodyPr>
              <a:lstStyle/>
              <a:p>
                <a:r>
                  <a:rPr lang="en-US" altLang="zh-CN" dirty="0"/>
                  <a:t>MC2</a:t>
                </a:r>
                <a:endParaRPr lang="zh-CN" altLang="en-US" dirty="0"/>
              </a:p>
            </p:txBody>
          </p:sp>
        </p:grpSp>
      </p:grpSp>
      <p:graphicFrame>
        <p:nvGraphicFramePr>
          <p:cNvPr id="35" name="表格 34">
            <a:extLst>
              <a:ext uri="{FF2B5EF4-FFF2-40B4-BE49-F238E27FC236}">
                <a16:creationId xmlns:a16="http://schemas.microsoft.com/office/drawing/2014/main" id="{4349CC63-0622-4EAE-B2FB-5EC995D426F1}"/>
              </a:ext>
            </a:extLst>
          </p:cNvPr>
          <p:cNvGraphicFramePr>
            <a:graphicFrameLocks noGrp="1"/>
          </p:cNvGraphicFramePr>
          <p:nvPr>
            <p:extLst>
              <p:ext uri="{D42A27DB-BD31-4B8C-83A1-F6EECF244321}">
                <p14:modId xmlns:p14="http://schemas.microsoft.com/office/powerpoint/2010/main" val="768922483"/>
              </p:ext>
            </p:extLst>
          </p:nvPr>
        </p:nvGraphicFramePr>
        <p:xfrm>
          <a:off x="7829605" y="3229471"/>
          <a:ext cx="3314292" cy="2926080"/>
        </p:xfrm>
        <a:graphic>
          <a:graphicData uri="http://schemas.openxmlformats.org/drawingml/2006/table">
            <a:tbl>
              <a:tblPr firstRow="1" bandRow="1">
                <a:tableStyleId>{5C22544A-7EE6-4342-B048-85BDC9FD1C3A}</a:tableStyleId>
              </a:tblPr>
              <a:tblGrid>
                <a:gridCol w="1104764">
                  <a:extLst>
                    <a:ext uri="{9D8B030D-6E8A-4147-A177-3AD203B41FA5}">
                      <a16:colId xmlns:a16="http://schemas.microsoft.com/office/drawing/2014/main" val="1161238245"/>
                    </a:ext>
                  </a:extLst>
                </a:gridCol>
                <a:gridCol w="1104764">
                  <a:extLst>
                    <a:ext uri="{9D8B030D-6E8A-4147-A177-3AD203B41FA5}">
                      <a16:colId xmlns:a16="http://schemas.microsoft.com/office/drawing/2014/main" val="2066167491"/>
                    </a:ext>
                  </a:extLst>
                </a:gridCol>
                <a:gridCol w="1104764">
                  <a:extLst>
                    <a:ext uri="{9D8B030D-6E8A-4147-A177-3AD203B41FA5}">
                      <a16:colId xmlns:a16="http://schemas.microsoft.com/office/drawing/2014/main" val="1867237663"/>
                    </a:ext>
                  </a:extLst>
                </a:gridCol>
              </a:tblGrid>
              <a:tr h="302245">
                <a:tc>
                  <a:txBody>
                    <a:bodyPr/>
                    <a:lstStyle/>
                    <a:p>
                      <a:endParaRPr lang="zh-CN" altLang="en-US" dirty="0"/>
                    </a:p>
                  </a:txBody>
                  <a:tcPr/>
                </a:tc>
                <a:tc>
                  <a:txBody>
                    <a:bodyPr/>
                    <a:lstStyle/>
                    <a:p>
                      <a:r>
                        <a:rPr lang="en-US" altLang="zh-CN" dirty="0"/>
                        <a:t>MC1</a:t>
                      </a:r>
                      <a:endParaRPr lang="zh-CN" altLang="en-US" dirty="0"/>
                    </a:p>
                  </a:txBody>
                  <a:tcPr/>
                </a:tc>
                <a:tc>
                  <a:txBody>
                    <a:bodyPr/>
                    <a:lstStyle/>
                    <a:p>
                      <a:r>
                        <a:rPr lang="en-US" altLang="zh-CN" dirty="0"/>
                        <a:t>MC2</a:t>
                      </a:r>
                      <a:endParaRPr lang="zh-CN" altLang="en-US" dirty="0"/>
                    </a:p>
                  </a:txBody>
                  <a:tcPr/>
                </a:tc>
                <a:extLst>
                  <a:ext uri="{0D108BD9-81ED-4DB2-BD59-A6C34878D82A}">
                    <a16:rowId xmlns:a16="http://schemas.microsoft.com/office/drawing/2014/main" val="2039567585"/>
                  </a:ext>
                </a:extLst>
              </a:tr>
              <a:tr h="302245">
                <a:tc>
                  <a:txBody>
                    <a:bodyPr/>
                    <a:lstStyle/>
                    <a:p>
                      <a:r>
                        <a:rPr lang="en-US" altLang="zh-CN" dirty="0"/>
                        <a:t>A</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230886072"/>
                  </a:ext>
                </a:extLst>
              </a:tr>
              <a:tr h="302245">
                <a:tc>
                  <a:txBody>
                    <a:bodyPr/>
                    <a:lstStyle/>
                    <a:p>
                      <a:r>
                        <a:rPr lang="en-US" altLang="zh-CN" dirty="0"/>
                        <a:t>B</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483725066"/>
                  </a:ext>
                </a:extLst>
              </a:tr>
              <a:tr h="302245">
                <a:tc>
                  <a:txBody>
                    <a:bodyPr/>
                    <a:lstStyle/>
                    <a:p>
                      <a:r>
                        <a:rPr lang="en-US" altLang="zh-CN" dirty="0"/>
                        <a:t>C</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621452447"/>
                  </a:ext>
                </a:extLst>
              </a:tr>
              <a:tr h="302245">
                <a:tc>
                  <a:txBody>
                    <a:bodyPr/>
                    <a:lstStyle/>
                    <a:p>
                      <a:r>
                        <a:rPr lang="en-US" altLang="zh-CN" dirty="0"/>
                        <a:t>D</a:t>
                      </a:r>
                      <a:endParaRPr lang="zh-CN" altLang="en-US" dirty="0"/>
                    </a:p>
                  </a:txBody>
                  <a:tcPr/>
                </a:tc>
                <a:tc>
                  <a:txBody>
                    <a:bodyPr/>
                    <a:lstStyle/>
                    <a:p>
                      <a:r>
                        <a:rPr lang="en-US" altLang="zh-CN" dirty="0"/>
                        <a:t>1/3</a:t>
                      </a:r>
                      <a:endParaRPr lang="zh-CN" altLang="en-US" dirty="0"/>
                    </a:p>
                  </a:txBody>
                  <a:tcPr/>
                </a:tc>
                <a:tc>
                  <a:txBody>
                    <a:bodyPr/>
                    <a:lstStyle/>
                    <a:p>
                      <a:pPr marL="0" algn="l" defTabSz="457200" rtl="0" eaLnBrk="1" latinLnBrk="0" hangingPunct="1"/>
                      <a:r>
                        <a:rPr lang="en-US" altLang="zh-CN" sz="1800" kern="1200" dirty="0">
                          <a:solidFill>
                            <a:schemeClr val="dk1"/>
                          </a:solidFill>
                          <a:latin typeface="+mn-lt"/>
                          <a:ea typeface="+mn-ea"/>
                          <a:cs typeface="+mn-cs"/>
                        </a:rPr>
                        <a:t>1/2</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098754353"/>
                  </a:ext>
                </a:extLst>
              </a:tr>
              <a:tr h="302245">
                <a:tc>
                  <a:txBody>
                    <a:bodyPr/>
                    <a:lstStyle/>
                    <a:p>
                      <a:r>
                        <a:rPr lang="en-US" altLang="zh-CN" dirty="0"/>
                        <a:t>E</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1617005554"/>
                  </a:ext>
                </a:extLst>
              </a:tr>
              <a:tr h="302245">
                <a:tc>
                  <a:txBody>
                    <a:bodyPr/>
                    <a:lstStyle/>
                    <a:p>
                      <a:r>
                        <a:rPr lang="en-US" altLang="zh-CN" dirty="0"/>
                        <a:t>F</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3866779137"/>
                  </a:ext>
                </a:extLst>
              </a:tr>
              <a:tr h="302245">
                <a:tc>
                  <a:txBody>
                    <a:bodyPr/>
                    <a:lstStyle/>
                    <a:p>
                      <a:r>
                        <a:rPr lang="en-US" altLang="zh-CN" dirty="0"/>
                        <a:t>G</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4045059611"/>
                  </a:ext>
                </a:extLst>
              </a:tr>
            </a:tbl>
          </a:graphicData>
        </a:graphic>
      </p:graphicFrame>
      <p:sp>
        <p:nvSpPr>
          <p:cNvPr id="36" name="箭头: 右 35">
            <a:extLst>
              <a:ext uri="{FF2B5EF4-FFF2-40B4-BE49-F238E27FC236}">
                <a16:creationId xmlns:a16="http://schemas.microsoft.com/office/drawing/2014/main" id="{12918880-BD08-47CD-AD5F-BB3C6C4AFFEE}"/>
              </a:ext>
            </a:extLst>
          </p:cNvPr>
          <p:cNvSpPr/>
          <p:nvPr/>
        </p:nvSpPr>
        <p:spPr>
          <a:xfrm>
            <a:off x="5667230" y="4140288"/>
            <a:ext cx="1752690" cy="710893"/>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得到关系矩阵</a:t>
            </a:r>
          </a:p>
        </p:txBody>
      </p:sp>
      <p:grpSp>
        <p:nvGrpSpPr>
          <p:cNvPr id="37" name="组合 36">
            <a:extLst>
              <a:ext uri="{FF2B5EF4-FFF2-40B4-BE49-F238E27FC236}">
                <a16:creationId xmlns:a16="http://schemas.microsoft.com/office/drawing/2014/main" id="{53CBC28F-6F21-489D-996C-15028BEA4F02}"/>
              </a:ext>
            </a:extLst>
          </p:cNvPr>
          <p:cNvGrpSpPr/>
          <p:nvPr/>
        </p:nvGrpSpPr>
        <p:grpSpPr>
          <a:xfrm>
            <a:off x="7647141" y="624110"/>
            <a:ext cx="3633888" cy="2198806"/>
            <a:chOff x="786762" y="2346470"/>
            <a:chExt cx="5195208" cy="3208211"/>
          </a:xfrm>
        </p:grpSpPr>
        <p:grpSp>
          <p:nvGrpSpPr>
            <p:cNvPr id="38" name="组合 37">
              <a:extLst>
                <a:ext uri="{FF2B5EF4-FFF2-40B4-BE49-F238E27FC236}">
                  <a16:creationId xmlns:a16="http://schemas.microsoft.com/office/drawing/2014/main" id="{D7C9CD9E-E98C-4C59-9905-D9FBD3EF5B34}"/>
                </a:ext>
              </a:extLst>
            </p:cNvPr>
            <p:cNvGrpSpPr/>
            <p:nvPr/>
          </p:nvGrpSpPr>
          <p:grpSpPr>
            <a:xfrm>
              <a:off x="786762" y="2346470"/>
              <a:ext cx="5195208" cy="3208211"/>
              <a:chOff x="1201358" y="1503776"/>
              <a:chExt cx="4909538" cy="2832026"/>
            </a:xfrm>
          </p:grpSpPr>
          <p:grpSp>
            <p:nvGrpSpPr>
              <p:cNvPr id="41" name="组合 40">
                <a:extLst>
                  <a:ext uri="{FF2B5EF4-FFF2-40B4-BE49-F238E27FC236}">
                    <a16:creationId xmlns:a16="http://schemas.microsoft.com/office/drawing/2014/main" id="{5CB3CF70-64F4-42BC-A91E-5D38D04171CD}"/>
                  </a:ext>
                </a:extLst>
              </p:cNvPr>
              <p:cNvGrpSpPr/>
              <p:nvPr/>
            </p:nvGrpSpPr>
            <p:grpSpPr>
              <a:xfrm>
                <a:off x="1201358" y="1503776"/>
                <a:ext cx="1896235" cy="2271481"/>
                <a:chOff x="1201358" y="1503776"/>
                <a:chExt cx="1896235" cy="2271481"/>
              </a:xfrm>
            </p:grpSpPr>
            <p:grpSp>
              <p:nvGrpSpPr>
                <p:cNvPr id="88" name="组合 87">
                  <a:extLst>
                    <a:ext uri="{FF2B5EF4-FFF2-40B4-BE49-F238E27FC236}">
                      <a16:creationId xmlns:a16="http://schemas.microsoft.com/office/drawing/2014/main" id="{7F8AA376-DEBF-44C2-9433-BE7CA401EFE4}"/>
                    </a:ext>
                  </a:extLst>
                </p:cNvPr>
                <p:cNvGrpSpPr/>
                <p:nvPr/>
              </p:nvGrpSpPr>
              <p:grpSpPr>
                <a:xfrm>
                  <a:off x="1492739" y="1905000"/>
                  <a:ext cx="889573" cy="1836937"/>
                  <a:chOff x="2256219" y="2032986"/>
                  <a:chExt cx="889573" cy="1836937"/>
                </a:xfrm>
              </p:grpSpPr>
              <p:sp>
                <p:nvSpPr>
                  <p:cNvPr id="92" name="椭圆 91">
                    <a:extLst>
                      <a:ext uri="{FF2B5EF4-FFF2-40B4-BE49-F238E27FC236}">
                        <a16:creationId xmlns:a16="http://schemas.microsoft.com/office/drawing/2014/main" id="{C56B1848-191E-46F9-9B1E-41117474E111}"/>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93" name="椭圆 92">
                    <a:extLst>
                      <a:ext uri="{FF2B5EF4-FFF2-40B4-BE49-F238E27FC236}">
                        <a16:creationId xmlns:a16="http://schemas.microsoft.com/office/drawing/2014/main" id="{4703F8D1-DECA-4D41-AFA6-0C3E12D587F6}"/>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94" name="椭圆 93">
                    <a:extLst>
                      <a:ext uri="{FF2B5EF4-FFF2-40B4-BE49-F238E27FC236}">
                        <a16:creationId xmlns:a16="http://schemas.microsoft.com/office/drawing/2014/main" id="{61EC99E6-D73E-4E73-9643-1B82B2DF24F5}"/>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5" name="椭圆 94">
                    <a:extLst>
                      <a:ext uri="{FF2B5EF4-FFF2-40B4-BE49-F238E27FC236}">
                        <a16:creationId xmlns:a16="http://schemas.microsoft.com/office/drawing/2014/main" id="{BAEDDBD6-2736-403F-84D1-6FCF6E7D9E4E}"/>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96" name="椭圆 95">
                    <a:extLst>
                      <a:ext uri="{FF2B5EF4-FFF2-40B4-BE49-F238E27FC236}">
                        <a16:creationId xmlns:a16="http://schemas.microsoft.com/office/drawing/2014/main" id="{F7FEB31E-6728-4A18-9796-335D42C94E90}"/>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97" name="椭圆 96">
                    <a:extLst>
                      <a:ext uri="{FF2B5EF4-FFF2-40B4-BE49-F238E27FC236}">
                        <a16:creationId xmlns:a16="http://schemas.microsoft.com/office/drawing/2014/main" id="{E11E982E-EDE7-4F5E-A958-3E4222224AC6}"/>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98" name="椭圆 97">
                    <a:extLst>
                      <a:ext uri="{FF2B5EF4-FFF2-40B4-BE49-F238E27FC236}">
                        <a16:creationId xmlns:a16="http://schemas.microsoft.com/office/drawing/2014/main" id="{109AB6D8-5436-4F4E-9A57-0436186E85B4}"/>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99" name="直接连接符 98">
                    <a:extLst>
                      <a:ext uri="{FF2B5EF4-FFF2-40B4-BE49-F238E27FC236}">
                        <a16:creationId xmlns:a16="http://schemas.microsoft.com/office/drawing/2014/main" id="{3D478111-C333-47A4-B8FB-8A50E0C20A17}"/>
                      </a:ext>
                    </a:extLst>
                  </p:cNvPr>
                  <p:cNvCxnSpPr>
                    <a:stCxn id="92" idx="3"/>
                    <a:endCxn id="93"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3D60C802-7896-4F17-99E7-30FA9F583772}"/>
                      </a:ext>
                    </a:extLst>
                  </p:cNvPr>
                  <p:cNvCxnSpPr>
                    <a:stCxn id="92" idx="5"/>
                    <a:endCxn id="94"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B33F0CCC-A038-4B76-BC93-2F1793592285}"/>
                      </a:ext>
                    </a:extLst>
                  </p:cNvPr>
                  <p:cNvCxnSpPr>
                    <a:stCxn id="93" idx="5"/>
                    <a:endCxn id="95"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D30342E6-9B60-40D0-A9EA-B694167CBB4D}"/>
                      </a:ext>
                    </a:extLst>
                  </p:cNvPr>
                  <p:cNvCxnSpPr>
                    <a:stCxn id="94" idx="3"/>
                    <a:endCxn id="95"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D0DC312-559A-4E45-A641-A75895DFCE80}"/>
                      </a:ext>
                    </a:extLst>
                  </p:cNvPr>
                  <p:cNvCxnSpPr>
                    <a:stCxn id="95" idx="3"/>
                    <a:endCxn id="96"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DF7C2CD-7704-4AED-95E0-F378B53CCA5A}"/>
                      </a:ext>
                    </a:extLst>
                  </p:cNvPr>
                  <p:cNvCxnSpPr>
                    <a:stCxn id="95" idx="5"/>
                    <a:endCxn id="97"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70CC9A7E-32C9-4EDC-B737-4D4379EC6307}"/>
                      </a:ext>
                    </a:extLst>
                  </p:cNvPr>
                  <p:cNvCxnSpPr>
                    <a:stCxn id="96" idx="5"/>
                    <a:endCxn id="98"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AD7F97D0-6CF7-45C7-9954-262AE1E7306A}"/>
                      </a:ext>
                    </a:extLst>
                  </p:cNvPr>
                  <p:cNvCxnSpPr>
                    <a:stCxn id="97" idx="3"/>
                    <a:endCxn id="98"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9" name="任意多边形: 形状 88">
                  <a:extLst>
                    <a:ext uri="{FF2B5EF4-FFF2-40B4-BE49-F238E27FC236}">
                      <a16:creationId xmlns:a16="http://schemas.microsoft.com/office/drawing/2014/main" id="{5A2A9DE1-9AD8-4FBC-BF4E-8B4F9EA44A65}"/>
                    </a:ext>
                  </a:extLst>
                </p:cNvPr>
                <p:cNvSpPr/>
                <p:nvPr/>
              </p:nvSpPr>
              <p:spPr>
                <a:xfrm>
                  <a:off x="1201358" y="1503776"/>
                  <a:ext cx="1551970" cy="1444077"/>
                </a:xfrm>
                <a:custGeom>
                  <a:avLst/>
                  <a:gdLst>
                    <a:gd name="connsiteX0" fmla="*/ 574176 w 1551970"/>
                    <a:gd name="connsiteY0" fmla="*/ 40939 h 1444077"/>
                    <a:gd name="connsiteX1" fmla="*/ 156925 w 1551970"/>
                    <a:gd name="connsiteY1" fmla="*/ 200737 h 1444077"/>
                    <a:gd name="connsiteX2" fmla="*/ 6005 w 1551970"/>
                    <a:gd name="connsiteY2" fmla="*/ 617987 h 1444077"/>
                    <a:gd name="connsiteX3" fmla="*/ 41516 w 1551970"/>
                    <a:gd name="connsiteY3" fmla="*/ 973094 h 1444077"/>
                    <a:gd name="connsiteX4" fmla="*/ 148048 w 1551970"/>
                    <a:gd name="connsiteY4" fmla="*/ 1186158 h 1444077"/>
                    <a:gd name="connsiteX5" fmla="*/ 369990 w 1551970"/>
                    <a:gd name="connsiteY5" fmla="*/ 1345956 h 1444077"/>
                    <a:gd name="connsiteX6" fmla="*/ 707341 w 1551970"/>
                    <a:gd name="connsiteY6" fmla="*/ 1425855 h 1444077"/>
                    <a:gd name="connsiteX7" fmla="*/ 1195613 w 1551970"/>
                    <a:gd name="connsiteY7" fmla="*/ 1416977 h 1444077"/>
                    <a:gd name="connsiteX8" fmla="*/ 1426432 w 1551970"/>
                    <a:gd name="connsiteY8" fmla="*/ 1141770 h 1444077"/>
                    <a:gd name="connsiteX9" fmla="*/ 1550720 w 1551970"/>
                    <a:gd name="connsiteY9" fmla="*/ 689008 h 1444077"/>
                    <a:gd name="connsiteX10" fmla="*/ 1479698 w 1551970"/>
                    <a:gd name="connsiteY10" fmla="*/ 351657 h 1444077"/>
                    <a:gd name="connsiteX11" fmla="*/ 1311023 w 1551970"/>
                    <a:gd name="connsiteY11" fmla="*/ 182981 h 1444077"/>
                    <a:gd name="connsiteX12" fmla="*/ 964793 w 1551970"/>
                    <a:gd name="connsiteY12" fmla="*/ 14306 h 1444077"/>
                    <a:gd name="connsiteX13" fmla="*/ 796118 w 1551970"/>
                    <a:gd name="connsiteY13" fmla="*/ 14306 h 1444077"/>
                    <a:gd name="connsiteX14" fmla="*/ 574176 w 1551970"/>
                    <a:gd name="connsiteY14" fmla="*/ 40939 h 144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51970" h="1444077">
                      <a:moveTo>
                        <a:pt x="574176" y="40939"/>
                      </a:moveTo>
                      <a:cubicBezTo>
                        <a:pt x="467644" y="72011"/>
                        <a:pt x="251620" y="104562"/>
                        <a:pt x="156925" y="200737"/>
                      </a:cubicBezTo>
                      <a:cubicBezTo>
                        <a:pt x="62230" y="296912"/>
                        <a:pt x="25240" y="489261"/>
                        <a:pt x="6005" y="617987"/>
                      </a:cubicBezTo>
                      <a:cubicBezTo>
                        <a:pt x="-13230" y="746713"/>
                        <a:pt x="17842" y="878399"/>
                        <a:pt x="41516" y="973094"/>
                      </a:cubicBezTo>
                      <a:cubicBezTo>
                        <a:pt x="65190" y="1067789"/>
                        <a:pt x="93302" y="1124014"/>
                        <a:pt x="148048" y="1186158"/>
                      </a:cubicBezTo>
                      <a:cubicBezTo>
                        <a:pt x="202794" y="1248302"/>
                        <a:pt x="276775" y="1306007"/>
                        <a:pt x="369990" y="1345956"/>
                      </a:cubicBezTo>
                      <a:cubicBezTo>
                        <a:pt x="463205" y="1385905"/>
                        <a:pt x="569737" y="1414018"/>
                        <a:pt x="707341" y="1425855"/>
                      </a:cubicBezTo>
                      <a:cubicBezTo>
                        <a:pt x="844945" y="1437692"/>
                        <a:pt x="1075765" y="1464324"/>
                        <a:pt x="1195613" y="1416977"/>
                      </a:cubicBezTo>
                      <a:cubicBezTo>
                        <a:pt x="1315461" y="1369630"/>
                        <a:pt x="1367248" y="1263098"/>
                        <a:pt x="1426432" y="1141770"/>
                      </a:cubicBezTo>
                      <a:cubicBezTo>
                        <a:pt x="1485616" y="1020442"/>
                        <a:pt x="1541842" y="820693"/>
                        <a:pt x="1550720" y="689008"/>
                      </a:cubicBezTo>
                      <a:cubicBezTo>
                        <a:pt x="1559598" y="557323"/>
                        <a:pt x="1519648" y="435995"/>
                        <a:pt x="1479698" y="351657"/>
                      </a:cubicBezTo>
                      <a:cubicBezTo>
                        <a:pt x="1439748" y="267319"/>
                        <a:pt x="1396840" y="239206"/>
                        <a:pt x="1311023" y="182981"/>
                      </a:cubicBezTo>
                      <a:cubicBezTo>
                        <a:pt x="1225206" y="126756"/>
                        <a:pt x="1050611" y="42419"/>
                        <a:pt x="964793" y="14306"/>
                      </a:cubicBezTo>
                      <a:cubicBezTo>
                        <a:pt x="878975" y="-13807"/>
                        <a:pt x="856782" y="6908"/>
                        <a:pt x="796118" y="14306"/>
                      </a:cubicBezTo>
                      <a:cubicBezTo>
                        <a:pt x="735454" y="21704"/>
                        <a:pt x="680708" y="9867"/>
                        <a:pt x="574176" y="40939"/>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文本框 89">
                  <a:extLst>
                    <a:ext uri="{FF2B5EF4-FFF2-40B4-BE49-F238E27FC236}">
                      <a16:creationId xmlns:a16="http://schemas.microsoft.com/office/drawing/2014/main" id="{B589A475-B2CE-4DB9-8069-F685D5BFBCFD}"/>
                    </a:ext>
                  </a:extLst>
                </p:cNvPr>
                <p:cNvSpPr txBox="1"/>
                <p:nvPr/>
              </p:nvSpPr>
              <p:spPr>
                <a:xfrm>
                  <a:off x="2301321" y="1766058"/>
                  <a:ext cx="796272" cy="356770"/>
                </a:xfrm>
                <a:prstGeom prst="rect">
                  <a:avLst/>
                </a:prstGeom>
                <a:noFill/>
              </p:spPr>
              <p:txBody>
                <a:bodyPr wrap="square" rtlCol="0">
                  <a:spAutoFit/>
                </a:bodyPr>
                <a:lstStyle/>
                <a:p>
                  <a:r>
                    <a:rPr lang="en-US" altLang="zh-CN" sz="1200" dirty="0"/>
                    <a:t>C11</a:t>
                  </a:r>
                  <a:endParaRPr lang="zh-CN" altLang="en-US" sz="1200" dirty="0"/>
                </a:p>
              </p:txBody>
            </p:sp>
            <p:sp>
              <p:nvSpPr>
                <p:cNvPr id="91" name="文本框 90">
                  <a:extLst>
                    <a:ext uri="{FF2B5EF4-FFF2-40B4-BE49-F238E27FC236}">
                      <a16:creationId xmlns:a16="http://schemas.microsoft.com/office/drawing/2014/main" id="{AFE5CA10-B26D-4DCC-8570-7873304D49A3}"/>
                    </a:ext>
                  </a:extLst>
                </p:cNvPr>
                <p:cNvSpPr txBox="1"/>
                <p:nvPr/>
              </p:nvSpPr>
              <p:spPr>
                <a:xfrm>
                  <a:off x="2193424" y="3418487"/>
                  <a:ext cx="642167" cy="356770"/>
                </a:xfrm>
                <a:prstGeom prst="rect">
                  <a:avLst/>
                </a:prstGeom>
                <a:noFill/>
              </p:spPr>
              <p:txBody>
                <a:bodyPr wrap="square" rtlCol="0">
                  <a:spAutoFit/>
                </a:bodyPr>
                <a:lstStyle/>
                <a:p>
                  <a:r>
                    <a:rPr lang="en-US" altLang="zh-CN" sz="1200" dirty="0"/>
                    <a:t>C12</a:t>
                  </a:r>
                  <a:endParaRPr lang="zh-CN" altLang="en-US" sz="1200" dirty="0"/>
                </a:p>
              </p:txBody>
            </p:sp>
          </p:grpSp>
          <p:grpSp>
            <p:nvGrpSpPr>
              <p:cNvPr id="42" name="组合 41">
                <a:extLst>
                  <a:ext uri="{FF2B5EF4-FFF2-40B4-BE49-F238E27FC236}">
                    <a16:creationId xmlns:a16="http://schemas.microsoft.com/office/drawing/2014/main" id="{B4DC7A40-182A-4A99-A261-CF120CDB81A6}"/>
                  </a:ext>
                </a:extLst>
              </p:cNvPr>
              <p:cNvGrpSpPr/>
              <p:nvPr/>
            </p:nvGrpSpPr>
            <p:grpSpPr>
              <a:xfrm>
                <a:off x="2837536" y="1625937"/>
                <a:ext cx="1729002" cy="2100334"/>
                <a:chOff x="2891623" y="1601525"/>
                <a:chExt cx="1729002" cy="2100334"/>
              </a:xfrm>
            </p:grpSpPr>
            <p:grpSp>
              <p:nvGrpSpPr>
                <p:cNvPr id="69" name="组合 68">
                  <a:extLst>
                    <a:ext uri="{FF2B5EF4-FFF2-40B4-BE49-F238E27FC236}">
                      <a16:creationId xmlns:a16="http://schemas.microsoft.com/office/drawing/2014/main" id="{A288F2B0-5BEC-4E31-9A0F-6F1F8BBE5CD4}"/>
                    </a:ext>
                  </a:extLst>
                </p:cNvPr>
                <p:cNvGrpSpPr/>
                <p:nvPr/>
              </p:nvGrpSpPr>
              <p:grpSpPr>
                <a:xfrm>
                  <a:off x="3021483" y="1831174"/>
                  <a:ext cx="889573" cy="1836937"/>
                  <a:chOff x="2256219" y="2032986"/>
                  <a:chExt cx="889573" cy="1836937"/>
                </a:xfrm>
              </p:grpSpPr>
              <p:sp>
                <p:nvSpPr>
                  <p:cNvPr id="73" name="椭圆 72">
                    <a:extLst>
                      <a:ext uri="{FF2B5EF4-FFF2-40B4-BE49-F238E27FC236}">
                        <a16:creationId xmlns:a16="http://schemas.microsoft.com/office/drawing/2014/main" id="{54F49925-8B35-48C4-BF12-675F3B83617D}"/>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4" name="椭圆 73">
                    <a:extLst>
                      <a:ext uri="{FF2B5EF4-FFF2-40B4-BE49-F238E27FC236}">
                        <a16:creationId xmlns:a16="http://schemas.microsoft.com/office/drawing/2014/main" id="{84A2EABE-176C-414F-B0BE-8D01F4237D0F}"/>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75" name="椭圆 74">
                    <a:extLst>
                      <a:ext uri="{FF2B5EF4-FFF2-40B4-BE49-F238E27FC236}">
                        <a16:creationId xmlns:a16="http://schemas.microsoft.com/office/drawing/2014/main" id="{401B37F9-4D66-41B0-9895-92914AEA7D6D}"/>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6" name="椭圆 75">
                    <a:extLst>
                      <a:ext uri="{FF2B5EF4-FFF2-40B4-BE49-F238E27FC236}">
                        <a16:creationId xmlns:a16="http://schemas.microsoft.com/office/drawing/2014/main" id="{0F582119-AEE4-4144-BCE0-610097A883CA}"/>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77" name="椭圆 76">
                    <a:extLst>
                      <a:ext uri="{FF2B5EF4-FFF2-40B4-BE49-F238E27FC236}">
                        <a16:creationId xmlns:a16="http://schemas.microsoft.com/office/drawing/2014/main" id="{31CB274F-1121-488F-82D6-7B35E4A8067D}"/>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78" name="椭圆 77">
                    <a:extLst>
                      <a:ext uri="{FF2B5EF4-FFF2-40B4-BE49-F238E27FC236}">
                        <a16:creationId xmlns:a16="http://schemas.microsoft.com/office/drawing/2014/main" id="{9D861C58-70F6-415F-B438-F2CF10FBC140}"/>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9" name="椭圆 78">
                    <a:extLst>
                      <a:ext uri="{FF2B5EF4-FFF2-40B4-BE49-F238E27FC236}">
                        <a16:creationId xmlns:a16="http://schemas.microsoft.com/office/drawing/2014/main" id="{ECFA2BE3-39C0-4D97-A4CF-5212E244B249}"/>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80" name="直接连接符 79">
                    <a:extLst>
                      <a:ext uri="{FF2B5EF4-FFF2-40B4-BE49-F238E27FC236}">
                        <a16:creationId xmlns:a16="http://schemas.microsoft.com/office/drawing/2014/main" id="{B8569B6B-BB2C-4D93-92E9-EAFFA3659390}"/>
                      </a:ext>
                    </a:extLst>
                  </p:cNvPr>
                  <p:cNvCxnSpPr>
                    <a:stCxn id="73" idx="3"/>
                    <a:endCxn id="74"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E2F0B542-4CC7-49F4-9405-40F562B51EBF}"/>
                      </a:ext>
                    </a:extLst>
                  </p:cNvPr>
                  <p:cNvCxnSpPr>
                    <a:stCxn id="73" idx="5"/>
                    <a:endCxn id="75"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2AC5B16D-252D-4EED-8402-0058F808CEE6}"/>
                      </a:ext>
                    </a:extLst>
                  </p:cNvPr>
                  <p:cNvCxnSpPr>
                    <a:stCxn id="74" idx="5"/>
                    <a:endCxn id="76"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BE19F9A6-A97D-4BEC-9D77-4BDB2A71A871}"/>
                      </a:ext>
                    </a:extLst>
                  </p:cNvPr>
                  <p:cNvCxnSpPr>
                    <a:stCxn id="75" idx="3"/>
                    <a:endCxn id="76"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C0FD79CD-8AA1-4BDD-BD2C-F16CF7353494}"/>
                      </a:ext>
                    </a:extLst>
                  </p:cNvPr>
                  <p:cNvCxnSpPr>
                    <a:stCxn id="76" idx="3"/>
                    <a:endCxn id="77"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DA56436E-6C7A-47E7-8DF5-CB14A0F55A2B}"/>
                      </a:ext>
                    </a:extLst>
                  </p:cNvPr>
                  <p:cNvCxnSpPr>
                    <a:stCxn id="76" idx="5"/>
                    <a:endCxn id="78"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54C0CD8A-1290-4705-AA97-020998D423C0}"/>
                      </a:ext>
                    </a:extLst>
                  </p:cNvPr>
                  <p:cNvCxnSpPr>
                    <a:stCxn id="77" idx="5"/>
                    <a:endCxn id="79"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B2C0A4E-1E16-47E9-812D-D6A4AA84CE61}"/>
                      </a:ext>
                    </a:extLst>
                  </p:cNvPr>
                  <p:cNvCxnSpPr>
                    <a:stCxn id="78" idx="3"/>
                    <a:endCxn id="79"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0" name="任意多边形: 形状 69">
                  <a:extLst>
                    <a:ext uri="{FF2B5EF4-FFF2-40B4-BE49-F238E27FC236}">
                      <a16:creationId xmlns:a16="http://schemas.microsoft.com/office/drawing/2014/main" id="{F4C5C26E-EBD4-482D-A049-BAAC8A6E878E}"/>
                    </a:ext>
                  </a:extLst>
                </p:cNvPr>
                <p:cNvSpPr/>
                <p:nvPr/>
              </p:nvSpPr>
              <p:spPr>
                <a:xfrm>
                  <a:off x="2891623" y="1601525"/>
                  <a:ext cx="1233721" cy="960607"/>
                </a:xfrm>
                <a:custGeom>
                  <a:avLst/>
                  <a:gdLst>
                    <a:gd name="connsiteX0" fmla="*/ 464136 w 1233721"/>
                    <a:gd name="connsiteY0" fmla="*/ 49722 h 960607"/>
                    <a:gd name="connsiteX1" fmla="*/ 242194 w 1233721"/>
                    <a:gd name="connsiteY1" fmla="*/ 200642 h 960607"/>
                    <a:gd name="connsiteX2" fmla="*/ 109029 w 1233721"/>
                    <a:gd name="connsiteY2" fmla="*/ 387073 h 960607"/>
                    <a:gd name="connsiteX3" fmla="*/ 11375 w 1233721"/>
                    <a:gd name="connsiteY3" fmla="*/ 662281 h 960607"/>
                    <a:gd name="connsiteX4" fmla="*/ 46886 w 1233721"/>
                    <a:gd name="connsiteY4" fmla="*/ 910856 h 960607"/>
                    <a:gd name="connsiteX5" fmla="*/ 410870 w 1233721"/>
                    <a:gd name="connsiteY5" fmla="*/ 893100 h 960607"/>
                    <a:gd name="connsiteX6" fmla="*/ 588424 w 1233721"/>
                    <a:gd name="connsiteY6" fmla="*/ 759935 h 960607"/>
                    <a:gd name="connsiteX7" fmla="*/ 783732 w 1233721"/>
                    <a:gd name="connsiteY7" fmla="*/ 893100 h 960607"/>
                    <a:gd name="connsiteX8" fmla="*/ 1023429 w 1233721"/>
                    <a:gd name="connsiteY8" fmla="*/ 955244 h 960607"/>
                    <a:gd name="connsiteX9" fmla="*/ 1209860 w 1233721"/>
                    <a:gd name="connsiteY9" fmla="*/ 759935 h 960607"/>
                    <a:gd name="connsiteX10" fmla="*/ 1209860 w 1233721"/>
                    <a:gd name="connsiteY10" fmla="*/ 422584 h 960607"/>
                    <a:gd name="connsiteX11" fmla="*/ 1014552 w 1233721"/>
                    <a:gd name="connsiteY11" fmla="*/ 298296 h 960607"/>
                    <a:gd name="connsiteX12" fmla="*/ 881387 w 1233721"/>
                    <a:gd name="connsiteY12" fmla="*/ 156254 h 960607"/>
                    <a:gd name="connsiteX13" fmla="*/ 659445 w 1233721"/>
                    <a:gd name="connsiteY13" fmla="*/ 5333 h 960607"/>
                    <a:gd name="connsiteX14" fmla="*/ 464136 w 1233721"/>
                    <a:gd name="connsiteY14" fmla="*/ 49722 h 96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721" h="960607">
                      <a:moveTo>
                        <a:pt x="464136" y="49722"/>
                      </a:moveTo>
                      <a:cubicBezTo>
                        <a:pt x="394594" y="82273"/>
                        <a:pt x="301378" y="144417"/>
                        <a:pt x="242194" y="200642"/>
                      </a:cubicBezTo>
                      <a:cubicBezTo>
                        <a:pt x="183010" y="256867"/>
                        <a:pt x="147499" y="310133"/>
                        <a:pt x="109029" y="387073"/>
                      </a:cubicBezTo>
                      <a:cubicBezTo>
                        <a:pt x="70559" y="464013"/>
                        <a:pt x="21732" y="574984"/>
                        <a:pt x="11375" y="662281"/>
                      </a:cubicBezTo>
                      <a:cubicBezTo>
                        <a:pt x="1018" y="749578"/>
                        <a:pt x="-19696" y="872386"/>
                        <a:pt x="46886" y="910856"/>
                      </a:cubicBezTo>
                      <a:cubicBezTo>
                        <a:pt x="113468" y="949326"/>
                        <a:pt x="320614" y="918254"/>
                        <a:pt x="410870" y="893100"/>
                      </a:cubicBezTo>
                      <a:cubicBezTo>
                        <a:pt x="501126" y="867947"/>
                        <a:pt x="526280" y="759935"/>
                        <a:pt x="588424" y="759935"/>
                      </a:cubicBezTo>
                      <a:cubicBezTo>
                        <a:pt x="650568" y="759935"/>
                        <a:pt x="711231" y="860549"/>
                        <a:pt x="783732" y="893100"/>
                      </a:cubicBezTo>
                      <a:cubicBezTo>
                        <a:pt x="856233" y="925651"/>
                        <a:pt x="952408" y="977438"/>
                        <a:pt x="1023429" y="955244"/>
                      </a:cubicBezTo>
                      <a:cubicBezTo>
                        <a:pt x="1094450" y="933050"/>
                        <a:pt x="1178788" y="848712"/>
                        <a:pt x="1209860" y="759935"/>
                      </a:cubicBezTo>
                      <a:cubicBezTo>
                        <a:pt x="1240932" y="671158"/>
                        <a:pt x="1242411" y="499524"/>
                        <a:pt x="1209860" y="422584"/>
                      </a:cubicBezTo>
                      <a:cubicBezTo>
                        <a:pt x="1177309" y="345644"/>
                        <a:pt x="1069298" y="342684"/>
                        <a:pt x="1014552" y="298296"/>
                      </a:cubicBezTo>
                      <a:cubicBezTo>
                        <a:pt x="959806" y="253908"/>
                        <a:pt x="940571" y="205081"/>
                        <a:pt x="881387" y="156254"/>
                      </a:cubicBezTo>
                      <a:cubicBezTo>
                        <a:pt x="822203" y="107427"/>
                        <a:pt x="723068" y="23088"/>
                        <a:pt x="659445" y="5333"/>
                      </a:cubicBezTo>
                      <a:cubicBezTo>
                        <a:pt x="595822" y="-12422"/>
                        <a:pt x="533678" y="17171"/>
                        <a:pt x="464136" y="49722"/>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BAFDEDA5-4AF5-42ED-B758-4AE37A309147}"/>
                    </a:ext>
                  </a:extLst>
                </p:cNvPr>
                <p:cNvSpPr txBox="1"/>
                <p:nvPr/>
              </p:nvSpPr>
              <p:spPr>
                <a:xfrm>
                  <a:off x="3767397" y="1758768"/>
                  <a:ext cx="853228" cy="356770"/>
                </a:xfrm>
                <a:prstGeom prst="rect">
                  <a:avLst/>
                </a:prstGeom>
                <a:noFill/>
              </p:spPr>
              <p:txBody>
                <a:bodyPr wrap="square" rtlCol="0">
                  <a:spAutoFit/>
                </a:bodyPr>
                <a:lstStyle/>
                <a:p>
                  <a:r>
                    <a:rPr lang="en-US" altLang="zh-CN" sz="1200" dirty="0"/>
                    <a:t>C21</a:t>
                  </a:r>
                  <a:endParaRPr lang="zh-CN" altLang="en-US" sz="1200" dirty="0"/>
                </a:p>
              </p:txBody>
            </p:sp>
            <p:sp>
              <p:nvSpPr>
                <p:cNvPr id="72" name="文本框 71">
                  <a:extLst>
                    <a:ext uri="{FF2B5EF4-FFF2-40B4-BE49-F238E27FC236}">
                      <a16:creationId xmlns:a16="http://schemas.microsoft.com/office/drawing/2014/main" id="{94A46A5A-3B92-4236-92FB-CBA1B4A3CDFA}"/>
                    </a:ext>
                  </a:extLst>
                </p:cNvPr>
                <p:cNvSpPr txBox="1"/>
                <p:nvPr/>
              </p:nvSpPr>
              <p:spPr>
                <a:xfrm>
                  <a:off x="3689759" y="3345089"/>
                  <a:ext cx="742999" cy="356770"/>
                </a:xfrm>
                <a:prstGeom prst="rect">
                  <a:avLst/>
                </a:prstGeom>
                <a:noFill/>
              </p:spPr>
              <p:txBody>
                <a:bodyPr wrap="square" rtlCol="0">
                  <a:spAutoFit/>
                </a:bodyPr>
                <a:lstStyle/>
                <a:p>
                  <a:r>
                    <a:rPr lang="en-US" altLang="zh-CN" sz="1200" dirty="0"/>
                    <a:t>C22</a:t>
                  </a:r>
                  <a:endParaRPr lang="zh-CN" altLang="en-US" sz="1200" dirty="0"/>
                </a:p>
              </p:txBody>
            </p:sp>
          </p:grpSp>
          <p:grpSp>
            <p:nvGrpSpPr>
              <p:cNvPr id="43" name="组合 42">
                <a:extLst>
                  <a:ext uri="{FF2B5EF4-FFF2-40B4-BE49-F238E27FC236}">
                    <a16:creationId xmlns:a16="http://schemas.microsoft.com/office/drawing/2014/main" id="{6570D88C-E734-46CB-8F2B-DDDD8E169A1F}"/>
                  </a:ext>
                </a:extLst>
              </p:cNvPr>
              <p:cNvGrpSpPr/>
              <p:nvPr/>
            </p:nvGrpSpPr>
            <p:grpSpPr>
              <a:xfrm>
                <a:off x="4170900" y="1549677"/>
                <a:ext cx="1939996" cy="2252671"/>
                <a:chOff x="4170900" y="1549677"/>
                <a:chExt cx="1939996" cy="2252671"/>
              </a:xfrm>
            </p:grpSpPr>
            <p:grpSp>
              <p:nvGrpSpPr>
                <p:cNvPr id="47" name="组合 46">
                  <a:extLst>
                    <a:ext uri="{FF2B5EF4-FFF2-40B4-BE49-F238E27FC236}">
                      <a16:creationId xmlns:a16="http://schemas.microsoft.com/office/drawing/2014/main" id="{F4F2E7B7-4311-4021-9FE6-8AD8D86CB794}"/>
                    </a:ext>
                  </a:extLst>
                </p:cNvPr>
                <p:cNvGrpSpPr/>
                <p:nvPr/>
              </p:nvGrpSpPr>
              <p:grpSpPr>
                <a:xfrm>
                  <a:off x="4378672" y="1753922"/>
                  <a:ext cx="889573" cy="1836937"/>
                  <a:chOff x="2256219" y="2032986"/>
                  <a:chExt cx="889573" cy="1836937"/>
                </a:xfrm>
              </p:grpSpPr>
              <p:sp>
                <p:nvSpPr>
                  <p:cNvPr id="54" name="椭圆 53">
                    <a:extLst>
                      <a:ext uri="{FF2B5EF4-FFF2-40B4-BE49-F238E27FC236}">
                        <a16:creationId xmlns:a16="http://schemas.microsoft.com/office/drawing/2014/main" id="{BBA0D6FF-BBAE-44EF-BA0A-484E1C23801A}"/>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55" name="椭圆 54">
                    <a:extLst>
                      <a:ext uri="{FF2B5EF4-FFF2-40B4-BE49-F238E27FC236}">
                        <a16:creationId xmlns:a16="http://schemas.microsoft.com/office/drawing/2014/main" id="{7D8B3ACE-C65F-4F72-84EC-AB042247158F}"/>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56" name="椭圆 55">
                    <a:extLst>
                      <a:ext uri="{FF2B5EF4-FFF2-40B4-BE49-F238E27FC236}">
                        <a16:creationId xmlns:a16="http://schemas.microsoft.com/office/drawing/2014/main" id="{AA0C49B0-A1E3-451E-88E2-91C3566DA38D}"/>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57" name="椭圆 56">
                    <a:extLst>
                      <a:ext uri="{FF2B5EF4-FFF2-40B4-BE49-F238E27FC236}">
                        <a16:creationId xmlns:a16="http://schemas.microsoft.com/office/drawing/2014/main" id="{871D2952-FB0E-44CC-BBB7-7267C406025D}"/>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58" name="椭圆 57">
                    <a:extLst>
                      <a:ext uri="{FF2B5EF4-FFF2-40B4-BE49-F238E27FC236}">
                        <a16:creationId xmlns:a16="http://schemas.microsoft.com/office/drawing/2014/main" id="{0237E848-F2F5-4EAD-B00B-42A11D1E3975}"/>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59" name="椭圆 58">
                    <a:extLst>
                      <a:ext uri="{FF2B5EF4-FFF2-40B4-BE49-F238E27FC236}">
                        <a16:creationId xmlns:a16="http://schemas.microsoft.com/office/drawing/2014/main" id="{F18C7068-D6CC-47A8-8FC6-20C733D5326F}"/>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60" name="椭圆 59">
                    <a:extLst>
                      <a:ext uri="{FF2B5EF4-FFF2-40B4-BE49-F238E27FC236}">
                        <a16:creationId xmlns:a16="http://schemas.microsoft.com/office/drawing/2014/main" id="{D4B7A2F6-02CC-4E96-BB28-513B615C4A86}"/>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61" name="直接连接符 60">
                    <a:extLst>
                      <a:ext uri="{FF2B5EF4-FFF2-40B4-BE49-F238E27FC236}">
                        <a16:creationId xmlns:a16="http://schemas.microsoft.com/office/drawing/2014/main" id="{A49E54E5-84E7-4B0D-9985-91C119541D25}"/>
                      </a:ext>
                    </a:extLst>
                  </p:cNvPr>
                  <p:cNvCxnSpPr>
                    <a:stCxn id="54" idx="3"/>
                    <a:endCxn id="55"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6B6FE271-6059-496B-95A0-EFA037A6880B}"/>
                      </a:ext>
                    </a:extLst>
                  </p:cNvPr>
                  <p:cNvCxnSpPr>
                    <a:stCxn id="54" idx="5"/>
                    <a:endCxn id="56"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25ED14B-8DF6-4A0D-B392-7CE599ECD6AD}"/>
                      </a:ext>
                    </a:extLst>
                  </p:cNvPr>
                  <p:cNvCxnSpPr>
                    <a:stCxn id="55" idx="5"/>
                    <a:endCxn id="57"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B5AD6DAF-5884-4B77-8249-844F66CA1CDC}"/>
                      </a:ext>
                    </a:extLst>
                  </p:cNvPr>
                  <p:cNvCxnSpPr>
                    <a:stCxn id="56" idx="3"/>
                    <a:endCxn id="57"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0B1F3F-A8AD-4D73-816B-5C279EF08B16}"/>
                      </a:ext>
                    </a:extLst>
                  </p:cNvPr>
                  <p:cNvCxnSpPr>
                    <a:stCxn id="57" idx="3"/>
                    <a:endCxn id="58"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F89C500-F306-4BA9-A25A-58A3C3BA0ED9}"/>
                      </a:ext>
                    </a:extLst>
                  </p:cNvPr>
                  <p:cNvCxnSpPr>
                    <a:stCxn id="57" idx="5"/>
                    <a:endCxn id="59"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7DE90D1-EB34-4C22-8E26-4933DCD2C9E2}"/>
                      </a:ext>
                    </a:extLst>
                  </p:cNvPr>
                  <p:cNvCxnSpPr>
                    <a:stCxn id="58" idx="5"/>
                    <a:endCxn id="60"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00FA68D3-3D35-4395-AA8E-D946FE987163}"/>
                      </a:ext>
                    </a:extLst>
                  </p:cNvPr>
                  <p:cNvCxnSpPr>
                    <a:stCxn id="59" idx="3"/>
                    <a:endCxn id="60"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任意多边形: 形状 47">
                  <a:extLst>
                    <a:ext uri="{FF2B5EF4-FFF2-40B4-BE49-F238E27FC236}">
                      <a16:creationId xmlns:a16="http://schemas.microsoft.com/office/drawing/2014/main" id="{EA1E35DE-30DE-47D1-BE30-064D34750F4E}"/>
                    </a:ext>
                  </a:extLst>
                </p:cNvPr>
                <p:cNvSpPr/>
                <p:nvPr/>
              </p:nvSpPr>
              <p:spPr>
                <a:xfrm>
                  <a:off x="4257069" y="1549677"/>
                  <a:ext cx="1220677" cy="905090"/>
                </a:xfrm>
                <a:custGeom>
                  <a:avLst/>
                  <a:gdLst>
                    <a:gd name="connsiteX0" fmla="*/ 412585 w 1220677"/>
                    <a:gd name="connsiteY0" fmla="*/ 30548 h 905090"/>
                    <a:gd name="connsiteX1" fmla="*/ 164011 w 1220677"/>
                    <a:gd name="connsiteY1" fmla="*/ 305756 h 905090"/>
                    <a:gd name="connsiteX2" fmla="*/ 30846 w 1220677"/>
                    <a:gd name="connsiteY2" fmla="*/ 492187 h 905090"/>
                    <a:gd name="connsiteX3" fmla="*/ 4213 w 1220677"/>
                    <a:gd name="connsiteY3" fmla="*/ 678618 h 905090"/>
                    <a:gd name="connsiteX4" fmla="*/ 57479 w 1220677"/>
                    <a:gd name="connsiteY4" fmla="*/ 847294 h 905090"/>
                    <a:gd name="connsiteX5" fmla="*/ 519117 w 1220677"/>
                    <a:gd name="connsiteY5" fmla="*/ 802906 h 905090"/>
                    <a:gd name="connsiteX6" fmla="*/ 803203 w 1220677"/>
                    <a:gd name="connsiteY6" fmla="*/ 847294 h 905090"/>
                    <a:gd name="connsiteX7" fmla="*/ 1069533 w 1220677"/>
                    <a:gd name="connsiteY7" fmla="*/ 891682 h 905090"/>
                    <a:gd name="connsiteX8" fmla="*/ 1220453 w 1220677"/>
                    <a:gd name="connsiteY8" fmla="*/ 589841 h 905090"/>
                    <a:gd name="connsiteX9" fmla="*/ 1096166 w 1220677"/>
                    <a:gd name="connsiteY9" fmla="*/ 270245 h 905090"/>
                    <a:gd name="connsiteX10" fmla="*/ 820958 w 1220677"/>
                    <a:gd name="connsiteY10" fmla="*/ 92692 h 905090"/>
                    <a:gd name="connsiteX11" fmla="*/ 625649 w 1220677"/>
                    <a:gd name="connsiteY11" fmla="*/ 12793 h 905090"/>
                    <a:gd name="connsiteX12" fmla="*/ 412585 w 1220677"/>
                    <a:gd name="connsiteY12" fmla="*/ 30548 h 90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677" h="905090">
                      <a:moveTo>
                        <a:pt x="412585" y="30548"/>
                      </a:moveTo>
                      <a:cubicBezTo>
                        <a:pt x="335645" y="79375"/>
                        <a:pt x="227634" y="228816"/>
                        <a:pt x="164011" y="305756"/>
                      </a:cubicBezTo>
                      <a:cubicBezTo>
                        <a:pt x="100388" y="382696"/>
                        <a:pt x="57479" y="430043"/>
                        <a:pt x="30846" y="492187"/>
                      </a:cubicBezTo>
                      <a:cubicBezTo>
                        <a:pt x="4213" y="554331"/>
                        <a:pt x="-226" y="619434"/>
                        <a:pt x="4213" y="678618"/>
                      </a:cubicBezTo>
                      <a:cubicBezTo>
                        <a:pt x="8652" y="737803"/>
                        <a:pt x="-28338" y="826579"/>
                        <a:pt x="57479" y="847294"/>
                      </a:cubicBezTo>
                      <a:cubicBezTo>
                        <a:pt x="143296" y="868009"/>
                        <a:pt x="394830" y="802906"/>
                        <a:pt x="519117" y="802906"/>
                      </a:cubicBezTo>
                      <a:cubicBezTo>
                        <a:pt x="643404" y="802906"/>
                        <a:pt x="803203" y="847294"/>
                        <a:pt x="803203" y="847294"/>
                      </a:cubicBezTo>
                      <a:cubicBezTo>
                        <a:pt x="894939" y="862090"/>
                        <a:pt x="999991" y="934591"/>
                        <a:pt x="1069533" y="891682"/>
                      </a:cubicBezTo>
                      <a:cubicBezTo>
                        <a:pt x="1139075" y="848773"/>
                        <a:pt x="1216014" y="693414"/>
                        <a:pt x="1220453" y="589841"/>
                      </a:cubicBezTo>
                      <a:cubicBezTo>
                        <a:pt x="1224892" y="486268"/>
                        <a:pt x="1162748" y="353103"/>
                        <a:pt x="1096166" y="270245"/>
                      </a:cubicBezTo>
                      <a:cubicBezTo>
                        <a:pt x="1029584" y="187387"/>
                        <a:pt x="899378" y="135601"/>
                        <a:pt x="820958" y="92692"/>
                      </a:cubicBezTo>
                      <a:cubicBezTo>
                        <a:pt x="742538" y="49783"/>
                        <a:pt x="695191" y="21671"/>
                        <a:pt x="625649" y="12793"/>
                      </a:cubicBezTo>
                      <a:cubicBezTo>
                        <a:pt x="556107" y="3915"/>
                        <a:pt x="489525" y="-18279"/>
                        <a:pt x="412585" y="30548"/>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53581129-2B93-47B3-9F2D-77586ED76D45}"/>
                    </a:ext>
                  </a:extLst>
                </p:cNvPr>
                <p:cNvSpPr/>
                <p:nvPr/>
              </p:nvSpPr>
              <p:spPr>
                <a:xfrm>
                  <a:off x="4170900" y="2759976"/>
                  <a:ext cx="1395519" cy="1042372"/>
                </a:xfrm>
                <a:custGeom>
                  <a:avLst/>
                  <a:gdLst>
                    <a:gd name="connsiteX0" fmla="*/ 179158 w 1395519"/>
                    <a:gd name="connsiteY0" fmla="*/ 36490 h 1042372"/>
                    <a:gd name="connsiteX1" fmla="*/ 738451 w 1395519"/>
                    <a:gd name="connsiteY1" fmla="*/ 27612 h 1042372"/>
                    <a:gd name="connsiteX2" fmla="*/ 1253356 w 1395519"/>
                    <a:gd name="connsiteY2" fmla="*/ 63123 h 1042372"/>
                    <a:gd name="connsiteX3" fmla="*/ 1395399 w 1395519"/>
                    <a:gd name="connsiteY3" fmla="*/ 249554 h 1042372"/>
                    <a:gd name="connsiteX4" fmla="*/ 1271112 w 1395519"/>
                    <a:gd name="connsiteY4" fmla="*/ 613539 h 1042372"/>
                    <a:gd name="connsiteX5" fmla="*/ 942638 w 1395519"/>
                    <a:gd name="connsiteY5" fmla="*/ 950890 h 1042372"/>
                    <a:gd name="connsiteX6" fmla="*/ 658552 w 1395519"/>
                    <a:gd name="connsiteY6" fmla="*/ 1039667 h 1042372"/>
                    <a:gd name="connsiteX7" fmla="*/ 365589 w 1395519"/>
                    <a:gd name="connsiteY7" fmla="*/ 986401 h 1042372"/>
                    <a:gd name="connsiteX8" fmla="*/ 81504 w 1395519"/>
                    <a:gd name="connsiteY8" fmla="*/ 675682 h 1042372"/>
                    <a:gd name="connsiteX9" fmla="*/ 1605 w 1395519"/>
                    <a:gd name="connsiteY9" fmla="*/ 471496 h 1042372"/>
                    <a:gd name="connsiteX10" fmla="*/ 179158 w 1395519"/>
                    <a:gd name="connsiteY10" fmla="*/ 36490 h 104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5519" h="1042372">
                      <a:moveTo>
                        <a:pt x="179158" y="36490"/>
                      </a:moveTo>
                      <a:cubicBezTo>
                        <a:pt x="301966" y="-37491"/>
                        <a:pt x="559418" y="23173"/>
                        <a:pt x="738451" y="27612"/>
                      </a:cubicBezTo>
                      <a:cubicBezTo>
                        <a:pt x="917484" y="32051"/>
                        <a:pt x="1143865" y="26133"/>
                        <a:pt x="1253356" y="63123"/>
                      </a:cubicBezTo>
                      <a:cubicBezTo>
                        <a:pt x="1362847" y="100113"/>
                        <a:pt x="1392440" y="157818"/>
                        <a:pt x="1395399" y="249554"/>
                      </a:cubicBezTo>
                      <a:cubicBezTo>
                        <a:pt x="1398358" y="341290"/>
                        <a:pt x="1346572" y="496650"/>
                        <a:pt x="1271112" y="613539"/>
                      </a:cubicBezTo>
                      <a:cubicBezTo>
                        <a:pt x="1195652" y="730428"/>
                        <a:pt x="1044731" y="879869"/>
                        <a:pt x="942638" y="950890"/>
                      </a:cubicBezTo>
                      <a:cubicBezTo>
                        <a:pt x="840545" y="1021911"/>
                        <a:pt x="754727" y="1033749"/>
                        <a:pt x="658552" y="1039667"/>
                      </a:cubicBezTo>
                      <a:cubicBezTo>
                        <a:pt x="562377" y="1045586"/>
                        <a:pt x="461764" y="1047065"/>
                        <a:pt x="365589" y="986401"/>
                      </a:cubicBezTo>
                      <a:cubicBezTo>
                        <a:pt x="269414" y="925737"/>
                        <a:pt x="142168" y="761500"/>
                        <a:pt x="81504" y="675682"/>
                      </a:cubicBezTo>
                      <a:cubicBezTo>
                        <a:pt x="20840" y="589865"/>
                        <a:pt x="-7273" y="580987"/>
                        <a:pt x="1605" y="471496"/>
                      </a:cubicBezTo>
                      <a:cubicBezTo>
                        <a:pt x="10483" y="362005"/>
                        <a:pt x="56350" y="110471"/>
                        <a:pt x="179158" y="36490"/>
                      </a:cubicBezTo>
                      <a:close/>
                    </a:path>
                  </a:pathLst>
                </a:cu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C3F298D0-EEC2-44A6-BE1A-117D3DFC7B5B}"/>
                    </a:ext>
                  </a:extLst>
                </p:cNvPr>
                <p:cNvSpPr/>
                <p:nvPr/>
              </p:nvSpPr>
              <p:spPr>
                <a:xfrm>
                  <a:off x="4549274" y="2388093"/>
                  <a:ext cx="528911" cy="390643"/>
                </a:xfrm>
                <a:custGeom>
                  <a:avLst/>
                  <a:gdLst>
                    <a:gd name="connsiteX0" fmla="*/ 4971 w 528911"/>
                    <a:gd name="connsiteY0" fmla="*/ 88777 h 390643"/>
                    <a:gd name="connsiteX1" fmla="*/ 262423 w 528911"/>
                    <a:gd name="connsiteY1" fmla="*/ 0 h 390643"/>
                    <a:gd name="connsiteX2" fmla="*/ 502120 w 528911"/>
                    <a:gd name="connsiteY2" fmla="*/ 88777 h 390643"/>
                    <a:gd name="connsiteX3" fmla="*/ 493243 w 528911"/>
                    <a:gd name="connsiteY3" fmla="*/ 275208 h 390643"/>
                    <a:gd name="connsiteX4" fmla="*/ 235790 w 528911"/>
                    <a:gd name="connsiteY4" fmla="*/ 390618 h 390643"/>
                    <a:gd name="connsiteX5" fmla="*/ 102625 w 528911"/>
                    <a:gd name="connsiteY5" fmla="*/ 284086 h 390643"/>
                    <a:gd name="connsiteX6" fmla="*/ 4971 w 528911"/>
                    <a:gd name="connsiteY6" fmla="*/ 88777 h 39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11" h="390643">
                      <a:moveTo>
                        <a:pt x="4971" y="88777"/>
                      </a:moveTo>
                      <a:cubicBezTo>
                        <a:pt x="31604" y="41429"/>
                        <a:pt x="179565" y="0"/>
                        <a:pt x="262423" y="0"/>
                      </a:cubicBezTo>
                      <a:cubicBezTo>
                        <a:pt x="345281" y="0"/>
                        <a:pt x="463650" y="42909"/>
                        <a:pt x="502120" y="88777"/>
                      </a:cubicBezTo>
                      <a:cubicBezTo>
                        <a:pt x="540590" y="134645"/>
                        <a:pt x="537631" y="224901"/>
                        <a:pt x="493243" y="275208"/>
                      </a:cubicBezTo>
                      <a:cubicBezTo>
                        <a:pt x="448855" y="325515"/>
                        <a:pt x="300893" y="389138"/>
                        <a:pt x="235790" y="390618"/>
                      </a:cubicBezTo>
                      <a:cubicBezTo>
                        <a:pt x="170687" y="392098"/>
                        <a:pt x="139615" y="328474"/>
                        <a:pt x="102625" y="284086"/>
                      </a:cubicBezTo>
                      <a:cubicBezTo>
                        <a:pt x="65635" y="239698"/>
                        <a:pt x="-21662" y="136125"/>
                        <a:pt x="4971" y="88777"/>
                      </a:cubicBezTo>
                      <a:close/>
                    </a:path>
                  </a:pathLst>
                </a:custGeom>
                <a:noFill/>
                <a:ln>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E3EE9971-B6B7-43FE-9B9B-508118F01F62}"/>
                    </a:ext>
                  </a:extLst>
                </p:cNvPr>
                <p:cNvSpPr txBox="1"/>
                <p:nvPr/>
              </p:nvSpPr>
              <p:spPr>
                <a:xfrm>
                  <a:off x="5201473" y="1635821"/>
                  <a:ext cx="734582" cy="356770"/>
                </a:xfrm>
                <a:prstGeom prst="rect">
                  <a:avLst/>
                </a:prstGeom>
                <a:noFill/>
              </p:spPr>
              <p:txBody>
                <a:bodyPr wrap="square" rtlCol="0">
                  <a:spAutoFit/>
                </a:bodyPr>
                <a:lstStyle/>
                <a:p>
                  <a:r>
                    <a:rPr lang="en-US" altLang="zh-CN" sz="1200" dirty="0"/>
                    <a:t>C31</a:t>
                  </a:r>
                  <a:endParaRPr lang="zh-CN" altLang="en-US" sz="1200" dirty="0"/>
                </a:p>
              </p:txBody>
            </p:sp>
            <p:sp>
              <p:nvSpPr>
                <p:cNvPr id="52" name="文本框 51">
                  <a:extLst>
                    <a:ext uri="{FF2B5EF4-FFF2-40B4-BE49-F238E27FC236}">
                      <a16:creationId xmlns:a16="http://schemas.microsoft.com/office/drawing/2014/main" id="{4AE767AD-F5C1-495E-A87B-3F23894BBBA4}"/>
                    </a:ext>
                  </a:extLst>
                </p:cNvPr>
                <p:cNvSpPr txBox="1"/>
                <p:nvPr/>
              </p:nvSpPr>
              <p:spPr>
                <a:xfrm>
                  <a:off x="5026465" y="2453428"/>
                  <a:ext cx="832159" cy="356770"/>
                </a:xfrm>
                <a:prstGeom prst="rect">
                  <a:avLst/>
                </a:prstGeom>
                <a:noFill/>
              </p:spPr>
              <p:txBody>
                <a:bodyPr wrap="square" rtlCol="0">
                  <a:spAutoFit/>
                </a:bodyPr>
                <a:lstStyle/>
                <a:p>
                  <a:r>
                    <a:rPr lang="en-US" altLang="zh-CN" sz="1200" dirty="0"/>
                    <a:t>C32</a:t>
                  </a:r>
                  <a:endParaRPr lang="zh-CN" altLang="en-US" sz="1200" dirty="0"/>
                </a:p>
              </p:txBody>
            </p:sp>
            <p:sp>
              <p:nvSpPr>
                <p:cNvPr id="53" name="文本框 52">
                  <a:extLst>
                    <a:ext uri="{FF2B5EF4-FFF2-40B4-BE49-F238E27FC236}">
                      <a16:creationId xmlns:a16="http://schemas.microsoft.com/office/drawing/2014/main" id="{1BE91304-AF6E-44CF-94F3-7D707751D48E}"/>
                    </a:ext>
                  </a:extLst>
                </p:cNvPr>
                <p:cNvSpPr txBox="1"/>
                <p:nvPr/>
              </p:nvSpPr>
              <p:spPr>
                <a:xfrm>
                  <a:off x="5345425" y="3350110"/>
                  <a:ext cx="765471" cy="356770"/>
                </a:xfrm>
                <a:prstGeom prst="rect">
                  <a:avLst/>
                </a:prstGeom>
                <a:noFill/>
              </p:spPr>
              <p:txBody>
                <a:bodyPr wrap="square" rtlCol="0">
                  <a:spAutoFit/>
                </a:bodyPr>
                <a:lstStyle/>
                <a:p>
                  <a:r>
                    <a:rPr lang="en-US" altLang="zh-CN" sz="1200" dirty="0"/>
                    <a:t>C33</a:t>
                  </a:r>
                  <a:endParaRPr lang="zh-CN" altLang="en-US" sz="1200" dirty="0"/>
                </a:p>
              </p:txBody>
            </p:sp>
          </p:grpSp>
          <p:sp>
            <p:nvSpPr>
              <p:cNvPr id="44" name="文本框 43">
                <a:extLst>
                  <a:ext uri="{FF2B5EF4-FFF2-40B4-BE49-F238E27FC236}">
                    <a16:creationId xmlns:a16="http://schemas.microsoft.com/office/drawing/2014/main" id="{58D3FB82-A9EF-4B85-9D67-8CB2DEF0F98C}"/>
                  </a:ext>
                </a:extLst>
              </p:cNvPr>
              <p:cNvSpPr txBox="1"/>
              <p:nvPr/>
            </p:nvSpPr>
            <p:spPr>
              <a:xfrm>
                <a:off x="1508782" y="3973945"/>
                <a:ext cx="1458611" cy="356770"/>
              </a:xfrm>
              <a:prstGeom prst="rect">
                <a:avLst/>
              </a:prstGeom>
              <a:noFill/>
            </p:spPr>
            <p:txBody>
              <a:bodyPr wrap="square" rtlCol="0">
                <a:spAutoFit/>
              </a:bodyPr>
              <a:lstStyle/>
              <a:p>
                <a:r>
                  <a:rPr lang="zh-CN" altLang="en-US" sz="1200" dirty="0"/>
                  <a:t>划分结果</a:t>
                </a:r>
                <a:r>
                  <a:rPr lang="en-US" altLang="zh-CN" sz="1200" dirty="0"/>
                  <a:t>1</a:t>
                </a:r>
                <a:endParaRPr lang="zh-CN" altLang="en-US" sz="1200" dirty="0"/>
              </a:p>
            </p:txBody>
          </p:sp>
          <p:sp>
            <p:nvSpPr>
              <p:cNvPr id="45" name="文本框 44">
                <a:extLst>
                  <a:ext uri="{FF2B5EF4-FFF2-40B4-BE49-F238E27FC236}">
                    <a16:creationId xmlns:a16="http://schemas.microsoft.com/office/drawing/2014/main" id="{956F13EB-489F-440E-8A7F-96492EC94785}"/>
                  </a:ext>
                </a:extLst>
              </p:cNvPr>
              <p:cNvSpPr txBox="1"/>
              <p:nvPr/>
            </p:nvSpPr>
            <p:spPr>
              <a:xfrm>
                <a:off x="2925328" y="3979032"/>
                <a:ext cx="1245571" cy="356770"/>
              </a:xfrm>
              <a:prstGeom prst="rect">
                <a:avLst/>
              </a:prstGeom>
              <a:noFill/>
            </p:spPr>
            <p:txBody>
              <a:bodyPr wrap="square" rtlCol="0">
                <a:spAutoFit/>
              </a:bodyPr>
              <a:lstStyle/>
              <a:p>
                <a:r>
                  <a:rPr lang="zh-CN" altLang="en-US" sz="1200" dirty="0"/>
                  <a:t>划分结果</a:t>
                </a:r>
                <a:r>
                  <a:rPr lang="en-US" altLang="zh-CN" sz="1200" dirty="0"/>
                  <a:t>2</a:t>
                </a:r>
                <a:endParaRPr lang="zh-CN" altLang="en-US" sz="1200" dirty="0"/>
              </a:p>
            </p:txBody>
          </p:sp>
          <p:sp>
            <p:nvSpPr>
              <p:cNvPr id="46" name="文本框 45">
                <a:extLst>
                  <a:ext uri="{FF2B5EF4-FFF2-40B4-BE49-F238E27FC236}">
                    <a16:creationId xmlns:a16="http://schemas.microsoft.com/office/drawing/2014/main" id="{2CE79AF8-7526-44AC-8B7E-578865CCCCB6}"/>
                  </a:ext>
                </a:extLst>
              </p:cNvPr>
              <p:cNvSpPr txBox="1"/>
              <p:nvPr/>
            </p:nvSpPr>
            <p:spPr>
              <a:xfrm>
                <a:off x="4378671" y="3979031"/>
                <a:ext cx="1278670" cy="356770"/>
              </a:xfrm>
              <a:prstGeom prst="rect">
                <a:avLst/>
              </a:prstGeom>
              <a:noFill/>
            </p:spPr>
            <p:txBody>
              <a:bodyPr wrap="square" rtlCol="0">
                <a:spAutoFit/>
              </a:bodyPr>
              <a:lstStyle/>
              <a:p>
                <a:r>
                  <a:rPr lang="zh-CN" altLang="en-US" sz="1200" dirty="0"/>
                  <a:t>划分结果</a:t>
                </a:r>
                <a:r>
                  <a:rPr lang="en-US" altLang="zh-CN" sz="1200" dirty="0"/>
                  <a:t>3</a:t>
                </a:r>
                <a:endParaRPr lang="zh-CN" altLang="en-US" sz="1200" dirty="0"/>
              </a:p>
            </p:txBody>
          </p:sp>
        </p:grpSp>
        <p:sp>
          <p:nvSpPr>
            <p:cNvPr id="39" name="任意多边形: 形状 38">
              <a:extLst>
                <a:ext uri="{FF2B5EF4-FFF2-40B4-BE49-F238E27FC236}">
                  <a16:creationId xmlns:a16="http://schemas.microsoft.com/office/drawing/2014/main" id="{C0489FE5-C5DB-4CBF-B609-E2F134C7EC28}"/>
                </a:ext>
              </a:extLst>
            </p:cNvPr>
            <p:cNvSpPr/>
            <p:nvPr/>
          </p:nvSpPr>
          <p:spPr>
            <a:xfrm>
              <a:off x="809012" y="4018520"/>
              <a:ext cx="1507194" cy="1139779"/>
            </a:xfrm>
            <a:custGeom>
              <a:avLst/>
              <a:gdLst>
                <a:gd name="connsiteX0" fmla="*/ 177553 w 1485539"/>
                <a:gd name="connsiteY0" fmla="*/ 64576 h 1139779"/>
                <a:gd name="connsiteX1" fmla="*/ 665825 w 1485539"/>
                <a:gd name="connsiteY1" fmla="*/ 2432 h 1139779"/>
                <a:gd name="connsiteX2" fmla="*/ 1367161 w 1485539"/>
                <a:gd name="connsiteY2" fmla="*/ 82331 h 1139779"/>
                <a:gd name="connsiteX3" fmla="*/ 1464815 w 1485539"/>
                <a:gd name="connsiteY3" fmla="*/ 570603 h 1139779"/>
                <a:gd name="connsiteX4" fmla="*/ 1145219 w 1485539"/>
                <a:gd name="connsiteY4" fmla="*/ 961220 h 1139779"/>
                <a:gd name="connsiteX5" fmla="*/ 701336 w 1485539"/>
                <a:gd name="connsiteY5" fmla="*/ 1138774 h 1139779"/>
                <a:gd name="connsiteX6" fmla="*/ 150920 w 1485539"/>
                <a:gd name="connsiteY6" fmla="*/ 890199 h 1139779"/>
                <a:gd name="connsiteX7" fmla="*/ 0 w 1485539"/>
                <a:gd name="connsiteY7" fmla="*/ 464071 h 1139779"/>
                <a:gd name="connsiteX8" fmla="*/ 177553 w 1485539"/>
                <a:gd name="connsiteY8" fmla="*/ 64576 h 1139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5539" h="1139779">
                  <a:moveTo>
                    <a:pt x="177553" y="64576"/>
                  </a:moveTo>
                  <a:cubicBezTo>
                    <a:pt x="288524" y="-12364"/>
                    <a:pt x="467557" y="-527"/>
                    <a:pt x="665825" y="2432"/>
                  </a:cubicBezTo>
                  <a:cubicBezTo>
                    <a:pt x="864093" y="5391"/>
                    <a:pt x="1233996" y="-12364"/>
                    <a:pt x="1367161" y="82331"/>
                  </a:cubicBezTo>
                  <a:cubicBezTo>
                    <a:pt x="1500326" y="177026"/>
                    <a:pt x="1501805" y="424122"/>
                    <a:pt x="1464815" y="570603"/>
                  </a:cubicBezTo>
                  <a:cubicBezTo>
                    <a:pt x="1427825" y="717084"/>
                    <a:pt x="1272466" y="866525"/>
                    <a:pt x="1145219" y="961220"/>
                  </a:cubicBezTo>
                  <a:cubicBezTo>
                    <a:pt x="1017973" y="1055915"/>
                    <a:pt x="867053" y="1150611"/>
                    <a:pt x="701336" y="1138774"/>
                  </a:cubicBezTo>
                  <a:cubicBezTo>
                    <a:pt x="535620" y="1126937"/>
                    <a:pt x="267809" y="1002650"/>
                    <a:pt x="150920" y="890199"/>
                  </a:cubicBezTo>
                  <a:cubicBezTo>
                    <a:pt x="34031" y="777748"/>
                    <a:pt x="0" y="595756"/>
                    <a:pt x="0" y="464071"/>
                  </a:cubicBezTo>
                  <a:cubicBezTo>
                    <a:pt x="0" y="332386"/>
                    <a:pt x="66582" y="141516"/>
                    <a:pt x="177553" y="64576"/>
                  </a:cubicBezTo>
                  <a:close/>
                </a:path>
              </a:pathLst>
            </a:cu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a:extLst>
                <a:ext uri="{FF2B5EF4-FFF2-40B4-BE49-F238E27FC236}">
                  <a16:creationId xmlns:a16="http://schemas.microsoft.com/office/drawing/2014/main" id="{EEE44BB1-CD7E-4627-90FE-C3C5A56B7A16}"/>
                </a:ext>
              </a:extLst>
            </p:cNvPr>
            <p:cNvSpPr/>
            <p:nvPr/>
          </p:nvSpPr>
          <p:spPr>
            <a:xfrm>
              <a:off x="2438388" y="3443369"/>
              <a:ext cx="1397084" cy="1587536"/>
            </a:xfrm>
            <a:custGeom>
              <a:avLst/>
              <a:gdLst>
                <a:gd name="connsiteX0" fmla="*/ 224913 w 1397084"/>
                <a:gd name="connsiteY0" fmla="*/ 285252 h 1587536"/>
                <a:gd name="connsiteX1" fmla="*/ 526754 w 1397084"/>
                <a:gd name="connsiteY1" fmla="*/ 98821 h 1587536"/>
                <a:gd name="connsiteX2" fmla="*/ 686552 w 1397084"/>
                <a:gd name="connsiteY2" fmla="*/ 1167 h 1587536"/>
                <a:gd name="connsiteX3" fmla="*/ 961760 w 1397084"/>
                <a:gd name="connsiteY3" fmla="*/ 160965 h 1587536"/>
                <a:gd name="connsiteX4" fmla="*/ 1183701 w 1397084"/>
                <a:gd name="connsiteY4" fmla="*/ 374029 h 1587536"/>
                <a:gd name="connsiteX5" fmla="*/ 1396765 w 1397084"/>
                <a:gd name="connsiteY5" fmla="*/ 880056 h 1587536"/>
                <a:gd name="connsiteX6" fmla="*/ 1219212 w 1397084"/>
                <a:gd name="connsiteY6" fmla="*/ 1315062 h 1587536"/>
                <a:gd name="connsiteX7" fmla="*/ 757573 w 1397084"/>
                <a:gd name="connsiteY7" fmla="*/ 1581392 h 1587536"/>
                <a:gd name="connsiteX8" fmla="*/ 322567 w 1397084"/>
                <a:gd name="connsiteY8" fmla="*/ 1465982 h 1587536"/>
                <a:gd name="connsiteX9" fmla="*/ 20727 w 1397084"/>
                <a:gd name="connsiteY9" fmla="*/ 1066487 h 1587536"/>
                <a:gd name="connsiteX10" fmla="*/ 47360 w 1397084"/>
                <a:gd name="connsiteY10" fmla="*/ 462806 h 1587536"/>
                <a:gd name="connsiteX11" fmla="*/ 224913 w 1397084"/>
                <a:gd name="connsiteY11" fmla="*/ 285252 h 15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7084" h="1587536">
                  <a:moveTo>
                    <a:pt x="224913" y="285252"/>
                  </a:moveTo>
                  <a:cubicBezTo>
                    <a:pt x="304812" y="224588"/>
                    <a:pt x="526754" y="98821"/>
                    <a:pt x="526754" y="98821"/>
                  </a:cubicBezTo>
                  <a:cubicBezTo>
                    <a:pt x="603694" y="51473"/>
                    <a:pt x="614051" y="-9190"/>
                    <a:pt x="686552" y="1167"/>
                  </a:cubicBezTo>
                  <a:cubicBezTo>
                    <a:pt x="759053" y="11524"/>
                    <a:pt x="878902" y="98822"/>
                    <a:pt x="961760" y="160965"/>
                  </a:cubicBezTo>
                  <a:cubicBezTo>
                    <a:pt x="1044618" y="223108"/>
                    <a:pt x="1111200" y="254180"/>
                    <a:pt x="1183701" y="374029"/>
                  </a:cubicBezTo>
                  <a:cubicBezTo>
                    <a:pt x="1256202" y="493878"/>
                    <a:pt x="1390847" y="723217"/>
                    <a:pt x="1396765" y="880056"/>
                  </a:cubicBezTo>
                  <a:cubicBezTo>
                    <a:pt x="1402683" y="1036895"/>
                    <a:pt x="1325744" y="1198173"/>
                    <a:pt x="1219212" y="1315062"/>
                  </a:cubicBezTo>
                  <a:cubicBezTo>
                    <a:pt x="1112680" y="1431951"/>
                    <a:pt x="907014" y="1556239"/>
                    <a:pt x="757573" y="1581392"/>
                  </a:cubicBezTo>
                  <a:cubicBezTo>
                    <a:pt x="608132" y="1606545"/>
                    <a:pt x="445375" y="1551799"/>
                    <a:pt x="322567" y="1465982"/>
                  </a:cubicBezTo>
                  <a:cubicBezTo>
                    <a:pt x="199759" y="1380165"/>
                    <a:pt x="66595" y="1233683"/>
                    <a:pt x="20727" y="1066487"/>
                  </a:cubicBezTo>
                  <a:cubicBezTo>
                    <a:pt x="-25141" y="899291"/>
                    <a:pt x="14809" y="588573"/>
                    <a:pt x="47360" y="462806"/>
                  </a:cubicBezTo>
                  <a:cubicBezTo>
                    <a:pt x="79911" y="337039"/>
                    <a:pt x="145014" y="345916"/>
                    <a:pt x="224913" y="285252"/>
                  </a:cubicBezTo>
                  <a:close/>
                </a:path>
              </a:pathLst>
            </a:custGeom>
            <a:no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90070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7A761-1B86-41F5-97B4-669057F923F1}"/>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C644F9AA-8A9A-48BA-BA4B-C2E1FD139B20}"/>
              </a:ext>
            </a:extLst>
          </p:cNvPr>
          <p:cNvSpPr>
            <a:spLocks noGrp="1"/>
          </p:cNvSpPr>
          <p:nvPr>
            <p:ph idx="1"/>
          </p:nvPr>
        </p:nvSpPr>
        <p:spPr/>
        <p:txBody>
          <a:bodyPr/>
          <a:lstStyle/>
          <a:p>
            <a:r>
              <a:rPr lang="zh-CN" altLang="en-US" dirty="0"/>
              <a:t>算法的</a:t>
            </a:r>
            <a:r>
              <a:rPr lang="zh-CN" altLang="en-US" dirty="0">
                <a:solidFill>
                  <a:srgbClr val="FF0000"/>
                </a:solidFill>
              </a:rPr>
              <a:t>第五步</a:t>
            </a:r>
            <a:r>
              <a:rPr lang="zh-CN" altLang="en-US" dirty="0"/>
              <a:t>，我们使用</a:t>
            </a:r>
            <a:r>
              <a:rPr lang="zh-CN" altLang="en-US" dirty="0">
                <a:solidFill>
                  <a:srgbClr val="FF0000"/>
                </a:solidFill>
              </a:rPr>
              <a:t>第四步</a:t>
            </a:r>
            <a:r>
              <a:rPr lang="zh-CN" altLang="en-US" dirty="0"/>
              <a:t>得到的矩阵数据来表示节点属于社区的可能性。</a:t>
            </a:r>
            <a:endParaRPr lang="en-US" altLang="zh-CN" dirty="0"/>
          </a:p>
          <a:p>
            <a:pPr marL="0" indent="0">
              <a:buNone/>
            </a:pPr>
            <a:endParaRPr lang="en-US" altLang="zh-CN" dirty="0"/>
          </a:p>
          <a:p>
            <a:r>
              <a:rPr lang="zh-CN" altLang="en-US" dirty="0"/>
              <a:t>文章中提到了处理三种网络的策略，在这里我们只描述处理重叠社区的策略。</a:t>
            </a:r>
            <a:endParaRPr lang="en-US" altLang="zh-CN" dirty="0"/>
          </a:p>
          <a:p>
            <a:pPr marL="0" indent="0">
              <a:buNone/>
            </a:pPr>
            <a:endParaRPr lang="en-US" altLang="zh-CN" dirty="0"/>
          </a:p>
          <a:p>
            <a:r>
              <a:rPr lang="zh-CN" altLang="en-US" dirty="0"/>
              <a:t>因为我们在第四步中已经得到了节点</a:t>
            </a:r>
            <a:r>
              <a:rPr lang="en-US" altLang="zh-CN" dirty="0"/>
              <a:t>v</a:t>
            </a:r>
            <a:r>
              <a:rPr lang="zh-CN" altLang="en-US" dirty="0"/>
              <a:t>属于社区</a:t>
            </a:r>
            <a:r>
              <a:rPr lang="en-US" altLang="zh-CN" dirty="0"/>
              <a:t>C</a:t>
            </a:r>
            <a:r>
              <a:rPr lang="zh-CN" altLang="en-US" dirty="0"/>
              <a:t>的权重矩阵，该矩阵中的元素值越大则认为该点越有可能属于它对应的社区。</a:t>
            </a:r>
            <a:endParaRPr lang="en-US" altLang="zh-CN" dirty="0"/>
          </a:p>
          <a:p>
            <a:endParaRPr lang="en-US" altLang="zh-CN" dirty="0"/>
          </a:p>
          <a:p>
            <a:r>
              <a:rPr lang="zh-CN" altLang="en-US" dirty="0"/>
              <a:t>因为要处理重叠网络社区结构，即一个节点可能同时属于多个社区分划，所以我们需要指定一个阈值，当矩阵元素的值大于这个阈值时则认为该节点属于这个社区。</a:t>
            </a:r>
          </a:p>
        </p:txBody>
      </p:sp>
    </p:spTree>
    <p:extLst>
      <p:ext uri="{BB962C8B-B14F-4D97-AF65-F5344CB8AC3E}">
        <p14:creationId xmlns:p14="http://schemas.microsoft.com/office/powerpoint/2010/main" val="201603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E384E3C8-438C-4BB4-920D-042CD9535A85}"/>
              </a:ext>
            </a:extLst>
          </p:cNvPr>
          <p:cNvGraphicFramePr>
            <a:graphicFrameLocks noGrp="1"/>
          </p:cNvGraphicFramePr>
          <p:nvPr>
            <p:extLst>
              <p:ext uri="{D42A27DB-BD31-4B8C-83A1-F6EECF244321}">
                <p14:modId xmlns:p14="http://schemas.microsoft.com/office/powerpoint/2010/main" val="3488716579"/>
              </p:ext>
            </p:extLst>
          </p:nvPr>
        </p:nvGraphicFramePr>
        <p:xfrm>
          <a:off x="1034425" y="2168111"/>
          <a:ext cx="3314292" cy="2926080"/>
        </p:xfrm>
        <a:graphic>
          <a:graphicData uri="http://schemas.openxmlformats.org/drawingml/2006/table">
            <a:tbl>
              <a:tblPr firstRow="1" bandRow="1">
                <a:tableStyleId>{5C22544A-7EE6-4342-B048-85BDC9FD1C3A}</a:tableStyleId>
              </a:tblPr>
              <a:tblGrid>
                <a:gridCol w="1104764">
                  <a:extLst>
                    <a:ext uri="{9D8B030D-6E8A-4147-A177-3AD203B41FA5}">
                      <a16:colId xmlns:a16="http://schemas.microsoft.com/office/drawing/2014/main" val="1161238245"/>
                    </a:ext>
                  </a:extLst>
                </a:gridCol>
                <a:gridCol w="1104764">
                  <a:extLst>
                    <a:ext uri="{9D8B030D-6E8A-4147-A177-3AD203B41FA5}">
                      <a16:colId xmlns:a16="http://schemas.microsoft.com/office/drawing/2014/main" val="2066167491"/>
                    </a:ext>
                  </a:extLst>
                </a:gridCol>
                <a:gridCol w="1104764">
                  <a:extLst>
                    <a:ext uri="{9D8B030D-6E8A-4147-A177-3AD203B41FA5}">
                      <a16:colId xmlns:a16="http://schemas.microsoft.com/office/drawing/2014/main" val="1867237663"/>
                    </a:ext>
                  </a:extLst>
                </a:gridCol>
              </a:tblGrid>
              <a:tr h="302245">
                <a:tc>
                  <a:txBody>
                    <a:bodyPr/>
                    <a:lstStyle/>
                    <a:p>
                      <a:endParaRPr lang="zh-CN" altLang="en-US" dirty="0"/>
                    </a:p>
                  </a:txBody>
                  <a:tcPr/>
                </a:tc>
                <a:tc>
                  <a:txBody>
                    <a:bodyPr/>
                    <a:lstStyle/>
                    <a:p>
                      <a:r>
                        <a:rPr lang="en-US" altLang="zh-CN" dirty="0"/>
                        <a:t>MC1</a:t>
                      </a:r>
                      <a:endParaRPr lang="zh-CN" altLang="en-US" dirty="0"/>
                    </a:p>
                  </a:txBody>
                  <a:tcPr/>
                </a:tc>
                <a:tc>
                  <a:txBody>
                    <a:bodyPr/>
                    <a:lstStyle/>
                    <a:p>
                      <a:r>
                        <a:rPr lang="en-US" altLang="zh-CN" dirty="0"/>
                        <a:t>MC2</a:t>
                      </a:r>
                      <a:endParaRPr lang="zh-CN" altLang="en-US" dirty="0"/>
                    </a:p>
                  </a:txBody>
                  <a:tcPr/>
                </a:tc>
                <a:extLst>
                  <a:ext uri="{0D108BD9-81ED-4DB2-BD59-A6C34878D82A}">
                    <a16:rowId xmlns:a16="http://schemas.microsoft.com/office/drawing/2014/main" val="2039567585"/>
                  </a:ext>
                </a:extLst>
              </a:tr>
              <a:tr h="302245">
                <a:tc>
                  <a:txBody>
                    <a:bodyPr/>
                    <a:lstStyle/>
                    <a:p>
                      <a:r>
                        <a:rPr lang="en-US" altLang="zh-CN" dirty="0"/>
                        <a:t>A</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230886072"/>
                  </a:ext>
                </a:extLst>
              </a:tr>
              <a:tr h="302245">
                <a:tc>
                  <a:txBody>
                    <a:bodyPr/>
                    <a:lstStyle/>
                    <a:p>
                      <a:r>
                        <a:rPr lang="en-US" altLang="zh-CN" dirty="0"/>
                        <a:t>B</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483725066"/>
                  </a:ext>
                </a:extLst>
              </a:tr>
              <a:tr h="302245">
                <a:tc>
                  <a:txBody>
                    <a:bodyPr/>
                    <a:lstStyle/>
                    <a:p>
                      <a:r>
                        <a:rPr lang="en-US" altLang="zh-CN" dirty="0"/>
                        <a:t>C</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621452447"/>
                  </a:ext>
                </a:extLst>
              </a:tr>
              <a:tr h="302245">
                <a:tc>
                  <a:txBody>
                    <a:bodyPr/>
                    <a:lstStyle/>
                    <a:p>
                      <a:r>
                        <a:rPr lang="en-US" altLang="zh-CN" dirty="0"/>
                        <a:t>D</a:t>
                      </a:r>
                      <a:endParaRPr lang="zh-CN" altLang="en-US" dirty="0"/>
                    </a:p>
                  </a:txBody>
                  <a:tcPr/>
                </a:tc>
                <a:tc>
                  <a:txBody>
                    <a:bodyPr/>
                    <a:lstStyle/>
                    <a:p>
                      <a:r>
                        <a:rPr lang="en-US" altLang="zh-CN" dirty="0"/>
                        <a:t>1/3</a:t>
                      </a:r>
                      <a:endParaRPr lang="zh-CN" altLang="en-US" dirty="0"/>
                    </a:p>
                  </a:txBody>
                  <a:tcPr/>
                </a:tc>
                <a:tc>
                  <a:txBody>
                    <a:bodyPr/>
                    <a:lstStyle/>
                    <a:p>
                      <a:pPr marL="0" algn="l" defTabSz="457200" rtl="0" eaLnBrk="1" latinLnBrk="0" hangingPunct="1"/>
                      <a:r>
                        <a:rPr lang="en-US" altLang="zh-CN" sz="1800" kern="1200" dirty="0">
                          <a:solidFill>
                            <a:schemeClr val="dk1"/>
                          </a:solidFill>
                          <a:latin typeface="+mn-lt"/>
                          <a:ea typeface="+mn-ea"/>
                          <a:cs typeface="+mn-cs"/>
                        </a:rPr>
                        <a:t>1/2</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098754353"/>
                  </a:ext>
                </a:extLst>
              </a:tr>
              <a:tr h="302245">
                <a:tc>
                  <a:txBody>
                    <a:bodyPr/>
                    <a:lstStyle/>
                    <a:p>
                      <a:r>
                        <a:rPr lang="en-US" altLang="zh-CN" dirty="0"/>
                        <a:t>E</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1617005554"/>
                  </a:ext>
                </a:extLst>
              </a:tr>
              <a:tr h="302245">
                <a:tc>
                  <a:txBody>
                    <a:bodyPr/>
                    <a:lstStyle/>
                    <a:p>
                      <a:r>
                        <a:rPr lang="en-US" altLang="zh-CN" dirty="0"/>
                        <a:t>F</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3866779137"/>
                  </a:ext>
                </a:extLst>
              </a:tr>
              <a:tr h="302245">
                <a:tc>
                  <a:txBody>
                    <a:bodyPr/>
                    <a:lstStyle/>
                    <a:p>
                      <a:r>
                        <a:rPr lang="en-US" altLang="zh-CN" dirty="0"/>
                        <a:t>G</a:t>
                      </a:r>
                      <a:endParaRPr lang="zh-CN" altLang="en-US" dirty="0"/>
                    </a:p>
                  </a:txBody>
                  <a:tcPr/>
                </a:tc>
                <a:tc>
                  <a:txBody>
                    <a:bodyPr/>
                    <a:lstStyle/>
                    <a:p>
                      <a:r>
                        <a:rPr lang="en-US" altLang="zh-CN" dirty="0"/>
                        <a:t>0</a:t>
                      </a:r>
                      <a:endParaRPr lang="zh-CN" altLang="en-US" dirty="0"/>
                    </a:p>
                  </a:txBody>
                  <a:tcPr/>
                </a:tc>
                <a:tc>
                  <a:txBody>
                    <a:bodyPr/>
                    <a:lstStyle/>
                    <a:p>
                      <a:r>
                        <a:rPr lang="en-US" altLang="zh-CN" dirty="0"/>
                        <a:t>3/4</a:t>
                      </a:r>
                      <a:endParaRPr lang="zh-CN" altLang="en-US" dirty="0"/>
                    </a:p>
                  </a:txBody>
                  <a:tcPr/>
                </a:tc>
                <a:extLst>
                  <a:ext uri="{0D108BD9-81ED-4DB2-BD59-A6C34878D82A}">
                    <a16:rowId xmlns:a16="http://schemas.microsoft.com/office/drawing/2014/main" val="4045059611"/>
                  </a:ext>
                </a:extLst>
              </a:tr>
            </a:tbl>
          </a:graphicData>
        </a:graphic>
      </p:graphicFrame>
      <p:sp>
        <p:nvSpPr>
          <p:cNvPr id="7" name="箭头: 右 6">
            <a:extLst>
              <a:ext uri="{FF2B5EF4-FFF2-40B4-BE49-F238E27FC236}">
                <a16:creationId xmlns:a16="http://schemas.microsoft.com/office/drawing/2014/main" id="{5F7AC99B-3D1E-4CF0-9F68-8CD21CF707CD}"/>
              </a:ext>
            </a:extLst>
          </p:cNvPr>
          <p:cNvSpPr/>
          <p:nvPr/>
        </p:nvSpPr>
        <p:spPr>
          <a:xfrm>
            <a:off x="5260705" y="3229092"/>
            <a:ext cx="1580225" cy="63031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6" name="组合 55">
            <a:extLst>
              <a:ext uri="{FF2B5EF4-FFF2-40B4-BE49-F238E27FC236}">
                <a16:creationId xmlns:a16="http://schemas.microsoft.com/office/drawing/2014/main" id="{287BD90E-F1BA-42F0-9C5D-5EB019C730DD}"/>
              </a:ext>
            </a:extLst>
          </p:cNvPr>
          <p:cNvGrpSpPr/>
          <p:nvPr/>
        </p:nvGrpSpPr>
        <p:grpSpPr>
          <a:xfrm>
            <a:off x="8127021" y="2499522"/>
            <a:ext cx="1471541" cy="2472898"/>
            <a:chOff x="2256219" y="2032986"/>
            <a:chExt cx="889573" cy="1836937"/>
          </a:xfrm>
        </p:grpSpPr>
        <p:sp>
          <p:nvSpPr>
            <p:cNvPr id="60" name="椭圆 59">
              <a:extLst>
                <a:ext uri="{FF2B5EF4-FFF2-40B4-BE49-F238E27FC236}">
                  <a16:creationId xmlns:a16="http://schemas.microsoft.com/office/drawing/2014/main" id="{54C115FA-E922-4091-B0D8-5972EC429CF8}"/>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1" name="椭圆 60">
              <a:extLst>
                <a:ext uri="{FF2B5EF4-FFF2-40B4-BE49-F238E27FC236}">
                  <a16:creationId xmlns:a16="http://schemas.microsoft.com/office/drawing/2014/main" id="{CDA0BCE4-72ED-4949-9FC1-D23A31DE9B5F}"/>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2" name="椭圆 61">
              <a:extLst>
                <a:ext uri="{FF2B5EF4-FFF2-40B4-BE49-F238E27FC236}">
                  <a16:creationId xmlns:a16="http://schemas.microsoft.com/office/drawing/2014/main" id="{A6C8D14A-56F5-4DA8-8729-FCD53948029C}"/>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63" name="椭圆 62">
              <a:extLst>
                <a:ext uri="{FF2B5EF4-FFF2-40B4-BE49-F238E27FC236}">
                  <a16:creationId xmlns:a16="http://schemas.microsoft.com/office/drawing/2014/main" id="{AE96A8EC-C850-47EC-B4CE-7D1CA490C945}"/>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64" name="椭圆 63">
              <a:extLst>
                <a:ext uri="{FF2B5EF4-FFF2-40B4-BE49-F238E27FC236}">
                  <a16:creationId xmlns:a16="http://schemas.microsoft.com/office/drawing/2014/main" id="{0E008AF5-DD9D-4582-8840-CE757DDD41CF}"/>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65" name="椭圆 64">
              <a:extLst>
                <a:ext uri="{FF2B5EF4-FFF2-40B4-BE49-F238E27FC236}">
                  <a16:creationId xmlns:a16="http://schemas.microsoft.com/office/drawing/2014/main" id="{FB2D5592-70E7-4395-BBE2-2E7076DA7F79}"/>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66" name="椭圆 65">
              <a:extLst>
                <a:ext uri="{FF2B5EF4-FFF2-40B4-BE49-F238E27FC236}">
                  <a16:creationId xmlns:a16="http://schemas.microsoft.com/office/drawing/2014/main" id="{09CEAEA0-4807-47CE-A3F1-478F6658D716}"/>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67" name="直接连接符 66">
              <a:extLst>
                <a:ext uri="{FF2B5EF4-FFF2-40B4-BE49-F238E27FC236}">
                  <a16:creationId xmlns:a16="http://schemas.microsoft.com/office/drawing/2014/main" id="{06E72548-71B1-4397-906E-EFB3C050AE9B}"/>
                </a:ext>
              </a:extLst>
            </p:cNvPr>
            <p:cNvCxnSpPr>
              <a:cxnSpLocks/>
              <a:stCxn id="60" idx="3"/>
              <a:endCxn id="61"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A589801-C9BD-4F6E-89C9-E4E6172170AB}"/>
                </a:ext>
              </a:extLst>
            </p:cNvPr>
            <p:cNvCxnSpPr>
              <a:cxnSpLocks/>
              <a:stCxn id="60" idx="5"/>
              <a:endCxn id="62"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8B30C88-4E61-44CA-AB9E-CCFE641CC703}"/>
                </a:ext>
              </a:extLst>
            </p:cNvPr>
            <p:cNvCxnSpPr>
              <a:cxnSpLocks/>
              <a:stCxn id="61" idx="5"/>
              <a:endCxn id="63"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3C164DC-48B6-450F-BB56-897989EE8FD8}"/>
                </a:ext>
              </a:extLst>
            </p:cNvPr>
            <p:cNvCxnSpPr>
              <a:cxnSpLocks/>
              <a:stCxn id="62" idx="3"/>
              <a:endCxn id="63"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151CADC7-7BE8-422F-B0B6-9DC6A928B879}"/>
                </a:ext>
              </a:extLst>
            </p:cNvPr>
            <p:cNvCxnSpPr>
              <a:cxnSpLocks/>
              <a:stCxn id="63" idx="3"/>
              <a:endCxn id="64"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894E0D1-4EF7-457D-B813-F5016A36B8E1}"/>
                </a:ext>
              </a:extLst>
            </p:cNvPr>
            <p:cNvCxnSpPr>
              <a:cxnSpLocks/>
              <a:stCxn id="63" idx="5"/>
              <a:endCxn id="65"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0AEFCC6-EF3A-477A-993A-6D64439599E7}"/>
                </a:ext>
              </a:extLst>
            </p:cNvPr>
            <p:cNvCxnSpPr>
              <a:cxnSpLocks/>
              <a:stCxn id="64" idx="5"/>
              <a:endCxn id="66"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BD0571A-A791-44F4-A175-6008C0B42BF1}"/>
                </a:ext>
              </a:extLst>
            </p:cNvPr>
            <p:cNvCxnSpPr>
              <a:cxnSpLocks/>
              <a:stCxn id="65" idx="3"/>
              <a:endCxn id="66"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09C4B8A8-86EC-4D1F-A3C9-53A8F0F09615}"/>
              </a:ext>
            </a:extLst>
          </p:cNvPr>
          <p:cNvSpPr txBox="1"/>
          <p:nvPr/>
        </p:nvSpPr>
        <p:spPr>
          <a:xfrm>
            <a:off x="9846867" y="2086252"/>
            <a:ext cx="531130" cy="276999"/>
          </a:xfrm>
          <a:prstGeom prst="rect">
            <a:avLst/>
          </a:prstGeom>
          <a:noFill/>
        </p:spPr>
        <p:txBody>
          <a:bodyPr wrap="square" rtlCol="0">
            <a:spAutoFit/>
          </a:bodyPr>
          <a:lstStyle/>
          <a:p>
            <a:r>
              <a:rPr lang="en-US" altLang="zh-CN" sz="1200" dirty="0"/>
              <a:t>OC1</a:t>
            </a:r>
            <a:endParaRPr lang="zh-CN" altLang="en-US" sz="1200" dirty="0"/>
          </a:p>
        </p:txBody>
      </p:sp>
      <p:sp>
        <p:nvSpPr>
          <p:cNvPr id="77" name="文本框 76">
            <a:extLst>
              <a:ext uri="{FF2B5EF4-FFF2-40B4-BE49-F238E27FC236}">
                <a16:creationId xmlns:a16="http://schemas.microsoft.com/office/drawing/2014/main" id="{D01C13D5-EAC1-4CC4-9507-E244551EF530}"/>
              </a:ext>
            </a:extLst>
          </p:cNvPr>
          <p:cNvSpPr txBox="1"/>
          <p:nvPr/>
        </p:nvSpPr>
        <p:spPr>
          <a:xfrm>
            <a:off x="9785489" y="4695421"/>
            <a:ext cx="531130" cy="276999"/>
          </a:xfrm>
          <a:prstGeom prst="rect">
            <a:avLst/>
          </a:prstGeom>
          <a:noFill/>
        </p:spPr>
        <p:txBody>
          <a:bodyPr wrap="square" rtlCol="0">
            <a:spAutoFit/>
          </a:bodyPr>
          <a:lstStyle/>
          <a:p>
            <a:r>
              <a:rPr lang="en-US" altLang="zh-CN" sz="1200" dirty="0"/>
              <a:t>OC2</a:t>
            </a:r>
            <a:endParaRPr lang="zh-CN" altLang="en-US" sz="1200" dirty="0"/>
          </a:p>
        </p:txBody>
      </p:sp>
      <p:sp>
        <p:nvSpPr>
          <p:cNvPr id="78" name="文本框 77">
            <a:extLst>
              <a:ext uri="{FF2B5EF4-FFF2-40B4-BE49-F238E27FC236}">
                <a16:creationId xmlns:a16="http://schemas.microsoft.com/office/drawing/2014/main" id="{C51EA958-DD3D-46ED-8ECD-18EF07D5990F}"/>
              </a:ext>
            </a:extLst>
          </p:cNvPr>
          <p:cNvSpPr txBox="1"/>
          <p:nvPr/>
        </p:nvSpPr>
        <p:spPr>
          <a:xfrm>
            <a:off x="3546492" y="5622775"/>
            <a:ext cx="5307093" cy="923330"/>
          </a:xfrm>
          <a:prstGeom prst="rect">
            <a:avLst/>
          </a:prstGeom>
          <a:noFill/>
        </p:spPr>
        <p:txBody>
          <a:bodyPr wrap="square" rtlCol="0">
            <a:spAutoFit/>
          </a:bodyPr>
          <a:lstStyle/>
          <a:p>
            <a:r>
              <a:rPr lang="zh-CN" altLang="en-US" dirty="0"/>
              <a:t>由左图可知，如果我们假定阈值    为</a:t>
            </a:r>
            <a:r>
              <a:rPr lang="en-US" altLang="zh-CN" dirty="0"/>
              <a:t>1/6</a:t>
            </a:r>
            <a:r>
              <a:rPr lang="zh-CN" altLang="en-US" dirty="0"/>
              <a:t>，则可以知道，</a:t>
            </a:r>
            <a:r>
              <a:rPr lang="en-US" altLang="zh-CN" dirty="0"/>
              <a:t>ABCD</a:t>
            </a:r>
            <a:r>
              <a:rPr lang="zh-CN" altLang="en-US" dirty="0"/>
              <a:t>和</a:t>
            </a:r>
            <a:r>
              <a:rPr lang="en-US" altLang="zh-CN" dirty="0"/>
              <a:t>DEFG</a:t>
            </a:r>
            <a:r>
              <a:rPr lang="zh-CN" altLang="en-US" dirty="0"/>
              <a:t>为两个不同的社区，而</a:t>
            </a:r>
            <a:r>
              <a:rPr lang="en-US" altLang="zh-CN" dirty="0"/>
              <a:t>D</a:t>
            </a:r>
            <a:r>
              <a:rPr lang="zh-CN" altLang="en-US" dirty="0"/>
              <a:t>为重叠节点。</a:t>
            </a:r>
          </a:p>
        </p:txBody>
      </p:sp>
      <p:sp>
        <p:nvSpPr>
          <p:cNvPr id="79" name="任意多边形: 形状 78">
            <a:extLst>
              <a:ext uri="{FF2B5EF4-FFF2-40B4-BE49-F238E27FC236}">
                <a16:creationId xmlns:a16="http://schemas.microsoft.com/office/drawing/2014/main" id="{272822DE-6C33-4B19-B7CE-38445E965022}"/>
              </a:ext>
            </a:extLst>
          </p:cNvPr>
          <p:cNvSpPr/>
          <p:nvPr/>
        </p:nvSpPr>
        <p:spPr>
          <a:xfrm>
            <a:off x="7798884" y="2280488"/>
            <a:ext cx="2109402" cy="1676286"/>
          </a:xfrm>
          <a:custGeom>
            <a:avLst/>
            <a:gdLst>
              <a:gd name="connsiteX0" fmla="*/ 1016642 w 2109402"/>
              <a:gd name="connsiteY0" fmla="*/ 9951 h 1676286"/>
              <a:gd name="connsiteX1" fmla="*/ 1549302 w 2109402"/>
              <a:gd name="connsiteY1" fmla="*/ 63217 h 1676286"/>
              <a:gd name="connsiteX2" fmla="*/ 1993186 w 2109402"/>
              <a:gd name="connsiteY2" fmla="*/ 471590 h 1676286"/>
              <a:gd name="connsiteX3" fmla="*/ 2099718 w 2109402"/>
              <a:gd name="connsiteY3" fmla="*/ 1013128 h 1676286"/>
              <a:gd name="connsiteX4" fmla="*/ 1806755 w 2109402"/>
              <a:gd name="connsiteY4" fmla="*/ 1412623 h 1676286"/>
              <a:gd name="connsiteX5" fmla="*/ 1451648 w 2109402"/>
              <a:gd name="connsiteY5" fmla="*/ 1581298 h 1676286"/>
              <a:gd name="connsiteX6" fmla="*/ 705924 w 2109402"/>
              <a:gd name="connsiteY6" fmla="*/ 1670075 h 1676286"/>
              <a:gd name="connsiteX7" fmla="*/ 208774 w 2109402"/>
              <a:gd name="connsiteY7" fmla="*/ 1412623 h 1676286"/>
              <a:gd name="connsiteX8" fmla="*/ 4588 w 2109402"/>
              <a:gd name="connsiteY8" fmla="*/ 950984 h 1676286"/>
              <a:gd name="connsiteX9" fmla="*/ 102242 w 2109402"/>
              <a:gd name="connsiteY9" fmla="*/ 427201 h 1676286"/>
              <a:gd name="connsiteX10" fmla="*/ 492860 w 2109402"/>
              <a:gd name="connsiteY10" fmla="*/ 151994 h 1676286"/>
              <a:gd name="connsiteX11" fmla="*/ 1016642 w 2109402"/>
              <a:gd name="connsiteY11" fmla="*/ 9951 h 16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09402" h="1676286">
                <a:moveTo>
                  <a:pt x="1016642" y="9951"/>
                </a:moveTo>
                <a:cubicBezTo>
                  <a:pt x="1192716" y="-4845"/>
                  <a:pt x="1386545" y="-13723"/>
                  <a:pt x="1549302" y="63217"/>
                </a:cubicBezTo>
                <a:cubicBezTo>
                  <a:pt x="1712059" y="140157"/>
                  <a:pt x="1901450" y="313272"/>
                  <a:pt x="1993186" y="471590"/>
                </a:cubicBezTo>
                <a:cubicBezTo>
                  <a:pt x="2084922" y="629909"/>
                  <a:pt x="2130790" y="856289"/>
                  <a:pt x="2099718" y="1013128"/>
                </a:cubicBezTo>
                <a:cubicBezTo>
                  <a:pt x="2068646" y="1169967"/>
                  <a:pt x="1914767" y="1317928"/>
                  <a:pt x="1806755" y="1412623"/>
                </a:cubicBezTo>
                <a:cubicBezTo>
                  <a:pt x="1698743" y="1507318"/>
                  <a:pt x="1635120" y="1538389"/>
                  <a:pt x="1451648" y="1581298"/>
                </a:cubicBezTo>
                <a:cubicBezTo>
                  <a:pt x="1268176" y="1624207"/>
                  <a:pt x="913070" y="1698188"/>
                  <a:pt x="705924" y="1670075"/>
                </a:cubicBezTo>
                <a:cubicBezTo>
                  <a:pt x="498778" y="1641963"/>
                  <a:pt x="325663" y="1532471"/>
                  <a:pt x="208774" y="1412623"/>
                </a:cubicBezTo>
                <a:cubicBezTo>
                  <a:pt x="91885" y="1292775"/>
                  <a:pt x="22343" y="1115221"/>
                  <a:pt x="4588" y="950984"/>
                </a:cubicBezTo>
                <a:cubicBezTo>
                  <a:pt x="-13167" y="786747"/>
                  <a:pt x="20863" y="560366"/>
                  <a:pt x="102242" y="427201"/>
                </a:cubicBezTo>
                <a:cubicBezTo>
                  <a:pt x="183621" y="294036"/>
                  <a:pt x="346378" y="220056"/>
                  <a:pt x="492860" y="151994"/>
                </a:cubicBezTo>
                <a:cubicBezTo>
                  <a:pt x="639342" y="83932"/>
                  <a:pt x="840568" y="24747"/>
                  <a:pt x="1016642" y="9951"/>
                </a:cubicBezTo>
                <a:close/>
              </a:path>
            </a:pathLst>
          </a:custGeom>
          <a:noFill/>
          <a:ln>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0" name="对象 79">
            <a:extLst>
              <a:ext uri="{FF2B5EF4-FFF2-40B4-BE49-F238E27FC236}">
                <a16:creationId xmlns:a16="http://schemas.microsoft.com/office/drawing/2014/main" id="{6517F41F-A0AC-4C8E-8346-7B1B55E52E3C}"/>
              </a:ext>
            </a:extLst>
          </p:cNvPr>
          <p:cNvGraphicFramePr>
            <a:graphicFrameLocks noChangeAspect="1"/>
          </p:cNvGraphicFramePr>
          <p:nvPr>
            <p:extLst>
              <p:ext uri="{D42A27DB-BD31-4B8C-83A1-F6EECF244321}">
                <p14:modId xmlns:p14="http://schemas.microsoft.com/office/powerpoint/2010/main" val="1889261367"/>
              </p:ext>
            </p:extLst>
          </p:nvPr>
        </p:nvGraphicFramePr>
        <p:xfrm>
          <a:off x="6840930" y="5607884"/>
          <a:ext cx="234573" cy="435291"/>
        </p:xfrm>
        <a:graphic>
          <a:graphicData uri="http://schemas.openxmlformats.org/presentationml/2006/ole">
            <mc:AlternateContent xmlns:mc="http://schemas.openxmlformats.org/markup-compatibility/2006">
              <mc:Choice xmlns:v="urn:schemas-microsoft-com:vml" Requires="v">
                <p:oleObj name="AxMath" r:id="rId2" imgW="153720" imgH="285120" progId="Equation.AxMath">
                  <p:embed/>
                </p:oleObj>
              </mc:Choice>
              <mc:Fallback>
                <p:oleObj name="AxMath" r:id="rId2" imgW="153720" imgH="285120" progId="Equation.AxMath">
                  <p:embed/>
                  <p:pic>
                    <p:nvPicPr>
                      <p:cNvPr id="0" name=""/>
                      <p:cNvPicPr/>
                      <p:nvPr/>
                    </p:nvPicPr>
                    <p:blipFill>
                      <a:blip r:embed="rId3"/>
                      <a:stretch>
                        <a:fillRect/>
                      </a:stretch>
                    </p:blipFill>
                    <p:spPr>
                      <a:xfrm>
                        <a:off x="6840930" y="5607884"/>
                        <a:ext cx="234573" cy="435291"/>
                      </a:xfrm>
                      <a:prstGeom prst="rect">
                        <a:avLst/>
                      </a:prstGeom>
                    </p:spPr>
                  </p:pic>
                </p:oleObj>
              </mc:Fallback>
            </mc:AlternateContent>
          </a:graphicData>
        </a:graphic>
      </p:graphicFrame>
      <p:sp>
        <p:nvSpPr>
          <p:cNvPr id="81" name="任意多边形: 形状 80">
            <a:extLst>
              <a:ext uri="{FF2B5EF4-FFF2-40B4-BE49-F238E27FC236}">
                <a16:creationId xmlns:a16="http://schemas.microsoft.com/office/drawing/2014/main" id="{673D9244-3F12-4081-8127-D44BF87C0DB8}"/>
              </a:ext>
            </a:extLst>
          </p:cNvPr>
          <p:cNvSpPr/>
          <p:nvPr/>
        </p:nvSpPr>
        <p:spPr>
          <a:xfrm>
            <a:off x="7759022" y="3275684"/>
            <a:ext cx="2114817" cy="2056742"/>
          </a:xfrm>
          <a:custGeom>
            <a:avLst/>
            <a:gdLst>
              <a:gd name="connsiteX0" fmla="*/ 657009 w 2114817"/>
              <a:gd name="connsiteY0" fmla="*/ 124464 h 2056742"/>
              <a:gd name="connsiteX1" fmla="*/ 1065382 w 2114817"/>
              <a:gd name="connsiteY1" fmla="*/ 176 h 2056742"/>
              <a:gd name="connsiteX2" fmla="*/ 1589164 w 2114817"/>
              <a:gd name="connsiteY2" fmla="*/ 142219 h 2056742"/>
              <a:gd name="connsiteX3" fmla="*/ 1979782 w 2114817"/>
              <a:gd name="connsiteY3" fmla="*/ 399671 h 2056742"/>
              <a:gd name="connsiteX4" fmla="*/ 2112947 w 2114817"/>
              <a:gd name="connsiteY4" fmla="*/ 1012231 h 2056742"/>
              <a:gd name="connsiteX5" fmla="*/ 1899883 w 2114817"/>
              <a:gd name="connsiteY5" fmla="*/ 1464992 h 2056742"/>
              <a:gd name="connsiteX6" fmla="*/ 1447122 w 2114817"/>
              <a:gd name="connsiteY6" fmla="*/ 1908875 h 2056742"/>
              <a:gd name="connsiteX7" fmla="*/ 772419 w 2114817"/>
              <a:gd name="connsiteY7" fmla="*/ 2042040 h 2056742"/>
              <a:gd name="connsiteX8" fmla="*/ 230881 w 2114817"/>
              <a:gd name="connsiteY8" fmla="*/ 1607034 h 2056742"/>
              <a:gd name="connsiteX9" fmla="*/ 61 w 2114817"/>
              <a:gd name="connsiteY9" fmla="*/ 958965 h 2056742"/>
              <a:gd name="connsiteX10" fmla="*/ 248636 w 2114817"/>
              <a:gd name="connsiteY10" fmla="*/ 559469 h 2056742"/>
              <a:gd name="connsiteX11" fmla="*/ 657009 w 2114817"/>
              <a:gd name="connsiteY11" fmla="*/ 124464 h 205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4817" h="2056742">
                <a:moveTo>
                  <a:pt x="657009" y="124464"/>
                </a:moveTo>
                <a:cubicBezTo>
                  <a:pt x="793133" y="31249"/>
                  <a:pt x="910023" y="-2783"/>
                  <a:pt x="1065382" y="176"/>
                </a:cubicBezTo>
                <a:cubicBezTo>
                  <a:pt x="1220741" y="3135"/>
                  <a:pt x="1436764" y="75637"/>
                  <a:pt x="1589164" y="142219"/>
                </a:cubicBezTo>
                <a:cubicBezTo>
                  <a:pt x="1741564" y="208801"/>
                  <a:pt x="1892485" y="254669"/>
                  <a:pt x="1979782" y="399671"/>
                </a:cubicBezTo>
                <a:cubicBezTo>
                  <a:pt x="2067079" y="544673"/>
                  <a:pt x="2126264" y="834677"/>
                  <a:pt x="2112947" y="1012231"/>
                </a:cubicBezTo>
                <a:cubicBezTo>
                  <a:pt x="2099630" y="1189785"/>
                  <a:pt x="2010854" y="1315551"/>
                  <a:pt x="1899883" y="1464992"/>
                </a:cubicBezTo>
                <a:cubicBezTo>
                  <a:pt x="1788912" y="1614433"/>
                  <a:pt x="1635033" y="1812700"/>
                  <a:pt x="1447122" y="1908875"/>
                </a:cubicBezTo>
                <a:cubicBezTo>
                  <a:pt x="1259211" y="2005050"/>
                  <a:pt x="975126" y="2092347"/>
                  <a:pt x="772419" y="2042040"/>
                </a:cubicBezTo>
                <a:cubicBezTo>
                  <a:pt x="569712" y="1991733"/>
                  <a:pt x="359607" y="1787547"/>
                  <a:pt x="230881" y="1607034"/>
                </a:cubicBezTo>
                <a:cubicBezTo>
                  <a:pt x="102155" y="1426522"/>
                  <a:pt x="-2898" y="1133559"/>
                  <a:pt x="61" y="958965"/>
                </a:cubicBezTo>
                <a:cubicBezTo>
                  <a:pt x="3020" y="784371"/>
                  <a:pt x="143583" y="692634"/>
                  <a:pt x="248636" y="559469"/>
                </a:cubicBezTo>
                <a:cubicBezTo>
                  <a:pt x="353689" y="426304"/>
                  <a:pt x="520885" y="217679"/>
                  <a:pt x="657009" y="124464"/>
                </a:cubicBezTo>
                <a:close/>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59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45662-EE0F-4307-9968-BC40FC217255}"/>
              </a:ext>
            </a:extLst>
          </p:cNvPr>
          <p:cNvSpPr>
            <a:spLocks noGrp="1"/>
          </p:cNvSpPr>
          <p:nvPr>
            <p:ph type="title"/>
          </p:nvPr>
        </p:nvSpPr>
        <p:spPr/>
        <p:txBody>
          <a:bodyPr/>
          <a:lstStyle/>
          <a:p>
            <a:r>
              <a:rPr lang="zh-CN" altLang="en-US" dirty="0"/>
              <a:t>在第一个应用中集成思想体现出的缺点</a:t>
            </a:r>
          </a:p>
        </p:txBody>
      </p:sp>
      <p:sp>
        <p:nvSpPr>
          <p:cNvPr id="3" name="内容占位符 2">
            <a:extLst>
              <a:ext uri="{FF2B5EF4-FFF2-40B4-BE49-F238E27FC236}">
                <a16:creationId xmlns:a16="http://schemas.microsoft.com/office/drawing/2014/main" id="{36F4F82D-CC97-439D-95FB-01D7D259CB4C}"/>
              </a:ext>
            </a:extLst>
          </p:cNvPr>
          <p:cNvSpPr>
            <a:spLocks noGrp="1"/>
          </p:cNvSpPr>
          <p:nvPr>
            <p:ph idx="1"/>
          </p:nvPr>
        </p:nvSpPr>
        <p:spPr/>
        <p:txBody>
          <a:bodyPr/>
          <a:lstStyle/>
          <a:p>
            <a:r>
              <a:rPr lang="zh-CN" altLang="en-US" dirty="0"/>
              <a:t>我们可以看到集成思想在这个算法中应用以识别重叠社区存在着一些难点</a:t>
            </a:r>
            <a:endParaRPr lang="en-US" altLang="zh-CN" dirty="0"/>
          </a:p>
          <a:p>
            <a:endParaRPr lang="en-US" altLang="zh-CN" dirty="0"/>
          </a:p>
          <a:p>
            <a:r>
              <a:rPr lang="zh-CN" altLang="en-US" dirty="0"/>
              <a:t>首先，算法要求我们在没有任何先验经验的情况下去确定一个点属于某个社区的判断条件（即阈值    ）。如果没有这个阈值就无法识别重叠社区，所以这个阈值的选取至关重要。</a:t>
            </a:r>
            <a:endParaRPr lang="en-US" altLang="zh-CN" dirty="0"/>
          </a:p>
          <a:p>
            <a:endParaRPr lang="en-US" altLang="zh-CN" dirty="0"/>
          </a:p>
          <a:p>
            <a:r>
              <a:rPr lang="zh-CN" altLang="en-US" dirty="0"/>
              <a:t>其次，该算法的时间复杂度是建立在经典算法的基础之上的，所以如果选取的经典社区发现算法带来的时间复杂度很高，那么集成思想由于需要多次调用经典社区发现算法，所以它的时间复杂度会变得很高。所以，我们需要对集成带来的优势和较高的时间复杂度之间进行取舍，衡量这种“牺牲”带来的优势是否是值得的。</a:t>
            </a:r>
          </a:p>
        </p:txBody>
      </p:sp>
      <p:graphicFrame>
        <p:nvGraphicFramePr>
          <p:cNvPr id="4" name="对象 3">
            <a:extLst>
              <a:ext uri="{FF2B5EF4-FFF2-40B4-BE49-F238E27FC236}">
                <a16:creationId xmlns:a16="http://schemas.microsoft.com/office/drawing/2014/main" id="{4ABFE8D7-1C5C-4D34-9C5E-0CF6A5C66E20}"/>
              </a:ext>
            </a:extLst>
          </p:cNvPr>
          <p:cNvGraphicFramePr>
            <a:graphicFrameLocks noChangeAspect="1"/>
          </p:cNvGraphicFramePr>
          <p:nvPr>
            <p:extLst>
              <p:ext uri="{D42A27DB-BD31-4B8C-83A1-F6EECF244321}">
                <p14:modId xmlns:p14="http://schemas.microsoft.com/office/powerpoint/2010/main" val="2382878412"/>
              </p:ext>
            </p:extLst>
          </p:nvPr>
        </p:nvGraphicFramePr>
        <p:xfrm>
          <a:off x="4666171" y="3184331"/>
          <a:ext cx="225425" cy="418313"/>
        </p:xfrm>
        <a:graphic>
          <a:graphicData uri="http://schemas.openxmlformats.org/presentationml/2006/ole">
            <mc:AlternateContent xmlns:mc="http://schemas.openxmlformats.org/markup-compatibility/2006">
              <mc:Choice xmlns:v="urn:schemas-microsoft-com:vml" Requires="v">
                <p:oleObj name="AxMath" r:id="rId2" imgW="153720" imgH="285120" progId="Equation.AxMath">
                  <p:embed/>
                </p:oleObj>
              </mc:Choice>
              <mc:Fallback>
                <p:oleObj name="AxMath" r:id="rId2" imgW="153720" imgH="285120" progId="Equation.AxMath">
                  <p:embed/>
                  <p:pic>
                    <p:nvPicPr>
                      <p:cNvPr id="0" name=""/>
                      <p:cNvPicPr/>
                      <p:nvPr/>
                    </p:nvPicPr>
                    <p:blipFill>
                      <a:blip r:embed="rId3"/>
                      <a:stretch>
                        <a:fillRect/>
                      </a:stretch>
                    </p:blipFill>
                    <p:spPr>
                      <a:xfrm>
                        <a:off x="4666171" y="3184331"/>
                        <a:ext cx="225425" cy="418313"/>
                      </a:xfrm>
                      <a:prstGeom prst="rect">
                        <a:avLst/>
                      </a:prstGeom>
                    </p:spPr>
                  </p:pic>
                </p:oleObj>
              </mc:Fallback>
            </mc:AlternateContent>
          </a:graphicData>
        </a:graphic>
      </p:graphicFrame>
    </p:spTree>
    <p:extLst>
      <p:ext uri="{BB962C8B-B14F-4D97-AF65-F5344CB8AC3E}">
        <p14:creationId xmlns:p14="http://schemas.microsoft.com/office/powerpoint/2010/main" val="178145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EBB1F-C178-4A00-B389-8EC496CF7035}"/>
              </a:ext>
            </a:extLst>
          </p:cNvPr>
          <p:cNvSpPr>
            <a:spLocks noGrp="1"/>
          </p:cNvSpPr>
          <p:nvPr>
            <p:ph type="title"/>
          </p:nvPr>
        </p:nvSpPr>
        <p:spPr/>
        <p:txBody>
          <a:bodyPr/>
          <a:lstStyle/>
          <a:p>
            <a:r>
              <a:rPr lang="zh-CN" altLang="en-US" dirty="0"/>
              <a:t>集成思想的具体应用</a:t>
            </a:r>
            <a:r>
              <a:rPr lang="en-US" altLang="zh-CN" dirty="0"/>
              <a:t>2</a:t>
            </a:r>
            <a:endParaRPr lang="zh-CN" altLang="en-US" dirty="0"/>
          </a:p>
        </p:txBody>
      </p:sp>
      <p:sp>
        <p:nvSpPr>
          <p:cNvPr id="3" name="内容占位符 2">
            <a:extLst>
              <a:ext uri="{FF2B5EF4-FFF2-40B4-BE49-F238E27FC236}">
                <a16:creationId xmlns:a16="http://schemas.microsoft.com/office/drawing/2014/main" id="{D66EC46D-3819-4528-BBC9-B2587FC5B76C}"/>
              </a:ext>
            </a:extLst>
          </p:cNvPr>
          <p:cNvSpPr>
            <a:spLocks noGrp="1"/>
          </p:cNvSpPr>
          <p:nvPr>
            <p:ph idx="1"/>
          </p:nvPr>
        </p:nvSpPr>
        <p:spPr/>
        <p:txBody>
          <a:bodyPr/>
          <a:lstStyle/>
          <a:p>
            <a:r>
              <a:rPr lang="zh-CN" altLang="en-US" dirty="0"/>
              <a:t>在看完第一篇论文之后，之后的两篇论文对集成思想的讨论也有类似之处。</a:t>
            </a:r>
            <a:endParaRPr lang="en-US" altLang="zh-CN" dirty="0"/>
          </a:p>
          <a:p>
            <a:r>
              <a:rPr lang="zh-CN" altLang="en-US" dirty="0"/>
              <a:t>在</a:t>
            </a:r>
            <a:r>
              <a:rPr lang="en-US" altLang="zh-CN" b="1" i="1" dirty="0"/>
              <a:t>Consensus clustering in complex networks</a:t>
            </a:r>
            <a:r>
              <a:rPr lang="zh-CN" altLang="en-US" dirty="0"/>
              <a:t>一文中提到的算法输入与前面提到的文章不同，</a:t>
            </a:r>
            <a:r>
              <a:rPr lang="zh-CN" altLang="en-US" dirty="0">
                <a:solidFill>
                  <a:srgbClr val="FF0000"/>
                </a:solidFill>
              </a:rPr>
              <a:t>这里的输入是直接使用了多层同质网络</a:t>
            </a:r>
            <a:r>
              <a:rPr lang="zh-CN" altLang="en-US" dirty="0"/>
              <a:t>，所以不需要特别的转换。如果原始网络并非多层同质网络，则需要根据前面</a:t>
            </a:r>
            <a:r>
              <a:rPr lang="zh-CN" altLang="en-US" dirty="0">
                <a:solidFill>
                  <a:srgbClr val="FF0000"/>
                </a:solidFill>
              </a:rPr>
              <a:t>提到的算法中的第一步</a:t>
            </a:r>
            <a:r>
              <a:rPr lang="zh-CN" altLang="en-US" dirty="0"/>
              <a:t>进行一个特殊的转换。</a:t>
            </a:r>
            <a:endParaRPr lang="en-US" altLang="zh-CN" dirty="0"/>
          </a:p>
          <a:p>
            <a:r>
              <a:rPr lang="zh-CN" altLang="en-US" dirty="0"/>
              <a:t>在输入了多层同质网络之后，文章中提到的算法在</a:t>
            </a:r>
            <a:r>
              <a:rPr lang="zh-CN" altLang="en-US" dirty="0">
                <a:solidFill>
                  <a:srgbClr val="FF0000"/>
                </a:solidFill>
              </a:rPr>
              <a:t>第一步</a:t>
            </a:r>
            <a:r>
              <a:rPr lang="zh-CN" altLang="en-US" dirty="0"/>
              <a:t>会对每一层都使用经典的社区发现算法进行社区划分，得到每一层的社区结构。</a:t>
            </a:r>
            <a:endParaRPr lang="en-US" altLang="zh-CN" dirty="0"/>
          </a:p>
          <a:p>
            <a:endParaRPr lang="en-US" altLang="zh-CN" dirty="0"/>
          </a:p>
          <a:p>
            <a:r>
              <a:rPr lang="zh-CN" altLang="en-US" dirty="0"/>
              <a:t>接着，算法的</a:t>
            </a:r>
            <a:r>
              <a:rPr lang="zh-CN" altLang="en-US" dirty="0">
                <a:solidFill>
                  <a:srgbClr val="FF0000"/>
                </a:solidFill>
              </a:rPr>
              <a:t>第二步</a:t>
            </a:r>
            <a:r>
              <a:rPr lang="zh-CN" altLang="en-US" dirty="0"/>
              <a:t>则是把这多个层的社区结构进行一个集成，形成</a:t>
            </a:r>
            <a:r>
              <a:rPr lang="en-US" altLang="zh-CN" dirty="0"/>
              <a:t>Consensus Graph</a:t>
            </a:r>
            <a:r>
              <a:rPr lang="zh-CN" altLang="en-US" dirty="0"/>
              <a:t>，并用矩阵形式将其表示出来。</a:t>
            </a:r>
            <a:endParaRPr lang="en-US" altLang="zh-CN" dirty="0"/>
          </a:p>
          <a:p>
            <a:r>
              <a:rPr lang="zh-CN" altLang="en-US" dirty="0"/>
              <a:t>在下一页</a:t>
            </a:r>
            <a:r>
              <a:rPr lang="en-US" altLang="zh-CN" dirty="0"/>
              <a:t>PPT</a:t>
            </a:r>
            <a:r>
              <a:rPr lang="zh-CN" altLang="en-US" dirty="0"/>
              <a:t>中详细介绍下</a:t>
            </a:r>
            <a:r>
              <a:rPr lang="en-US" altLang="zh-CN" dirty="0"/>
              <a:t>Consensus Graph</a:t>
            </a:r>
            <a:r>
              <a:rPr lang="zh-CN" altLang="en-US" dirty="0"/>
              <a:t>的形成方式。</a:t>
            </a:r>
          </a:p>
        </p:txBody>
      </p:sp>
    </p:spTree>
    <p:extLst>
      <p:ext uri="{BB962C8B-B14F-4D97-AF65-F5344CB8AC3E}">
        <p14:creationId xmlns:p14="http://schemas.microsoft.com/office/powerpoint/2010/main" val="129945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BB300-D3B1-44BB-B6C6-4E6371616CC0}"/>
              </a:ext>
            </a:extLst>
          </p:cNvPr>
          <p:cNvSpPr>
            <a:spLocks noGrp="1"/>
          </p:cNvSpPr>
          <p:nvPr>
            <p:ph type="title"/>
          </p:nvPr>
        </p:nvSpPr>
        <p:spPr/>
        <p:txBody>
          <a:bodyPr/>
          <a:lstStyle/>
          <a:p>
            <a:r>
              <a:rPr lang="zh-CN" altLang="en-US" dirty="0"/>
              <a:t>集成思想的具体应用</a:t>
            </a:r>
            <a:r>
              <a:rPr lang="en-US" altLang="zh-CN" dirty="0"/>
              <a:t>2</a:t>
            </a:r>
            <a:endParaRPr lang="zh-CN" altLang="en-US" dirty="0"/>
          </a:p>
        </p:txBody>
      </p:sp>
      <p:sp>
        <p:nvSpPr>
          <p:cNvPr id="3" name="内容占位符 2">
            <a:extLst>
              <a:ext uri="{FF2B5EF4-FFF2-40B4-BE49-F238E27FC236}">
                <a16:creationId xmlns:a16="http://schemas.microsoft.com/office/drawing/2014/main" id="{409818D7-C927-4752-BC52-4069734C058D}"/>
              </a:ext>
            </a:extLst>
          </p:cNvPr>
          <p:cNvSpPr>
            <a:spLocks noGrp="1"/>
          </p:cNvSpPr>
          <p:nvPr>
            <p:ph idx="1"/>
          </p:nvPr>
        </p:nvSpPr>
        <p:spPr/>
        <p:txBody>
          <a:bodyPr/>
          <a:lstStyle/>
          <a:p>
            <a:r>
              <a:rPr lang="zh-CN" altLang="en-US" dirty="0"/>
              <a:t>这里给出应用</a:t>
            </a:r>
            <a:r>
              <a:rPr lang="en-US" altLang="zh-CN" dirty="0"/>
              <a:t>2</a:t>
            </a:r>
            <a:r>
              <a:rPr lang="zh-CN" altLang="en-US" dirty="0"/>
              <a:t>中</a:t>
            </a:r>
            <a:r>
              <a:rPr lang="en-US" altLang="zh-CN" dirty="0"/>
              <a:t>Consensus Graph</a:t>
            </a:r>
            <a:r>
              <a:rPr lang="zh-CN" altLang="en-US" dirty="0"/>
              <a:t>的形成方式。</a:t>
            </a:r>
            <a:endParaRPr lang="en-US" altLang="zh-CN" dirty="0"/>
          </a:p>
          <a:p>
            <a:r>
              <a:rPr lang="zh-CN" altLang="en-US" dirty="0"/>
              <a:t>我们假定原始的网络一共有</a:t>
            </a:r>
            <a:r>
              <a:rPr lang="en-US" altLang="zh-CN" dirty="0" err="1"/>
              <a:t>mk</a:t>
            </a:r>
            <a:r>
              <a:rPr lang="zh-CN" altLang="en-US" dirty="0"/>
              <a:t>层，则</a:t>
            </a:r>
            <a:r>
              <a:rPr lang="en-US" altLang="zh-CN" dirty="0"/>
              <a:t>Consensus Graph</a:t>
            </a:r>
            <a:r>
              <a:rPr lang="zh-CN" altLang="en-US" dirty="0"/>
              <a:t>的矩阵表示中</a:t>
            </a:r>
            <a:r>
              <a:rPr lang="en-US" altLang="zh-CN" dirty="0"/>
              <a:t>M(</a:t>
            </a:r>
            <a:r>
              <a:rPr lang="en-US" altLang="zh-CN" dirty="0" err="1"/>
              <a:t>i,j</a:t>
            </a:r>
            <a:r>
              <a:rPr lang="en-US" altLang="zh-CN" dirty="0"/>
              <a:t>)</a:t>
            </a:r>
            <a:r>
              <a:rPr lang="zh-CN" altLang="en-US" dirty="0"/>
              <a:t>和</a:t>
            </a:r>
            <a:r>
              <a:rPr lang="en-US" altLang="zh-CN" dirty="0"/>
              <a:t>M(</a:t>
            </a:r>
            <a:r>
              <a:rPr lang="en-US" altLang="zh-CN" dirty="0" err="1"/>
              <a:t>j,i</a:t>
            </a:r>
            <a:r>
              <a:rPr lang="en-US" altLang="zh-CN" dirty="0"/>
              <a:t>)</a:t>
            </a:r>
            <a:r>
              <a:rPr lang="zh-CN" altLang="en-US" dirty="0"/>
              <a:t>可以表示为第</a:t>
            </a:r>
            <a:r>
              <a:rPr lang="en-US" altLang="zh-CN" dirty="0" err="1"/>
              <a:t>i</a:t>
            </a:r>
            <a:r>
              <a:rPr lang="zh-CN" altLang="en-US" dirty="0"/>
              <a:t>，</a:t>
            </a:r>
            <a:r>
              <a:rPr lang="en-US" altLang="zh-CN" dirty="0"/>
              <a:t>j</a:t>
            </a:r>
            <a:r>
              <a:rPr lang="zh-CN" altLang="en-US" dirty="0"/>
              <a:t>个节点在网络中同属于一个社区的数目除以网络的总层数</a:t>
            </a:r>
            <a:r>
              <a:rPr lang="en-US" altLang="zh-CN" dirty="0" err="1"/>
              <a:t>mk</a:t>
            </a:r>
            <a:r>
              <a:rPr lang="zh-CN" altLang="en-US" dirty="0"/>
              <a:t>，即</a:t>
            </a:r>
            <a:endParaRPr lang="en-US" altLang="zh-CN" dirty="0"/>
          </a:p>
          <a:p>
            <a:endParaRPr lang="en-US" altLang="zh-CN" dirty="0"/>
          </a:p>
          <a:p>
            <a:endParaRPr lang="en-US" altLang="zh-CN" dirty="0"/>
          </a:p>
          <a:p>
            <a:endParaRPr lang="en-US" altLang="zh-CN" dirty="0"/>
          </a:p>
          <a:p>
            <a:endParaRPr lang="en-US" altLang="zh-CN" dirty="0"/>
          </a:p>
          <a:p>
            <a:r>
              <a:rPr lang="zh-CN" altLang="en-US" dirty="0"/>
              <a:t>通过这种方式就能够提取每一层中的社区结构信息到一个集成网络上面。</a:t>
            </a:r>
            <a:endParaRPr lang="en-US" altLang="zh-CN" dirty="0"/>
          </a:p>
          <a:p>
            <a:r>
              <a:rPr lang="zh-CN" altLang="en-US" dirty="0"/>
              <a:t>下一页</a:t>
            </a:r>
            <a:r>
              <a:rPr lang="en-US" altLang="zh-CN" dirty="0"/>
              <a:t>PPT</a:t>
            </a:r>
            <a:r>
              <a:rPr lang="zh-CN" altLang="en-US" dirty="0"/>
              <a:t>中将给出图例说明。</a:t>
            </a:r>
            <a:endParaRPr lang="en-US" altLang="zh-CN" dirty="0"/>
          </a:p>
          <a:p>
            <a:endParaRPr lang="zh-CN" altLang="en-US" dirty="0"/>
          </a:p>
        </p:txBody>
      </p:sp>
      <p:graphicFrame>
        <p:nvGraphicFramePr>
          <p:cNvPr id="4" name="内容占位符 3">
            <a:extLst>
              <a:ext uri="{FF2B5EF4-FFF2-40B4-BE49-F238E27FC236}">
                <a16:creationId xmlns:a16="http://schemas.microsoft.com/office/drawing/2014/main" id="{D25A8E71-B813-4D23-A0C7-1107225D5C11}"/>
              </a:ext>
            </a:extLst>
          </p:cNvPr>
          <p:cNvGraphicFramePr>
            <a:graphicFrameLocks noChangeAspect="1"/>
          </p:cNvGraphicFramePr>
          <p:nvPr>
            <p:extLst>
              <p:ext uri="{D42A27DB-BD31-4B8C-83A1-F6EECF244321}">
                <p14:modId xmlns:p14="http://schemas.microsoft.com/office/powerpoint/2010/main" val="13099717"/>
              </p:ext>
            </p:extLst>
          </p:nvPr>
        </p:nvGraphicFramePr>
        <p:xfrm>
          <a:off x="4882780" y="3270665"/>
          <a:ext cx="3213114" cy="1443378"/>
        </p:xfrm>
        <a:graphic>
          <a:graphicData uri="http://schemas.openxmlformats.org/presentationml/2006/ole">
            <mc:AlternateContent xmlns:mc="http://schemas.openxmlformats.org/markup-compatibility/2006">
              <mc:Choice xmlns:v="urn:schemas-microsoft-com:vml" Requires="v">
                <p:oleObj name="AxMath" r:id="rId2" imgW="3032280" imgH="1361520" progId="Equation.AxMath">
                  <p:embed/>
                </p:oleObj>
              </mc:Choice>
              <mc:Fallback>
                <p:oleObj name="AxMath" r:id="rId2" imgW="3032280" imgH="1361520" progId="Equation.AxMath">
                  <p:embed/>
                  <p:pic>
                    <p:nvPicPr>
                      <p:cNvPr id="4" name="内容占位符 3">
                        <a:extLst>
                          <a:ext uri="{FF2B5EF4-FFF2-40B4-BE49-F238E27FC236}">
                            <a16:creationId xmlns:a16="http://schemas.microsoft.com/office/drawing/2014/main" id="{F0A37C74-51DC-4344-B173-8DE8B6D7E39F}"/>
                          </a:ext>
                        </a:extLst>
                      </p:cNvPr>
                      <p:cNvPicPr/>
                      <p:nvPr/>
                    </p:nvPicPr>
                    <p:blipFill>
                      <a:blip r:embed="rId3"/>
                      <a:stretch>
                        <a:fillRect/>
                      </a:stretch>
                    </p:blipFill>
                    <p:spPr>
                      <a:xfrm>
                        <a:off x="4882780" y="3270665"/>
                        <a:ext cx="3213114" cy="1443378"/>
                      </a:xfrm>
                      <a:prstGeom prst="rect">
                        <a:avLst/>
                      </a:prstGeom>
                    </p:spPr>
                  </p:pic>
                </p:oleObj>
              </mc:Fallback>
            </mc:AlternateContent>
          </a:graphicData>
        </a:graphic>
      </p:graphicFrame>
    </p:spTree>
    <p:extLst>
      <p:ext uri="{BB962C8B-B14F-4D97-AF65-F5344CB8AC3E}">
        <p14:creationId xmlns:p14="http://schemas.microsoft.com/office/powerpoint/2010/main" val="418545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4D141-C0C2-4856-B284-20CF49E8B5E3}"/>
              </a:ext>
            </a:extLst>
          </p:cNvPr>
          <p:cNvSpPr>
            <a:spLocks noGrp="1"/>
          </p:cNvSpPr>
          <p:nvPr>
            <p:ph type="title"/>
          </p:nvPr>
        </p:nvSpPr>
        <p:spPr/>
        <p:txBody>
          <a:bodyPr/>
          <a:lstStyle/>
          <a:p>
            <a:r>
              <a:rPr lang="zh-CN" altLang="en-US" dirty="0"/>
              <a:t>集成思想的具体应用</a:t>
            </a:r>
            <a:r>
              <a:rPr lang="en-US" altLang="zh-CN" dirty="0"/>
              <a:t>2</a:t>
            </a:r>
            <a:endParaRPr lang="zh-CN" altLang="en-US" dirty="0"/>
          </a:p>
        </p:txBody>
      </p:sp>
      <p:grpSp>
        <p:nvGrpSpPr>
          <p:cNvPr id="4" name="组合 3">
            <a:extLst>
              <a:ext uri="{FF2B5EF4-FFF2-40B4-BE49-F238E27FC236}">
                <a16:creationId xmlns:a16="http://schemas.microsoft.com/office/drawing/2014/main" id="{2A8B4E95-F88B-4723-ABBA-5A2C5A0BA07F}"/>
              </a:ext>
            </a:extLst>
          </p:cNvPr>
          <p:cNvGrpSpPr/>
          <p:nvPr/>
        </p:nvGrpSpPr>
        <p:grpSpPr>
          <a:xfrm>
            <a:off x="2402151" y="2135631"/>
            <a:ext cx="8959574" cy="4261383"/>
            <a:chOff x="2712870" y="2029099"/>
            <a:chExt cx="8959574" cy="4261383"/>
          </a:xfrm>
        </p:grpSpPr>
        <p:grpSp>
          <p:nvGrpSpPr>
            <p:cNvPr id="5" name="组合 4">
              <a:extLst>
                <a:ext uri="{FF2B5EF4-FFF2-40B4-BE49-F238E27FC236}">
                  <a16:creationId xmlns:a16="http://schemas.microsoft.com/office/drawing/2014/main" id="{816F1102-F4BE-4BA9-872A-7D323C41D2F5}"/>
                </a:ext>
              </a:extLst>
            </p:cNvPr>
            <p:cNvGrpSpPr/>
            <p:nvPr/>
          </p:nvGrpSpPr>
          <p:grpSpPr>
            <a:xfrm>
              <a:off x="2773533" y="2029099"/>
              <a:ext cx="2288219" cy="667824"/>
              <a:chOff x="2773533" y="2029099"/>
              <a:chExt cx="2288219" cy="667824"/>
            </a:xfrm>
          </p:grpSpPr>
          <p:grpSp>
            <p:nvGrpSpPr>
              <p:cNvPr id="98" name="组合 97">
                <a:extLst>
                  <a:ext uri="{FF2B5EF4-FFF2-40B4-BE49-F238E27FC236}">
                    <a16:creationId xmlns:a16="http://schemas.microsoft.com/office/drawing/2014/main" id="{5ACC739E-9EF6-463E-87E0-30CF938151D1}"/>
                  </a:ext>
                </a:extLst>
              </p:cNvPr>
              <p:cNvGrpSpPr/>
              <p:nvPr/>
            </p:nvGrpSpPr>
            <p:grpSpPr>
              <a:xfrm>
                <a:off x="2773533" y="2029099"/>
                <a:ext cx="2288219" cy="667824"/>
                <a:chOff x="2773533" y="2020427"/>
                <a:chExt cx="2288219" cy="667824"/>
              </a:xfrm>
            </p:grpSpPr>
            <p:grpSp>
              <p:nvGrpSpPr>
                <p:cNvPr id="100" name="组合 99">
                  <a:extLst>
                    <a:ext uri="{FF2B5EF4-FFF2-40B4-BE49-F238E27FC236}">
                      <a16:creationId xmlns:a16="http://schemas.microsoft.com/office/drawing/2014/main" id="{BA46A625-FCE4-45FE-B7F2-CCF0EA80790C}"/>
                    </a:ext>
                  </a:extLst>
                </p:cNvPr>
                <p:cNvGrpSpPr/>
                <p:nvPr/>
              </p:nvGrpSpPr>
              <p:grpSpPr>
                <a:xfrm>
                  <a:off x="2773533" y="2038904"/>
                  <a:ext cx="825624" cy="494930"/>
                  <a:chOff x="3070142" y="2650156"/>
                  <a:chExt cx="825624" cy="494930"/>
                </a:xfrm>
              </p:grpSpPr>
              <p:sp>
                <p:nvSpPr>
                  <p:cNvPr id="110" name="矩形 109">
                    <a:extLst>
                      <a:ext uri="{FF2B5EF4-FFF2-40B4-BE49-F238E27FC236}">
                        <a16:creationId xmlns:a16="http://schemas.microsoft.com/office/drawing/2014/main" id="{8922E0A5-B8FA-42D5-BE4B-0F62E67AF5F8}"/>
                      </a:ext>
                    </a:extLst>
                  </p:cNvPr>
                  <p:cNvSpPr/>
                  <p:nvPr/>
                </p:nvSpPr>
                <p:spPr>
                  <a:xfrm>
                    <a:off x="3070142" y="2967533"/>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11" name="矩形 110">
                    <a:extLst>
                      <a:ext uri="{FF2B5EF4-FFF2-40B4-BE49-F238E27FC236}">
                        <a16:creationId xmlns:a16="http://schemas.microsoft.com/office/drawing/2014/main" id="{9D9C5584-4C6C-49E5-9160-380A3B1D9595}"/>
                      </a:ext>
                    </a:extLst>
                  </p:cNvPr>
                  <p:cNvSpPr/>
                  <p:nvPr/>
                </p:nvSpPr>
                <p:spPr>
                  <a:xfrm>
                    <a:off x="3345350" y="2650156"/>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12" name="矩形 111">
                    <a:extLst>
                      <a:ext uri="{FF2B5EF4-FFF2-40B4-BE49-F238E27FC236}">
                        <a16:creationId xmlns:a16="http://schemas.microsoft.com/office/drawing/2014/main" id="{F80DD1DA-0450-4E57-A23C-D5F6B14BA0AB}"/>
                      </a:ext>
                    </a:extLst>
                  </p:cNvPr>
                  <p:cNvSpPr/>
                  <p:nvPr/>
                </p:nvSpPr>
                <p:spPr>
                  <a:xfrm>
                    <a:off x="3620558" y="2943380"/>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113" name="直接连接符 112">
                    <a:extLst>
                      <a:ext uri="{FF2B5EF4-FFF2-40B4-BE49-F238E27FC236}">
                        <a16:creationId xmlns:a16="http://schemas.microsoft.com/office/drawing/2014/main" id="{33A1A583-1054-40F8-AAB5-BADE5FC5779D}"/>
                      </a:ext>
                    </a:extLst>
                  </p:cNvPr>
                  <p:cNvCxnSpPr>
                    <a:stCxn id="111" idx="2"/>
                  </p:cNvCxnSpPr>
                  <p:nvPr/>
                </p:nvCxnSpPr>
                <p:spPr>
                  <a:xfrm flipH="1">
                    <a:off x="3207746" y="2827709"/>
                    <a:ext cx="275208" cy="13982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14" name="直接连接符 113">
                    <a:extLst>
                      <a:ext uri="{FF2B5EF4-FFF2-40B4-BE49-F238E27FC236}">
                        <a16:creationId xmlns:a16="http://schemas.microsoft.com/office/drawing/2014/main" id="{142D81C9-1667-4C62-BBD2-2572A44AD715}"/>
                      </a:ext>
                    </a:extLst>
                  </p:cNvPr>
                  <p:cNvCxnSpPr>
                    <a:stCxn id="111" idx="2"/>
                    <a:endCxn id="112" idx="0"/>
                  </p:cNvCxnSpPr>
                  <p:nvPr/>
                </p:nvCxnSpPr>
                <p:spPr>
                  <a:xfrm>
                    <a:off x="3482954" y="2827709"/>
                    <a:ext cx="275208" cy="115671"/>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15" name="直接连接符 114">
                    <a:extLst>
                      <a:ext uri="{FF2B5EF4-FFF2-40B4-BE49-F238E27FC236}">
                        <a16:creationId xmlns:a16="http://schemas.microsoft.com/office/drawing/2014/main" id="{4AB4C90F-437C-4D2E-B5F9-5ABCEF3FB185}"/>
                      </a:ext>
                    </a:extLst>
                  </p:cNvPr>
                  <p:cNvCxnSpPr>
                    <a:stCxn id="110" idx="3"/>
                    <a:endCxn id="112" idx="1"/>
                  </p:cNvCxnSpPr>
                  <p:nvPr/>
                </p:nvCxnSpPr>
                <p:spPr>
                  <a:xfrm flipV="1">
                    <a:off x="3345350" y="3032157"/>
                    <a:ext cx="275208" cy="24153"/>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101" name="组合 100">
                  <a:extLst>
                    <a:ext uri="{FF2B5EF4-FFF2-40B4-BE49-F238E27FC236}">
                      <a16:creationId xmlns:a16="http://schemas.microsoft.com/office/drawing/2014/main" id="{695FFD9E-93AC-4999-8895-1100C6C010DC}"/>
                    </a:ext>
                  </a:extLst>
                </p:cNvPr>
                <p:cNvGrpSpPr/>
                <p:nvPr/>
              </p:nvGrpSpPr>
              <p:grpSpPr>
                <a:xfrm>
                  <a:off x="4394448" y="2020427"/>
                  <a:ext cx="667304" cy="667824"/>
                  <a:chOff x="4394448" y="2020427"/>
                  <a:chExt cx="667304" cy="667824"/>
                </a:xfrm>
              </p:grpSpPr>
              <p:sp>
                <p:nvSpPr>
                  <p:cNvPr id="103" name="椭圆 102">
                    <a:extLst>
                      <a:ext uri="{FF2B5EF4-FFF2-40B4-BE49-F238E27FC236}">
                        <a16:creationId xmlns:a16="http://schemas.microsoft.com/office/drawing/2014/main" id="{E63E3170-4FB5-48DF-B45E-9E9A2950ECF2}"/>
                      </a:ext>
                    </a:extLst>
                  </p:cNvPr>
                  <p:cNvSpPr/>
                  <p:nvPr/>
                </p:nvSpPr>
                <p:spPr>
                  <a:xfrm>
                    <a:off x="4394448" y="2081332"/>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4" name="椭圆 103">
                    <a:extLst>
                      <a:ext uri="{FF2B5EF4-FFF2-40B4-BE49-F238E27FC236}">
                        <a16:creationId xmlns:a16="http://schemas.microsoft.com/office/drawing/2014/main" id="{11587CA4-CA1A-4A28-A322-144917732BC4}"/>
                      </a:ext>
                    </a:extLst>
                  </p:cNvPr>
                  <p:cNvSpPr/>
                  <p:nvPr/>
                </p:nvSpPr>
                <p:spPr>
                  <a:xfrm>
                    <a:off x="4788024" y="2020427"/>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5" name="椭圆 104">
                    <a:extLst>
                      <a:ext uri="{FF2B5EF4-FFF2-40B4-BE49-F238E27FC236}">
                        <a16:creationId xmlns:a16="http://schemas.microsoft.com/office/drawing/2014/main" id="{D1E77B71-C375-4D85-8D6A-C1BB829E2217}"/>
                      </a:ext>
                    </a:extLst>
                  </p:cNvPr>
                  <p:cNvSpPr/>
                  <p:nvPr/>
                </p:nvSpPr>
                <p:spPr>
                  <a:xfrm>
                    <a:off x="4452892" y="2501820"/>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106" name="椭圆 105">
                    <a:extLst>
                      <a:ext uri="{FF2B5EF4-FFF2-40B4-BE49-F238E27FC236}">
                        <a16:creationId xmlns:a16="http://schemas.microsoft.com/office/drawing/2014/main" id="{11DDC7BD-E205-47B0-97C3-A86B9954E91A}"/>
                      </a:ext>
                    </a:extLst>
                  </p:cNvPr>
                  <p:cNvSpPr/>
                  <p:nvPr/>
                </p:nvSpPr>
                <p:spPr>
                  <a:xfrm>
                    <a:off x="4901954" y="2416465"/>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107" name="直接连接符 106">
                    <a:extLst>
                      <a:ext uri="{FF2B5EF4-FFF2-40B4-BE49-F238E27FC236}">
                        <a16:creationId xmlns:a16="http://schemas.microsoft.com/office/drawing/2014/main" id="{4DC054CF-0D68-4177-AE95-E9741EC7A4A5}"/>
                      </a:ext>
                    </a:extLst>
                  </p:cNvPr>
                  <p:cNvCxnSpPr>
                    <a:stCxn id="103" idx="6"/>
                    <a:endCxn id="104" idx="2"/>
                  </p:cNvCxnSpPr>
                  <p:nvPr/>
                </p:nvCxnSpPr>
                <p:spPr>
                  <a:xfrm flipV="1">
                    <a:off x="4554246" y="2113643"/>
                    <a:ext cx="233778" cy="60905"/>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08" name="直接连接符 107">
                    <a:extLst>
                      <a:ext uri="{FF2B5EF4-FFF2-40B4-BE49-F238E27FC236}">
                        <a16:creationId xmlns:a16="http://schemas.microsoft.com/office/drawing/2014/main" id="{01EFEFFF-9E0F-49E7-8077-10AD2ED1EA93}"/>
                      </a:ext>
                    </a:extLst>
                  </p:cNvPr>
                  <p:cNvCxnSpPr>
                    <a:stCxn id="103" idx="4"/>
                    <a:endCxn id="105" idx="0"/>
                  </p:cNvCxnSpPr>
                  <p:nvPr/>
                </p:nvCxnSpPr>
                <p:spPr>
                  <a:xfrm>
                    <a:off x="4474347" y="2267763"/>
                    <a:ext cx="58444" cy="234057"/>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09" name="直接连接符 108">
                    <a:extLst>
                      <a:ext uri="{FF2B5EF4-FFF2-40B4-BE49-F238E27FC236}">
                        <a16:creationId xmlns:a16="http://schemas.microsoft.com/office/drawing/2014/main" id="{4F139B50-0D89-4621-9085-FE1D466D3C71}"/>
                      </a:ext>
                    </a:extLst>
                  </p:cNvPr>
                  <p:cNvCxnSpPr>
                    <a:cxnSpLocks/>
                    <a:endCxn id="106" idx="0"/>
                  </p:cNvCxnSpPr>
                  <p:nvPr/>
                </p:nvCxnSpPr>
                <p:spPr>
                  <a:xfrm>
                    <a:off x="4918261" y="2181619"/>
                    <a:ext cx="63592" cy="234846"/>
                  </a:xfrm>
                  <a:prstGeom prst="line">
                    <a:avLst/>
                  </a:prstGeom>
                  <a:ln w="28575"/>
                </p:spPr>
                <p:style>
                  <a:lnRef idx="2">
                    <a:schemeClr val="accent2"/>
                  </a:lnRef>
                  <a:fillRef idx="0">
                    <a:schemeClr val="accent2"/>
                  </a:fillRef>
                  <a:effectRef idx="1">
                    <a:schemeClr val="accent2"/>
                  </a:effectRef>
                  <a:fontRef idx="minor">
                    <a:schemeClr val="tx1"/>
                  </a:fontRef>
                </p:style>
              </p:cxnSp>
            </p:grpSp>
            <p:cxnSp>
              <p:nvCxnSpPr>
                <p:cNvPr id="102" name="直接连接符 101">
                  <a:extLst>
                    <a:ext uri="{FF2B5EF4-FFF2-40B4-BE49-F238E27FC236}">
                      <a16:creationId xmlns:a16="http://schemas.microsoft.com/office/drawing/2014/main" id="{5E35CA9C-0824-4EE7-B483-FD34EF7940EC}"/>
                    </a:ext>
                  </a:extLst>
                </p:cNvPr>
                <p:cNvCxnSpPr>
                  <a:stCxn id="112" idx="3"/>
                  <a:endCxn id="103" idx="2"/>
                </p:cNvCxnSpPr>
                <p:nvPr/>
              </p:nvCxnSpPr>
              <p:spPr>
                <a:xfrm flipV="1">
                  <a:off x="3599157" y="2174548"/>
                  <a:ext cx="795291" cy="246357"/>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99" name="直接连接符 98">
                <a:extLst>
                  <a:ext uri="{FF2B5EF4-FFF2-40B4-BE49-F238E27FC236}">
                    <a16:creationId xmlns:a16="http://schemas.microsoft.com/office/drawing/2014/main" id="{2277434E-EFF7-432F-9B36-9E8247D71405}"/>
                  </a:ext>
                </a:extLst>
              </p:cNvPr>
              <p:cNvCxnSpPr>
                <a:cxnSpLocks/>
                <a:endCxn id="106" idx="2"/>
              </p:cNvCxnSpPr>
              <p:nvPr/>
            </p:nvCxnSpPr>
            <p:spPr>
              <a:xfrm>
                <a:off x="4554413" y="2225129"/>
                <a:ext cx="347541" cy="293224"/>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6" name="组合 5">
              <a:extLst>
                <a:ext uri="{FF2B5EF4-FFF2-40B4-BE49-F238E27FC236}">
                  <a16:creationId xmlns:a16="http://schemas.microsoft.com/office/drawing/2014/main" id="{D0269E9D-A09F-4A73-88F5-B86D40BDC859}"/>
                </a:ext>
              </a:extLst>
            </p:cNvPr>
            <p:cNvGrpSpPr/>
            <p:nvPr/>
          </p:nvGrpSpPr>
          <p:grpSpPr>
            <a:xfrm>
              <a:off x="2773534" y="2927931"/>
              <a:ext cx="2288219" cy="667824"/>
              <a:chOff x="2773533" y="2029099"/>
              <a:chExt cx="2288219" cy="667824"/>
            </a:xfrm>
          </p:grpSpPr>
          <p:grpSp>
            <p:nvGrpSpPr>
              <p:cNvPr id="80" name="组合 79">
                <a:extLst>
                  <a:ext uri="{FF2B5EF4-FFF2-40B4-BE49-F238E27FC236}">
                    <a16:creationId xmlns:a16="http://schemas.microsoft.com/office/drawing/2014/main" id="{691CF5D2-2DE2-46C9-B1C6-77966B626406}"/>
                  </a:ext>
                </a:extLst>
              </p:cNvPr>
              <p:cNvGrpSpPr/>
              <p:nvPr/>
            </p:nvGrpSpPr>
            <p:grpSpPr>
              <a:xfrm>
                <a:off x="2773533" y="2029099"/>
                <a:ext cx="2288219" cy="667824"/>
                <a:chOff x="2773533" y="2020427"/>
                <a:chExt cx="2288219" cy="667824"/>
              </a:xfrm>
            </p:grpSpPr>
            <p:grpSp>
              <p:nvGrpSpPr>
                <p:cNvPr id="82" name="组合 81">
                  <a:extLst>
                    <a:ext uri="{FF2B5EF4-FFF2-40B4-BE49-F238E27FC236}">
                      <a16:creationId xmlns:a16="http://schemas.microsoft.com/office/drawing/2014/main" id="{A9CB81D6-3B42-4BCF-A996-EAF2E591E39E}"/>
                    </a:ext>
                  </a:extLst>
                </p:cNvPr>
                <p:cNvGrpSpPr/>
                <p:nvPr/>
              </p:nvGrpSpPr>
              <p:grpSpPr>
                <a:xfrm>
                  <a:off x="2773533" y="2038904"/>
                  <a:ext cx="825624" cy="494930"/>
                  <a:chOff x="3070142" y="2650156"/>
                  <a:chExt cx="825624" cy="494930"/>
                </a:xfrm>
              </p:grpSpPr>
              <p:sp>
                <p:nvSpPr>
                  <p:cNvPr id="92" name="矩形 91">
                    <a:extLst>
                      <a:ext uri="{FF2B5EF4-FFF2-40B4-BE49-F238E27FC236}">
                        <a16:creationId xmlns:a16="http://schemas.microsoft.com/office/drawing/2014/main" id="{3EEAC811-4F76-4EF0-B19B-67421DAA3A53}"/>
                      </a:ext>
                    </a:extLst>
                  </p:cNvPr>
                  <p:cNvSpPr/>
                  <p:nvPr/>
                </p:nvSpPr>
                <p:spPr>
                  <a:xfrm>
                    <a:off x="3070142" y="2967533"/>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3" name="矩形 92">
                    <a:extLst>
                      <a:ext uri="{FF2B5EF4-FFF2-40B4-BE49-F238E27FC236}">
                        <a16:creationId xmlns:a16="http://schemas.microsoft.com/office/drawing/2014/main" id="{9F9EC6EB-FB65-49C6-B6D8-FC93B79FCF2B}"/>
                      </a:ext>
                    </a:extLst>
                  </p:cNvPr>
                  <p:cNvSpPr/>
                  <p:nvPr/>
                </p:nvSpPr>
                <p:spPr>
                  <a:xfrm>
                    <a:off x="3345350" y="2650156"/>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94" name="矩形 93">
                    <a:extLst>
                      <a:ext uri="{FF2B5EF4-FFF2-40B4-BE49-F238E27FC236}">
                        <a16:creationId xmlns:a16="http://schemas.microsoft.com/office/drawing/2014/main" id="{45E47546-9C37-4120-904E-43537677EF53}"/>
                      </a:ext>
                    </a:extLst>
                  </p:cNvPr>
                  <p:cNvSpPr/>
                  <p:nvPr/>
                </p:nvSpPr>
                <p:spPr>
                  <a:xfrm>
                    <a:off x="3620558" y="2943380"/>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95" name="直接连接符 94">
                    <a:extLst>
                      <a:ext uri="{FF2B5EF4-FFF2-40B4-BE49-F238E27FC236}">
                        <a16:creationId xmlns:a16="http://schemas.microsoft.com/office/drawing/2014/main" id="{AF04B5EC-DE18-48E2-B5D3-24FCF4CA5FD6}"/>
                      </a:ext>
                    </a:extLst>
                  </p:cNvPr>
                  <p:cNvCxnSpPr>
                    <a:stCxn id="93" idx="2"/>
                  </p:cNvCxnSpPr>
                  <p:nvPr/>
                </p:nvCxnSpPr>
                <p:spPr>
                  <a:xfrm flipH="1">
                    <a:off x="3207746" y="2827709"/>
                    <a:ext cx="275208" cy="13982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96" name="直接连接符 95">
                    <a:extLst>
                      <a:ext uri="{FF2B5EF4-FFF2-40B4-BE49-F238E27FC236}">
                        <a16:creationId xmlns:a16="http://schemas.microsoft.com/office/drawing/2014/main" id="{4AD40AB4-0B3A-4B3B-908F-E13A4A5BC20A}"/>
                      </a:ext>
                    </a:extLst>
                  </p:cNvPr>
                  <p:cNvCxnSpPr>
                    <a:stCxn id="93" idx="2"/>
                    <a:endCxn id="94" idx="0"/>
                  </p:cNvCxnSpPr>
                  <p:nvPr/>
                </p:nvCxnSpPr>
                <p:spPr>
                  <a:xfrm>
                    <a:off x="3482954" y="2827709"/>
                    <a:ext cx="275208" cy="115671"/>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97" name="直接连接符 96">
                    <a:extLst>
                      <a:ext uri="{FF2B5EF4-FFF2-40B4-BE49-F238E27FC236}">
                        <a16:creationId xmlns:a16="http://schemas.microsoft.com/office/drawing/2014/main" id="{85258D4B-E399-4757-A3FF-85399E91E142}"/>
                      </a:ext>
                    </a:extLst>
                  </p:cNvPr>
                  <p:cNvCxnSpPr>
                    <a:stCxn id="92" idx="3"/>
                    <a:endCxn id="94" idx="1"/>
                  </p:cNvCxnSpPr>
                  <p:nvPr/>
                </p:nvCxnSpPr>
                <p:spPr>
                  <a:xfrm flipV="1">
                    <a:off x="3345350" y="3032157"/>
                    <a:ext cx="275208" cy="24153"/>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83" name="组合 82">
                  <a:extLst>
                    <a:ext uri="{FF2B5EF4-FFF2-40B4-BE49-F238E27FC236}">
                      <a16:creationId xmlns:a16="http://schemas.microsoft.com/office/drawing/2014/main" id="{1F23B206-FC7A-448F-8180-B4717C1B87A5}"/>
                    </a:ext>
                  </a:extLst>
                </p:cNvPr>
                <p:cNvGrpSpPr/>
                <p:nvPr/>
              </p:nvGrpSpPr>
              <p:grpSpPr>
                <a:xfrm>
                  <a:off x="4394448" y="2020427"/>
                  <a:ext cx="667304" cy="667824"/>
                  <a:chOff x="4394448" y="2020427"/>
                  <a:chExt cx="667304" cy="667824"/>
                </a:xfrm>
              </p:grpSpPr>
              <p:sp>
                <p:nvSpPr>
                  <p:cNvPr id="85" name="椭圆 84">
                    <a:extLst>
                      <a:ext uri="{FF2B5EF4-FFF2-40B4-BE49-F238E27FC236}">
                        <a16:creationId xmlns:a16="http://schemas.microsoft.com/office/drawing/2014/main" id="{6ADFE860-625B-4638-98E1-7B7583233AC6}"/>
                      </a:ext>
                    </a:extLst>
                  </p:cNvPr>
                  <p:cNvSpPr/>
                  <p:nvPr/>
                </p:nvSpPr>
                <p:spPr>
                  <a:xfrm>
                    <a:off x="4394448" y="2081332"/>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86" name="椭圆 85">
                    <a:extLst>
                      <a:ext uri="{FF2B5EF4-FFF2-40B4-BE49-F238E27FC236}">
                        <a16:creationId xmlns:a16="http://schemas.microsoft.com/office/drawing/2014/main" id="{AD4B3E1F-0DC3-4C8E-B4FD-F560AA1A9503}"/>
                      </a:ext>
                    </a:extLst>
                  </p:cNvPr>
                  <p:cNvSpPr/>
                  <p:nvPr/>
                </p:nvSpPr>
                <p:spPr>
                  <a:xfrm>
                    <a:off x="4788024" y="2020427"/>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87" name="椭圆 86">
                    <a:extLst>
                      <a:ext uri="{FF2B5EF4-FFF2-40B4-BE49-F238E27FC236}">
                        <a16:creationId xmlns:a16="http://schemas.microsoft.com/office/drawing/2014/main" id="{2820AED5-65F0-41E6-A632-930010BF604A}"/>
                      </a:ext>
                    </a:extLst>
                  </p:cNvPr>
                  <p:cNvSpPr/>
                  <p:nvPr/>
                </p:nvSpPr>
                <p:spPr>
                  <a:xfrm>
                    <a:off x="4452892" y="2501820"/>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E9F789D3-D238-4180-9F10-F48DDE80A8E5}"/>
                      </a:ext>
                    </a:extLst>
                  </p:cNvPr>
                  <p:cNvSpPr/>
                  <p:nvPr/>
                </p:nvSpPr>
                <p:spPr>
                  <a:xfrm>
                    <a:off x="4901954" y="2416465"/>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89" name="直接连接符 88">
                    <a:extLst>
                      <a:ext uri="{FF2B5EF4-FFF2-40B4-BE49-F238E27FC236}">
                        <a16:creationId xmlns:a16="http://schemas.microsoft.com/office/drawing/2014/main" id="{61364CED-E1E0-408A-ADC7-5615B596A23C}"/>
                      </a:ext>
                    </a:extLst>
                  </p:cNvPr>
                  <p:cNvCxnSpPr>
                    <a:stCxn id="85" idx="6"/>
                    <a:endCxn id="86" idx="2"/>
                  </p:cNvCxnSpPr>
                  <p:nvPr/>
                </p:nvCxnSpPr>
                <p:spPr>
                  <a:xfrm flipV="1">
                    <a:off x="4554246" y="2113643"/>
                    <a:ext cx="233778" cy="60905"/>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90" name="直接连接符 89">
                    <a:extLst>
                      <a:ext uri="{FF2B5EF4-FFF2-40B4-BE49-F238E27FC236}">
                        <a16:creationId xmlns:a16="http://schemas.microsoft.com/office/drawing/2014/main" id="{4926AE80-0B81-4992-A3D9-22CDAB8EBA7D}"/>
                      </a:ext>
                    </a:extLst>
                  </p:cNvPr>
                  <p:cNvCxnSpPr>
                    <a:stCxn id="85" idx="4"/>
                    <a:endCxn id="87" idx="0"/>
                  </p:cNvCxnSpPr>
                  <p:nvPr/>
                </p:nvCxnSpPr>
                <p:spPr>
                  <a:xfrm>
                    <a:off x="4474347" y="2267763"/>
                    <a:ext cx="58444" cy="234057"/>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91" name="直接连接符 90">
                    <a:extLst>
                      <a:ext uri="{FF2B5EF4-FFF2-40B4-BE49-F238E27FC236}">
                        <a16:creationId xmlns:a16="http://schemas.microsoft.com/office/drawing/2014/main" id="{6911DFD4-A98F-4DEE-AC61-4255CE266F13}"/>
                      </a:ext>
                    </a:extLst>
                  </p:cNvPr>
                  <p:cNvCxnSpPr>
                    <a:cxnSpLocks/>
                    <a:endCxn id="88" idx="0"/>
                  </p:cNvCxnSpPr>
                  <p:nvPr/>
                </p:nvCxnSpPr>
                <p:spPr>
                  <a:xfrm>
                    <a:off x="4918261" y="2181619"/>
                    <a:ext cx="63592" cy="234846"/>
                  </a:xfrm>
                  <a:prstGeom prst="line">
                    <a:avLst/>
                  </a:prstGeom>
                  <a:ln w="28575"/>
                </p:spPr>
                <p:style>
                  <a:lnRef idx="2">
                    <a:schemeClr val="accent2"/>
                  </a:lnRef>
                  <a:fillRef idx="0">
                    <a:schemeClr val="accent2"/>
                  </a:fillRef>
                  <a:effectRef idx="1">
                    <a:schemeClr val="accent2"/>
                  </a:effectRef>
                  <a:fontRef idx="minor">
                    <a:schemeClr val="tx1"/>
                  </a:fontRef>
                </p:style>
              </p:cxnSp>
            </p:grpSp>
            <p:cxnSp>
              <p:nvCxnSpPr>
                <p:cNvPr id="84" name="直接连接符 83">
                  <a:extLst>
                    <a:ext uri="{FF2B5EF4-FFF2-40B4-BE49-F238E27FC236}">
                      <a16:creationId xmlns:a16="http://schemas.microsoft.com/office/drawing/2014/main" id="{DA6640F0-1148-45F7-A268-F339BEB3A07F}"/>
                    </a:ext>
                  </a:extLst>
                </p:cNvPr>
                <p:cNvCxnSpPr>
                  <a:stCxn id="94" idx="3"/>
                  <a:endCxn id="85" idx="2"/>
                </p:cNvCxnSpPr>
                <p:nvPr/>
              </p:nvCxnSpPr>
              <p:spPr>
                <a:xfrm flipV="1">
                  <a:off x="3599157" y="2174548"/>
                  <a:ext cx="795291" cy="246357"/>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81" name="直接连接符 80">
                <a:extLst>
                  <a:ext uri="{FF2B5EF4-FFF2-40B4-BE49-F238E27FC236}">
                    <a16:creationId xmlns:a16="http://schemas.microsoft.com/office/drawing/2014/main" id="{EFFF0279-0C90-47B3-B8D0-21EC4178C902}"/>
                  </a:ext>
                </a:extLst>
              </p:cNvPr>
              <p:cNvCxnSpPr>
                <a:cxnSpLocks/>
                <a:endCxn id="88" idx="2"/>
              </p:cNvCxnSpPr>
              <p:nvPr/>
            </p:nvCxnSpPr>
            <p:spPr>
              <a:xfrm>
                <a:off x="4554413" y="2225129"/>
                <a:ext cx="347541" cy="293224"/>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7" name="组合 6">
              <a:extLst>
                <a:ext uri="{FF2B5EF4-FFF2-40B4-BE49-F238E27FC236}">
                  <a16:creationId xmlns:a16="http://schemas.microsoft.com/office/drawing/2014/main" id="{A28B11AC-69C6-429A-A02B-CBCF36087D50}"/>
                </a:ext>
              </a:extLst>
            </p:cNvPr>
            <p:cNvGrpSpPr/>
            <p:nvPr/>
          </p:nvGrpSpPr>
          <p:grpSpPr>
            <a:xfrm>
              <a:off x="2773533" y="3847858"/>
              <a:ext cx="2288219" cy="667824"/>
              <a:chOff x="2773533" y="2029099"/>
              <a:chExt cx="2288219" cy="667824"/>
            </a:xfrm>
          </p:grpSpPr>
          <p:grpSp>
            <p:nvGrpSpPr>
              <p:cNvPr id="62" name="组合 61">
                <a:extLst>
                  <a:ext uri="{FF2B5EF4-FFF2-40B4-BE49-F238E27FC236}">
                    <a16:creationId xmlns:a16="http://schemas.microsoft.com/office/drawing/2014/main" id="{031BF1DB-128C-4E7B-9610-2E9D90B9336D}"/>
                  </a:ext>
                </a:extLst>
              </p:cNvPr>
              <p:cNvGrpSpPr/>
              <p:nvPr/>
            </p:nvGrpSpPr>
            <p:grpSpPr>
              <a:xfrm>
                <a:off x="2773533" y="2029099"/>
                <a:ext cx="2288219" cy="667824"/>
                <a:chOff x="2773533" y="2020427"/>
                <a:chExt cx="2288219" cy="667824"/>
              </a:xfrm>
            </p:grpSpPr>
            <p:grpSp>
              <p:nvGrpSpPr>
                <p:cNvPr id="64" name="组合 63">
                  <a:extLst>
                    <a:ext uri="{FF2B5EF4-FFF2-40B4-BE49-F238E27FC236}">
                      <a16:creationId xmlns:a16="http://schemas.microsoft.com/office/drawing/2014/main" id="{02FE59B7-FA74-463A-BF88-6BE84AD002B6}"/>
                    </a:ext>
                  </a:extLst>
                </p:cNvPr>
                <p:cNvGrpSpPr/>
                <p:nvPr/>
              </p:nvGrpSpPr>
              <p:grpSpPr>
                <a:xfrm>
                  <a:off x="2773533" y="2038904"/>
                  <a:ext cx="825624" cy="494930"/>
                  <a:chOff x="3070142" y="2650156"/>
                  <a:chExt cx="825624" cy="494930"/>
                </a:xfrm>
              </p:grpSpPr>
              <p:sp>
                <p:nvSpPr>
                  <p:cNvPr id="74" name="矩形 73">
                    <a:extLst>
                      <a:ext uri="{FF2B5EF4-FFF2-40B4-BE49-F238E27FC236}">
                        <a16:creationId xmlns:a16="http://schemas.microsoft.com/office/drawing/2014/main" id="{0BFB7440-E0C9-4151-B3D4-9D7DAFEF1840}"/>
                      </a:ext>
                    </a:extLst>
                  </p:cNvPr>
                  <p:cNvSpPr/>
                  <p:nvPr/>
                </p:nvSpPr>
                <p:spPr>
                  <a:xfrm>
                    <a:off x="3070142" y="2967533"/>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5" name="矩形 74">
                    <a:extLst>
                      <a:ext uri="{FF2B5EF4-FFF2-40B4-BE49-F238E27FC236}">
                        <a16:creationId xmlns:a16="http://schemas.microsoft.com/office/drawing/2014/main" id="{01E48E24-E9EC-4E12-ACCC-6C9AFBD1ACBE}"/>
                      </a:ext>
                    </a:extLst>
                  </p:cNvPr>
                  <p:cNvSpPr/>
                  <p:nvPr/>
                </p:nvSpPr>
                <p:spPr>
                  <a:xfrm>
                    <a:off x="3345350" y="2650156"/>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id="{6FAD741A-6D7C-4885-97EB-7DBEA2A9ED0C}"/>
                      </a:ext>
                    </a:extLst>
                  </p:cNvPr>
                  <p:cNvSpPr/>
                  <p:nvPr/>
                </p:nvSpPr>
                <p:spPr>
                  <a:xfrm>
                    <a:off x="3620558" y="2943380"/>
                    <a:ext cx="275208" cy="177553"/>
                  </a:xfrm>
                  <a:prstGeom prst="rect">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77" name="直接连接符 76">
                    <a:extLst>
                      <a:ext uri="{FF2B5EF4-FFF2-40B4-BE49-F238E27FC236}">
                        <a16:creationId xmlns:a16="http://schemas.microsoft.com/office/drawing/2014/main" id="{0D3F56B2-A6B5-4BA7-9852-9A089D5BC30B}"/>
                      </a:ext>
                    </a:extLst>
                  </p:cNvPr>
                  <p:cNvCxnSpPr>
                    <a:stCxn id="75" idx="2"/>
                  </p:cNvCxnSpPr>
                  <p:nvPr/>
                </p:nvCxnSpPr>
                <p:spPr>
                  <a:xfrm flipH="1">
                    <a:off x="3207746" y="2827709"/>
                    <a:ext cx="275208" cy="13982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78" name="直接连接符 77">
                    <a:extLst>
                      <a:ext uri="{FF2B5EF4-FFF2-40B4-BE49-F238E27FC236}">
                        <a16:creationId xmlns:a16="http://schemas.microsoft.com/office/drawing/2014/main" id="{6BB99834-B0EF-421D-827A-3033B93FA0FB}"/>
                      </a:ext>
                    </a:extLst>
                  </p:cNvPr>
                  <p:cNvCxnSpPr>
                    <a:stCxn id="75" idx="2"/>
                    <a:endCxn id="76" idx="0"/>
                  </p:cNvCxnSpPr>
                  <p:nvPr/>
                </p:nvCxnSpPr>
                <p:spPr>
                  <a:xfrm>
                    <a:off x="3482954" y="2827709"/>
                    <a:ext cx="275208" cy="115671"/>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79" name="直接连接符 78">
                    <a:extLst>
                      <a:ext uri="{FF2B5EF4-FFF2-40B4-BE49-F238E27FC236}">
                        <a16:creationId xmlns:a16="http://schemas.microsoft.com/office/drawing/2014/main" id="{C95870C1-814E-47FD-9EAD-9A335CDC6B76}"/>
                      </a:ext>
                    </a:extLst>
                  </p:cNvPr>
                  <p:cNvCxnSpPr>
                    <a:stCxn id="74" idx="3"/>
                    <a:endCxn id="76" idx="1"/>
                  </p:cNvCxnSpPr>
                  <p:nvPr/>
                </p:nvCxnSpPr>
                <p:spPr>
                  <a:xfrm flipV="1">
                    <a:off x="3345350" y="3032157"/>
                    <a:ext cx="275208" cy="24153"/>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65" name="组合 64">
                  <a:extLst>
                    <a:ext uri="{FF2B5EF4-FFF2-40B4-BE49-F238E27FC236}">
                      <a16:creationId xmlns:a16="http://schemas.microsoft.com/office/drawing/2014/main" id="{82C8BBB2-9404-4175-8B12-06934E73AD31}"/>
                    </a:ext>
                  </a:extLst>
                </p:cNvPr>
                <p:cNvGrpSpPr/>
                <p:nvPr/>
              </p:nvGrpSpPr>
              <p:grpSpPr>
                <a:xfrm>
                  <a:off x="4394448" y="2020427"/>
                  <a:ext cx="667304" cy="667824"/>
                  <a:chOff x="4394448" y="2020427"/>
                  <a:chExt cx="667304" cy="667824"/>
                </a:xfrm>
              </p:grpSpPr>
              <p:sp>
                <p:nvSpPr>
                  <p:cNvPr id="67" name="椭圆 66">
                    <a:extLst>
                      <a:ext uri="{FF2B5EF4-FFF2-40B4-BE49-F238E27FC236}">
                        <a16:creationId xmlns:a16="http://schemas.microsoft.com/office/drawing/2014/main" id="{9819542F-49EC-409D-A7C3-B29267C3D907}"/>
                      </a:ext>
                    </a:extLst>
                  </p:cNvPr>
                  <p:cNvSpPr/>
                  <p:nvPr/>
                </p:nvSpPr>
                <p:spPr>
                  <a:xfrm>
                    <a:off x="4394448" y="2081332"/>
                    <a:ext cx="159798" cy="186431"/>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68" name="椭圆 67">
                    <a:extLst>
                      <a:ext uri="{FF2B5EF4-FFF2-40B4-BE49-F238E27FC236}">
                        <a16:creationId xmlns:a16="http://schemas.microsoft.com/office/drawing/2014/main" id="{1883424F-C804-430F-8396-6AACC37B7F49}"/>
                      </a:ext>
                    </a:extLst>
                  </p:cNvPr>
                  <p:cNvSpPr/>
                  <p:nvPr/>
                </p:nvSpPr>
                <p:spPr>
                  <a:xfrm>
                    <a:off x="4788024" y="2020427"/>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69" name="椭圆 68">
                    <a:extLst>
                      <a:ext uri="{FF2B5EF4-FFF2-40B4-BE49-F238E27FC236}">
                        <a16:creationId xmlns:a16="http://schemas.microsoft.com/office/drawing/2014/main" id="{CD033B65-B4D2-4543-8D62-3E9069E2D480}"/>
                      </a:ext>
                    </a:extLst>
                  </p:cNvPr>
                  <p:cNvSpPr/>
                  <p:nvPr/>
                </p:nvSpPr>
                <p:spPr>
                  <a:xfrm>
                    <a:off x="4452892" y="2501820"/>
                    <a:ext cx="159798" cy="186431"/>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60EF14B8-F099-49B8-8BEA-C2777D8E9450}"/>
                      </a:ext>
                    </a:extLst>
                  </p:cNvPr>
                  <p:cNvSpPr/>
                  <p:nvPr/>
                </p:nvSpPr>
                <p:spPr>
                  <a:xfrm>
                    <a:off x="4901954" y="2416465"/>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71" name="直接连接符 70">
                    <a:extLst>
                      <a:ext uri="{FF2B5EF4-FFF2-40B4-BE49-F238E27FC236}">
                        <a16:creationId xmlns:a16="http://schemas.microsoft.com/office/drawing/2014/main" id="{ADC4963F-EE51-4069-A1AC-3E665D46CE6F}"/>
                      </a:ext>
                    </a:extLst>
                  </p:cNvPr>
                  <p:cNvCxnSpPr>
                    <a:stCxn id="67" idx="6"/>
                    <a:endCxn id="68" idx="2"/>
                  </p:cNvCxnSpPr>
                  <p:nvPr/>
                </p:nvCxnSpPr>
                <p:spPr>
                  <a:xfrm flipV="1">
                    <a:off x="4554246" y="2113643"/>
                    <a:ext cx="233778" cy="60905"/>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72" name="直接连接符 71">
                    <a:extLst>
                      <a:ext uri="{FF2B5EF4-FFF2-40B4-BE49-F238E27FC236}">
                        <a16:creationId xmlns:a16="http://schemas.microsoft.com/office/drawing/2014/main" id="{C882749C-A3DD-485A-9B1E-67B0840E0479}"/>
                      </a:ext>
                    </a:extLst>
                  </p:cNvPr>
                  <p:cNvCxnSpPr>
                    <a:stCxn id="67" idx="4"/>
                    <a:endCxn id="69" idx="0"/>
                  </p:cNvCxnSpPr>
                  <p:nvPr/>
                </p:nvCxnSpPr>
                <p:spPr>
                  <a:xfrm>
                    <a:off x="4474347" y="2267763"/>
                    <a:ext cx="58444" cy="234057"/>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73" name="直接连接符 72">
                    <a:extLst>
                      <a:ext uri="{FF2B5EF4-FFF2-40B4-BE49-F238E27FC236}">
                        <a16:creationId xmlns:a16="http://schemas.microsoft.com/office/drawing/2014/main" id="{BDF4B064-4FCA-49D9-B38D-F9FDD3A210AC}"/>
                      </a:ext>
                    </a:extLst>
                  </p:cNvPr>
                  <p:cNvCxnSpPr>
                    <a:cxnSpLocks/>
                    <a:endCxn id="70" idx="0"/>
                  </p:cNvCxnSpPr>
                  <p:nvPr/>
                </p:nvCxnSpPr>
                <p:spPr>
                  <a:xfrm>
                    <a:off x="4918261" y="2181619"/>
                    <a:ext cx="63592" cy="234846"/>
                  </a:xfrm>
                  <a:prstGeom prst="line">
                    <a:avLst/>
                  </a:prstGeom>
                  <a:ln w="28575"/>
                </p:spPr>
                <p:style>
                  <a:lnRef idx="2">
                    <a:schemeClr val="accent2"/>
                  </a:lnRef>
                  <a:fillRef idx="0">
                    <a:schemeClr val="accent2"/>
                  </a:fillRef>
                  <a:effectRef idx="1">
                    <a:schemeClr val="accent2"/>
                  </a:effectRef>
                  <a:fontRef idx="minor">
                    <a:schemeClr val="tx1"/>
                  </a:fontRef>
                </p:style>
              </p:cxnSp>
            </p:grpSp>
            <p:cxnSp>
              <p:nvCxnSpPr>
                <p:cNvPr id="66" name="直接连接符 65">
                  <a:extLst>
                    <a:ext uri="{FF2B5EF4-FFF2-40B4-BE49-F238E27FC236}">
                      <a16:creationId xmlns:a16="http://schemas.microsoft.com/office/drawing/2014/main" id="{E564AA5A-8B4D-4096-AC40-E46AA0F3B9D6}"/>
                    </a:ext>
                  </a:extLst>
                </p:cNvPr>
                <p:cNvCxnSpPr>
                  <a:stCxn id="76" idx="3"/>
                  <a:endCxn id="67" idx="2"/>
                </p:cNvCxnSpPr>
                <p:nvPr/>
              </p:nvCxnSpPr>
              <p:spPr>
                <a:xfrm flipV="1">
                  <a:off x="3599157" y="2174548"/>
                  <a:ext cx="795291" cy="246357"/>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63" name="直接连接符 62">
                <a:extLst>
                  <a:ext uri="{FF2B5EF4-FFF2-40B4-BE49-F238E27FC236}">
                    <a16:creationId xmlns:a16="http://schemas.microsoft.com/office/drawing/2014/main" id="{7B991132-4F41-472A-91D3-D456114D5A3E}"/>
                  </a:ext>
                </a:extLst>
              </p:cNvPr>
              <p:cNvCxnSpPr>
                <a:cxnSpLocks/>
                <a:endCxn id="70" idx="2"/>
              </p:cNvCxnSpPr>
              <p:nvPr/>
            </p:nvCxnSpPr>
            <p:spPr>
              <a:xfrm>
                <a:off x="4554413" y="2225129"/>
                <a:ext cx="347541" cy="293224"/>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8" name="组合 7">
              <a:extLst>
                <a:ext uri="{FF2B5EF4-FFF2-40B4-BE49-F238E27FC236}">
                  <a16:creationId xmlns:a16="http://schemas.microsoft.com/office/drawing/2014/main" id="{A7C3261F-82A0-4976-A39C-740B304F9A2E}"/>
                </a:ext>
              </a:extLst>
            </p:cNvPr>
            <p:cNvGrpSpPr/>
            <p:nvPr/>
          </p:nvGrpSpPr>
          <p:grpSpPr>
            <a:xfrm>
              <a:off x="2712870" y="4842954"/>
              <a:ext cx="2288219" cy="667824"/>
              <a:chOff x="2773533" y="2029099"/>
              <a:chExt cx="2288219" cy="667824"/>
            </a:xfrm>
          </p:grpSpPr>
          <p:grpSp>
            <p:nvGrpSpPr>
              <p:cNvPr id="44" name="组合 43">
                <a:extLst>
                  <a:ext uri="{FF2B5EF4-FFF2-40B4-BE49-F238E27FC236}">
                    <a16:creationId xmlns:a16="http://schemas.microsoft.com/office/drawing/2014/main" id="{3E9D0E60-DA58-46FE-A61A-5754D0028E3A}"/>
                  </a:ext>
                </a:extLst>
              </p:cNvPr>
              <p:cNvGrpSpPr/>
              <p:nvPr/>
            </p:nvGrpSpPr>
            <p:grpSpPr>
              <a:xfrm>
                <a:off x="2773533" y="2029099"/>
                <a:ext cx="2288219" cy="667824"/>
                <a:chOff x="2773533" y="2020427"/>
                <a:chExt cx="2288219" cy="667824"/>
              </a:xfrm>
            </p:grpSpPr>
            <p:grpSp>
              <p:nvGrpSpPr>
                <p:cNvPr id="46" name="组合 45">
                  <a:extLst>
                    <a:ext uri="{FF2B5EF4-FFF2-40B4-BE49-F238E27FC236}">
                      <a16:creationId xmlns:a16="http://schemas.microsoft.com/office/drawing/2014/main" id="{B78069CB-8574-476B-86C4-F7DE0BCE3397}"/>
                    </a:ext>
                  </a:extLst>
                </p:cNvPr>
                <p:cNvGrpSpPr/>
                <p:nvPr/>
              </p:nvGrpSpPr>
              <p:grpSpPr>
                <a:xfrm>
                  <a:off x="2773533" y="2038904"/>
                  <a:ext cx="825624" cy="494930"/>
                  <a:chOff x="3070142" y="2650156"/>
                  <a:chExt cx="825624" cy="494930"/>
                </a:xfrm>
              </p:grpSpPr>
              <p:sp>
                <p:nvSpPr>
                  <p:cNvPr id="56" name="矩形 55">
                    <a:extLst>
                      <a:ext uri="{FF2B5EF4-FFF2-40B4-BE49-F238E27FC236}">
                        <a16:creationId xmlns:a16="http://schemas.microsoft.com/office/drawing/2014/main" id="{F2B76C03-9344-4B40-A114-CCA616866DD8}"/>
                      </a:ext>
                    </a:extLst>
                  </p:cNvPr>
                  <p:cNvSpPr/>
                  <p:nvPr/>
                </p:nvSpPr>
                <p:spPr>
                  <a:xfrm>
                    <a:off x="3070142" y="2967533"/>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B8DA4915-C7CE-4F01-87A0-AB8404A6133C}"/>
                      </a:ext>
                    </a:extLst>
                  </p:cNvPr>
                  <p:cNvSpPr/>
                  <p:nvPr/>
                </p:nvSpPr>
                <p:spPr>
                  <a:xfrm>
                    <a:off x="3345350" y="2650156"/>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8" name="矩形 57">
                    <a:extLst>
                      <a:ext uri="{FF2B5EF4-FFF2-40B4-BE49-F238E27FC236}">
                        <a16:creationId xmlns:a16="http://schemas.microsoft.com/office/drawing/2014/main" id="{A3C2E0FC-023C-49A9-87D9-79F60BA1F1BC}"/>
                      </a:ext>
                    </a:extLst>
                  </p:cNvPr>
                  <p:cNvSpPr/>
                  <p:nvPr/>
                </p:nvSpPr>
                <p:spPr>
                  <a:xfrm>
                    <a:off x="3620558" y="2943380"/>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59" name="直接连接符 58">
                    <a:extLst>
                      <a:ext uri="{FF2B5EF4-FFF2-40B4-BE49-F238E27FC236}">
                        <a16:creationId xmlns:a16="http://schemas.microsoft.com/office/drawing/2014/main" id="{51C5587A-6D5A-4505-8724-A28057A7E5CE}"/>
                      </a:ext>
                    </a:extLst>
                  </p:cNvPr>
                  <p:cNvCxnSpPr>
                    <a:stCxn id="57" idx="2"/>
                  </p:cNvCxnSpPr>
                  <p:nvPr/>
                </p:nvCxnSpPr>
                <p:spPr>
                  <a:xfrm flipH="1">
                    <a:off x="3207746" y="2827709"/>
                    <a:ext cx="275208" cy="139824"/>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60" name="直接连接符 59">
                    <a:extLst>
                      <a:ext uri="{FF2B5EF4-FFF2-40B4-BE49-F238E27FC236}">
                        <a16:creationId xmlns:a16="http://schemas.microsoft.com/office/drawing/2014/main" id="{ED6A3E98-311B-4A46-8ABC-DD94E9103D15}"/>
                      </a:ext>
                    </a:extLst>
                  </p:cNvPr>
                  <p:cNvCxnSpPr>
                    <a:stCxn id="57" idx="2"/>
                    <a:endCxn id="58" idx="0"/>
                  </p:cNvCxnSpPr>
                  <p:nvPr/>
                </p:nvCxnSpPr>
                <p:spPr>
                  <a:xfrm>
                    <a:off x="3482954" y="2827709"/>
                    <a:ext cx="275208" cy="115671"/>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61" name="直接连接符 60">
                    <a:extLst>
                      <a:ext uri="{FF2B5EF4-FFF2-40B4-BE49-F238E27FC236}">
                        <a16:creationId xmlns:a16="http://schemas.microsoft.com/office/drawing/2014/main" id="{CEEAB717-5316-4B5C-A387-EB9B5DDAE7AF}"/>
                      </a:ext>
                    </a:extLst>
                  </p:cNvPr>
                  <p:cNvCxnSpPr>
                    <a:stCxn id="56" idx="3"/>
                    <a:endCxn id="58" idx="1"/>
                  </p:cNvCxnSpPr>
                  <p:nvPr/>
                </p:nvCxnSpPr>
                <p:spPr>
                  <a:xfrm flipV="1">
                    <a:off x="3345350" y="3032157"/>
                    <a:ext cx="275208" cy="24153"/>
                  </a:xfrm>
                  <a:prstGeom prst="line">
                    <a:avLst/>
                  </a:prstGeom>
                  <a:ln w="28575"/>
                </p:spPr>
                <p:style>
                  <a:lnRef idx="2">
                    <a:schemeClr val="accent2"/>
                  </a:lnRef>
                  <a:fillRef idx="0">
                    <a:schemeClr val="accent2"/>
                  </a:fillRef>
                  <a:effectRef idx="1">
                    <a:schemeClr val="accent2"/>
                  </a:effectRef>
                  <a:fontRef idx="minor">
                    <a:schemeClr val="tx1"/>
                  </a:fontRef>
                </p:style>
              </p:cxnSp>
            </p:grpSp>
            <p:grpSp>
              <p:nvGrpSpPr>
                <p:cNvPr id="47" name="组合 46">
                  <a:extLst>
                    <a:ext uri="{FF2B5EF4-FFF2-40B4-BE49-F238E27FC236}">
                      <a16:creationId xmlns:a16="http://schemas.microsoft.com/office/drawing/2014/main" id="{4DF1B976-1ADA-4599-95C9-3B81600DE860}"/>
                    </a:ext>
                  </a:extLst>
                </p:cNvPr>
                <p:cNvGrpSpPr/>
                <p:nvPr/>
              </p:nvGrpSpPr>
              <p:grpSpPr>
                <a:xfrm>
                  <a:off x="4394448" y="2020427"/>
                  <a:ext cx="667304" cy="667824"/>
                  <a:chOff x="4394448" y="2020427"/>
                  <a:chExt cx="667304" cy="667824"/>
                </a:xfrm>
              </p:grpSpPr>
              <p:sp>
                <p:nvSpPr>
                  <p:cNvPr id="49" name="椭圆 48">
                    <a:extLst>
                      <a:ext uri="{FF2B5EF4-FFF2-40B4-BE49-F238E27FC236}">
                        <a16:creationId xmlns:a16="http://schemas.microsoft.com/office/drawing/2014/main" id="{BD81A372-0532-4248-B686-6AD1D58479F2}"/>
                      </a:ext>
                    </a:extLst>
                  </p:cNvPr>
                  <p:cNvSpPr/>
                  <p:nvPr/>
                </p:nvSpPr>
                <p:spPr>
                  <a:xfrm>
                    <a:off x="4394448" y="2081332"/>
                    <a:ext cx="159798" cy="186431"/>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0" name="椭圆 49">
                    <a:extLst>
                      <a:ext uri="{FF2B5EF4-FFF2-40B4-BE49-F238E27FC236}">
                        <a16:creationId xmlns:a16="http://schemas.microsoft.com/office/drawing/2014/main" id="{DEC2073F-B3C9-40B0-98F2-8123A163D295}"/>
                      </a:ext>
                    </a:extLst>
                  </p:cNvPr>
                  <p:cNvSpPr/>
                  <p:nvPr/>
                </p:nvSpPr>
                <p:spPr>
                  <a:xfrm>
                    <a:off x="4788024" y="2020427"/>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ECAE2307-02A8-43B7-B74C-45A5A5BF1A5F}"/>
                      </a:ext>
                    </a:extLst>
                  </p:cNvPr>
                  <p:cNvSpPr/>
                  <p:nvPr/>
                </p:nvSpPr>
                <p:spPr>
                  <a:xfrm>
                    <a:off x="4452892" y="2501820"/>
                    <a:ext cx="159798" cy="186431"/>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2" name="椭圆 51">
                    <a:extLst>
                      <a:ext uri="{FF2B5EF4-FFF2-40B4-BE49-F238E27FC236}">
                        <a16:creationId xmlns:a16="http://schemas.microsoft.com/office/drawing/2014/main" id="{F0BCA4C7-1609-4982-A389-A35E69E9ED63}"/>
                      </a:ext>
                    </a:extLst>
                  </p:cNvPr>
                  <p:cNvSpPr/>
                  <p:nvPr/>
                </p:nvSpPr>
                <p:spPr>
                  <a:xfrm>
                    <a:off x="4901954" y="2416465"/>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53" name="直接连接符 52">
                    <a:extLst>
                      <a:ext uri="{FF2B5EF4-FFF2-40B4-BE49-F238E27FC236}">
                        <a16:creationId xmlns:a16="http://schemas.microsoft.com/office/drawing/2014/main" id="{44479A54-BD57-4540-B5B6-3EFFC0F89BAF}"/>
                      </a:ext>
                    </a:extLst>
                  </p:cNvPr>
                  <p:cNvCxnSpPr>
                    <a:stCxn id="49" idx="6"/>
                    <a:endCxn id="50" idx="2"/>
                  </p:cNvCxnSpPr>
                  <p:nvPr/>
                </p:nvCxnSpPr>
                <p:spPr>
                  <a:xfrm flipV="1">
                    <a:off x="4554246" y="2113643"/>
                    <a:ext cx="233778" cy="60905"/>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54" name="直接连接符 53">
                    <a:extLst>
                      <a:ext uri="{FF2B5EF4-FFF2-40B4-BE49-F238E27FC236}">
                        <a16:creationId xmlns:a16="http://schemas.microsoft.com/office/drawing/2014/main" id="{01E03B46-709F-4F79-8B0D-F5C38ED757D6}"/>
                      </a:ext>
                    </a:extLst>
                  </p:cNvPr>
                  <p:cNvCxnSpPr>
                    <a:stCxn id="49" idx="4"/>
                    <a:endCxn id="51" idx="0"/>
                  </p:cNvCxnSpPr>
                  <p:nvPr/>
                </p:nvCxnSpPr>
                <p:spPr>
                  <a:xfrm>
                    <a:off x="4474347" y="2267763"/>
                    <a:ext cx="58444" cy="234057"/>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55" name="直接连接符 54">
                    <a:extLst>
                      <a:ext uri="{FF2B5EF4-FFF2-40B4-BE49-F238E27FC236}">
                        <a16:creationId xmlns:a16="http://schemas.microsoft.com/office/drawing/2014/main" id="{BD162288-D5A1-4DED-AB15-215B30EEA1B6}"/>
                      </a:ext>
                    </a:extLst>
                  </p:cNvPr>
                  <p:cNvCxnSpPr>
                    <a:cxnSpLocks/>
                    <a:endCxn id="52" idx="0"/>
                  </p:cNvCxnSpPr>
                  <p:nvPr/>
                </p:nvCxnSpPr>
                <p:spPr>
                  <a:xfrm>
                    <a:off x="4918261" y="2181619"/>
                    <a:ext cx="63592" cy="234846"/>
                  </a:xfrm>
                  <a:prstGeom prst="line">
                    <a:avLst/>
                  </a:prstGeom>
                  <a:ln w="28575"/>
                </p:spPr>
                <p:style>
                  <a:lnRef idx="2">
                    <a:schemeClr val="accent2"/>
                  </a:lnRef>
                  <a:fillRef idx="0">
                    <a:schemeClr val="accent2"/>
                  </a:fillRef>
                  <a:effectRef idx="1">
                    <a:schemeClr val="accent2"/>
                  </a:effectRef>
                  <a:fontRef idx="minor">
                    <a:schemeClr val="tx1"/>
                  </a:fontRef>
                </p:style>
              </p:cxnSp>
            </p:grpSp>
            <p:cxnSp>
              <p:nvCxnSpPr>
                <p:cNvPr id="48" name="直接连接符 47">
                  <a:extLst>
                    <a:ext uri="{FF2B5EF4-FFF2-40B4-BE49-F238E27FC236}">
                      <a16:creationId xmlns:a16="http://schemas.microsoft.com/office/drawing/2014/main" id="{6333B917-B9A6-42B2-B379-990AD6B1B11D}"/>
                    </a:ext>
                  </a:extLst>
                </p:cNvPr>
                <p:cNvCxnSpPr>
                  <a:stCxn id="58" idx="3"/>
                  <a:endCxn id="49" idx="2"/>
                </p:cNvCxnSpPr>
                <p:nvPr/>
              </p:nvCxnSpPr>
              <p:spPr>
                <a:xfrm flipV="1">
                  <a:off x="3599157" y="2174548"/>
                  <a:ext cx="795291" cy="246357"/>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45" name="直接连接符 44">
                <a:extLst>
                  <a:ext uri="{FF2B5EF4-FFF2-40B4-BE49-F238E27FC236}">
                    <a16:creationId xmlns:a16="http://schemas.microsoft.com/office/drawing/2014/main" id="{CE9418FC-4363-410B-9BFD-8D7FD846D052}"/>
                  </a:ext>
                </a:extLst>
              </p:cNvPr>
              <p:cNvCxnSpPr>
                <a:cxnSpLocks/>
                <a:endCxn id="52" idx="2"/>
              </p:cNvCxnSpPr>
              <p:nvPr/>
            </p:nvCxnSpPr>
            <p:spPr>
              <a:xfrm>
                <a:off x="4554413" y="2225129"/>
                <a:ext cx="347541" cy="293224"/>
              </a:xfrm>
              <a:prstGeom prst="line">
                <a:avLst/>
              </a:prstGeom>
              <a:ln w="28575"/>
            </p:spPr>
            <p:style>
              <a:lnRef idx="2">
                <a:schemeClr val="accent2"/>
              </a:lnRef>
              <a:fillRef idx="0">
                <a:schemeClr val="accent2"/>
              </a:fillRef>
              <a:effectRef idx="1">
                <a:schemeClr val="accent2"/>
              </a:effectRef>
              <a:fontRef idx="minor">
                <a:schemeClr val="tx1"/>
              </a:fontRef>
            </p:style>
          </p:cxnSp>
        </p:grpSp>
        <p:sp>
          <p:nvSpPr>
            <p:cNvPr id="9" name="箭头: 右 8">
              <a:extLst>
                <a:ext uri="{FF2B5EF4-FFF2-40B4-BE49-F238E27FC236}">
                  <a16:creationId xmlns:a16="http://schemas.microsoft.com/office/drawing/2014/main" id="{CCD2B896-6D85-4F73-8FF5-971F012C1BE5}"/>
                </a:ext>
              </a:extLst>
            </p:cNvPr>
            <p:cNvSpPr/>
            <p:nvPr/>
          </p:nvSpPr>
          <p:spPr>
            <a:xfrm>
              <a:off x="5683187" y="3466224"/>
              <a:ext cx="1896124" cy="4588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a:t>
              </a:r>
            </a:p>
          </p:txBody>
        </p:sp>
        <p:grpSp>
          <p:nvGrpSpPr>
            <p:cNvPr id="10" name="组合 9">
              <a:extLst>
                <a:ext uri="{FF2B5EF4-FFF2-40B4-BE49-F238E27FC236}">
                  <a16:creationId xmlns:a16="http://schemas.microsoft.com/office/drawing/2014/main" id="{0BCBAC1E-D5B3-407E-A3DE-149C91C3FB81}"/>
                </a:ext>
              </a:extLst>
            </p:cNvPr>
            <p:cNvGrpSpPr/>
            <p:nvPr/>
          </p:nvGrpSpPr>
          <p:grpSpPr>
            <a:xfrm>
              <a:off x="8073948" y="2797448"/>
              <a:ext cx="3162566" cy="1414774"/>
              <a:chOff x="2503874" y="1405720"/>
              <a:chExt cx="3162566" cy="1414774"/>
            </a:xfrm>
          </p:grpSpPr>
          <p:grpSp>
            <p:nvGrpSpPr>
              <p:cNvPr id="28" name="组合 27">
                <a:extLst>
                  <a:ext uri="{FF2B5EF4-FFF2-40B4-BE49-F238E27FC236}">
                    <a16:creationId xmlns:a16="http://schemas.microsoft.com/office/drawing/2014/main" id="{E6EBFE19-B28E-4309-B6B5-C726E8496BDF}"/>
                  </a:ext>
                </a:extLst>
              </p:cNvPr>
              <p:cNvGrpSpPr/>
              <p:nvPr/>
            </p:nvGrpSpPr>
            <p:grpSpPr>
              <a:xfrm>
                <a:off x="2503874" y="1614274"/>
                <a:ext cx="1095283" cy="966825"/>
                <a:chOff x="2800483" y="2225526"/>
                <a:chExt cx="1095283" cy="966825"/>
              </a:xfrm>
            </p:grpSpPr>
            <p:sp>
              <p:nvSpPr>
                <p:cNvPr id="38" name="矩形 37">
                  <a:extLst>
                    <a:ext uri="{FF2B5EF4-FFF2-40B4-BE49-F238E27FC236}">
                      <a16:creationId xmlns:a16="http://schemas.microsoft.com/office/drawing/2014/main" id="{BBF84927-41F4-4170-A4B1-809FCE35D90B}"/>
                    </a:ext>
                  </a:extLst>
                </p:cNvPr>
                <p:cNvSpPr/>
                <p:nvPr/>
              </p:nvSpPr>
              <p:spPr>
                <a:xfrm>
                  <a:off x="2800483" y="3014798"/>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9" name="矩形 38">
                  <a:extLst>
                    <a:ext uri="{FF2B5EF4-FFF2-40B4-BE49-F238E27FC236}">
                      <a16:creationId xmlns:a16="http://schemas.microsoft.com/office/drawing/2014/main" id="{F88E0611-30B2-4700-AA6A-49CBACDD3D14}"/>
                    </a:ext>
                  </a:extLst>
                </p:cNvPr>
                <p:cNvSpPr/>
                <p:nvPr/>
              </p:nvSpPr>
              <p:spPr>
                <a:xfrm>
                  <a:off x="3345350" y="2225526"/>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4C3E8CB8-0F44-40B5-83B7-830CE36D95A9}"/>
                    </a:ext>
                  </a:extLst>
                </p:cNvPr>
                <p:cNvSpPr/>
                <p:nvPr/>
              </p:nvSpPr>
              <p:spPr>
                <a:xfrm>
                  <a:off x="3620558" y="2943380"/>
                  <a:ext cx="275208" cy="17755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41" name="直接连接符 40">
                  <a:extLst>
                    <a:ext uri="{FF2B5EF4-FFF2-40B4-BE49-F238E27FC236}">
                      <a16:creationId xmlns:a16="http://schemas.microsoft.com/office/drawing/2014/main" id="{7263013B-7D0B-46BC-839B-11C13BE3FBA5}"/>
                    </a:ext>
                  </a:extLst>
                </p:cNvPr>
                <p:cNvCxnSpPr>
                  <a:cxnSpLocks/>
                  <a:stCxn id="39" idx="2"/>
                  <a:endCxn id="38" idx="0"/>
                </p:cNvCxnSpPr>
                <p:nvPr/>
              </p:nvCxnSpPr>
              <p:spPr>
                <a:xfrm flipH="1">
                  <a:off x="2938087" y="2403079"/>
                  <a:ext cx="544867" cy="611719"/>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42" name="直接连接符 41">
                  <a:extLst>
                    <a:ext uri="{FF2B5EF4-FFF2-40B4-BE49-F238E27FC236}">
                      <a16:creationId xmlns:a16="http://schemas.microsoft.com/office/drawing/2014/main" id="{D2662ED9-67C0-4752-B47E-430175B284CB}"/>
                    </a:ext>
                  </a:extLst>
                </p:cNvPr>
                <p:cNvCxnSpPr>
                  <a:stCxn id="39" idx="2"/>
                  <a:endCxn id="40" idx="0"/>
                </p:cNvCxnSpPr>
                <p:nvPr/>
              </p:nvCxnSpPr>
              <p:spPr>
                <a:xfrm>
                  <a:off x="3482954" y="2403079"/>
                  <a:ext cx="275208" cy="540301"/>
                </a:xfrm>
                <a:prstGeom prst="line">
                  <a:avLst/>
                </a:prstGeom>
                <a:ln w="38100"/>
              </p:spPr>
              <p:style>
                <a:lnRef idx="2">
                  <a:schemeClr val="accent2"/>
                </a:lnRef>
                <a:fillRef idx="0">
                  <a:schemeClr val="accent2"/>
                </a:fillRef>
                <a:effectRef idx="1">
                  <a:schemeClr val="accent2"/>
                </a:effectRef>
                <a:fontRef idx="minor">
                  <a:schemeClr val="tx1"/>
                </a:fontRef>
              </p:style>
            </p:cxnSp>
            <p:cxnSp>
              <p:nvCxnSpPr>
                <p:cNvPr id="43" name="直接连接符 42">
                  <a:extLst>
                    <a:ext uri="{FF2B5EF4-FFF2-40B4-BE49-F238E27FC236}">
                      <a16:creationId xmlns:a16="http://schemas.microsoft.com/office/drawing/2014/main" id="{8A5FD31A-CEBA-4051-AAD7-9787D6848D24}"/>
                    </a:ext>
                  </a:extLst>
                </p:cNvPr>
                <p:cNvCxnSpPr>
                  <a:stCxn id="38" idx="3"/>
                  <a:endCxn id="40" idx="1"/>
                </p:cNvCxnSpPr>
                <p:nvPr/>
              </p:nvCxnSpPr>
              <p:spPr>
                <a:xfrm flipV="1">
                  <a:off x="3075691" y="3032157"/>
                  <a:ext cx="544867" cy="71418"/>
                </a:xfrm>
                <a:prstGeom prst="line">
                  <a:avLst/>
                </a:prstGeom>
                <a:ln w="38100"/>
              </p:spPr>
              <p:style>
                <a:lnRef idx="2">
                  <a:schemeClr val="accent2"/>
                </a:lnRef>
                <a:fillRef idx="0">
                  <a:schemeClr val="accent2"/>
                </a:fillRef>
                <a:effectRef idx="1">
                  <a:schemeClr val="accent2"/>
                </a:effectRef>
                <a:fontRef idx="minor">
                  <a:schemeClr val="tx1"/>
                </a:fontRef>
              </p:style>
            </p:cxnSp>
          </p:grpSp>
          <p:grpSp>
            <p:nvGrpSpPr>
              <p:cNvPr id="29" name="组合 28">
                <a:extLst>
                  <a:ext uri="{FF2B5EF4-FFF2-40B4-BE49-F238E27FC236}">
                    <a16:creationId xmlns:a16="http://schemas.microsoft.com/office/drawing/2014/main" id="{05F439D4-71EE-47AC-BC88-CA868DB4BCFF}"/>
                  </a:ext>
                </a:extLst>
              </p:cNvPr>
              <p:cNvGrpSpPr/>
              <p:nvPr/>
            </p:nvGrpSpPr>
            <p:grpSpPr>
              <a:xfrm>
                <a:off x="4394448" y="1405720"/>
                <a:ext cx="1271992" cy="1414774"/>
                <a:chOff x="4394448" y="1405720"/>
                <a:chExt cx="1271992" cy="1414774"/>
              </a:xfrm>
            </p:grpSpPr>
            <p:sp>
              <p:nvSpPr>
                <p:cNvPr id="31" name="椭圆 30">
                  <a:extLst>
                    <a:ext uri="{FF2B5EF4-FFF2-40B4-BE49-F238E27FC236}">
                      <a16:creationId xmlns:a16="http://schemas.microsoft.com/office/drawing/2014/main" id="{F180C57B-6395-4805-AE02-7824E0230FB3}"/>
                    </a:ext>
                  </a:extLst>
                </p:cNvPr>
                <p:cNvSpPr/>
                <p:nvPr/>
              </p:nvSpPr>
              <p:spPr>
                <a:xfrm>
                  <a:off x="4394448" y="1698611"/>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2" name="椭圆 31">
                  <a:extLst>
                    <a:ext uri="{FF2B5EF4-FFF2-40B4-BE49-F238E27FC236}">
                      <a16:creationId xmlns:a16="http://schemas.microsoft.com/office/drawing/2014/main" id="{9CEB80DA-2786-49E0-AB56-3E387A788049}"/>
                    </a:ext>
                  </a:extLst>
                </p:cNvPr>
                <p:cNvSpPr/>
                <p:nvPr/>
              </p:nvSpPr>
              <p:spPr>
                <a:xfrm>
                  <a:off x="5346844" y="1405720"/>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3" name="椭圆 32">
                  <a:extLst>
                    <a:ext uri="{FF2B5EF4-FFF2-40B4-BE49-F238E27FC236}">
                      <a16:creationId xmlns:a16="http://schemas.microsoft.com/office/drawing/2014/main" id="{51827F30-BB73-42A9-9B19-C31AD08E6FA9}"/>
                    </a:ext>
                  </a:extLst>
                </p:cNvPr>
                <p:cNvSpPr/>
                <p:nvPr/>
              </p:nvSpPr>
              <p:spPr>
                <a:xfrm>
                  <a:off x="4452892" y="2501820"/>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34" name="椭圆 33">
                  <a:extLst>
                    <a:ext uri="{FF2B5EF4-FFF2-40B4-BE49-F238E27FC236}">
                      <a16:creationId xmlns:a16="http://schemas.microsoft.com/office/drawing/2014/main" id="{F0F89036-6768-47C9-B4CA-65A9697FFECC}"/>
                    </a:ext>
                  </a:extLst>
                </p:cNvPr>
                <p:cNvSpPr/>
                <p:nvPr/>
              </p:nvSpPr>
              <p:spPr>
                <a:xfrm>
                  <a:off x="5506642" y="2634063"/>
                  <a:ext cx="159798" cy="186431"/>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cxnSp>
              <p:nvCxnSpPr>
                <p:cNvPr id="35" name="直接连接符 34">
                  <a:extLst>
                    <a:ext uri="{FF2B5EF4-FFF2-40B4-BE49-F238E27FC236}">
                      <a16:creationId xmlns:a16="http://schemas.microsoft.com/office/drawing/2014/main" id="{17BB2536-E759-469D-93CE-892B5A38865F}"/>
                    </a:ext>
                  </a:extLst>
                </p:cNvPr>
                <p:cNvCxnSpPr>
                  <a:stCxn id="31" idx="6"/>
                  <a:endCxn id="32" idx="2"/>
                </p:cNvCxnSpPr>
                <p:nvPr/>
              </p:nvCxnSpPr>
              <p:spPr>
                <a:xfrm flipV="1">
                  <a:off x="4554246" y="1498936"/>
                  <a:ext cx="792598" cy="292891"/>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36" name="直接连接符 35">
                  <a:extLst>
                    <a:ext uri="{FF2B5EF4-FFF2-40B4-BE49-F238E27FC236}">
                      <a16:creationId xmlns:a16="http://schemas.microsoft.com/office/drawing/2014/main" id="{68E5DDCB-53AB-43E6-929B-48A197082CFD}"/>
                    </a:ext>
                  </a:extLst>
                </p:cNvPr>
                <p:cNvCxnSpPr>
                  <a:stCxn id="31" idx="4"/>
                  <a:endCxn id="33" idx="0"/>
                </p:cNvCxnSpPr>
                <p:nvPr/>
              </p:nvCxnSpPr>
              <p:spPr>
                <a:xfrm>
                  <a:off x="4474347" y="1885042"/>
                  <a:ext cx="58444" cy="616778"/>
                </a:xfrm>
                <a:prstGeom prst="line">
                  <a:avLst/>
                </a:prstGeom>
                <a:ln w="57150"/>
              </p:spPr>
              <p:style>
                <a:lnRef idx="2">
                  <a:schemeClr val="accent2"/>
                </a:lnRef>
                <a:fillRef idx="0">
                  <a:schemeClr val="accent2"/>
                </a:fillRef>
                <a:effectRef idx="1">
                  <a:schemeClr val="accent2"/>
                </a:effectRef>
                <a:fontRef idx="minor">
                  <a:schemeClr val="tx1"/>
                </a:fontRef>
              </p:style>
            </p:cxnSp>
            <p:cxnSp>
              <p:nvCxnSpPr>
                <p:cNvPr id="37" name="直接连接符 36">
                  <a:extLst>
                    <a:ext uri="{FF2B5EF4-FFF2-40B4-BE49-F238E27FC236}">
                      <a16:creationId xmlns:a16="http://schemas.microsoft.com/office/drawing/2014/main" id="{C4EEBFA5-4955-4B21-B105-1D594D57939A}"/>
                    </a:ext>
                  </a:extLst>
                </p:cNvPr>
                <p:cNvCxnSpPr>
                  <a:cxnSpLocks/>
                  <a:stCxn id="32" idx="5"/>
                  <a:endCxn id="34" idx="0"/>
                </p:cNvCxnSpPr>
                <p:nvPr/>
              </p:nvCxnSpPr>
              <p:spPr>
                <a:xfrm>
                  <a:off x="5483240" y="1564849"/>
                  <a:ext cx="103301" cy="1069214"/>
                </a:xfrm>
                <a:prstGeom prst="line">
                  <a:avLst/>
                </a:prstGeom>
                <a:ln w="57150"/>
              </p:spPr>
              <p:style>
                <a:lnRef idx="2">
                  <a:schemeClr val="accent2"/>
                </a:lnRef>
                <a:fillRef idx="0">
                  <a:schemeClr val="accent2"/>
                </a:fillRef>
                <a:effectRef idx="1">
                  <a:schemeClr val="accent2"/>
                </a:effectRef>
                <a:fontRef idx="minor">
                  <a:schemeClr val="tx1"/>
                </a:fontRef>
              </p:style>
            </p:cxnSp>
          </p:grpSp>
          <p:cxnSp>
            <p:nvCxnSpPr>
              <p:cNvPr id="30" name="直接连接符 29">
                <a:extLst>
                  <a:ext uri="{FF2B5EF4-FFF2-40B4-BE49-F238E27FC236}">
                    <a16:creationId xmlns:a16="http://schemas.microsoft.com/office/drawing/2014/main" id="{423AF5FC-C463-4E97-A8F9-905C0D9846D7}"/>
                  </a:ext>
                </a:extLst>
              </p:cNvPr>
              <p:cNvCxnSpPr>
                <a:stCxn id="40" idx="3"/>
                <a:endCxn id="31" idx="2"/>
              </p:cNvCxnSpPr>
              <p:nvPr/>
            </p:nvCxnSpPr>
            <p:spPr>
              <a:xfrm flipV="1">
                <a:off x="3599157" y="1791827"/>
                <a:ext cx="795291" cy="629078"/>
              </a:xfrm>
              <a:prstGeom prst="line">
                <a:avLst/>
              </a:prstGeom>
              <a:ln w="19050"/>
            </p:spPr>
            <p:style>
              <a:lnRef idx="1">
                <a:schemeClr val="accent2"/>
              </a:lnRef>
              <a:fillRef idx="0">
                <a:schemeClr val="accent2"/>
              </a:fillRef>
              <a:effectRef idx="0">
                <a:schemeClr val="accent2"/>
              </a:effectRef>
              <a:fontRef idx="minor">
                <a:schemeClr val="tx1"/>
              </a:fontRef>
            </p:style>
          </p:cxnSp>
        </p:grpSp>
        <p:sp>
          <p:nvSpPr>
            <p:cNvPr id="11" name="文本框 10">
              <a:extLst>
                <a:ext uri="{FF2B5EF4-FFF2-40B4-BE49-F238E27FC236}">
                  <a16:creationId xmlns:a16="http://schemas.microsoft.com/office/drawing/2014/main" id="{AC94FBDF-9D4E-4B9F-A849-877E11A9026C}"/>
                </a:ext>
              </a:extLst>
            </p:cNvPr>
            <p:cNvSpPr txBox="1"/>
            <p:nvPr/>
          </p:nvSpPr>
          <p:spPr>
            <a:xfrm>
              <a:off x="8885700" y="3219581"/>
              <a:ext cx="595728" cy="276999"/>
            </a:xfrm>
            <a:prstGeom prst="rect">
              <a:avLst/>
            </a:prstGeom>
            <a:noFill/>
          </p:spPr>
          <p:txBody>
            <a:bodyPr wrap="square" rtlCol="0">
              <a:spAutoFit/>
            </a:bodyPr>
            <a:lstStyle/>
            <a:p>
              <a:r>
                <a:rPr lang="en-US" altLang="zh-CN" sz="1200" dirty="0"/>
                <a:t>3/4</a:t>
              </a:r>
              <a:endParaRPr lang="zh-CN" altLang="en-US" sz="1200" dirty="0"/>
            </a:p>
          </p:txBody>
        </p:sp>
        <p:sp>
          <p:nvSpPr>
            <p:cNvPr id="12" name="文本框 11">
              <a:extLst>
                <a:ext uri="{FF2B5EF4-FFF2-40B4-BE49-F238E27FC236}">
                  <a16:creationId xmlns:a16="http://schemas.microsoft.com/office/drawing/2014/main" id="{2C23B48D-7551-419B-9B34-A0D4156B4D0D}"/>
                </a:ext>
              </a:extLst>
            </p:cNvPr>
            <p:cNvSpPr txBox="1"/>
            <p:nvPr/>
          </p:nvSpPr>
          <p:spPr>
            <a:xfrm>
              <a:off x="8241252" y="3214294"/>
              <a:ext cx="595728" cy="276999"/>
            </a:xfrm>
            <a:prstGeom prst="rect">
              <a:avLst/>
            </a:prstGeom>
            <a:noFill/>
          </p:spPr>
          <p:txBody>
            <a:bodyPr wrap="square" rtlCol="0">
              <a:spAutoFit/>
            </a:bodyPr>
            <a:lstStyle/>
            <a:p>
              <a:r>
                <a:rPr lang="en-US" altLang="zh-CN" sz="1200" dirty="0"/>
                <a:t>1</a:t>
              </a:r>
              <a:endParaRPr lang="zh-CN" altLang="en-US" sz="1200" dirty="0"/>
            </a:p>
          </p:txBody>
        </p:sp>
        <p:sp>
          <p:nvSpPr>
            <p:cNvPr id="13" name="文本框 12">
              <a:extLst>
                <a:ext uri="{FF2B5EF4-FFF2-40B4-BE49-F238E27FC236}">
                  <a16:creationId xmlns:a16="http://schemas.microsoft.com/office/drawing/2014/main" id="{9C0598DD-E979-4203-A416-7907304F13D4}"/>
                </a:ext>
              </a:extLst>
            </p:cNvPr>
            <p:cNvSpPr txBox="1"/>
            <p:nvPr/>
          </p:nvSpPr>
          <p:spPr>
            <a:xfrm>
              <a:off x="8398626" y="3833026"/>
              <a:ext cx="595728" cy="276999"/>
            </a:xfrm>
            <a:prstGeom prst="rect">
              <a:avLst/>
            </a:prstGeom>
            <a:noFill/>
          </p:spPr>
          <p:txBody>
            <a:bodyPr wrap="square" rtlCol="0">
              <a:spAutoFit/>
            </a:bodyPr>
            <a:lstStyle/>
            <a:p>
              <a:r>
                <a:rPr lang="en-US" altLang="zh-CN" sz="1200" dirty="0"/>
                <a:t>3/4</a:t>
              </a:r>
              <a:endParaRPr lang="zh-CN" altLang="en-US" sz="1200" dirty="0"/>
            </a:p>
          </p:txBody>
        </p:sp>
        <p:sp>
          <p:nvSpPr>
            <p:cNvPr id="14" name="文本框 13">
              <a:extLst>
                <a:ext uri="{FF2B5EF4-FFF2-40B4-BE49-F238E27FC236}">
                  <a16:creationId xmlns:a16="http://schemas.microsoft.com/office/drawing/2014/main" id="{8ADFE386-AAD1-48B8-958F-4DA69FF02782}"/>
                </a:ext>
              </a:extLst>
            </p:cNvPr>
            <p:cNvSpPr txBox="1"/>
            <p:nvPr/>
          </p:nvSpPr>
          <p:spPr>
            <a:xfrm>
              <a:off x="9352147" y="3417184"/>
              <a:ext cx="595728" cy="276999"/>
            </a:xfrm>
            <a:prstGeom prst="rect">
              <a:avLst/>
            </a:prstGeom>
            <a:noFill/>
          </p:spPr>
          <p:txBody>
            <a:bodyPr wrap="square" rtlCol="0">
              <a:spAutoFit/>
            </a:bodyPr>
            <a:lstStyle/>
            <a:p>
              <a:r>
                <a:rPr lang="en-US" altLang="zh-CN" sz="1200" dirty="0"/>
                <a:t>1/4</a:t>
              </a:r>
              <a:endParaRPr lang="zh-CN" altLang="en-US" sz="1200" dirty="0"/>
            </a:p>
          </p:txBody>
        </p:sp>
        <p:sp>
          <p:nvSpPr>
            <p:cNvPr id="15" name="文本框 14">
              <a:extLst>
                <a:ext uri="{FF2B5EF4-FFF2-40B4-BE49-F238E27FC236}">
                  <a16:creationId xmlns:a16="http://schemas.microsoft.com/office/drawing/2014/main" id="{5C97E71E-0989-481E-8723-FA7A378058A1}"/>
                </a:ext>
              </a:extLst>
            </p:cNvPr>
            <p:cNvSpPr txBox="1"/>
            <p:nvPr/>
          </p:nvSpPr>
          <p:spPr>
            <a:xfrm>
              <a:off x="10182764" y="2797448"/>
              <a:ext cx="595728" cy="276999"/>
            </a:xfrm>
            <a:prstGeom prst="rect">
              <a:avLst/>
            </a:prstGeom>
            <a:noFill/>
          </p:spPr>
          <p:txBody>
            <a:bodyPr wrap="square" rtlCol="0">
              <a:spAutoFit/>
            </a:bodyPr>
            <a:lstStyle/>
            <a:p>
              <a:r>
                <a:rPr lang="en-US" altLang="zh-CN" sz="1200" dirty="0"/>
                <a:t>1/2</a:t>
              </a:r>
              <a:endParaRPr lang="zh-CN" altLang="en-US" sz="1200" dirty="0"/>
            </a:p>
          </p:txBody>
        </p:sp>
        <p:sp>
          <p:nvSpPr>
            <p:cNvPr id="16" name="文本框 15">
              <a:extLst>
                <a:ext uri="{FF2B5EF4-FFF2-40B4-BE49-F238E27FC236}">
                  <a16:creationId xmlns:a16="http://schemas.microsoft.com/office/drawing/2014/main" id="{CC388313-8FB7-4345-A392-476CD18FB6B3}"/>
                </a:ext>
              </a:extLst>
            </p:cNvPr>
            <p:cNvSpPr txBox="1"/>
            <p:nvPr/>
          </p:nvSpPr>
          <p:spPr>
            <a:xfrm>
              <a:off x="11076716" y="3453705"/>
              <a:ext cx="595728" cy="276999"/>
            </a:xfrm>
            <a:prstGeom prst="rect">
              <a:avLst/>
            </a:prstGeom>
            <a:noFill/>
          </p:spPr>
          <p:txBody>
            <a:bodyPr wrap="square" rtlCol="0">
              <a:spAutoFit/>
            </a:bodyPr>
            <a:lstStyle/>
            <a:p>
              <a:r>
                <a:rPr lang="en-US" altLang="zh-CN" sz="1200" dirty="0"/>
                <a:t>1</a:t>
              </a:r>
              <a:endParaRPr lang="zh-CN" altLang="en-US" sz="1200" dirty="0"/>
            </a:p>
          </p:txBody>
        </p:sp>
        <p:cxnSp>
          <p:nvCxnSpPr>
            <p:cNvPr id="17" name="直接连接符 16">
              <a:extLst>
                <a:ext uri="{FF2B5EF4-FFF2-40B4-BE49-F238E27FC236}">
                  <a16:creationId xmlns:a16="http://schemas.microsoft.com/office/drawing/2014/main" id="{E971AE16-0BBF-4967-B5A6-E39D8EEBB79E}"/>
                </a:ext>
              </a:extLst>
            </p:cNvPr>
            <p:cNvCxnSpPr>
              <a:stCxn id="31" idx="5"/>
              <a:endCxn id="34" idx="1"/>
            </p:cNvCxnSpPr>
            <p:nvPr/>
          </p:nvCxnSpPr>
          <p:spPr>
            <a:xfrm>
              <a:off x="10100918" y="3249468"/>
              <a:ext cx="999200" cy="80362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8" name="文本框 192">
              <a:extLst>
                <a:ext uri="{FF2B5EF4-FFF2-40B4-BE49-F238E27FC236}">
                  <a16:creationId xmlns:a16="http://schemas.microsoft.com/office/drawing/2014/main" id="{A1C7CB7A-3266-4399-ADE5-ED6E1F080B9A}"/>
                </a:ext>
              </a:extLst>
            </p:cNvPr>
            <p:cNvSpPr txBox="1"/>
            <p:nvPr/>
          </p:nvSpPr>
          <p:spPr>
            <a:xfrm>
              <a:off x="10600518" y="3709764"/>
              <a:ext cx="595728"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t>1/2</a:t>
              </a:r>
              <a:endParaRPr lang="zh-CN" altLang="en-US" sz="1200" dirty="0"/>
            </a:p>
          </p:txBody>
        </p:sp>
        <p:sp>
          <p:nvSpPr>
            <p:cNvPr id="19" name="文本框 192">
              <a:extLst>
                <a:ext uri="{FF2B5EF4-FFF2-40B4-BE49-F238E27FC236}">
                  <a16:creationId xmlns:a16="http://schemas.microsoft.com/office/drawing/2014/main" id="{3772C49A-C5FD-4A03-BA8F-1F3A603768D5}"/>
                </a:ext>
              </a:extLst>
            </p:cNvPr>
            <p:cNvSpPr txBox="1"/>
            <p:nvPr/>
          </p:nvSpPr>
          <p:spPr>
            <a:xfrm>
              <a:off x="9832927" y="3510399"/>
              <a:ext cx="595728"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t>1</a:t>
              </a:r>
              <a:endParaRPr lang="zh-CN" altLang="en-US" sz="1200" dirty="0"/>
            </a:p>
          </p:txBody>
        </p:sp>
        <p:cxnSp>
          <p:nvCxnSpPr>
            <p:cNvPr id="20" name="直接连接符 19">
              <a:extLst>
                <a:ext uri="{FF2B5EF4-FFF2-40B4-BE49-F238E27FC236}">
                  <a16:creationId xmlns:a16="http://schemas.microsoft.com/office/drawing/2014/main" id="{0BE27045-8E34-4DC1-AEFA-36DC7BB1C517}"/>
                </a:ext>
              </a:extLst>
            </p:cNvPr>
            <p:cNvCxnSpPr>
              <a:stCxn id="40" idx="3"/>
              <a:endCxn id="33" idx="2"/>
            </p:cNvCxnSpPr>
            <p:nvPr/>
          </p:nvCxnSpPr>
          <p:spPr>
            <a:xfrm>
              <a:off x="9169231" y="3812633"/>
              <a:ext cx="853735" cy="1741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33F6503-338D-4F61-A403-80B912DB112B}"/>
                </a:ext>
              </a:extLst>
            </p:cNvPr>
            <p:cNvSpPr txBox="1"/>
            <p:nvPr/>
          </p:nvSpPr>
          <p:spPr>
            <a:xfrm>
              <a:off x="9388857" y="3837055"/>
              <a:ext cx="595728" cy="276999"/>
            </a:xfrm>
            <a:prstGeom prst="rect">
              <a:avLst/>
            </a:prstGeom>
            <a:noFill/>
          </p:spPr>
          <p:txBody>
            <a:bodyPr wrap="square" rtlCol="0">
              <a:spAutoFit/>
            </a:bodyPr>
            <a:lstStyle/>
            <a:p>
              <a:r>
                <a:rPr lang="en-US" altLang="zh-CN" sz="1200" dirty="0"/>
                <a:t>1/4</a:t>
              </a:r>
              <a:endParaRPr lang="zh-CN" altLang="en-US" sz="1200" dirty="0"/>
            </a:p>
          </p:txBody>
        </p:sp>
        <p:cxnSp>
          <p:nvCxnSpPr>
            <p:cNvPr id="22" name="直接连接符 21">
              <a:extLst>
                <a:ext uri="{FF2B5EF4-FFF2-40B4-BE49-F238E27FC236}">
                  <a16:creationId xmlns:a16="http://schemas.microsoft.com/office/drawing/2014/main" id="{B90EB00F-F115-44DD-B146-48D648390ED1}"/>
                </a:ext>
              </a:extLst>
            </p:cNvPr>
            <p:cNvCxnSpPr>
              <a:stCxn id="33" idx="6"/>
              <a:endCxn id="32" idx="3"/>
            </p:cNvCxnSpPr>
            <p:nvPr/>
          </p:nvCxnSpPr>
          <p:spPr>
            <a:xfrm flipV="1">
              <a:off x="10182764" y="2956577"/>
              <a:ext cx="757556" cy="1030187"/>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3" name="文本框 192">
              <a:extLst>
                <a:ext uri="{FF2B5EF4-FFF2-40B4-BE49-F238E27FC236}">
                  <a16:creationId xmlns:a16="http://schemas.microsoft.com/office/drawing/2014/main" id="{E296ED03-A875-4664-8EF2-388F4C0DAC02}"/>
                </a:ext>
              </a:extLst>
            </p:cNvPr>
            <p:cNvSpPr txBox="1"/>
            <p:nvPr/>
          </p:nvSpPr>
          <p:spPr>
            <a:xfrm>
              <a:off x="10516091" y="3099833"/>
              <a:ext cx="595728"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t>1/2</a:t>
              </a:r>
              <a:endParaRPr lang="zh-CN" altLang="en-US" sz="1200" dirty="0"/>
            </a:p>
          </p:txBody>
        </p:sp>
        <p:cxnSp>
          <p:nvCxnSpPr>
            <p:cNvPr id="24" name="直接连接符 23">
              <a:extLst>
                <a:ext uri="{FF2B5EF4-FFF2-40B4-BE49-F238E27FC236}">
                  <a16:creationId xmlns:a16="http://schemas.microsoft.com/office/drawing/2014/main" id="{7F1D2B4B-F961-46EE-9FBA-D8E453D65A0E}"/>
                </a:ext>
              </a:extLst>
            </p:cNvPr>
            <p:cNvCxnSpPr>
              <a:stCxn id="33" idx="6"/>
              <a:endCxn id="34" idx="2"/>
            </p:cNvCxnSpPr>
            <p:nvPr/>
          </p:nvCxnSpPr>
          <p:spPr>
            <a:xfrm>
              <a:off x="10182764" y="3986764"/>
              <a:ext cx="893952" cy="132243"/>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5" name="文本框 192">
              <a:extLst>
                <a:ext uri="{FF2B5EF4-FFF2-40B4-BE49-F238E27FC236}">
                  <a16:creationId xmlns:a16="http://schemas.microsoft.com/office/drawing/2014/main" id="{648CFF13-F864-49A3-AD9C-0E886FD959CA}"/>
                </a:ext>
              </a:extLst>
            </p:cNvPr>
            <p:cNvSpPr txBox="1"/>
            <p:nvPr/>
          </p:nvSpPr>
          <p:spPr>
            <a:xfrm>
              <a:off x="10372043" y="3957125"/>
              <a:ext cx="595728"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dirty="0"/>
                <a:t>1/2</a:t>
              </a:r>
              <a:endParaRPr lang="zh-CN" altLang="en-US" sz="1200" dirty="0"/>
            </a:p>
          </p:txBody>
        </p:sp>
        <p:sp>
          <p:nvSpPr>
            <p:cNvPr id="26" name="文本框 25">
              <a:extLst>
                <a:ext uri="{FF2B5EF4-FFF2-40B4-BE49-F238E27FC236}">
                  <a16:creationId xmlns:a16="http://schemas.microsoft.com/office/drawing/2014/main" id="{7AF9E9A6-7116-4532-B3EA-DBFA3DBE47C3}"/>
                </a:ext>
              </a:extLst>
            </p:cNvPr>
            <p:cNvSpPr txBox="1"/>
            <p:nvPr/>
          </p:nvSpPr>
          <p:spPr>
            <a:xfrm>
              <a:off x="8435394" y="4438486"/>
              <a:ext cx="3024962" cy="369332"/>
            </a:xfrm>
            <a:prstGeom prst="rect">
              <a:avLst/>
            </a:prstGeom>
            <a:noFill/>
          </p:spPr>
          <p:txBody>
            <a:bodyPr wrap="square" rtlCol="0">
              <a:spAutoFit/>
            </a:bodyPr>
            <a:lstStyle/>
            <a:p>
              <a:r>
                <a:rPr lang="en-US" altLang="zh-CN" dirty="0"/>
                <a:t>Consensus Graph</a:t>
              </a:r>
              <a:endParaRPr lang="zh-CN" altLang="en-US" dirty="0"/>
            </a:p>
          </p:txBody>
        </p:sp>
        <p:sp>
          <p:nvSpPr>
            <p:cNvPr id="27" name="文本框 26">
              <a:extLst>
                <a:ext uri="{FF2B5EF4-FFF2-40B4-BE49-F238E27FC236}">
                  <a16:creationId xmlns:a16="http://schemas.microsoft.com/office/drawing/2014/main" id="{E7F751F7-B3A7-48F5-9BC7-306E21DFAA71}"/>
                </a:ext>
              </a:extLst>
            </p:cNvPr>
            <p:cNvSpPr txBox="1"/>
            <p:nvPr/>
          </p:nvSpPr>
          <p:spPr>
            <a:xfrm>
              <a:off x="2850263" y="5921150"/>
              <a:ext cx="1991028" cy="369332"/>
            </a:xfrm>
            <a:prstGeom prst="rect">
              <a:avLst/>
            </a:prstGeom>
            <a:noFill/>
          </p:spPr>
          <p:txBody>
            <a:bodyPr wrap="square" rtlCol="0">
              <a:spAutoFit/>
            </a:bodyPr>
            <a:lstStyle/>
            <a:p>
              <a:r>
                <a:rPr lang="en-US" altLang="zh-CN" dirty="0"/>
                <a:t>Original Graph</a:t>
              </a:r>
              <a:endParaRPr lang="zh-CN" altLang="en-US" dirty="0"/>
            </a:p>
          </p:txBody>
        </p:sp>
      </p:grpSp>
    </p:spTree>
    <p:extLst>
      <p:ext uri="{BB962C8B-B14F-4D97-AF65-F5344CB8AC3E}">
        <p14:creationId xmlns:p14="http://schemas.microsoft.com/office/powerpoint/2010/main" val="313871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01CF-DC80-4B29-B45D-E6B4CD5B2369}"/>
              </a:ext>
            </a:extLst>
          </p:cNvPr>
          <p:cNvSpPr>
            <a:spLocks noGrp="1"/>
          </p:cNvSpPr>
          <p:nvPr>
            <p:ph type="title"/>
          </p:nvPr>
        </p:nvSpPr>
        <p:spPr/>
        <p:txBody>
          <a:bodyPr/>
          <a:lstStyle/>
          <a:p>
            <a:r>
              <a:rPr lang="zh-CN" altLang="en-US" dirty="0"/>
              <a:t>集成思想的具体应用</a:t>
            </a:r>
            <a:r>
              <a:rPr lang="en-US" altLang="zh-CN" dirty="0"/>
              <a:t>2</a:t>
            </a:r>
            <a:endParaRPr lang="zh-CN" altLang="en-US" dirty="0"/>
          </a:p>
        </p:txBody>
      </p:sp>
      <p:sp>
        <p:nvSpPr>
          <p:cNvPr id="3" name="内容占位符 2">
            <a:extLst>
              <a:ext uri="{FF2B5EF4-FFF2-40B4-BE49-F238E27FC236}">
                <a16:creationId xmlns:a16="http://schemas.microsoft.com/office/drawing/2014/main" id="{C05D7AB8-C78F-4596-85E3-5AF7B7A03870}"/>
              </a:ext>
            </a:extLst>
          </p:cNvPr>
          <p:cNvSpPr>
            <a:spLocks noGrp="1"/>
          </p:cNvSpPr>
          <p:nvPr>
            <p:ph idx="1"/>
          </p:nvPr>
        </p:nvSpPr>
        <p:spPr>
          <a:xfrm>
            <a:off x="2589212" y="2133600"/>
            <a:ext cx="8915400" cy="4373732"/>
          </a:xfrm>
        </p:spPr>
        <p:txBody>
          <a:bodyPr/>
          <a:lstStyle/>
          <a:p>
            <a:r>
              <a:rPr lang="zh-CN" altLang="en-US" dirty="0"/>
              <a:t>算法的</a:t>
            </a:r>
            <a:r>
              <a:rPr lang="zh-CN" altLang="en-US" dirty="0">
                <a:solidFill>
                  <a:srgbClr val="FF0000"/>
                </a:solidFill>
              </a:rPr>
              <a:t>第三步</a:t>
            </a:r>
            <a:r>
              <a:rPr lang="zh-CN" altLang="en-US" dirty="0"/>
              <a:t>则是选择一个阈值，把</a:t>
            </a:r>
            <a:r>
              <a:rPr lang="en-US" altLang="zh-CN" dirty="0"/>
              <a:t>M</a:t>
            </a:r>
            <a:r>
              <a:rPr lang="zh-CN" altLang="en-US" dirty="0"/>
              <a:t>矩阵中小于该值的元素值置为</a:t>
            </a:r>
            <a:r>
              <a:rPr lang="en-US" altLang="zh-CN" dirty="0"/>
              <a:t>0</a:t>
            </a:r>
            <a:r>
              <a:rPr lang="zh-CN" altLang="en-US" dirty="0"/>
              <a:t>。</a:t>
            </a:r>
            <a:endParaRPr lang="en-US" altLang="zh-CN" dirty="0"/>
          </a:p>
          <a:p>
            <a:endParaRPr lang="en-US" altLang="zh-CN" dirty="0"/>
          </a:p>
          <a:p>
            <a:r>
              <a:rPr lang="zh-CN" altLang="en-US" dirty="0"/>
              <a:t>这么做的目的其实是为了</a:t>
            </a:r>
            <a:r>
              <a:rPr lang="zh-CN" altLang="en-US" dirty="0">
                <a:solidFill>
                  <a:srgbClr val="FF0000"/>
                </a:solidFill>
              </a:rPr>
              <a:t>减少某些异常值（噪声）给算法迭代带来的负影响</a:t>
            </a:r>
            <a:r>
              <a:rPr lang="zh-CN" altLang="en-US" dirty="0"/>
              <a:t>，同时，这么做能够使算法更快地收敛向一个稳定值，</a:t>
            </a:r>
            <a:r>
              <a:rPr lang="zh-CN" altLang="en-US" dirty="0">
                <a:solidFill>
                  <a:srgbClr val="FF0000"/>
                </a:solidFill>
              </a:rPr>
              <a:t>降低时间复杂度</a:t>
            </a:r>
            <a:r>
              <a:rPr lang="zh-CN" altLang="en-US" dirty="0"/>
              <a:t>。</a:t>
            </a:r>
            <a:endParaRPr lang="en-US" altLang="zh-CN" dirty="0"/>
          </a:p>
          <a:p>
            <a:endParaRPr lang="en-US" altLang="zh-CN" dirty="0"/>
          </a:p>
          <a:p>
            <a:r>
              <a:rPr lang="zh-CN" altLang="en-US" dirty="0"/>
              <a:t>算法的</a:t>
            </a:r>
            <a:r>
              <a:rPr lang="zh-CN" altLang="en-US" dirty="0">
                <a:solidFill>
                  <a:srgbClr val="FF0000"/>
                </a:solidFill>
              </a:rPr>
              <a:t>第四步</a:t>
            </a:r>
            <a:r>
              <a:rPr lang="zh-CN" altLang="en-US" dirty="0"/>
              <a:t>，是建立在已经得到的集成网络对应的矩阵</a:t>
            </a:r>
            <a:r>
              <a:rPr lang="en-US" altLang="zh-CN" dirty="0"/>
              <a:t>M</a:t>
            </a:r>
            <a:r>
              <a:rPr lang="zh-CN" altLang="en-US" dirty="0"/>
              <a:t>基础之上的，我们知道之前得到的集成网络是一个有权图，它的每个边的权重都是属于</a:t>
            </a:r>
            <a:r>
              <a:rPr lang="en-US" altLang="zh-CN" dirty="0"/>
              <a:t>0</a:t>
            </a:r>
            <a:r>
              <a:rPr lang="zh-CN" altLang="en-US" dirty="0"/>
              <a:t>到</a:t>
            </a:r>
            <a:r>
              <a:rPr lang="en-US" altLang="zh-CN" dirty="0"/>
              <a:t>1</a:t>
            </a:r>
            <a:r>
              <a:rPr lang="zh-CN" altLang="en-US" dirty="0"/>
              <a:t>之间的。算法对</a:t>
            </a:r>
            <a:r>
              <a:rPr lang="en-US" altLang="zh-CN" dirty="0"/>
              <a:t>M</a:t>
            </a:r>
            <a:r>
              <a:rPr lang="zh-CN" altLang="en-US" dirty="0"/>
              <a:t>使用</a:t>
            </a:r>
            <a:r>
              <a:rPr lang="en-US" altLang="zh-CN" dirty="0" err="1"/>
              <a:t>mk</a:t>
            </a:r>
            <a:r>
              <a:rPr lang="zh-CN" altLang="en-US" dirty="0"/>
              <a:t>次经典社区发现算法（这里要使每次的输入的初始条件都是不同的），使之得到</a:t>
            </a:r>
            <a:r>
              <a:rPr lang="en-US" altLang="zh-CN" dirty="0" err="1"/>
              <a:t>mk</a:t>
            </a:r>
            <a:r>
              <a:rPr lang="zh-CN" altLang="en-US" dirty="0"/>
              <a:t>个不同的社区划分。如果这</a:t>
            </a:r>
            <a:r>
              <a:rPr lang="en-US" altLang="zh-CN" dirty="0" err="1"/>
              <a:t>mk</a:t>
            </a:r>
            <a:r>
              <a:rPr lang="zh-CN" altLang="en-US" dirty="0"/>
              <a:t>个社区划分都是相同的，那么此时算法会停止迭代，并认为该社区分划就是最终的社区分划；否则会跳至</a:t>
            </a:r>
            <a:r>
              <a:rPr lang="zh-CN" altLang="en-US" dirty="0">
                <a:solidFill>
                  <a:srgbClr val="FF0000"/>
                </a:solidFill>
              </a:rPr>
              <a:t>第二步</a:t>
            </a:r>
            <a:r>
              <a:rPr lang="zh-CN" altLang="en-US" dirty="0"/>
              <a:t>重新开始迭代，直到找到最终的社区分划。</a:t>
            </a:r>
            <a:endParaRPr lang="en-US" altLang="zh-CN" dirty="0"/>
          </a:p>
          <a:p>
            <a:r>
              <a:rPr lang="zh-CN" altLang="en-US" dirty="0"/>
              <a:t>至此，应用二介绍完成。</a:t>
            </a:r>
          </a:p>
        </p:txBody>
      </p:sp>
    </p:spTree>
    <p:extLst>
      <p:ext uri="{BB962C8B-B14F-4D97-AF65-F5344CB8AC3E}">
        <p14:creationId xmlns:p14="http://schemas.microsoft.com/office/powerpoint/2010/main" val="3914802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B6DA3-3945-44CE-9DC7-3894A99364A4}"/>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5E135AEA-80CA-41BD-ADFD-FD163A1282D4}"/>
              </a:ext>
            </a:extLst>
          </p:cNvPr>
          <p:cNvSpPr>
            <a:spLocks noGrp="1"/>
          </p:cNvSpPr>
          <p:nvPr>
            <p:ph idx="1"/>
          </p:nvPr>
        </p:nvSpPr>
        <p:spPr/>
        <p:txBody>
          <a:bodyPr/>
          <a:lstStyle/>
          <a:p>
            <a:r>
              <a:rPr lang="en-US" altLang="zh-CN" dirty="0"/>
              <a:t>1.</a:t>
            </a:r>
            <a:r>
              <a:rPr lang="en-US" altLang="zh-CN" b="1" i="1" dirty="0"/>
              <a:t>Ensemble Detection and Analysis of communities in Complex Networks</a:t>
            </a:r>
            <a:r>
              <a:rPr lang="zh-CN" altLang="en-US" b="1" i="1" dirty="0"/>
              <a:t>，</a:t>
            </a:r>
            <a:r>
              <a:rPr lang="zh-CN" altLang="en-US" dirty="0">
                <a:latin typeface="+mn-ea"/>
              </a:rPr>
              <a:t>选自</a:t>
            </a:r>
            <a:r>
              <a:rPr lang="en-US" altLang="zh-CN" b="1" i="1" dirty="0"/>
              <a:t>ACM/IMS Translations on Data Science,Vol.1,No.1,Article2,January 2020</a:t>
            </a:r>
            <a:r>
              <a:rPr lang="en-US" altLang="zh-CN" dirty="0">
                <a:latin typeface="+mn-ea"/>
              </a:rPr>
              <a:t>.</a:t>
            </a:r>
          </a:p>
          <a:p>
            <a:endParaRPr lang="en-US" altLang="zh-CN" dirty="0">
              <a:latin typeface="+mn-ea"/>
            </a:endParaRPr>
          </a:p>
          <a:p>
            <a:r>
              <a:rPr lang="en-US" altLang="zh-CN" dirty="0">
                <a:latin typeface="+mn-ea"/>
              </a:rPr>
              <a:t>2.</a:t>
            </a:r>
            <a:r>
              <a:rPr lang="en-US" altLang="zh-CN" b="1" i="1" dirty="0"/>
              <a:t>Consensus clustering in complex networks</a:t>
            </a:r>
            <a:r>
              <a:rPr lang="zh-CN" altLang="en-US" b="1" i="1" dirty="0"/>
              <a:t>，</a:t>
            </a:r>
            <a:r>
              <a:rPr lang="zh-CN" altLang="en-US" dirty="0">
                <a:latin typeface="+mn-ea"/>
              </a:rPr>
              <a:t>选自</a:t>
            </a:r>
            <a:r>
              <a:rPr lang="en-US" altLang="zh-CN" b="1" i="1" dirty="0"/>
              <a:t>SCIENTIFIC REPORTS |2:33 6|DOI:10.1038/srep003336</a:t>
            </a:r>
            <a:r>
              <a:rPr lang="en-US" altLang="zh-CN" b="1" i="1" dirty="0">
                <a:latin typeface="+mn-ea"/>
              </a:rPr>
              <a:t>,</a:t>
            </a:r>
            <a:r>
              <a:rPr lang="en-US" altLang="zh-CN" b="1" i="1" dirty="0"/>
              <a:t>Published 27 March 2012.</a:t>
            </a:r>
          </a:p>
          <a:p>
            <a:endParaRPr lang="en-US" altLang="zh-CN" b="1" i="1" dirty="0"/>
          </a:p>
          <a:p>
            <a:r>
              <a:rPr lang="en-US" altLang="zh-CN" dirty="0"/>
              <a:t>3.</a:t>
            </a:r>
            <a:r>
              <a:rPr lang="en-US" altLang="zh-CN" b="1" i="1" dirty="0"/>
              <a:t>Ensemble-based community detection in multilayer networks</a:t>
            </a:r>
            <a:r>
              <a:rPr lang="zh-CN" altLang="en-US" b="1" i="1" dirty="0"/>
              <a:t>，</a:t>
            </a:r>
            <a:r>
              <a:rPr lang="zh-CN" altLang="en-US" dirty="0">
                <a:latin typeface="+mn-ea"/>
              </a:rPr>
              <a:t>选自</a:t>
            </a:r>
            <a:r>
              <a:rPr lang="en-US" altLang="zh-CN" b="1" i="1" dirty="0"/>
              <a:t>Data Min </a:t>
            </a:r>
            <a:r>
              <a:rPr lang="en-US" altLang="zh-CN" b="1" i="1" dirty="0" err="1"/>
              <a:t>Knowl</a:t>
            </a:r>
            <a:r>
              <a:rPr lang="en-US" altLang="zh-CN" b="1" i="1" dirty="0"/>
              <a:t> Disc(2017)31:1506-1543 DOI:10.1007/s10618-017-05288,Published 20 July 2017.</a:t>
            </a:r>
            <a:endParaRPr lang="en-US" altLang="zh-CN" dirty="0">
              <a:latin typeface="+mn-ea"/>
            </a:endParaRPr>
          </a:p>
          <a:p>
            <a:endParaRPr lang="en-US" altLang="zh-CN" dirty="0">
              <a:latin typeface="+mn-ea"/>
            </a:endParaRPr>
          </a:p>
          <a:p>
            <a:endParaRPr lang="zh-CN" altLang="en-US" dirty="0">
              <a:latin typeface="+mn-ea"/>
            </a:endParaRPr>
          </a:p>
        </p:txBody>
      </p:sp>
    </p:spTree>
    <p:extLst>
      <p:ext uri="{BB962C8B-B14F-4D97-AF65-F5344CB8AC3E}">
        <p14:creationId xmlns:p14="http://schemas.microsoft.com/office/powerpoint/2010/main" val="250879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D403D-06C4-4459-AFAE-D0B39C94DCCA}"/>
              </a:ext>
            </a:extLst>
          </p:cNvPr>
          <p:cNvSpPr>
            <a:spLocks noGrp="1"/>
          </p:cNvSpPr>
          <p:nvPr>
            <p:ph type="title"/>
          </p:nvPr>
        </p:nvSpPr>
        <p:spPr/>
        <p:txBody>
          <a:bodyPr/>
          <a:lstStyle/>
          <a:p>
            <a:r>
              <a:rPr lang="zh-CN" altLang="en-US" dirty="0"/>
              <a:t>集成思想的具体应用</a:t>
            </a:r>
            <a:r>
              <a:rPr lang="en-US" altLang="zh-CN" dirty="0"/>
              <a:t>3</a:t>
            </a:r>
            <a:endParaRPr lang="zh-CN" altLang="en-US" dirty="0"/>
          </a:p>
        </p:txBody>
      </p:sp>
      <p:sp>
        <p:nvSpPr>
          <p:cNvPr id="3" name="内容占位符 2">
            <a:extLst>
              <a:ext uri="{FF2B5EF4-FFF2-40B4-BE49-F238E27FC236}">
                <a16:creationId xmlns:a16="http://schemas.microsoft.com/office/drawing/2014/main" id="{F09A23CF-3D94-4F87-AD15-A5659064C6E7}"/>
              </a:ext>
            </a:extLst>
          </p:cNvPr>
          <p:cNvSpPr>
            <a:spLocks noGrp="1"/>
          </p:cNvSpPr>
          <p:nvPr>
            <p:ph idx="1"/>
          </p:nvPr>
        </p:nvSpPr>
        <p:spPr>
          <a:xfrm>
            <a:off x="2589212" y="2133599"/>
            <a:ext cx="8915400" cy="4453632"/>
          </a:xfrm>
        </p:spPr>
        <p:txBody>
          <a:bodyPr/>
          <a:lstStyle/>
          <a:p>
            <a:r>
              <a:rPr lang="zh-CN" altLang="en-US" dirty="0"/>
              <a:t>其实基于集成思想的社区发现算法，都有类似之处，应用</a:t>
            </a:r>
            <a:r>
              <a:rPr lang="en-US" altLang="zh-CN" dirty="0"/>
              <a:t>3</a:t>
            </a:r>
            <a:r>
              <a:rPr lang="zh-CN" altLang="en-US" dirty="0"/>
              <a:t>参考文献为</a:t>
            </a:r>
            <a:r>
              <a:rPr lang="en-US" altLang="zh-CN" b="1" i="1" dirty="0"/>
              <a:t>Ensemble-based community detection in multilayer networks</a:t>
            </a:r>
            <a:r>
              <a:rPr lang="zh-CN" altLang="en-US" dirty="0"/>
              <a:t>，这篇文章中的许多步骤与</a:t>
            </a:r>
            <a:r>
              <a:rPr lang="zh-CN" altLang="en-US" dirty="0">
                <a:solidFill>
                  <a:srgbClr val="FF0000"/>
                </a:solidFill>
              </a:rPr>
              <a:t>应用</a:t>
            </a:r>
            <a:r>
              <a:rPr lang="en-US" altLang="zh-CN" dirty="0">
                <a:solidFill>
                  <a:srgbClr val="FF0000"/>
                </a:solidFill>
              </a:rPr>
              <a:t>2</a:t>
            </a:r>
            <a:r>
              <a:rPr lang="zh-CN" altLang="en-US" dirty="0"/>
              <a:t>类似，这里我们只是简单地谈一些</a:t>
            </a:r>
            <a:r>
              <a:rPr lang="zh-CN" altLang="en-US" dirty="0">
                <a:solidFill>
                  <a:srgbClr val="FF0000"/>
                </a:solidFill>
              </a:rPr>
              <a:t>不同之处</a:t>
            </a:r>
            <a:r>
              <a:rPr lang="zh-CN" altLang="en-US" dirty="0">
                <a:solidFill>
                  <a:schemeClr val="tx1"/>
                </a:solidFill>
              </a:rPr>
              <a:t>。</a:t>
            </a:r>
            <a:endParaRPr lang="en-US" altLang="zh-CN" dirty="0">
              <a:solidFill>
                <a:schemeClr val="tx1"/>
              </a:solidFill>
            </a:endParaRPr>
          </a:p>
          <a:p>
            <a:r>
              <a:rPr lang="zh-CN" altLang="en-US" dirty="0">
                <a:solidFill>
                  <a:srgbClr val="FF0000"/>
                </a:solidFill>
              </a:rPr>
              <a:t>第一个不同</a:t>
            </a:r>
            <a:r>
              <a:rPr lang="zh-CN" altLang="en-US" dirty="0">
                <a:solidFill>
                  <a:schemeClr val="tx1"/>
                </a:solidFill>
              </a:rPr>
              <a:t>，应用</a:t>
            </a:r>
            <a:r>
              <a:rPr lang="en-US" altLang="zh-CN" dirty="0">
                <a:solidFill>
                  <a:schemeClr val="tx1"/>
                </a:solidFill>
              </a:rPr>
              <a:t>3</a:t>
            </a:r>
            <a:r>
              <a:rPr lang="zh-CN" altLang="en-US" dirty="0">
                <a:solidFill>
                  <a:schemeClr val="tx1"/>
                </a:solidFill>
              </a:rPr>
              <a:t>设置了一个阈值</a:t>
            </a:r>
            <a:r>
              <a:rPr lang="en-US" altLang="zh-CN" dirty="0">
                <a:solidFill>
                  <a:schemeClr val="tx1"/>
                </a:solidFill>
              </a:rPr>
              <a:t>θ</a:t>
            </a:r>
            <a:r>
              <a:rPr lang="zh-CN" altLang="en-US" dirty="0">
                <a:solidFill>
                  <a:schemeClr val="tx1"/>
                </a:solidFill>
              </a:rPr>
              <a:t>。这点与应用</a:t>
            </a:r>
            <a:r>
              <a:rPr lang="en-US" altLang="zh-CN" dirty="0">
                <a:solidFill>
                  <a:schemeClr val="tx1"/>
                </a:solidFill>
              </a:rPr>
              <a:t>2</a:t>
            </a:r>
            <a:r>
              <a:rPr lang="zh-CN" altLang="en-US" dirty="0">
                <a:solidFill>
                  <a:schemeClr val="tx1"/>
                </a:solidFill>
              </a:rPr>
              <a:t>有点类似，但是与应用</a:t>
            </a:r>
            <a:r>
              <a:rPr lang="en-US" altLang="zh-CN" dirty="0">
                <a:solidFill>
                  <a:schemeClr val="tx1"/>
                </a:solidFill>
              </a:rPr>
              <a:t>2</a:t>
            </a:r>
            <a:r>
              <a:rPr lang="zh-CN" altLang="en-US" dirty="0">
                <a:solidFill>
                  <a:schemeClr val="tx1"/>
                </a:solidFill>
              </a:rPr>
              <a:t>直接把</a:t>
            </a:r>
            <a:r>
              <a:rPr lang="en-US" altLang="zh-CN" dirty="0">
                <a:solidFill>
                  <a:schemeClr val="tx1"/>
                </a:solidFill>
              </a:rPr>
              <a:t>M</a:t>
            </a:r>
            <a:r>
              <a:rPr lang="zh-CN" altLang="en-US" dirty="0">
                <a:solidFill>
                  <a:schemeClr val="tx1"/>
                </a:solidFill>
              </a:rPr>
              <a:t>矩阵中元素小于</a:t>
            </a:r>
            <a:r>
              <a:rPr lang="en-US" altLang="zh-CN" dirty="0">
                <a:solidFill>
                  <a:schemeClr val="tx1"/>
                </a:solidFill>
              </a:rPr>
              <a:t>θ</a:t>
            </a:r>
            <a:r>
              <a:rPr lang="zh-CN" altLang="en-US" dirty="0">
                <a:solidFill>
                  <a:schemeClr val="tx1"/>
                </a:solidFill>
              </a:rPr>
              <a:t>的值直接置为</a:t>
            </a:r>
            <a:r>
              <a:rPr lang="en-US" altLang="zh-CN" dirty="0">
                <a:solidFill>
                  <a:schemeClr val="tx1"/>
                </a:solidFill>
              </a:rPr>
              <a:t>0</a:t>
            </a:r>
            <a:r>
              <a:rPr lang="zh-CN" altLang="en-US" dirty="0">
                <a:solidFill>
                  <a:schemeClr val="tx1"/>
                </a:solidFill>
              </a:rPr>
              <a:t>不同的是，这里引入了一个</a:t>
            </a:r>
            <a:r>
              <a:rPr lang="zh-CN" altLang="en-US" dirty="0">
                <a:solidFill>
                  <a:srgbClr val="FF0000"/>
                </a:solidFill>
              </a:rPr>
              <a:t>直接连接约束</a:t>
            </a:r>
            <a:r>
              <a:rPr lang="zh-CN" altLang="en-US" dirty="0">
                <a:solidFill>
                  <a:schemeClr val="tx1"/>
                </a:solidFill>
              </a:rPr>
              <a:t>。算法把矩阵</a:t>
            </a:r>
            <a:r>
              <a:rPr lang="en-US" altLang="zh-CN" dirty="0">
                <a:solidFill>
                  <a:schemeClr val="tx1"/>
                </a:solidFill>
              </a:rPr>
              <a:t>M</a:t>
            </a:r>
            <a:r>
              <a:rPr lang="zh-CN" altLang="en-US" dirty="0">
                <a:solidFill>
                  <a:schemeClr val="tx1"/>
                </a:solidFill>
              </a:rPr>
              <a:t>中的元素值小于</a:t>
            </a:r>
            <a:r>
              <a:rPr lang="en-US" altLang="zh-CN" dirty="0">
                <a:solidFill>
                  <a:schemeClr val="tx1"/>
                </a:solidFill>
              </a:rPr>
              <a:t>θ</a:t>
            </a:r>
            <a:r>
              <a:rPr lang="zh-CN" altLang="en-US" dirty="0">
                <a:solidFill>
                  <a:schemeClr val="tx1"/>
                </a:solidFill>
              </a:rPr>
              <a:t>的那些值，考虑直接约束条件，然后更新到原来的矩阵</a:t>
            </a:r>
            <a:r>
              <a:rPr lang="en-US" altLang="zh-CN" dirty="0">
                <a:solidFill>
                  <a:schemeClr val="tx1"/>
                </a:solidFill>
              </a:rPr>
              <a:t>M</a:t>
            </a:r>
            <a:r>
              <a:rPr lang="zh-CN" altLang="en-US" dirty="0">
                <a:solidFill>
                  <a:schemeClr val="tx1"/>
                </a:solidFill>
              </a:rPr>
              <a:t>中去。</a:t>
            </a:r>
            <a:endParaRPr lang="en-US" altLang="zh-CN" dirty="0">
              <a:solidFill>
                <a:schemeClr val="tx1"/>
              </a:solidFill>
            </a:endParaRPr>
          </a:p>
          <a:p>
            <a:r>
              <a:rPr lang="zh-CN" altLang="en-US" dirty="0">
                <a:solidFill>
                  <a:schemeClr val="tx1"/>
                </a:solidFill>
              </a:rPr>
              <a:t>这个约束条件表现形式为不光要考虑两个节点同属于一个社区，又要考虑它们之间是否有直接相连的边，只有上述两个条件全都满足，这个条件才能被判断为成立。</a:t>
            </a:r>
            <a:endParaRPr lang="en-US" altLang="zh-CN" dirty="0">
              <a:solidFill>
                <a:schemeClr val="tx1"/>
              </a:solidFill>
            </a:endParaRPr>
          </a:p>
          <a:p>
            <a:r>
              <a:rPr lang="zh-CN" altLang="en-US" dirty="0">
                <a:solidFill>
                  <a:schemeClr val="tx1"/>
                </a:solidFill>
              </a:rPr>
              <a:t>修正后的</a:t>
            </a:r>
            <a:r>
              <a:rPr lang="en-US" altLang="zh-CN" dirty="0">
                <a:solidFill>
                  <a:schemeClr val="tx1"/>
                </a:solidFill>
              </a:rPr>
              <a:t>M</a:t>
            </a:r>
            <a:r>
              <a:rPr lang="zh-CN" altLang="en-US" dirty="0">
                <a:solidFill>
                  <a:schemeClr val="tx1"/>
                </a:solidFill>
              </a:rPr>
              <a:t>矩阵表示为：</a:t>
            </a:r>
            <a:endParaRPr lang="en-US" altLang="zh-CN" dirty="0">
              <a:solidFill>
                <a:schemeClr val="tx1"/>
              </a:solidFill>
            </a:endParaRPr>
          </a:p>
          <a:p>
            <a:endParaRPr lang="en-US" altLang="zh-CN" dirty="0">
              <a:solidFill>
                <a:schemeClr val="tx1"/>
              </a:solidFill>
            </a:endParaRPr>
          </a:p>
        </p:txBody>
      </p:sp>
      <p:graphicFrame>
        <p:nvGraphicFramePr>
          <p:cNvPr id="4" name="对象 3">
            <a:extLst>
              <a:ext uri="{FF2B5EF4-FFF2-40B4-BE49-F238E27FC236}">
                <a16:creationId xmlns:a16="http://schemas.microsoft.com/office/drawing/2014/main" id="{18CCBE50-6FCF-4292-BE9B-593170731CAE}"/>
              </a:ext>
            </a:extLst>
          </p:cNvPr>
          <p:cNvGraphicFramePr>
            <a:graphicFrameLocks noChangeAspect="1"/>
          </p:cNvGraphicFramePr>
          <p:nvPr>
            <p:extLst>
              <p:ext uri="{D42A27DB-BD31-4B8C-83A1-F6EECF244321}">
                <p14:modId xmlns:p14="http://schemas.microsoft.com/office/powerpoint/2010/main" val="3507452093"/>
              </p:ext>
            </p:extLst>
          </p:nvPr>
        </p:nvGraphicFramePr>
        <p:xfrm>
          <a:off x="3344017" y="5513336"/>
          <a:ext cx="6491287" cy="658410"/>
        </p:xfrm>
        <a:graphic>
          <a:graphicData uri="http://schemas.openxmlformats.org/presentationml/2006/ole">
            <mc:AlternateContent xmlns:mc="http://schemas.openxmlformats.org/markup-compatibility/2006">
              <mc:Choice xmlns:v="urn:schemas-microsoft-com:vml" Requires="v">
                <p:oleObj name="AxMath" r:id="rId2" imgW="7105680" imgH="720000" progId="Equation.AxMath">
                  <p:embed/>
                </p:oleObj>
              </mc:Choice>
              <mc:Fallback>
                <p:oleObj name="AxMath" r:id="rId2" imgW="7105680" imgH="720000" progId="Equation.AxMath">
                  <p:embed/>
                  <p:pic>
                    <p:nvPicPr>
                      <p:cNvPr id="0" name=""/>
                      <p:cNvPicPr/>
                      <p:nvPr/>
                    </p:nvPicPr>
                    <p:blipFill>
                      <a:blip r:embed="rId3"/>
                      <a:stretch>
                        <a:fillRect/>
                      </a:stretch>
                    </p:blipFill>
                    <p:spPr>
                      <a:xfrm>
                        <a:off x="3344017" y="5513336"/>
                        <a:ext cx="6491287" cy="658410"/>
                      </a:xfrm>
                      <a:prstGeom prst="rect">
                        <a:avLst/>
                      </a:prstGeom>
                    </p:spPr>
                  </p:pic>
                </p:oleObj>
              </mc:Fallback>
            </mc:AlternateContent>
          </a:graphicData>
        </a:graphic>
      </p:graphicFrame>
    </p:spTree>
    <p:extLst>
      <p:ext uri="{BB962C8B-B14F-4D97-AF65-F5344CB8AC3E}">
        <p14:creationId xmlns:p14="http://schemas.microsoft.com/office/powerpoint/2010/main" val="108952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1DDB5-462A-4ECF-8548-44345C210AA7}"/>
              </a:ext>
            </a:extLst>
          </p:cNvPr>
          <p:cNvSpPr>
            <a:spLocks noGrp="1"/>
          </p:cNvSpPr>
          <p:nvPr>
            <p:ph type="title"/>
          </p:nvPr>
        </p:nvSpPr>
        <p:spPr/>
        <p:txBody>
          <a:bodyPr/>
          <a:lstStyle/>
          <a:p>
            <a:r>
              <a:rPr lang="zh-CN" altLang="en-US" dirty="0"/>
              <a:t>集成思想的具体应用</a:t>
            </a:r>
            <a:r>
              <a:rPr lang="en-US" altLang="zh-CN" dirty="0"/>
              <a:t>3</a:t>
            </a:r>
            <a:endParaRPr lang="zh-CN" altLang="en-US" dirty="0"/>
          </a:p>
        </p:txBody>
      </p:sp>
      <p:pic>
        <p:nvPicPr>
          <p:cNvPr id="4" name="图片 3">
            <a:extLst>
              <a:ext uri="{FF2B5EF4-FFF2-40B4-BE49-F238E27FC236}">
                <a16:creationId xmlns:a16="http://schemas.microsoft.com/office/drawing/2014/main" id="{059DF9C5-AAEE-4461-AE61-0E3845A76781}"/>
              </a:ext>
            </a:extLst>
          </p:cNvPr>
          <p:cNvPicPr>
            <a:picLocks noChangeAspect="1"/>
          </p:cNvPicPr>
          <p:nvPr/>
        </p:nvPicPr>
        <p:blipFill rotWithShape="1">
          <a:blip r:embed="rId2"/>
          <a:srcRect l="49396" t="-4326" r="-264" b="13164"/>
          <a:stretch/>
        </p:blipFill>
        <p:spPr>
          <a:xfrm>
            <a:off x="488272" y="2261129"/>
            <a:ext cx="2792156" cy="2648507"/>
          </a:xfrm>
          <a:prstGeom prst="rect">
            <a:avLst/>
          </a:prstGeom>
        </p:spPr>
      </p:pic>
      <p:sp>
        <p:nvSpPr>
          <p:cNvPr id="5" name="箭头: 右 4">
            <a:extLst>
              <a:ext uri="{FF2B5EF4-FFF2-40B4-BE49-F238E27FC236}">
                <a16:creationId xmlns:a16="http://schemas.microsoft.com/office/drawing/2014/main" id="{B6FC8C27-4B30-412B-AC3A-D9D7BF63617D}"/>
              </a:ext>
            </a:extLst>
          </p:cNvPr>
          <p:cNvSpPr/>
          <p:nvPr/>
        </p:nvSpPr>
        <p:spPr>
          <a:xfrm>
            <a:off x="3400147" y="3340224"/>
            <a:ext cx="887767" cy="49714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a:t>
            </a:r>
          </a:p>
        </p:txBody>
      </p:sp>
      <p:sp>
        <p:nvSpPr>
          <p:cNvPr id="6" name="文本框 5">
            <a:extLst>
              <a:ext uri="{FF2B5EF4-FFF2-40B4-BE49-F238E27FC236}">
                <a16:creationId xmlns:a16="http://schemas.microsoft.com/office/drawing/2014/main" id="{A585A0B6-0EFE-43C1-9A97-D2E47B97CB6A}"/>
              </a:ext>
            </a:extLst>
          </p:cNvPr>
          <p:cNvSpPr txBox="1"/>
          <p:nvPr/>
        </p:nvSpPr>
        <p:spPr>
          <a:xfrm>
            <a:off x="1087524" y="5481961"/>
            <a:ext cx="2032988" cy="369332"/>
          </a:xfrm>
          <a:prstGeom prst="rect">
            <a:avLst/>
          </a:prstGeom>
          <a:noFill/>
        </p:spPr>
        <p:txBody>
          <a:bodyPr wrap="square" rtlCol="0">
            <a:spAutoFit/>
          </a:bodyPr>
          <a:lstStyle/>
          <a:p>
            <a:r>
              <a:rPr lang="zh-CN" altLang="en-US" dirty="0"/>
              <a:t>原始多层同质网络</a:t>
            </a:r>
          </a:p>
        </p:txBody>
      </p:sp>
      <p:graphicFrame>
        <p:nvGraphicFramePr>
          <p:cNvPr id="7" name="表格 6">
            <a:extLst>
              <a:ext uri="{FF2B5EF4-FFF2-40B4-BE49-F238E27FC236}">
                <a16:creationId xmlns:a16="http://schemas.microsoft.com/office/drawing/2014/main" id="{E075A775-4A9B-4A71-90E2-96447EA154B5}"/>
              </a:ext>
            </a:extLst>
          </p:cNvPr>
          <p:cNvGraphicFramePr>
            <a:graphicFrameLocks noGrp="1"/>
          </p:cNvGraphicFramePr>
          <p:nvPr>
            <p:extLst>
              <p:ext uri="{D42A27DB-BD31-4B8C-83A1-F6EECF244321}">
                <p14:modId xmlns:p14="http://schemas.microsoft.com/office/powerpoint/2010/main" val="1578556602"/>
              </p:ext>
            </p:extLst>
          </p:nvPr>
        </p:nvGraphicFramePr>
        <p:xfrm>
          <a:off x="4407633" y="2374333"/>
          <a:ext cx="2876384" cy="2926080"/>
        </p:xfrm>
        <a:graphic>
          <a:graphicData uri="http://schemas.openxmlformats.org/drawingml/2006/table">
            <a:tbl>
              <a:tblPr firstRow="1" bandRow="1">
                <a:tableStyleId>{5C22544A-7EE6-4342-B048-85BDC9FD1C3A}</a:tableStyleId>
              </a:tblPr>
              <a:tblGrid>
                <a:gridCol w="359548">
                  <a:extLst>
                    <a:ext uri="{9D8B030D-6E8A-4147-A177-3AD203B41FA5}">
                      <a16:colId xmlns:a16="http://schemas.microsoft.com/office/drawing/2014/main" val="3845299852"/>
                    </a:ext>
                  </a:extLst>
                </a:gridCol>
                <a:gridCol w="359548">
                  <a:extLst>
                    <a:ext uri="{9D8B030D-6E8A-4147-A177-3AD203B41FA5}">
                      <a16:colId xmlns:a16="http://schemas.microsoft.com/office/drawing/2014/main" val="416942746"/>
                    </a:ext>
                  </a:extLst>
                </a:gridCol>
                <a:gridCol w="359548">
                  <a:extLst>
                    <a:ext uri="{9D8B030D-6E8A-4147-A177-3AD203B41FA5}">
                      <a16:colId xmlns:a16="http://schemas.microsoft.com/office/drawing/2014/main" val="534901456"/>
                    </a:ext>
                  </a:extLst>
                </a:gridCol>
                <a:gridCol w="359548">
                  <a:extLst>
                    <a:ext uri="{9D8B030D-6E8A-4147-A177-3AD203B41FA5}">
                      <a16:colId xmlns:a16="http://schemas.microsoft.com/office/drawing/2014/main" val="2141632311"/>
                    </a:ext>
                  </a:extLst>
                </a:gridCol>
                <a:gridCol w="359548">
                  <a:extLst>
                    <a:ext uri="{9D8B030D-6E8A-4147-A177-3AD203B41FA5}">
                      <a16:colId xmlns:a16="http://schemas.microsoft.com/office/drawing/2014/main" val="4288014503"/>
                    </a:ext>
                  </a:extLst>
                </a:gridCol>
                <a:gridCol w="359548">
                  <a:extLst>
                    <a:ext uri="{9D8B030D-6E8A-4147-A177-3AD203B41FA5}">
                      <a16:colId xmlns:a16="http://schemas.microsoft.com/office/drawing/2014/main" val="1673114331"/>
                    </a:ext>
                  </a:extLst>
                </a:gridCol>
                <a:gridCol w="359548">
                  <a:extLst>
                    <a:ext uri="{9D8B030D-6E8A-4147-A177-3AD203B41FA5}">
                      <a16:colId xmlns:a16="http://schemas.microsoft.com/office/drawing/2014/main" val="2833809403"/>
                    </a:ext>
                  </a:extLst>
                </a:gridCol>
                <a:gridCol w="359548">
                  <a:extLst>
                    <a:ext uri="{9D8B030D-6E8A-4147-A177-3AD203B41FA5}">
                      <a16:colId xmlns:a16="http://schemas.microsoft.com/office/drawing/2014/main" val="158143897"/>
                    </a:ext>
                  </a:extLst>
                </a:gridCol>
              </a:tblGrid>
              <a:tr h="355569">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2050615908"/>
                  </a:ext>
                </a:extLst>
              </a:tr>
              <a:tr h="355569">
                <a:tc>
                  <a:txBody>
                    <a:bodyPr/>
                    <a:lstStyle/>
                    <a:p>
                      <a:r>
                        <a:rPr lang="en-US" altLang="zh-CN" dirty="0"/>
                        <a:t>1</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178610819"/>
                  </a:ext>
                </a:extLst>
              </a:tr>
              <a:tr h="355569">
                <a:tc>
                  <a:txBody>
                    <a:bodyPr/>
                    <a:lstStyle/>
                    <a:p>
                      <a:r>
                        <a:rPr lang="en-US" altLang="zh-CN" dirty="0"/>
                        <a:t>2</a:t>
                      </a:r>
                      <a:endParaRPr lang="zh-CN" altLang="en-US" dirty="0"/>
                    </a:p>
                  </a:txBody>
                  <a:tcPr/>
                </a:tc>
                <a:tc>
                  <a:txBody>
                    <a:bodyPr/>
                    <a:lstStyle/>
                    <a:p>
                      <a:r>
                        <a:rPr lang="en-US" altLang="zh-CN" sz="900" dirty="0"/>
                        <a:t>2/3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09162347"/>
                  </a:ext>
                </a:extLst>
              </a:tr>
              <a:tr h="355569">
                <a:tc>
                  <a:txBody>
                    <a:bodyPr/>
                    <a:lstStyle/>
                    <a:p>
                      <a:r>
                        <a:rPr lang="en-US" altLang="zh-CN" dirty="0"/>
                        <a:t>3</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960069681"/>
                  </a:ext>
                </a:extLst>
              </a:tr>
              <a:tr h="355569">
                <a:tc>
                  <a:txBody>
                    <a:bodyPr/>
                    <a:lstStyle/>
                    <a:p>
                      <a:r>
                        <a:rPr lang="en-US" altLang="zh-CN" dirty="0"/>
                        <a:t>4</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extLst>
                  <a:ext uri="{0D108BD9-81ED-4DB2-BD59-A6C34878D82A}">
                    <a16:rowId xmlns:a16="http://schemas.microsoft.com/office/drawing/2014/main" val="1008677658"/>
                  </a:ext>
                </a:extLst>
              </a:tr>
              <a:tr h="355569">
                <a:tc>
                  <a:txBody>
                    <a:bodyPr/>
                    <a:lstStyle/>
                    <a:p>
                      <a:r>
                        <a:rPr lang="en-US" altLang="zh-CN" dirty="0"/>
                        <a:t>5</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extLst>
                  <a:ext uri="{0D108BD9-81ED-4DB2-BD59-A6C34878D82A}">
                    <a16:rowId xmlns:a16="http://schemas.microsoft.com/office/drawing/2014/main" val="2211280337"/>
                  </a:ext>
                </a:extLst>
              </a:tr>
              <a:tr h="355569">
                <a:tc>
                  <a:txBody>
                    <a:bodyPr/>
                    <a:lstStyle/>
                    <a:p>
                      <a:r>
                        <a:rPr lang="en-US" altLang="zh-CN" dirty="0"/>
                        <a:t>6</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extLst>
                  <a:ext uri="{0D108BD9-81ED-4DB2-BD59-A6C34878D82A}">
                    <a16:rowId xmlns:a16="http://schemas.microsoft.com/office/drawing/2014/main" val="1498358464"/>
                  </a:ext>
                </a:extLst>
              </a:tr>
              <a:tr h="355569">
                <a:tc>
                  <a:txBody>
                    <a:bodyPr/>
                    <a:lstStyle/>
                    <a:p>
                      <a:r>
                        <a:rPr lang="en-US" altLang="zh-CN" dirty="0"/>
                        <a:t>7</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3869601923"/>
                  </a:ext>
                </a:extLst>
              </a:tr>
            </a:tbl>
          </a:graphicData>
        </a:graphic>
      </p:graphicFrame>
      <p:sp>
        <p:nvSpPr>
          <p:cNvPr id="9" name="箭头: 右 8">
            <a:extLst>
              <a:ext uri="{FF2B5EF4-FFF2-40B4-BE49-F238E27FC236}">
                <a16:creationId xmlns:a16="http://schemas.microsoft.com/office/drawing/2014/main" id="{36312C37-EE70-44F7-9F53-AF2939C77831}"/>
              </a:ext>
            </a:extLst>
          </p:cNvPr>
          <p:cNvSpPr/>
          <p:nvPr/>
        </p:nvSpPr>
        <p:spPr>
          <a:xfrm>
            <a:off x="7403736" y="3340224"/>
            <a:ext cx="905555" cy="49714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更新</a:t>
            </a:r>
          </a:p>
        </p:txBody>
      </p:sp>
      <p:sp>
        <p:nvSpPr>
          <p:cNvPr id="10" name="文本框 9">
            <a:extLst>
              <a:ext uri="{FF2B5EF4-FFF2-40B4-BE49-F238E27FC236}">
                <a16:creationId xmlns:a16="http://schemas.microsoft.com/office/drawing/2014/main" id="{FC7A0D87-471C-45F9-AB60-36C1CF220886}"/>
              </a:ext>
            </a:extLst>
          </p:cNvPr>
          <p:cNvSpPr txBox="1"/>
          <p:nvPr/>
        </p:nvSpPr>
        <p:spPr>
          <a:xfrm>
            <a:off x="4309244" y="5481961"/>
            <a:ext cx="3073161" cy="369332"/>
          </a:xfrm>
          <a:prstGeom prst="rect">
            <a:avLst/>
          </a:prstGeom>
          <a:noFill/>
        </p:spPr>
        <p:txBody>
          <a:bodyPr wrap="square" rtlCol="0">
            <a:spAutoFit/>
          </a:bodyPr>
          <a:lstStyle/>
          <a:p>
            <a:r>
              <a:rPr lang="en-US" altLang="zh-CN" dirty="0"/>
              <a:t>Consensus Graph</a:t>
            </a:r>
            <a:r>
              <a:rPr lang="zh-CN" altLang="en-US" dirty="0"/>
              <a:t>对应矩阵</a:t>
            </a:r>
          </a:p>
        </p:txBody>
      </p:sp>
      <p:graphicFrame>
        <p:nvGraphicFramePr>
          <p:cNvPr id="12" name="表格 11">
            <a:extLst>
              <a:ext uri="{FF2B5EF4-FFF2-40B4-BE49-F238E27FC236}">
                <a16:creationId xmlns:a16="http://schemas.microsoft.com/office/drawing/2014/main" id="{46440D09-455D-4C79-96B2-57051946534A}"/>
              </a:ext>
            </a:extLst>
          </p:cNvPr>
          <p:cNvGraphicFramePr>
            <a:graphicFrameLocks noGrp="1"/>
          </p:cNvGraphicFramePr>
          <p:nvPr>
            <p:extLst>
              <p:ext uri="{D42A27DB-BD31-4B8C-83A1-F6EECF244321}">
                <p14:modId xmlns:p14="http://schemas.microsoft.com/office/powerpoint/2010/main" val="435096780"/>
              </p:ext>
            </p:extLst>
          </p:nvPr>
        </p:nvGraphicFramePr>
        <p:xfrm>
          <a:off x="8429010" y="2374333"/>
          <a:ext cx="2978792" cy="3005976"/>
        </p:xfrm>
        <a:graphic>
          <a:graphicData uri="http://schemas.openxmlformats.org/drawingml/2006/table">
            <a:tbl>
              <a:tblPr firstRow="1" bandRow="1">
                <a:tableStyleId>{5C22544A-7EE6-4342-B048-85BDC9FD1C3A}</a:tableStyleId>
              </a:tblPr>
              <a:tblGrid>
                <a:gridCol w="372349">
                  <a:extLst>
                    <a:ext uri="{9D8B030D-6E8A-4147-A177-3AD203B41FA5}">
                      <a16:colId xmlns:a16="http://schemas.microsoft.com/office/drawing/2014/main" val="3845299852"/>
                    </a:ext>
                  </a:extLst>
                </a:gridCol>
                <a:gridCol w="372349">
                  <a:extLst>
                    <a:ext uri="{9D8B030D-6E8A-4147-A177-3AD203B41FA5}">
                      <a16:colId xmlns:a16="http://schemas.microsoft.com/office/drawing/2014/main" val="416942746"/>
                    </a:ext>
                  </a:extLst>
                </a:gridCol>
                <a:gridCol w="372349">
                  <a:extLst>
                    <a:ext uri="{9D8B030D-6E8A-4147-A177-3AD203B41FA5}">
                      <a16:colId xmlns:a16="http://schemas.microsoft.com/office/drawing/2014/main" val="534901456"/>
                    </a:ext>
                  </a:extLst>
                </a:gridCol>
                <a:gridCol w="372349">
                  <a:extLst>
                    <a:ext uri="{9D8B030D-6E8A-4147-A177-3AD203B41FA5}">
                      <a16:colId xmlns:a16="http://schemas.microsoft.com/office/drawing/2014/main" val="2141632311"/>
                    </a:ext>
                  </a:extLst>
                </a:gridCol>
                <a:gridCol w="372349">
                  <a:extLst>
                    <a:ext uri="{9D8B030D-6E8A-4147-A177-3AD203B41FA5}">
                      <a16:colId xmlns:a16="http://schemas.microsoft.com/office/drawing/2014/main" val="4288014503"/>
                    </a:ext>
                  </a:extLst>
                </a:gridCol>
                <a:gridCol w="372349">
                  <a:extLst>
                    <a:ext uri="{9D8B030D-6E8A-4147-A177-3AD203B41FA5}">
                      <a16:colId xmlns:a16="http://schemas.microsoft.com/office/drawing/2014/main" val="1673114331"/>
                    </a:ext>
                  </a:extLst>
                </a:gridCol>
                <a:gridCol w="372349">
                  <a:extLst>
                    <a:ext uri="{9D8B030D-6E8A-4147-A177-3AD203B41FA5}">
                      <a16:colId xmlns:a16="http://schemas.microsoft.com/office/drawing/2014/main" val="2833809403"/>
                    </a:ext>
                  </a:extLst>
                </a:gridCol>
                <a:gridCol w="372349">
                  <a:extLst>
                    <a:ext uri="{9D8B030D-6E8A-4147-A177-3AD203B41FA5}">
                      <a16:colId xmlns:a16="http://schemas.microsoft.com/office/drawing/2014/main" val="158143897"/>
                    </a:ext>
                  </a:extLst>
                </a:gridCol>
              </a:tblGrid>
              <a:tr h="375747">
                <a:tc>
                  <a:txBody>
                    <a:bodyPr/>
                    <a:lstStyle/>
                    <a:p>
                      <a:endParaRPr lang="zh-CN" altLang="en-US" dirty="0"/>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2050615908"/>
                  </a:ext>
                </a:extLst>
              </a:tr>
              <a:tr h="375747">
                <a:tc>
                  <a:txBody>
                    <a:bodyPr/>
                    <a:lstStyle/>
                    <a:p>
                      <a:r>
                        <a:rPr lang="en-US" altLang="zh-CN" dirty="0"/>
                        <a:t>1</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178610819"/>
                  </a:ext>
                </a:extLst>
              </a:tr>
              <a:tr h="375747">
                <a:tc>
                  <a:txBody>
                    <a:bodyPr/>
                    <a:lstStyle/>
                    <a:p>
                      <a:r>
                        <a:rPr lang="en-US" altLang="zh-CN" dirty="0"/>
                        <a:t>2</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09162347"/>
                  </a:ext>
                </a:extLst>
              </a:tr>
              <a:tr h="375747">
                <a:tc>
                  <a:txBody>
                    <a:bodyPr/>
                    <a:lstStyle/>
                    <a:p>
                      <a:r>
                        <a:rPr lang="en-US" altLang="zh-CN" dirty="0"/>
                        <a:t>3</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1960069681"/>
                  </a:ext>
                </a:extLst>
              </a:tr>
              <a:tr h="375747">
                <a:tc>
                  <a:txBody>
                    <a:bodyPr/>
                    <a:lstStyle/>
                    <a:p>
                      <a:r>
                        <a:rPr lang="en-US" altLang="zh-CN" dirty="0"/>
                        <a:t>4</a:t>
                      </a:r>
                      <a:endParaRPr lang="zh-CN" altLang="en-US"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extLst>
                  <a:ext uri="{0D108BD9-81ED-4DB2-BD59-A6C34878D82A}">
                    <a16:rowId xmlns:a16="http://schemas.microsoft.com/office/drawing/2014/main" val="1008677658"/>
                  </a:ext>
                </a:extLst>
              </a:tr>
              <a:tr h="375747">
                <a:tc>
                  <a:txBody>
                    <a:bodyPr/>
                    <a:lstStyle/>
                    <a:p>
                      <a:r>
                        <a:rPr lang="en-US" altLang="zh-CN" dirty="0"/>
                        <a:t>5</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extLst>
                  <a:ext uri="{0D108BD9-81ED-4DB2-BD59-A6C34878D82A}">
                    <a16:rowId xmlns:a16="http://schemas.microsoft.com/office/drawing/2014/main" val="2211280337"/>
                  </a:ext>
                </a:extLst>
              </a:tr>
              <a:tr h="375747">
                <a:tc>
                  <a:txBody>
                    <a:bodyPr/>
                    <a:lstStyle/>
                    <a:p>
                      <a:r>
                        <a:rPr lang="en-US" altLang="zh-CN" dirty="0"/>
                        <a:t>6</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extLst>
                  <a:ext uri="{0D108BD9-81ED-4DB2-BD59-A6C34878D82A}">
                    <a16:rowId xmlns:a16="http://schemas.microsoft.com/office/drawing/2014/main" val="1498358464"/>
                  </a:ext>
                </a:extLst>
              </a:tr>
              <a:tr h="375747">
                <a:tc>
                  <a:txBody>
                    <a:bodyPr/>
                    <a:lstStyle/>
                    <a:p>
                      <a:r>
                        <a:rPr lang="en-US" altLang="zh-CN" dirty="0"/>
                        <a:t>7</a:t>
                      </a:r>
                      <a:endParaRPr lang="zh-CN" altLang="en-US"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0</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1/3</a:t>
                      </a:r>
                      <a:endParaRPr lang="zh-CN" altLang="en-US" sz="900" dirty="0"/>
                    </a:p>
                  </a:txBody>
                  <a:tcPr/>
                </a:tc>
                <a:tc>
                  <a:txBody>
                    <a:bodyPr/>
                    <a:lstStyle/>
                    <a:p>
                      <a:r>
                        <a:rPr lang="en-US" altLang="zh-CN" sz="900" dirty="0"/>
                        <a:t>2/3</a:t>
                      </a:r>
                      <a:endParaRPr lang="zh-CN" altLang="en-US" sz="900" dirty="0"/>
                    </a:p>
                  </a:txBody>
                  <a:tcPr/>
                </a:tc>
                <a:tc>
                  <a:txBody>
                    <a:bodyPr/>
                    <a:lstStyle/>
                    <a:p>
                      <a:r>
                        <a:rPr lang="en-US" altLang="zh-CN" sz="900" dirty="0"/>
                        <a:t>0</a:t>
                      </a:r>
                      <a:endParaRPr lang="zh-CN" altLang="en-US" sz="900" dirty="0"/>
                    </a:p>
                  </a:txBody>
                  <a:tcPr/>
                </a:tc>
                <a:extLst>
                  <a:ext uri="{0D108BD9-81ED-4DB2-BD59-A6C34878D82A}">
                    <a16:rowId xmlns:a16="http://schemas.microsoft.com/office/drawing/2014/main" val="3869601923"/>
                  </a:ext>
                </a:extLst>
              </a:tr>
            </a:tbl>
          </a:graphicData>
        </a:graphic>
      </p:graphicFrame>
      <p:sp>
        <p:nvSpPr>
          <p:cNvPr id="13" name="文本框 12">
            <a:extLst>
              <a:ext uri="{FF2B5EF4-FFF2-40B4-BE49-F238E27FC236}">
                <a16:creationId xmlns:a16="http://schemas.microsoft.com/office/drawing/2014/main" id="{B0CE0CBA-2ACE-4AA7-8B13-8423A8E995EF}"/>
              </a:ext>
            </a:extLst>
          </p:cNvPr>
          <p:cNvSpPr txBox="1"/>
          <p:nvPr/>
        </p:nvSpPr>
        <p:spPr>
          <a:xfrm>
            <a:off x="8014042" y="5481961"/>
            <a:ext cx="3808727" cy="369332"/>
          </a:xfrm>
          <a:prstGeom prst="rect">
            <a:avLst/>
          </a:prstGeom>
          <a:noFill/>
        </p:spPr>
        <p:txBody>
          <a:bodyPr wrap="square" rtlCol="0">
            <a:spAutoFit/>
          </a:bodyPr>
          <a:lstStyle/>
          <a:p>
            <a:r>
              <a:rPr lang="zh-CN" altLang="en-US" dirty="0"/>
              <a:t>最终的</a:t>
            </a:r>
            <a:r>
              <a:rPr lang="en-US" altLang="zh-CN" dirty="0"/>
              <a:t>Consensus Graph</a:t>
            </a:r>
            <a:r>
              <a:rPr lang="zh-CN" altLang="en-US" dirty="0"/>
              <a:t>对应矩阵</a:t>
            </a:r>
          </a:p>
        </p:txBody>
      </p:sp>
      <p:sp>
        <p:nvSpPr>
          <p:cNvPr id="14" name="文本框 13">
            <a:extLst>
              <a:ext uri="{FF2B5EF4-FFF2-40B4-BE49-F238E27FC236}">
                <a16:creationId xmlns:a16="http://schemas.microsoft.com/office/drawing/2014/main" id="{ABEF26A6-0409-4B96-A3B1-48CDAB40AF41}"/>
              </a:ext>
            </a:extLst>
          </p:cNvPr>
          <p:cNvSpPr txBox="1"/>
          <p:nvPr/>
        </p:nvSpPr>
        <p:spPr>
          <a:xfrm>
            <a:off x="7382405" y="3905942"/>
            <a:ext cx="905555" cy="369332"/>
          </a:xfrm>
          <a:prstGeom prst="rect">
            <a:avLst/>
          </a:prstGeom>
          <a:noFill/>
        </p:spPr>
        <p:txBody>
          <a:bodyPr wrap="square" rtlCol="0">
            <a:spAutoFit/>
          </a:bodyPr>
          <a:lstStyle/>
          <a:p>
            <a:r>
              <a:rPr lang="en-US" altLang="zh-CN" dirty="0"/>
              <a:t>θ&gt;2/3</a:t>
            </a:r>
            <a:endParaRPr lang="zh-CN" altLang="en-US" dirty="0"/>
          </a:p>
        </p:txBody>
      </p:sp>
    </p:spTree>
    <p:extLst>
      <p:ext uri="{BB962C8B-B14F-4D97-AF65-F5344CB8AC3E}">
        <p14:creationId xmlns:p14="http://schemas.microsoft.com/office/powerpoint/2010/main" val="387837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7182D-445F-43BA-A2B7-212EF7C781EC}"/>
              </a:ext>
            </a:extLst>
          </p:cNvPr>
          <p:cNvSpPr>
            <a:spLocks noGrp="1"/>
          </p:cNvSpPr>
          <p:nvPr>
            <p:ph type="title"/>
          </p:nvPr>
        </p:nvSpPr>
        <p:spPr/>
        <p:txBody>
          <a:bodyPr/>
          <a:lstStyle/>
          <a:p>
            <a:r>
              <a:rPr lang="zh-CN" altLang="en-US" dirty="0"/>
              <a:t>集成思想的具体应用</a:t>
            </a:r>
            <a:r>
              <a:rPr lang="en-US" altLang="zh-CN" dirty="0"/>
              <a:t>3</a:t>
            </a:r>
            <a:endParaRPr lang="zh-CN" altLang="en-US" dirty="0"/>
          </a:p>
        </p:txBody>
      </p:sp>
      <p:sp>
        <p:nvSpPr>
          <p:cNvPr id="3" name="内容占位符 2">
            <a:extLst>
              <a:ext uri="{FF2B5EF4-FFF2-40B4-BE49-F238E27FC236}">
                <a16:creationId xmlns:a16="http://schemas.microsoft.com/office/drawing/2014/main" id="{A78EB353-D6A4-449A-B1AF-B36E8AEB6CAC}"/>
              </a:ext>
            </a:extLst>
          </p:cNvPr>
          <p:cNvSpPr>
            <a:spLocks noGrp="1"/>
          </p:cNvSpPr>
          <p:nvPr>
            <p:ph idx="1"/>
          </p:nvPr>
        </p:nvSpPr>
        <p:spPr/>
        <p:txBody>
          <a:bodyPr/>
          <a:lstStyle/>
          <a:p>
            <a:r>
              <a:rPr lang="zh-CN" altLang="en-US" dirty="0"/>
              <a:t>接下去谈谈应用</a:t>
            </a:r>
            <a:r>
              <a:rPr lang="en-US" altLang="zh-CN" dirty="0"/>
              <a:t>3</a:t>
            </a:r>
            <a:r>
              <a:rPr lang="zh-CN" altLang="en-US" dirty="0"/>
              <a:t>的第二个不同。</a:t>
            </a:r>
            <a:endParaRPr lang="en-US" altLang="zh-CN" dirty="0"/>
          </a:p>
          <a:p>
            <a:r>
              <a:rPr lang="zh-CN" altLang="en-US" dirty="0"/>
              <a:t>我们知道前面的应用中，应用</a:t>
            </a:r>
            <a:r>
              <a:rPr lang="en-US" altLang="zh-CN" dirty="0"/>
              <a:t>1</a:t>
            </a:r>
            <a:r>
              <a:rPr lang="zh-CN" altLang="en-US" dirty="0"/>
              <a:t>是通过对</a:t>
            </a:r>
            <a:r>
              <a:rPr lang="en-US" altLang="zh-CN" dirty="0"/>
              <a:t>Consensus Graph</a:t>
            </a:r>
            <a:r>
              <a:rPr lang="zh-CN" altLang="en-US" dirty="0"/>
              <a:t>使用经典社区发现算法得到元社区结构，再通过元社区得到每个点对元社区的概率情况，由此得到最终社区结构；应用</a:t>
            </a:r>
            <a:r>
              <a:rPr lang="en-US" altLang="zh-CN" dirty="0"/>
              <a:t>2</a:t>
            </a:r>
            <a:r>
              <a:rPr lang="zh-CN" altLang="en-US" dirty="0"/>
              <a:t>是通过对</a:t>
            </a:r>
            <a:r>
              <a:rPr lang="en-US" altLang="zh-CN" dirty="0"/>
              <a:t>Consensus Graph</a:t>
            </a:r>
            <a:r>
              <a:rPr lang="zh-CN" altLang="en-US" dirty="0"/>
              <a:t>多次使用经典社区发现算法得到多个社区结构，若多个社区结构相同，则最终社区结构就是该社区结构。前面两个应用说白了就是对</a:t>
            </a:r>
            <a:r>
              <a:rPr lang="en-US" altLang="zh-CN" dirty="0"/>
              <a:t>Consensus Graph</a:t>
            </a:r>
            <a:r>
              <a:rPr lang="zh-CN" altLang="en-US" dirty="0"/>
              <a:t>这张图直接操作得出结果。</a:t>
            </a:r>
            <a:endParaRPr lang="en-US" altLang="zh-CN" dirty="0"/>
          </a:p>
          <a:p>
            <a:endParaRPr lang="en-US" altLang="zh-CN" dirty="0"/>
          </a:p>
          <a:p>
            <a:r>
              <a:rPr lang="zh-CN" altLang="en-US" dirty="0"/>
              <a:t>而这篇文章提到的则是基于模块度优化的思想。简单来说，就是把给出一个网络模块度函数，然后以此为目标函数，以节点集合对社区划分的映射作为搜索域进行全局搜索，直到找到目标函数的最优值为止，迭代停止。最优值对应的社区划分就是最终得到的社区划分。（这一部分的具体表达形式不再给出）</a:t>
            </a:r>
            <a:endParaRPr lang="en-US" altLang="zh-CN" dirty="0"/>
          </a:p>
        </p:txBody>
      </p:sp>
    </p:spTree>
    <p:extLst>
      <p:ext uri="{BB962C8B-B14F-4D97-AF65-F5344CB8AC3E}">
        <p14:creationId xmlns:p14="http://schemas.microsoft.com/office/powerpoint/2010/main" val="82754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C25D5-EC95-468D-AFE8-AE0A3746CD10}"/>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342DB20D-87DD-4987-A1E0-0A2584EFE729}"/>
              </a:ext>
            </a:extLst>
          </p:cNvPr>
          <p:cNvSpPr>
            <a:spLocks noGrp="1"/>
          </p:cNvSpPr>
          <p:nvPr>
            <p:ph idx="1"/>
          </p:nvPr>
        </p:nvSpPr>
        <p:spPr>
          <a:xfrm>
            <a:off x="2585499" y="2176794"/>
            <a:ext cx="8915400" cy="4005595"/>
          </a:xfrm>
        </p:spPr>
        <p:txBody>
          <a:bodyPr/>
          <a:lstStyle/>
          <a:p>
            <a:r>
              <a:rPr lang="zh-CN" altLang="en-US" dirty="0"/>
              <a:t>根据上面三个应用及其例子，将集成思想在社区发现中的应用总结如下：</a:t>
            </a:r>
            <a:endParaRPr lang="en-US" altLang="zh-CN" dirty="0"/>
          </a:p>
          <a:p>
            <a:r>
              <a:rPr lang="zh-CN" altLang="en-US" dirty="0"/>
              <a:t>首先，我们必须要先将一个普通的单层复杂网络结构转化为多层同质网络结构，这种转化是多种多样的，我们可以借助已有的经典社区发现算法，根据输入的初始条件不同得到多个不同的社区划分，根据这些不同的社区划分构建多层同质网络。</a:t>
            </a:r>
            <a:endParaRPr lang="en-US" altLang="zh-CN" dirty="0"/>
          </a:p>
          <a:p>
            <a:r>
              <a:rPr lang="zh-CN" altLang="en-US" dirty="0"/>
              <a:t>其次，我们需要将多层同质网络使用已有的经典社区发现算法进行一个社区划分（如果得到的多层同质网络已经划分好了社区就无须再次划分），这样多层同质网络的每一层就都有了社区结构。</a:t>
            </a:r>
            <a:endParaRPr lang="en-US" altLang="zh-CN" dirty="0"/>
          </a:p>
          <a:p>
            <a:r>
              <a:rPr lang="zh-CN" altLang="en-US" dirty="0"/>
              <a:t>接着，我们需要将多层同质网络进行集成，转化为</a:t>
            </a:r>
            <a:r>
              <a:rPr lang="en-US" altLang="zh-CN" dirty="0"/>
              <a:t>Consensus Graph</a:t>
            </a:r>
            <a:r>
              <a:rPr lang="zh-CN" altLang="en-US" dirty="0"/>
              <a:t>，并用矩阵</a:t>
            </a:r>
            <a:r>
              <a:rPr lang="en-US" altLang="zh-CN" dirty="0"/>
              <a:t>M</a:t>
            </a:r>
            <a:r>
              <a:rPr lang="zh-CN" altLang="en-US" dirty="0"/>
              <a:t>的形式得以表现。这个表现形式是多种多样的，但是得到</a:t>
            </a:r>
            <a:r>
              <a:rPr lang="en-US" altLang="zh-CN" dirty="0"/>
              <a:t>Consensus Graph</a:t>
            </a:r>
            <a:r>
              <a:rPr lang="zh-CN" altLang="en-US" dirty="0"/>
              <a:t>必然能够反映多层同质网络的所有社区结构。</a:t>
            </a:r>
            <a:endParaRPr lang="en-US" altLang="zh-CN" dirty="0"/>
          </a:p>
          <a:p>
            <a:r>
              <a:rPr lang="zh-CN" altLang="en-US" dirty="0"/>
              <a:t>最后，我们处理</a:t>
            </a:r>
            <a:r>
              <a:rPr lang="en-US" altLang="zh-CN" dirty="0"/>
              <a:t>M</a:t>
            </a:r>
            <a:r>
              <a:rPr lang="zh-CN" altLang="en-US" dirty="0"/>
              <a:t>矩阵，对</a:t>
            </a:r>
            <a:r>
              <a:rPr lang="en-US" altLang="zh-CN" dirty="0"/>
              <a:t>Consensus Graph</a:t>
            </a:r>
            <a:r>
              <a:rPr lang="zh-CN" altLang="en-US" dirty="0"/>
              <a:t>进行分析（当然这个分析也可以是多种多样的），通过分析我们得到了最终的社区结构。</a:t>
            </a:r>
          </a:p>
        </p:txBody>
      </p:sp>
    </p:spTree>
    <p:extLst>
      <p:ext uri="{BB962C8B-B14F-4D97-AF65-F5344CB8AC3E}">
        <p14:creationId xmlns:p14="http://schemas.microsoft.com/office/powerpoint/2010/main" val="4284178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0305F-293F-4CC9-AB11-7A880E8ECD21}"/>
              </a:ext>
            </a:extLst>
          </p:cNvPr>
          <p:cNvSpPr>
            <a:spLocks noGrp="1"/>
          </p:cNvSpPr>
          <p:nvPr>
            <p:ph type="title"/>
          </p:nvPr>
        </p:nvSpPr>
        <p:spPr/>
        <p:txBody>
          <a:bodyPr/>
          <a:lstStyle/>
          <a:p>
            <a:r>
              <a:rPr lang="zh-CN" altLang="en-US" dirty="0"/>
              <a:t>检验社区分划好坏的指标</a:t>
            </a:r>
            <a:r>
              <a:rPr lang="en-US" altLang="zh-CN" dirty="0"/>
              <a:t>——</a:t>
            </a:r>
            <a:r>
              <a:rPr lang="zh-CN" altLang="en-US" dirty="0"/>
              <a:t>标准化互信息（</a:t>
            </a:r>
            <a:r>
              <a:rPr lang="en-US" altLang="zh-CN" dirty="0"/>
              <a:t>NMI</a:t>
            </a:r>
            <a:r>
              <a:rPr lang="zh-CN" altLang="en-US" dirty="0"/>
              <a:t>）</a:t>
            </a:r>
          </a:p>
        </p:txBody>
      </p:sp>
      <p:sp>
        <p:nvSpPr>
          <p:cNvPr id="3" name="内容占位符 2">
            <a:extLst>
              <a:ext uri="{FF2B5EF4-FFF2-40B4-BE49-F238E27FC236}">
                <a16:creationId xmlns:a16="http://schemas.microsoft.com/office/drawing/2014/main" id="{97D09D87-FC2F-4799-A409-B34890E37F94}"/>
              </a:ext>
            </a:extLst>
          </p:cNvPr>
          <p:cNvSpPr>
            <a:spLocks noGrp="1"/>
          </p:cNvSpPr>
          <p:nvPr>
            <p:ph idx="1"/>
          </p:nvPr>
        </p:nvSpPr>
        <p:spPr>
          <a:xfrm>
            <a:off x="2589212" y="2133599"/>
            <a:ext cx="8915400" cy="4347099"/>
          </a:xfrm>
        </p:spPr>
        <p:txBody>
          <a:bodyPr>
            <a:normAutofit/>
          </a:bodyPr>
          <a:lstStyle/>
          <a:p>
            <a:r>
              <a:rPr lang="zh-CN" altLang="en-US" dirty="0"/>
              <a:t>标准化互信息指标的计算公式如下（</a:t>
            </a:r>
            <a:r>
              <a:rPr lang="zh-CN" altLang="en-US" sz="900" dirty="0">
                <a:solidFill>
                  <a:srgbClr val="FF0000"/>
                </a:solidFill>
              </a:rPr>
              <a:t>公式出处为</a:t>
            </a:r>
            <a:r>
              <a:rPr lang="en-US" altLang="zh-CN" sz="900" dirty="0">
                <a:solidFill>
                  <a:srgbClr val="FF0000"/>
                </a:solidFill>
              </a:rPr>
              <a:t>https://www.cnblogs.com/ziqiao/archive/2011/12/13/2286273.html</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A</a:t>
            </a:r>
            <a:r>
              <a:rPr lang="zh-CN" altLang="en-US" dirty="0"/>
              <a:t>、</a:t>
            </a:r>
            <a:r>
              <a:rPr lang="en-US" altLang="zh-CN" dirty="0"/>
              <a:t>B</a:t>
            </a:r>
            <a:r>
              <a:rPr lang="zh-CN" altLang="en-US" dirty="0"/>
              <a:t>是对同一个网络两个不同的社区划分，我们假定</a:t>
            </a:r>
            <a:r>
              <a:rPr lang="en-US" altLang="zh-CN" dirty="0"/>
              <a:t>A</a:t>
            </a:r>
            <a:r>
              <a:rPr lang="zh-CN" altLang="en-US" dirty="0"/>
              <a:t>是网络的参考答案社区划分结果，</a:t>
            </a:r>
            <a:r>
              <a:rPr lang="en-US" altLang="zh-CN" dirty="0"/>
              <a:t>B</a:t>
            </a:r>
            <a:r>
              <a:rPr lang="zh-CN" altLang="en-US" dirty="0"/>
              <a:t>是使用算法得到的社区划分结果。     表示既属于</a:t>
            </a:r>
            <a:r>
              <a:rPr lang="en-US" altLang="zh-CN" dirty="0"/>
              <a:t>A</a:t>
            </a:r>
            <a:r>
              <a:rPr lang="zh-CN" altLang="en-US" dirty="0"/>
              <a:t>中第</a:t>
            </a:r>
            <a:r>
              <a:rPr lang="en-US" altLang="zh-CN" dirty="0" err="1"/>
              <a:t>i</a:t>
            </a:r>
            <a:r>
              <a:rPr lang="zh-CN" altLang="en-US" dirty="0"/>
              <a:t>个社区又属于</a:t>
            </a:r>
            <a:r>
              <a:rPr lang="en-US" altLang="zh-CN" dirty="0"/>
              <a:t>B</a:t>
            </a:r>
            <a:r>
              <a:rPr lang="zh-CN" altLang="en-US" dirty="0"/>
              <a:t>中第</a:t>
            </a:r>
            <a:r>
              <a:rPr lang="en-US" altLang="zh-CN" dirty="0"/>
              <a:t>j</a:t>
            </a:r>
            <a:r>
              <a:rPr lang="zh-CN" altLang="en-US" dirty="0"/>
              <a:t>个社区的节点数目，</a:t>
            </a:r>
            <a:r>
              <a:rPr lang="en-US" altLang="zh-CN" dirty="0"/>
              <a:t>N</a:t>
            </a:r>
            <a:r>
              <a:rPr lang="zh-CN" altLang="en-US" dirty="0"/>
              <a:t>表示原始网络中所有节点的总数，        分别表示</a:t>
            </a:r>
            <a:r>
              <a:rPr lang="en-US" altLang="zh-CN" dirty="0"/>
              <a:t>A</a:t>
            </a:r>
            <a:r>
              <a:rPr lang="zh-CN" altLang="en-US" dirty="0"/>
              <a:t>中第</a:t>
            </a:r>
            <a:r>
              <a:rPr lang="en-US" altLang="zh-CN" dirty="0" err="1"/>
              <a:t>i</a:t>
            </a:r>
            <a:r>
              <a:rPr lang="zh-CN" altLang="en-US" dirty="0"/>
              <a:t>个社区的节点数目和</a:t>
            </a:r>
            <a:r>
              <a:rPr lang="en-US" altLang="zh-CN" dirty="0"/>
              <a:t>B</a:t>
            </a:r>
            <a:r>
              <a:rPr lang="zh-CN" altLang="en-US" dirty="0"/>
              <a:t>中第</a:t>
            </a:r>
            <a:r>
              <a:rPr lang="en-US" altLang="zh-CN" dirty="0"/>
              <a:t>j</a:t>
            </a:r>
            <a:r>
              <a:rPr lang="zh-CN" altLang="en-US" dirty="0"/>
              <a:t>个社区的节点数目，    表示矩阵</a:t>
            </a:r>
            <a:r>
              <a:rPr lang="en-US" altLang="zh-CN" dirty="0"/>
              <a:t>C</a:t>
            </a:r>
            <a:r>
              <a:rPr lang="zh-CN" altLang="en-US" dirty="0"/>
              <a:t>的第</a:t>
            </a:r>
            <a:r>
              <a:rPr lang="en-US" altLang="zh-CN" dirty="0" err="1"/>
              <a:t>i</a:t>
            </a:r>
            <a:r>
              <a:rPr lang="zh-CN" altLang="en-US" dirty="0"/>
              <a:t>行数据之和，即属于</a:t>
            </a:r>
            <a:r>
              <a:rPr lang="en-US" altLang="zh-CN" dirty="0"/>
              <a:t>A</a:t>
            </a:r>
            <a:r>
              <a:rPr lang="zh-CN" altLang="en-US" dirty="0"/>
              <a:t>中第</a:t>
            </a:r>
            <a:r>
              <a:rPr lang="en-US" altLang="zh-CN" dirty="0" err="1"/>
              <a:t>i</a:t>
            </a:r>
            <a:r>
              <a:rPr lang="zh-CN" altLang="en-US" dirty="0"/>
              <a:t>个社区的节点数目减去</a:t>
            </a:r>
            <a:r>
              <a:rPr lang="en-US" altLang="zh-CN" dirty="0"/>
              <a:t>B</a:t>
            </a:r>
            <a:r>
              <a:rPr lang="zh-CN" altLang="en-US" dirty="0"/>
              <a:t>中没有对这些节点划分的数目。</a:t>
            </a:r>
            <a:endParaRPr lang="en-US" altLang="zh-CN" dirty="0"/>
          </a:p>
          <a:p>
            <a:endParaRPr lang="en-US" altLang="zh-CN" dirty="0"/>
          </a:p>
          <a:p>
            <a:r>
              <a:rPr lang="en-US" altLang="zh-CN" dirty="0"/>
              <a:t>NMI</a:t>
            </a:r>
            <a:r>
              <a:rPr lang="zh-CN" altLang="en-US" dirty="0"/>
              <a:t>的取值范围为</a:t>
            </a:r>
            <a:r>
              <a:rPr lang="en-US" altLang="zh-CN" dirty="0"/>
              <a:t>[0,1]</a:t>
            </a:r>
            <a:r>
              <a:rPr lang="zh-CN" altLang="en-US" dirty="0"/>
              <a:t>，值越接近</a:t>
            </a:r>
            <a:r>
              <a:rPr lang="en-US" altLang="zh-CN" dirty="0"/>
              <a:t>1</a:t>
            </a:r>
            <a:r>
              <a:rPr lang="zh-CN" altLang="en-US" dirty="0"/>
              <a:t>表明社区划分的结果越精确。</a:t>
            </a:r>
            <a:endParaRPr lang="en-US" altLang="zh-CN" dirty="0"/>
          </a:p>
          <a:p>
            <a:endParaRPr lang="zh-CN" altLang="en-US" dirty="0"/>
          </a:p>
        </p:txBody>
      </p:sp>
      <p:graphicFrame>
        <p:nvGraphicFramePr>
          <p:cNvPr id="4" name="对象 3">
            <a:extLst>
              <a:ext uri="{FF2B5EF4-FFF2-40B4-BE49-F238E27FC236}">
                <a16:creationId xmlns:a16="http://schemas.microsoft.com/office/drawing/2014/main" id="{2B2E075A-C6B7-48D4-8658-0E07E754EF5B}"/>
              </a:ext>
            </a:extLst>
          </p:cNvPr>
          <p:cNvGraphicFramePr>
            <a:graphicFrameLocks noChangeAspect="1"/>
          </p:cNvGraphicFramePr>
          <p:nvPr>
            <p:extLst>
              <p:ext uri="{D42A27DB-BD31-4B8C-83A1-F6EECF244321}">
                <p14:modId xmlns:p14="http://schemas.microsoft.com/office/powerpoint/2010/main" val="108324705"/>
              </p:ext>
            </p:extLst>
          </p:nvPr>
        </p:nvGraphicFramePr>
        <p:xfrm>
          <a:off x="4067589" y="2757667"/>
          <a:ext cx="4063603" cy="1245788"/>
        </p:xfrm>
        <a:graphic>
          <a:graphicData uri="http://schemas.openxmlformats.org/presentationml/2006/ole">
            <mc:AlternateContent xmlns:mc="http://schemas.openxmlformats.org/markup-compatibility/2006">
              <mc:Choice xmlns:v="urn:schemas-microsoft-com:vml" Requires="v">
                <p:oleObj name="AxMath" r:id="rId2" imgW="3817080" imgH="1170720" progId="Equation.AxMath">
                  <p:embed/>
                </p:oleObj>
              </mc:Choice>
              <mc:Fallback>
                <p:oleObj name="AxMath" r:id="rId2" imgW="3817080" imgH="1170720" progId="Equation.AxMath">
                  <p:embed/>
                  <p:pic>
                    <p:nvPicPr>
                      <p:cNvPr id="0" name=""/>
                      <p:cNvPicPr/>
                      <p:nvPr/>
                    </p:nvPicPr>
                    <p:blipFill>
                      <a:blip r:embed="rId3"/>
                      <a:stretch>
                        <a:fillRect/>
                      </a:stretch>
                    </p:blipFill>
                    <p:spPr>
                      <a:xfrm>
                        <a:off x="4067589" y="2757667"/>
                        <a:ext cx="4063603" cy="12457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136C31B-3F75-4E80-AF7A-3318835734B1}"/>
              </a:ext>
            </a:extLst>
          </p:cNvPr>
          <p:cNvGraphicFramePr>
            <a:graphicFrameLocks noChangeAspect="1"/>
          </p:cNvGraphicFramePr>
          <p:nvPr>
            <p:extLst>
              <p:ext uri="{D42A27DB-BD31-4B8C-83A1-F6EECF244321}">
                <p14:modId xmlns:p14="http://schemas.microsoft.com/office/powerpoint/2010/main" val="3122391516"/>
              </p:ext>
            </p:extLst>
          </p:nvPr>
        </p:nvGraphicFramePr>
        <p:xfrm>
          <a:off x="7955837" y="4442970"/>
          <a:ext cx="317500" cy="352425"/>
        </p:xfrm>
        <a:graphic>
          <a:graphicData uri="http://schemas.openxmlformats.org/presentationml/2006/ole">
            <mc:AlternateContent xmlns:mc="http://schemas.openxmlformats.org/markup-compatibility/2006">
              <mc:Choice xmlns:v="urn:schemas-microsoft-com:vml" Requires="v">
                <p:oleObj name="AxMath" r:id="rId4" imgW="259920" imgH="287280" progId="Equation.AxMath">
                  <p:embed/>
                </p:oleObj>
              </mc:Choice>
              <mc:Fallback>
                <p:oleObj name="AxMath" r:id="rId4" imgW="259920" imgH="287280" progId="Equation.AxMath">
                  <p:embed/>
                  <p:pic>
                    <p:nvPicPr>
                      <p:cNvPr id="0" name=""/>
                      <p:cNvPicPr/>
                      <p:nvPr/>
                    </p:nvPicPr>
                    <p:blipFill>
                      <a:blip r:embed="rId5"/>
                      <a:stretch>
                        <a:fillRect/>
                      </a:stretch>
                    </p:blipFill>
                    <p:spPr>
                      <a:xfrm>
                        <a:off x="7955837" y="4442970"/>
                        <a:ext cx="317500" cy="3524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0365625-C821-4562-B43C-9DB77196AE5B}"/>
              </a:ext>
            </a:extLst>
          </p:cNvPr>
          <p:cNvGraphicFramePr>
            <a:graphicFrameLocks noChangeAspect="1"/>
          </p:cNvGraphicFramePr>
          <p:nvPr>
            <p:extLst>
              <p:ext uri="{D42A27DB-BD31-4B8C-83A1-F6EECF244321}">
                <p14:modId xmlns:p14="http://schemas.microsoft.com/office/powerpoint/2010/main" val="4229481982"/>
              </p:ext>
            </p:extLst>
          </p:nvPr>
        </p:nvGraphicFramePr>
        <p:xfrm>
          <a:off x="9462567" y="4715372"/>
          <a:ext cx="591134" cy="350804"/>
        </p:xfrm>
        <a:graphic>
          <a:graphicData uri="http://schemas.openxmlformats.org/presentationml/2006/ole">
            <mc:AlternateContent xmlns:mc="http://schemas.openxmlformats.org/markup-compatibility/2006">
              <mc:Choice xmlns:v="urn:schemas-microsoft-com:vml" Requires="v">
                <p:oleObj name="AxMath" r:id="rId6" imgW="484920" imgH="287280" progId="Equation.AxMath">
                  <p:embed/>
                </p:oleObj>
              </mc:Choice>
              <mc:Fallback>
                <p:oleObj name="AxMath" r:id="rId6" imgW="484920" imgH="287280" progId="Equation.AxMath">
                  <p:embed/>
                  <p:pic>
                    <p:nvPicPr>
                      <p:cNvPr id="0" name=""/>
                      <p:cNvPicPr/>
                      <p:nvPr/>
                    </p:nvPicPr>
                    <p:blipFill>
                      <a:blip r:embed="rId7"/>
                      <a:stretch>
                        <a:fillRect/>
                      </a:stretch>
                    </p:blipFill>
                    <p:spPr>
                      <a:xfrm>
                        <a:off x="9462567" y="4715372"/>
                        <a:ext cx="591134" cy="35080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41ACEB7-A693-4ED9-9B91-E1E7B9899863}"/>
              </a:ext>
            </a:extLst>
          </p:cNvPr>
          <p:cNvGraphicFramePr>
            <a:graphicFrameLocks noChangeAspect="1"/>
          </p:cNvGraphicFramePr>
          <p:nvPr>
            <p:extLst>
              <p:ext uri="{D42A27DB-BD31-4B8C-83A1-F6EECF244321}">
                <p14:modId xmlns:p14="http://schemas.microsoft.com/office/powerpoint/2010/main" val="3855322105"/>
              </p:ext>
            </p:extLst>
          </p:nvPr>
        </p:nvGraphicFramePr>
        <p:xfrm>
          <a:off x="7964715" y="4977495"/>
          <a:ext cx="332955" cy="352426"/>
        </p:xfrm>
        <a:graphic>
          <a:graphicData uri="http://schemas.openxmlformats.org/presentationml/2006/ole">
            <mc:AlternateContent xmlns:mc="http://schemas.openxmlformats.org/markup-compatibility/2006">
              <mc:Choice xmlns:v="urn:schemas-microsoft-com:vml" Requires="v">
                <p:oleObj name="AxMath" r:id="rId8" imgW="271800" imgH="287280" progId="Equation.AxMath">
                  <p:embed/>
                </p:oleObj>
              </mc:Choice>
              <mc:Fallback>
                <p:oleObj name="AxMath" r:id="rId8" imgW="271800" imgH="287280" progId="Equation.AxMath">
                  <p:embed/>
                  <p:pic>
                    <p:nvPicPr>
                      <p:cNvPr id="0" name=""/>
                      <p:cNvPicPr/>
                      <p:nvPr/>
                    </p:nvPicPr>
                    <p:blipFill>
                      <a:blip r:embed="rId9"/>
                      <a:stretch>
                        <a:fillRect/>
                      </a:stretch>
                    </p:blipFill>
                    <p:spPr>
                      <a:xfrm>
                        <a:off x="7964715" y="4977495"/>
                        <a:ext cx="332955" cy="352426"/>
                      </a:xfrm>
                      <a:prstGeom prst="rect">
                        <a:avLst/>
                      </a:prstGeom>
                    </p:spPr>
                  </p:pic>
                </p:oleObj>
              </mc:Fallback>
            </mc:AlternateContent>
          </a:graphicData>
        </a:graphic>
      </p:graphicFrame>
    </p:spTree>
    <p:extLst>
      <p:ext uri="{BB962C8B-B14F-4D97-AF65-F5344CB8AC3E}">
        <p14:creationId xmlns:p14="http://schemas.microsoft.com/office/powerpoint/2010/main" val="318890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12DA28-DE6A-4D42-A637-8B010BF8892F}"/>
              </a:ext>
            </a:extLst>
          </p:cNvPr>
          <p:cNvSpPr>
            <a:spLocks noGrp="1"/>
          </p:cNvSpPr>
          <p:nvPr>
            <p:ph type="title"/>
          </p:nvPr>
        </p:nvSpPr>
        <p:spPr/>
        <p:txBody>
          <a:bodyPr/>
          <a:lstStyle/>
          <a:p>
            <a:r>
              <a:rPr lang="zh-CN" altLang="en-US" dirty="0"/>
              <a:t>现有社区发现算法的缺点</a:t>
            </a:r>
          </a:p>
        </p:txBody>
      </p:sp>
      <p:sp>
        <p:nvSpPr>
          <p:cNvPr id="3" name="内容占位符 2">
            <a:extLst>
              <a:ext uri="{FF2B5EF4-FFF2-40B4-BE49-F238E27FC236}">
                <a16:creationId xmlns:a16="http://schemas.microsoft.com/office/drawing/2014/main" id="{687C8B7B-D73B-4B5B-9A3D-1BA7D8D6B7BF}"/>
              </a:ext>
            </a:extLst>
          </p:cNvPr>
          <p:cNvSpPr>
            <a:spLocks noGrp="1"/>
          </p:cNvSpPr>
          <p:nvPr>
            <p:ph idx="1"/>
          </p:nvPr>
        </p:nvSpPr>
        <p:spPr/>
        <p:txBody>
          <a:bodyPr/>
          <a:lstStyle/>
          <a:p>
            <a:r>
              <a:rPr lang="zh-CN" altLang="en-US" dirty="0"/>
              <a:t>现有的一些常规社区发现算法通常包含一下的缺点：</a:t>
            </a:r>
            <a:endParaRPr lang="en-US" altLang="zh-CN" dirty="0"/>
          </a:p>
          <a:p>
            <a:r>
              <a:rPr lang="en-US" altLang="zh-CN" dirty="0"/>
              <a:t>1.</a:t>
            </a:r>
            <a:r>
              <a:rPr lang="zh-CN" altLang="en-US" dirty="0"/>
              <a:t>对于同一个复杂网络，如果输入的初始条件不同，则最后得到的社区划分结果也会不同。最明显的就是</a:t>
            </a:r>
            <a:r>
              <a:rPr lang="en-US" altLang="zh-CN" dirty="0"/>
              <a:t>LPA</a:t>
            </a:r>
            <a:r>
              <a:rPr lang="zh-CN" altLang="en-US" dirty="0"/>
              <a:t>算法，如果开始从不同的点开始标签传播，则最终得到的社区划分有极大的概率会不同，即社区发现的结果具有不确定性（随机性）。</a:t>
            </a:r>
            <a:endParaRPr lang="en-US" altLang="zh-CN" dirty="0"/>
          </a:p>
          <a:p>
            <a:r>
              <a:rPr lang="en-US" altLang="zh-CN" dirty="0"/>
              <a:t>2.</a:t>
            </a:r>
            <a:r>
              <a:rPr lang="zh-CN" altLang="en-US" dirty="0"/>
              <a:t>普通经典社区发现算法没有办法处理多层同质网络结构。多层同质网络</a:t>
            </a:r>
            <a:r>
              <a:rPr lang="en-US" altLang="zh-CN" dirty="0"/>
              <a:t>(</a:t>
            </a:r>
            <a:r>
              <a:rPr lang="en-US" altLang="zh-CN" dirty="0" err="1"/>
              <a:t>Homog-eneous</a:t>
            </a:r>
            <a:r>
              <a:rPr lang="en-US" altLang="zh-CN" dirty="0"/>
              <a:t>),</a:t>
            </a:r>
            <a:r>
              <a:rPr lang="zh-CN" altLang="en-US" dirty="0"/>
              <a:t>即网络存在多层，但是每一层的节点集合都被包含于总体网络中且不同层的节点集合之间存在交集。</a:t>
            </a:r>
          </a:p>
        </p:txBody>
      </p:sp>
      <p:pic>
        <p:nvPicPr>
          <p:cNvPr id="5" name="图片 4">
            <a:extLst>
              <a:ext uri="{FF2B5EF4-FFF2-40B4-BE49-F238E27FC236}">
                <a16:creationId xmlns:a16="http://schemas.microsoft.com/office/drawing/2014/main" id="{DAEF2ACB-C228-4FB9-A0D9-42F63CB1F5C3}"/>
              </a:ext>
            </a:extLst>
          </p:cNvPr>
          <p:cNvPicPr>
            <a:picLocks noChangeAspect="1"/>
          </p:cNvPicPr>
          <p:nvPr/>
        </p:nvPicPr>
        <p:blipFill>
          <a:blip r:embed="rId2"/>
          <a:stretch>
            <a:fillRect/>
          </a:stretch>
        </p:blipFill>
        <p:spPr>
          <a:xfrm>
            <a:off x="7137648" y="4190261"/>
            <a:ext cx="3498806" cy="1851907"/>
          </a:xfrm>
          <a:prstGeom prst="rect">
            <a:avLst/>
          </a:prstGeom>
        </p:spPr>
      </p:pic>
    </p:spTree>
    <p:extLst>
      <p:ext uri="{BB962C8B-B14F-4D97-AF65-F5344CB8AC3E}">
        <p14:creationId xmlns:p14="http://schemas.microsoft.com/office/powerpoint/2010/main" val="213911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34388-5E80-4229-B76B-1D5DBBCE5174}"/>
              </a:ext>
            </a:extLst>
          </p:cNvPr>
          <p:cNvSpPr>
            <a:spLocks noGrp="1"/>
          </p:cNvSpPr>
          <p:nvPr>
            <p:ph type="title"/>
          </p:nvPr>
        </p:nvSpPr>
        <p:spPr/>
        <p:txBody>
          <a:bodyPr/>
          <a:lstStyle/>
          <a:p>
            <a:r>
              <a:rPr lang="zh-CN" altLang="en-US" dirty="0"/>
              <a:t>集成思想</a:t>
            </a:r>
          </a:p>
        </p:txBody>
      </p:sp>
      <p:sp>
        <p:nvSpPr>
          <p:cNvPr id="3" name="内容占位符 2">
            <a:extLst>
              <a:ext uri="{FF2B5EF4-FFF2-40B4-BE49-F238E27FC236}">
                <a16:creationId xmlns:a16="http://schemas.microsoft.com/office/drawing/2014/main" id="{BA00D32E-58CD-4D87-BFD9-357BDAD5B1FE}"/>
              </a:ext>
            </a:extLst>
          </p:cNvPr>
          <p:cNvSpPr>
            <a:spLocks noGrp="1"/>
          </p:cNvSpPr>
          <p:nvPr>
            <p:ph idx="1"/>
          </p:nvPr>
        </p:nvSpPr>
        <p:spPr>
          <a:xfrm>
            <a:off x="2589212" y="2133599"/>
            <a:ext cx="8915400" cy="4320467"/>
          </a:xfrm>
        </p:spPr>
        <p:txBody>
          <a:bodyPr>
            <a:normAutofit/>
          </a:bodyPr>
          <a:lstStyle/>
          <a:p>
            <a:r>
              <a:rPr lang="zh-CN" altLang="en-US" dirty="0"/>
              <a:t>针对上述问题，集成思想就能够很好地解决。</a:t>
            </a:r>
            <a:endParaRPr lang="en-US" altLang="zh-CN" dirty="0"/>
          </a:p>
          <a:p>
            <a:r>
              <a:rPr lang="zh-CN" altLang="en-US" dirty="0"/>
              <a:t>首先，简单地介绍一下集成思想。</a:t>
            </a:r>
            <a:endParaRPr lang="en-US" altLang="zh-CN" dirty="0"/>
          </a:p>
          <a:p>
            <a:r>
              <a:rPr lang="zh-CN" altLang="en-US" dirty="0"/>
              <a:t>集成，就是整合，简单来说，就是把多个网络的结构信息通过某一种方法提取出来，然后整合在一起，这个整合的结果就能够反映之前的所有的网络信息。接着，对这个整合得到的信息进行分析，得到最终的社区划分。</a:t>
            </a:r>
            <a:endParaRPr lang="en-US" altLang="zh-CN" dirty="0"/>
          </a:p>
          <a:p>
            <a:r>
              <a:rPr lang="zh-CN" altLang="en-US" dirty="0"/>
              <a:t>我们回到经典算法的缺点，针对问题一，因为某些算法得到的结果是不稳定的，是根据初始值的选取而变化的，所以，由集成的特性，我们可以对同一个初始网络按照不同的初始值开始迭代，最后通过集成的思想把所有得到的社区划分进行整合，这样得到的结果就会是稳定的，即解决了问题一结果不稳定的问题。</a:t>
            </a:r>
            <a:endParaRPr lang="en-US" altLang="zh-CN" dirty="0"/>
          </a:p>
          <a:p>
            <a:r>
              <a:rPr lang="zh-CN" altLang="en-US" dirty="0"/>
              <a:t>针对问题二，对于多层同质网络的分析，集成思想在分析中显然占据着更大的优势，多层同质网络，更加注重对最终社区划分的整合，而集成思想是对所有网络信息进行提取整合，故它能够很好地适应问题二的需求。</a:t>
            </a:r>
            <a:endParaRPr lang="en-US" altLang="zh-CN" dirty="0"/>
          </a:p>
        </p:txBody>
      </p:sp>
    </p:spTree>
    <p:extLst>
      <p:ext uri="{BB962C8B-B14F-4D97-AF65-F5344CB8AC3E}">
        <p14:creationId xmlns:p14="http://schemas.microsoft.com/office/powerpoint/2010/main" val="45656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2C8F3-D1A4-49CA-9F82-AB386F64DCDE}"/>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83A0DC94-753E-4084-8762-941304548233}"/>
              </a:ext>
            </a:extLst>
          </p:cNvPr>
          <p:cNvSpPr>
            <a:spLocks noGrp="1"/>
          </p:cNvSpPr>
          <p:nvPr>
            <p:ph idx="1"/>
          </p:nvPr>
        </p:nvSpPr>
        <p:spPr>
          <a:xfrm>
            <a:off x="2589212" y="2133600"/>
            <a:ext cx="8915400" cy="4364854"/>
          </a:xfrm>
        </p:spPr>
        <p:txBody>
          <a:bodyPr>
            <a:normAutofit fontScale="92500" lnSpcReduction="10000"/>
          </a:bodyPr>
          <a:lstStyle/>
          <a:p>
            <a:r>
              <a:rPr lang="zh-CN" altLang="en-US" dirty="0"/>
              <a:t>因为要提到集成的具体应用，所以我们以前面提到的三篇论文为例，逐步地去看它们对集成思想在社区发现算法中的应用。</a:t>
            </a:r>
            <a:endParaRPr lang="en-US" altLang="zh-CN" dirty="0"/>
          </a:p>
          <a:p>
            <a:r>
              <a:rPr lang="zh-CN" altLang="en-US" dirty="0"/>
              <a:t>我们先来看看在</a:t>
            </a:r>
            <a:r>
              <a:rPr lang="en-US" altLang="zh-CN" b="1" i="1" dirty="0"/>
              <a:t>Ensemble Detection and Analysis of communities in Complex Networks </a:t>
            </a:r>
            <a:r>
              <a:rPr lang="zh-CN" altLang="en-US" dirty="0"/>
              <a:t>一文中对于集成思想的使用。</a:t>
            </a:r>
            <a:endParaRPr lang="en-US" altLang="zh-CN" dirty="0"/>
          </a:p>
          <a:p>
            <a:r>
              <a:rPr lang="zh-CN" altLang="en-US" dirty="0"/>
              <a:t>这篇文章的输入是一个正常的复杂网络（使用邻接矩阵表示），所以算法的</a:t>
            </a:r>
            <a:r>
              <a:rPr lang="zh-CN" altLang="en-US" dirty="0">
                <a:solidFill>
                  <a:srgbClr val="FF0000"/>
                </a:solidFill>
              </a:rPr>
              <a:t>第一步</a:t>
            </a:r>
            <a:r>
              <a:rPr lang="zh-CN" altLang="en-US" dirty="0"/>
              <a:t>就是把正常的网络给转换为一个多层同质网络，因为只有这样才能集成各个层的特点得到最终的社区划分。</a:t>
            </a:r>
            <a:endParaRPr lang="en-US" altLang="zh-CN" dirty="0"/>
          </a:p>
          <a:p>
            <a:r>
              <a:rPr lang="zh-CN" altLang="en-US" dirty="0"/>
              <a:t>这个转化简单来说就是先对原始的网络中所有的节点进行一个排序（很多社区发现算法产生的最终结果依赖于这个排序，如</a:t>
            </a:r>
            <a:r>
              <a:rPr lang="en-US" altLang="zh-CN" dirty="0"/>
              <a:t>LPA</a:t>
            </a:r>
            <a:r>
              <a:rPr lang="zh-CN" altLang="en-US" dirty="0"/>
              <a:t>），这个排序结果代表着经典社区发现算法对节点标签更新迭代的顺序。这样的排序要做</a:t>
            </a:r>
            <a:r>
              <a:rPr lang="en-US" altLang="zh-CN" dirty="0"/>
              <a:t>k</a:t>
            </a:r>
            <a:r>
              <a:rPr lang="zh-CN" altLang="en-US" dirty="0"/>
              <a:t>次，总共得到</a:t>
            </a:r>
            <a:r>
              <a:rPr lang="en-US" altLang="zh-CN" dirty="0"/>
              <a:t>k</a:t>
            </a:r>
            <a:r>
              <a:rPr lang="zh-CN" altLang="en-US" dirty="0"/>
              <a:t>个不同的序列，来作为网络的</a:t>
            </a:r>
            <a:r>
              <a:rPr lang="zh-CN" altLang="en-US" dirty="0">
                <a:solidFill>
                  <a:srgbClr val="FF0000"/>
                </a:solidFill>
              </a:rPr>
              <a:t>初始条件</a:t>
            </a:r>
            <a:r>
              <a:rPr lang="zh-CN" altLang="en-US" dirty="0"/>
              <a:t>。</a:t>
            </a:r>
            <a:endParaRPr lang="en-US" altLang="zh-CN" dirty="0"/>
          </a:p>
          <a:p>
            <a:r>
              <a:rPr lang="zh-CN" altLang="en-US" dirty="0"/>
              <a:t>接着选择一个经典的社区发现算法，比如</a:t>
            </a:r>
            <a:r>
              <a:rPr lang="en-US" altLang="zh-CN" dirty="0"/>
              <a:t>LPA</a:t>
            </a:r>
            <a:r>
              <a:rPr lang="zh-CN" altLang="en-US" dirty="0"/>
              <a:t>，对上述的</a:t>
            </a:r>
            <a:r>
              <a:rPr lang="en-US" altLang="zh-CN" dirty="0"/>
              <a:t>k</a:t>
            </a:r>
            <a:r>
              <a:rPr lang="zh-CN" altLang="en-US" dirty="0"/>
              <a:t>个</a:t>
            </a:r>
            <a:r>
              <a:rPr lang="zh-CN" altLang="en-US" dirty="0">
                <a:solidFill>
                  <a:srgbClr val="FF0000"/>
                </a:solidFill>
              </a:rPr>
              <a:t>初始条件</a:t>
            </a:r>
            <a:r>
              <a:rPr lang="zh-CN" altLang="en-US" dirty="0">
                <a:solidFill>
                  <a:schemeClr val="tx1"/>
                </a:solidFill>
              </a:rPr>
              <a:t>都用这个经典社区发现算法进行运算，得到</a:t>
            </a:r>
            <a:r>
              <a:rPr lang="en-US" altLang="zh-CN" dirty="0">
                <a:solidFill>
                  <a:schemeClr val="tx1"/>
                </a:solidFill>
              </a:rPr>
              <a:t>k</a:t>
            </a:r>
            <a:r>
              <a:rPr lang="zh-CN" altLang="en-US" dirty="0">
                <a:solidFill>
                  <a:schemeClr val="tx1"/>
                </a:solidFill>
              </a:rPr>
              <a:t>个结果，并把结果保存；换一个社区发现算法，重复同样的操作，得到另外的</a:t>
            </a:r>
            <a:r>
              <a:rPr lang="en-US" altLang="zh-CN" dirty="0">
                <a:solidFill>
                  <a:schemeClr val="tx1"/>
                </a:solidFill>
              </a:rPr>
              <a:t>k</a:t>
            </a:r>
            <a:r>
              <a:rPr lang="zh-CN" altLang="en-US" dirty="0">
                <a:solidFill>
                  <a:schemeClr val="tx1"/>
                </a:solidFill>
              </a:rPr>
              <a:t>个结果并保存</a:t>
            </a:r>
            <a:r>
              <a:rPr lang="en-US" altLang="zh-CN" dirty="0">
                <a:solidFill>
                  <a:schemeClr val="tx1"/>
                </a:solidFill>
              </a:rPr>
              <a:t>……</a:t>
            </a:r>
            <a:r>
              <a:rPr lang="zh-CN" altLang="en-US" dirty="0">
                <a:solidFill>
                  <a:schemeClr val="tx1"/>
                </a:solidFill>
              </a:rPr>
              <a:t>假设重复</a:t>
            </a:r>
            <a:r>
              <a:rPr lang="en-US" altLang="zh-CN" dirty="0">
                <a:solidFill>
                  <a:schemeClr val="tx1"/>
                </a:solidFill>
              </a:rPr>
              <a:t>m</a:t>
            </a:r>
            <a:r>
              <a:rPr lang="zh-CN" altLang="en-US" dirty="0">
                <a:solidFill>
                  <a:schemeClr val="tx1"/>
                </a:solidFill>
              </a:rPr>
              <a:t>次，一共得到</a:t>
            </a:r>
            <a:r>
              <a:rPr lang="en-US" altLang="zh-CN" dirty="0" err="1">
                <a:solidFill>
                  <a:schemeClr val="tx1"/>
                </a:solidFill>
              </a:rPr>
              <a:t>m×k</a:t>
            </a:r>
            <a:r>
              <a:rPr lang="zh-CN" altLang="en-US" dirty="0">
                <a:solidFill>
                  <a:schemeClr val="tx1"/>
                </a:solidFill>
              </a:rPr>
              <a:t>个结果。</a:t>
            </a:r>
            <a:endParaRPr lang="en-US" altLang="zh-CN" dirty="0">
              <a:solidFill>
                <a:schemeClr val="tx1"/>
              </a:solidFill>
            </a:endParaRPr>
          </a:p>
          <a:p>
            <a:r>
              <a:rPr lang="zh-CN" altLang="en-US" dirty="0">
                <a:solidFill>
                  <a:schemeClr val="tx1"/>
                </a:solidFill>
              </a:rPr>
              <a:t>得到的结果组成一个新的网络，构成所谓的多层同质网络。</a:t>
            </a:r>
          </a:p>
        </p:txBody>
      </p:sp>
    </p:spTree>
    <p:extLst>
      <p:ext uri="{BB962C8B-B14F-4D97-AF65-F5344CB8AC3E}">
        <p14:creationId xmlns:p14="http://schemas.microsoft.com/office/powerpoint/2010/main" val="411245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0B237-6508-4A8B-9DF1-EBD1A29ABB70}"/>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CE2AD8FE-4574-4CBF-BAB1-9BB6B71E4F6D}"/>
              </a:ext>
            </a:extLst>
          </p:cNvPr>
          <p:cNvSpPr>
            <a:spLocks noGrp="1"/>
          </p:cNvSpPr>
          <p:nvPr>
            <p:ph idx="1"/>
          </p:nvPr>
        </p:nvSpPr>
        <p:spPr/>
        <p:txBody>
          <a:bodyPr/>
          <a:lstStyle/>
          <a:p>
            <a:r>
              <a:rPr lang="zh-CN" altLang="en-US" dirty="0"/>
              <a:t>在完成以</a:t>
            </a:r>
            <a:r>
              <a:rPr lang="zh-CN" altLang="en-US" dirty="0">
                <a:solidFill>
                  <a:srgbClr val="FF0000"/>
                </a:solidFill>
              </a:rPr>
              <a:t>第一步</a:t>
            </a:r>
            <a:r>
              <a:rPr lang="zh-CN" altLang="en-US" dirty="0"/>
              <a:t>之后，我们得到了一个多层同质网络结构，这个结构我们可以看成是一共有</a:t>
            </a:r>
            <a:r>
              <a:rPr lang="en-US" altLang="zh-CN" dirty="0" err="1"/>
              <a:t>m×k</a:t>
            </a:r>
            <a:r>
              <a:rPr lang="zh-CN" altLang="en-US" dirty="0"/>
              <a:t>层，每一层的节点都是原始网络上的节点，并且每一层的节点都已经通过经典社区发现算法找到一个属于它的社区。</a:t>
            </a:r>
            <a:endParaRPr lang="en-US" altLang="zh-CN" dirty="0"/>
          </a:p>
          <a:p>
            <a:endParaRPr lang="en-US" altLang="zh-CN" dirty="0"/>
          </a:p>
          <a:p>
            <a:endParaRPr lang="en-US" altLang="zh-CN" dirty="0"/>
          </a:p>
          <a:p>
            <a:r>
              <a:rPr lang="zh-CN" altLang="en-US" dirty="0">
                <a:solidFill>
                  <a:srgbClr val="FF0000"/>
                </a:solidFill>
              </a:rPr>
              <a:t>第二步</a:t>
            </a:r>
            <a:r>
              <a:rPr lang="zh-CN" altLang="en-US" dirty="0"/>
              <a:t>则是提取第一步的结果信息，构成一个有权图，经常被叫做是</a:t>
            </a:r>
            <a:r>
              <a:rPr lang="en-US" altLang="zh-CN" dirty="0">
                <a:solidFill>
                  <a:srgbClr val="FF0000"/>
                </a:solidFill>
              </a:rPr>
              <a:t>Consensus Graph</a:t>
            </a:r>
            <a:r>
              <a:rPr lang="zh-CN" altLang="en-US" dirty="0">
                <a:solidFill>
                  <a:schemeClr val="tx1"/>
                </a:solidFill>
              </a:rPr>
              <a:t>，且常以矩阵形式出现</a:t>
            </a:r>
            <a:r>
              <a:rPr lang="zh-CN" altLang="en-US" dirty="0"/>
              <a:t>。这个矩阵能够反映第一步的结果信息。</a:t>
            </a:r>
            <a:endParaRPr lang="en-US" altLang="zh-CN" dirty="0"/>
          </a:p>
          <a:p>
            <a:endParaRPr lang="en-US" altLang="zh-CN" dirty="0"/>
          </a:p>
          <a:p>
            <a:r>
              <a:rPr lang="zh-CN" altLang="en-US" dirty="0"/>
              <a:t>关于</a:t>
            </a:r>
            <a:r>
              <a:rPr lang="en-US" altLang="zh-CN" dirty="0"/>
              <a:t>Consensus Graph</a:t>
            </a:r>
            <a:r>
              <a:rPr lang="zh-CN" altLang="en-US" dirty="0"/>
              <a:t>的构造，很多文献都有提到，这里只是简单地引用。</a:t>
            </a:r>
            <a:endParaRPr lang="en-US" altLang="zh-CN" dirty="0"/>
          </a:p>
          <a:p>
            <a:endParaRPr lang="zh-CN" altLang="en-US" dirty="0"/>
          </a:p>
        </p:txBody>
      </p:sp>
    </p:spTree>
    <p:extLst>
      <p:ext uri="{BB962C8B-B14F-4D97-AF65-F5344CB8AC3E}">
        <p14:creationId xmlns:p14="http://schemas.microsoft.com/office/powerpoint/2010/main" val="308876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447FE-BC75-4F7C-A1C1-21D4BA049544}"/>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BEB35219-4166-41BF-9A9C-D954714666F7}"/>
              </a:ext>
            </a:extLst>
          </p:cNvPr>
          <p:cNvSpPr>
            <a:spLocks noGrp="1"/>
          </p:cNvSpPr>
          <p:nvPr>
            <p:ph idx="1"/>
          </p:nvPr>
        </p:nvSpPr>
        <p:spPr>
          <a:xfrm>
            <a:off x="2589212" y="1904999"/>
            <a:ext cx="8915400" cy="5108359"/>
          </a:xfrm>
        </p:spPr>
        <p:txBody>
          <a:bodyPr/>
          <a:lstStyle/>
          <a:p>
            <a:r>
              <a:rPr lang="zh-CN" altLang="en-US" dirty="0"/>
              <a:t>接下去介绍下集成</a:t>
            </a:r>
            <a:r>
              <a:rPr lang="zh-CN" altLang="en-US" dirty="0">
                <a:solidFill>
                  <a:srgbClr val="FF0000"/>
                </a:solidFill>
              </a:rPr>
              <a:t>第二步</a:t>
            </a:r>
            <a:r>
              <a:rPr lang="zh-CN" altLang="en-US" dirty="0"/>
              <a:t>的基本方法，在下一页</a:t>
            </a:r>
            <a:r>
              <a:rPr lang="en-US" altLang="zh-CN" dirty="0"/>
              <a:t>PPT</a:t>
            </a:r>
            <a:r>
              <a:rPr lang="zh-CN" altLang="en-US" dirty="0"/>
              <a:t>中将使用图例介绍集成图的形成。</a:t>
            </a:r>
            <a:endParaRPr lang="en-US" altLang="zh-CN" dirty="0"/>
          </a:p>
          <a:p>
            <a:r>
              <a:rPr lang="zh-CN" altLang="en-US" dirty="0"/>
              <a:t>这里使用文字简要介绍下集成图</a:t>
            </a:r>
            <a:r>
              <a:rPr lang="en-US" altLang="zh-CN" dirty="0"/>
              <a:t>Consensus Graph</a:t>
            </a:r>
            <a:r>
              <a:rPr lang="zh-CN" altLang="en-US" dirty="0"/>
              <a:t>的生成。</a:t>
            </a:r>
            <a:endParaRPr lang="en-US" altLang="zh-CN" dirty="0"/>
          </a:p>
          <a:p>
            <a:r>
              <a:rPr lang="zh-CN" altLang="en-US" dirty="0"/>
              <a:t>假设我们通过</a:t>
            </a:r>
            <a:r>
              <a:rPr lang="zh-CN" altLang="en-US" dirty="0">
                <a:solidFill>
                  <a:srgbClr val="FF0000"/>
                </a:solidFill>
              </a:rPr>
              <a:t>第一步</a:t>
            </a:r>
            <a:r>
              <a:rPr lang="zh-CN" altLang="en-US" dirty="0"/>
              <a:t>得到的同质多层网络共有</a:t>
            </a:r>
            <a:r>
              <a:rPr lang="en-US" altLang="zh-CN" dirty="0" err="1"/>
              <a:t>mk</a:t>
            </a:r>
            <a:r>
              <a:rPr lang="zh-CN" altLang="en-US" dirty="0"/>
              <a:t>层，那么对于网络中的任意层，我们已经得到了相应的社区划分，把所有的社区划分都表示到一个图上，每一个划分都可以用一个点来表示。使用社区与社区之间的相似度来表示两个点连边的权重值（这种方式被称之为</a:t>
            </a:r>
            <a:r>
              <a:rPr lang="en-US" altLang="zh-CN" dirty="0"/>
              <a:t>Jaccard</a:t>
            </a:r>
            <a:r>
              <a:rPr lang="zh-CN" altLang="en-US" dirty="0"/>
              <a:t>相关系数），它们在集成图中的对应权重值</a:t>
            </a:r>
            <a:r>
              <a:rPr lang="en-US" altLang="zh-CN" dirty="0"/>
              <a:t>M(</a:t>
            </a:r>
            <a:r>
              <a:rPr lang="en-US" altLang="zh-CN" dirty="0" err="1"/>
              <a:t>i,j</a:t>
            </a:r>
            <a:r>
              <a:rPr lang="en-US" altLang="zh-CN" dirty="0"/>
              <a:t>)</a:t>
            </a:r>
            <a:r>
              <a:rPr lang="zh-CN" altLang="en-US" dirty="0"/>
              <a:t>以及</a:t>
            </a:r>
            <a:r>
              <a:rPr lang="en-US" altLang="zh-CN" dirty="0"/>
              <a:t>M(</a:t>
            </a:r>
            <a:r>
              <a:rPr lang="en-US" altLang="zh-CN" dirty="0" err="1"/>
              <a:t>j,i</a:t>
            </a:r>
            <a:r>
              <a:rPr lang="en-US" altLang="zh-CN" dirty="0"/>
              <a:t>)</a:t>
            </a:r>
            <a:r>
              <a:rPr lang="zh-CN" altLang="en-US" dirty="0"/>
              <a:t>将表示为</a:t>
            </a:r>
            <a:r>
              <a:rPr lang="en-US" altLang="zh-CN" dirty="0"/>
              <a:t>|</a:t>
            </a:r>
            <a:r>
              <a:rPr lang="zh-CN" altLang="en-US" dirty="0"/>
              <a:t>两个点的交集</a:t>
            </a:r>
            <a:r>
              <a:rPr lang="en-US" altLang="zh-CN" dirty="0"/>
              <a:t>|/|</a:t>
            </a:r>
            <a:r>
              <a:rPr lang="zh-CN" altLang="en-US" dirty="0"/>
              <a:t>两个点的并集</a:t>
            </a:r>
            <a:r>
              <a:rPr lang="en-US" altLang="zh-CN" dirty="0"/>
              <a:t>|</a:t>
            </a:r>
            <a:r>
              <a:rPr lang="zh-CN" altLang="en-US" dirty="0"/>
              <a:t>。</a:t>
            </a:r>
            <a:endParaRPr lang="en-US" altLang="zh-CN" dirty="0"/>
          </a:p>
          <a:p>
            <a:r>
              <a:rPr lang="zh-CN" altLang="en-US" dirty="0"/>
              <a:t>即</a:t>
            </a:r>
          </a:p>
        </p:txBody>
      </p:sp>
      <p:graphicFrame>
        <p:nvGraphicFramePr>
          <p:cNvPr id="4" name="对象 3">
            <a:extLst>
              <a:ext uri="{FF2B5EF4-FFF2-40B4-BE49-F238E27FC236}">
                <a16:creationId xmlns:a16="http://schemas.microsoft.com/office/drawing/2014/main" id="{DC6716D3-54C7-40C3-AAB6-8ACA310F1321}"/>
              </a:ext>
            </a:extLst>
          </p:cNvPr>
          <p:cNvGraphicFramePr>
            <a:graphicFrameLocks noChangeAspect="1"/>
          </p:cNvGraphicFramePr>
          <p:nvPr>
            <p:extLst>
              <p:ext uri="{D42A27DB-BD31-4B8C-83A1-F6EECF244321}">
                <p14:modId xmlns:p14="http://schemas.microsoft.com/office/powerpoint/2010/main" val="1860980420"/>
              </p:ext>
            </p:extLst>
          </p:nvPr>
        </p:nvGraphicFramePr>
        <p:xfrm>
          <a:off x="4344788" y="4459179"/>
          <a:ext cx="3410182" cy="1408962"/>
        </p:xfrm>
        <a:graphic>
          <a:graphicData uri="http://schemas.openxmlformats.org/presentationml/2006/ole">
            <mc:AlternateContent xmlns:mc="http://schemas.openxmlformats.org/markup-compatibility/2006">
              <mc:Choice xmlns:v="urn:schemas-microsoft-com:vml" Requires="v">
                <p:oleObj name="AxMath" r:id="rId2" imgW="2850480" imgH="1176120" progId="Equation.AxMath">
                  <p:embed/>
                </p:oleObj>
              </mc:Choice>
              <mc:Fallback>
                <p:oleObj name="AxMath" r:id="rId2" imgW="2850480" imgH="1176120" progId="Equation.AxMath">
                  <p:embed/>
                  <p:pic>
                    <p:nvPicPr>
                      <p:cNvPr id="0" name=""/>
                      <p:cNvPicPr/>
                      <p:nvPr/>
                    </p:nvPicPr>
                    <p:blipFill>
                      <a:blip r:embed="rId3"/>
                      <a:stretch>
                        <a:fillRect/>
                      </a:stretch>
                    </p:blipFill>
                    <p:spPr>
                      <a:xfrm>
                        <a:off x="4344788" y="4459179"/>
                        <a:ext cx="3410182" cy="1408962"/>
                      </a:xfrm>
                      <a:prstGeom prst="rect">
                        <a:avLst/>
                      </a:prstGeom>
                    </p:spPr>
                  </p:pic>
                </p:oleObj>
              </mc:Fallback>
            </mc:AlternateContent>
          </a:graphicData>
        </a:graphic>
      </p:graphicFrame>
    </p:spTree>
    <p:extLst>
      <p:ext uri="{BB962C8B-B14F-4D97-AF65-F5344CB8AC3E}">
        <p14:creationId xmlns:p14="http://schemas.microsoft.com/office/powerpoint/2010/main" val="143929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B3E04-404E-47F0-8AB6-95C68DAC3208}"/>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90" name="箭头: 右 89">
            <a:extLst>
              <a:ext uri="{FF2B5EF4-FFF2-40B4-BE49-F238E27FC236}">
                <a16:creationId xmlns:a16="http://schemas.microsoft.com/office/drawing/2014/main" id="{BDF1797A-F11A-4A5B-8B0E-485A743B0E88}"/>
              </a:ext>
            </a:extLst>
          </p:cNvPr>
          <p:cNvSpPr/>
          <p:nvPr/>
        </p:nvSpPr>
        <p:spPr>
          <a:xfrm>
            <a:off x="6121267" y="3529866"/>
            <a:ext cx="1220677" cy="502017"/>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a:t>
            </a:r>
          </a:p>
        </p:txBody>
      </p:sp>
      <p:grpSp>
        <p:nvGrpSpPr>
          <p:cNvPr id="135" name="组合 134">
            <a:extLst>
              <a:ext uri="{FF2B5EF4-FFF2-40B4-BE49-F238E27FC236}">
                <a16:creationId xmlns:a16="http://schemas.microsoft.com/office/drawing/2014/main" id="{30823D53-21A5-46FD-BEDE-D86C12E35530}"/>
              </a:ext>
            </a:extLst>
          </p:cNvPr>
          <p:cNvGrpSpPr/>
          <p:nvPr/>
        </p:nvGrpSpPr>
        <p:grpSpPr>
          <a:xfrm>
            <a:off x="7760288" y="1997476"/>
            <a:ext cx="3398944" cy="3932808"/>
            <a:chOff x="7483314" y="1129185"/>
            <a:chExt cx="3399469" cy="4301730"/>
          </a:xfrm>
        </p:grpSpPr>
        <p:sp>
          <p:nvSpPr>
            <p:cNvPr id="98" name="椭圆 97">
              <a:extLst>
                <a:ext uri="{FF2B5EF4-FFF2-40B4-BE49-F238E27FC236}">
                  <a16:creationId xmlns:a16="http://schemas.microsoft.com/office/drawing/2014/main" id="{836FDD17-9A16-4DB5-AFF0-A18B87427C05}"/>
                </a:ext>
              </a:extLst>
            </p:cNvPr>
            <p:cNvSpPr/>
            <p:nvPr/>
          </p:nvSpPr>
          <p:spPr>
            <a:xfrm>
              <a:off x="7483314" y="1531508"/>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C11</a:t>
              </a:r>
              <a:endParaRPr lang="zh-CN" altLang="en-US" sz="1050" dirty="0"/>
            </a:p>
          </p:txBody>
        </p:sp>
        <p:sp>
          <p:nvSpPr>
            <p:cNvPr id="99" name="椭圆 98">
              <a:extLst>
                <a:ext uri="{FF2B5EF4-FFF2-40B4-BE49-F238E27FC236}">
                  <a16:creationId xmlns:a16="http://schemas.microsoft.com/office/drawing/2014/main" id="{6745AB0D-08E4-4B8A-BC3F-B111B86D8A66}"/>
                </a:ext>
              </a:extLst>
            </p:cNvPr>
            <p:cNvSpPr/>
            <p:nvPr/>
          </p:nvSpPr>
          <p:spPr>
            <a:xfrm>
              <a:off x="9174695" y="1966514"/>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C21</a:t>
              </a:r>
              <a:endParaRPr lang="zh-CN" altLang="en-US" sz="1050" dirty="0"/>
            </a:p>
          </p:txBody>
        </p:sp>
        <p:sp>
          <p:nvSpPr>
            <p:cNvPr id="100" name="椭圆 99">
              <a:extLst>
                <a:ext uri="{FF2B5EF4-FFF2-40B4-BE49-F238E27FC236}">
                  <a16:creationId xmlns:a16="http://schemas.microsoft.com/office/drawing/2014/main" id="{58EAB7FA-DE9A-4EBF-B6A6-A1A82179570C}"/>
                </a:ext>
              </a:extLst>
            </p:cNvPr>
            <p:cNvSpPr/>
            <p:nvPr/>
          </p:nvSpPr>
          <p:spPr>
            <a:xfrm>
              <a:off x="10119758" y="112918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C31</a:t>
              </a:r>
              <a:endParaRPr lang="zh-CN" altLang="en-US" sz="1050" dirty="0"/>
            </a:p>
          </p:txBody>
        </p:sp>
        <p:sp>
          <p:nvSpPr>
            <p:cNvPr id="101" name="椭圆 100">
              <a:extLst>
                <a:ext uri="{FF2B5EF4-FFF2-40B4-BE49-F238E27FC236}">
                  <a16:creationId xmlns:a16="http://schemas.microsoft.com/office/drawing/2014/main" id="{4953804F-5EA3-4BF6-9131-4A77AC499C42}"/>
                </a:ext>
              </a:extLst>
            </p:cNvPr>
            <p:cNvSpPr/>
            <p:nvPr/>
          </p:nvSpPr>
          <p:spPr>
            <a:xfrm>
              <a:off x="10251907" y="313175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C32</a:t>
              </a:r>
              <a:endParaRPr lang="zh-CN" altLang="en-US" sz="1050" dirty="0"/>
            </a:p>
          </p:txBody>
        </p:sp>
        <p:sp>
          <p:nvSpPr>
            <p:cNvPr id="102" name="椭圆 101">
              <a:extLst>
                <a:ext uri="{FF2B5EF4-FFF2-40B4-BE49-F238E27FC236}">
                  <a16:creationId xmlns:a16="http://schemas.microsoft.com/office/drawing/2014/main" id="{693C654E-BBE5-498F-8B0C-221AAC0D978C}"/>
                </a:ext>
              </a:extLst>
            </p:cNvPr>
            <p:cNvSpPr/>
            <p:nvPr/>
          </p:nvSpPr>
          <p:spPr>
            <a:xfrm>
              <a:off x="7483314" y="4100115"/>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C12</a:t>
              </a:r>
              <a:endParaRPr lang="zh-CN" altLang="en-US" sz="1050" dirty="0"/>
            </a:p>
          </p:txBody>
        </p:sp>
        <p:sp>
          <p:nvSpPr>
            <p:cNvPr id="103" name="椭圆 102">
              <a:extLst>
                <a:ext uri="{FF2B5EF4-FFF2-40B4-BE49-F238E27FC236}">
                  <a16:creationId xmlns:a16="http://schemas.microsoft.com/office/drawing/2014/main" id="{1216A889-F4AF-423A-8B3A-795EC23E3B55}"/>
                </a:ext>
              </a:extLst>
            </p:cNvPr>
            <p:cNvSpPr/>
            <p:nvPr/>
          </p:nvSpPr>
          <p:spPr>
            <a:xfrm>
              <a:off x="8871371" y="3600161"/>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C22</a:t>
              </a:r>
              <a:endParaRPr lang="zh-CN" altLang="en-US" sz="1050" dirty="0"/>
            </a:p>
          </p:txBody>
        </p:sp>
        <p:sp>
          <p:nvSpPr>
            <p:cNvPr id="104" name="椭圆 103">
              <a:extLst>
                <a:ext uri="{FF2B5EF4-FFF2-40B4-BE49-F238E27FC236}">
                  <a16:creationId xmlns:a16="http://schemas.microsoft.com/office/drawing/2014/main" id="{C56000B4-EFB9-40FD-860D-D8E9A580F5F3}"/>
                </a:ext>
              </a:extLst>
            </p:cNvPr>
            <p:cNvSpPr/>
            <p:nvPr/>
          </p:nvSpPr>
          <p:spPr>
            <a:xfrm>
              <a:off x="10251907" y="4817726"/>
              <a:ext cx="630876" cy="613189"/>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C33</a:t>
              </a:r>
              <a:endParaRPr lang="zh-CN" altLang="en-US" sz="1050" dirty="0"/>
            </a:p>
          </p:txBody>
        </p:sp>
        <p:cxnSp>
          <p:nvCxnSpPr>
            <p:cNvPr id="108" name="直接连接符 107">
              <a:extLst>
                <a:ext uri="{FF2B5EF4-FFF2-40B4-BE49-F238E27FC236}">
                  <a16:creationId xmlns:a16="http://schemas.microsoft.com/office/drawing/2014/main" id="{48F0475B-8381-41D0-81DA-5E3387CC4995}"/>
                </a:ext>
              </a:extLst>
            </p:cNvPr>
            <p:cNvCxnSpPr>
              <a:stCxn id="98" idx="6"/>
              <a:endCxn id="100" idx="2"/>
            </p:cNvCxnSpPr>
            <p:nvPr/>
          </p:nvCxnSpPr>
          <p:spPr>
            <a:xfrm flipV="1">
              <a:off x="8114190" y="1435780"/>
              <a:ext cx="2005568" cy="4023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558DF5CD-6663-4054-A8B9-0FE088EEC10F}"/>
                </a:ext>
              </a:extLst>
            </p:cNvPr>
            <p:cNvCxnSpPr>
              <a:stCxn id="99" idx="6"/>
              <a:endCxn id="100" idx="3"/>
            </p:cNvCxnSpPr>
            <p:nvPr/>
          </p:nvCxnSpPr>
          <p:spPr>
            <a:xfrm flipV="1">
              <a:off x="9805571" y="1652575"/>
              <a:ext cx="406577" cy="6205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2812FE71-0B73-45D4-A485-CC4C22929F4D}"/>
                </a:ext>
              </a:extLst>
            </p:cNvPr>
            <p:cNvCxnSpPr>
              <a:stCxn id="98" idx="5"/>
              <a:endCxn id="99" idx="2"/>
            </p:cNvCxnSpPr>
            <p:nvPr/>
          </p:nvCxnSpPr>
          <p:spPr>
            <a:xfrm>
              <a:off x="8021800" y="2054898"/>
              <a:ext cx="1152895" cy="218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9A5CAF74-BF9B-45E6-A0EB-A2DBCCDE1E45}"/>
                </a:ext>
              </a:extLst>
            </p:cNvPr>
            <p:cNvCxnSpPr>
              <a:stCxn id="98" idx="4"/>
              <a:endCxn id="101" idx="2"/>
            </p:cNvCxnSpPr>
            <p:nvPr/>
          </p:nvCxnSpPr>
          <p:spPr>
            <a:xfrm>
              <a:off x="7798752" y="2144697"/>
              <a:ext cx="2453155" cy="129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61C86647-5317-4DE8-A31D-D2E36FAA93F4}"/>
                </a:ext>
              </a:extLst>
            </p:cNvPr>
            <p:cNvCxnSpPr>
              <a:stCxn id="102" idx="6"/>
              <a:endCxn id="103" idx="2"/>
            </p:cNvCxnSpPr>
            <p:nvPr/>
          </p:nvCxnSpPr>
          <p:spPr>
            <a:xfrm flipV="1">
              <a:off x="8114190" y="3906756"/>
              <a:ext cx="757181" cy="49995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BCD2086B-28F0-4621-A741-EC213B316A01}"/>
                </a:ext>
              </a:extLst>
            </p:cNvPr>
            <p:cNvCxnSpPr>
              <a:stCxn id="103" idx="7"/>
              <a:endCxn id="101" idx="3"/>
            </p:cNvCxnSpPr>
            <p:nvPr/>
          </p:nvCxnSpPr>
          <p:spPr>
            <a:xfrm flipV="1">
              <a:off x="9409857" y="3655141"/>
              <a:ext cx="934440" cy="34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BBBA6F27-ED8D-4E1B-AEE3-0F7EBAD2BD1C}"/>
                </a:ext>
              </a:extLst>
            </p:cNvPr>
            <p:cNvCxnSpPr>
              <a:stCxn id="102" idx="5"/>
              <a:endCxn id="104" idx="2"/>
            </p:cNvCxnSpPr>
            <p:nvPr/>
          </p:nvCxnSpPr>
          <p:spPr>
            <a:xfrm>
              <a:off x="8021800" y="4623505"/>
              <a:ext cx="2230107" cy="50081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76ED372C-0D3D-47A9-A899-9D077FE51AF7}"/>
                </a:ext>
              </a:extLst>
            </p:cNvPr>
            <p:cNvCxnSpPr>
              <a:stCxn id="103" idx="5"/>
              <a:endCxn id="104" idx="1"/>
            </p:cNvCxnSpPr>
            <p:nvPr/>
          </p:nvCxnSpPr>
          <p:spPr>
            <a:xfrm>
              <a:off x="9409857" y="4123551"/>
              <a:ext cx="934440" cy="78397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43FE996B-9E12-4883-85B8-8620390297B2}"/>
                </a:ext>
              </a:extLst>
            </p:cNvPr>
            <p:cNvSpPr txBox="1"/>
            <p:nvPr/>
          </p:nvSpPr>
          <p:spPr>
            <a:xfrm>
              <a:off x="8617140" y="1495132"/>
              <a:ext cx="434453" cy="261610"/>
            </a:xfrm>
            <a:prstGeom prst="rect">
              <a:avLst/>
            </a:prstGeom>
            <a:noFill/>
          </p:spPr>
          <p:txBody>
            <a:bodyPr wrap="square" rtlCol="0">
              <a:spAutoFit/>
            </a:bodyPr>
            <a:lstStyle/>
            <a:p>
              <a:r>
                <a:rPr lang="en-US" altLang="zh-CN" sz="1100" dirty="0"/>
                <a:t>3/4</a:t>
              </a:r>
              <a:endParaRPr lang="zh-CN" altLang="en-US" sz="1100" dirty="0"/>
            </a:p>
          </p:txBody>
        </p:sp>
        <p:sp>
          <p:nvSpPr>
            <p:cNvPr id="128" name="文本框 127">
              <a:extLst>
                <a:ext uri="{FF2B5EF4-FFF2-40B4-BE49-F238E27FC236}">
                  <a16:creationId xmlns:a16="http://schemas.microsoft.com/office/drawing/2014/main" id="{94677C33-A530-4495-9847-511D1752731F}"/>
                </a:ext>
              </a:extLst>
            </p:cNvPr>
            <p:cNvSpPr txBox="1"/>
            <p:nvPr/>
          </p:nvSpPr>
          <p:spPr>
            <a:xfrm>
              <a:off x="9911037" y="1920557"/>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129" name="文本框 128">
              <a:extLst>
                <a:ext uri="{FF2B5EF4-FFF2-40B4-BE49-F238E27FC236}">
                  <a16:creationId xmlns:a16="http://schemas.microsoft.com/office/drawing/2014/main" id="{F72C51B5-423D-4E9D-9D5E-356E563A458E}"/>
                </a:ext>
              </a:extLst>
            </p:cNvPr>
            <p:cNvSpPr txBox="1"/>
            <p:nvPr/>
          </p:nvSpPr>
          <p:spPr>
            <a:xfrm>
              <a:off x="8437712" y="2063310"/>
              <a:ext cx="434453" cy="261610"/>
            </a:xfrm>
            <a:prstGeom prst="rect">
              <a:avLst/>
            </a:prstGeom>
            <a:noFill/>
          </p:spPr>
          <p:txBody>
            <a:bodyPr wrap="square" rtlCol="0">
              <a:spAutoFit/>
            </a:bodyPr>
            <a:lstStyle/>
            <a:p>
              <a:r>
                <a:rPr lang="en-US" altLang="zh-CN" sz="1100" dirty="0"/>
                <a:t>3/4</a:t>
              </a:r>
              <a:endParaRPr lang="zh-CN" altLang="en-US" sz="1100" dirty="0"/>
            </a:p>
          </p:txBody>
        </p:sp>
        <p:sp>
          <p:nvSpPr>
            <p:cNvPr id="130" name="文本框 129">
              <a:extLst>
                <a:ext uri="{FF2B5EF4-FFF2-40B4-BE49-F238E27FC236}">
                  <a16:creationId xmlns:a16="http://schemas.microsoft.com/office/drawing/2014/main" id="{F9650D9C-8D56-4091-B164-7B695BC3B998}"/>
                </a:ext>
              </a:extLst>
            </p:cNvPr>
            <p:cNvSpPr txBox="1"/>
            <p:nvPr/>
          </p:nvSpPr>
          <p:spPr>
            <a:xfrm>
              <a:off x="8592069" y="2620023"/>
              <a:ext cx="434453" cy="286151"/>
            </a:xfrm>
            <a:prstGeom prst="rect">
              <a:avLst/>
            </a:prstGeom>
            <a:noFill/>
          </p:spPr>
          <p:txBody>
            <a:bodyPr wrap="square" rtlCol="0">
              <a:spAutoFit/>
            </a:bodyPr>
            <a:lstStyle/>
            <a:p>
              <a:r>
                <a:rPr lang="en-US" altLang="zh-CN" sz="1100" dirty="0"/>
                <a:t>1/4</a:t>
              </a:r>
              <a:endParaRPr lang="zh-CN" altLang="en-US" sz="1100" dirty="0"/>
            </a:p>
          </p:txBody>
        </p:sp>
        <p:sp>
          <p:nvSpPr>
            <p:cNvPr id="131" name="文本框 130">
              <a:extLst>
                <a:ext uri="{FF2B5EF4-FFF2-40B4-BE49-F238E27FC236}">
                  <a16:creationId xmlns:a16="http://schemas.microsoft.com/office/drawing/2014/main" id="{DFD7D229-05EE-48EB-91C5-4C66E32CBBEB}"/>
                </a:ext>
              </a:extLst>
            </p:cNvPr>
            <p:cNvSpPr txBox="1"/>
            <p:nvPr/>
          </p:nvSpPr>
          <p:spPr>
            <a:xfrm>
              <a:off x="9624798" y="3590859"/>
              <a:ext cx="434453" cy="286151"/>
            </a:xfrm>
            <a:prstGeom prst="rect">
              <a:avLst/>
            </a:prstGeom>
            <a:noFill/>
          </p:spPr>
          <p:txBody>
            <a:bodyPr wrap="square" rtlCol="0">
              <a:spAutoFit/>
            </a:bodyPr>
            <a:lstStyle/>
            <a:p>
              <a:r>
                <a:rPr lang="en-US" altLang="zh-CN" sz="1100" dirty="0"/>
                <a:t>1/4</a:t>
              </a:r>
              <a:endParaRPr lang="zh-CN" altLang="en-US" sz="1100" dirty="0"/>
            </a:p>
          </p:txBody>
        </p:sp>
        <p:sp>
          <p:nvSpPr>
            <p:cNvPr id="132" name="文本框 131">
              <a:extLst>
                <a:ext uri="{FF2B5EF4-FFF2-40B4-BE49-F238E27FC236}">
                  <a16:creationId xmlns:a16="http://schemas.microsoft.com/office/drawing/2014/main" id="{79400E70-8502-46A0-8F0E-4EC3F0057964}"/>
                </a:ext>
              </a:extLst>
            </p:cNvPr>
            <p:cNvSpPr txBox="1"/>
            <p:nvPr/>
          </p:nvSpPr>
          <p:spPr>
            <a:xfrm>
              <a:off x="8332885" y="4029144"/>
              <a:ext cx="434453" cy="261610"/>
            </a:xfrm>
            <a:prstGeom prst="rect">
              <a:avLst/>
            </a:prstGeom>
            <a:noFill/>
          </p:spPr>
          <p:txBody>
            <a:bodyPr wrap="square" rtlCol="0">
              <a:spAutoFit/>
            </a:bodyPr>
            <a:lstStyle/>
            <a:p>
              <a:r>
                <a:rPr lang="en-US" altLang="zh-CN" sz="1100" dirty="0"/>
                <a:t>3/4</a:t>
              </a:r>
              <a:endParaRPr lang="zh-CN" altLang="en-US" sz="1100" dirty="0"/>
            </a:p>
          </p:txBody>
        </p:sp>
        <p:sp>
          <p:nvSpPr>
            <p:cNvPr id="133" name="文本框 132">
              <a:extLst>
                <a:ext uri="{FF2B5EF4-FFF2-40B4-BE49-F238E27FC236}">
                  <a16:creationId xmlns:a16="http://schemas.microsoft.com/office/drawing/2014/main" id="{AE0E7E8B-3ABE-48AA-A29D-8E2AAFCC4240}"/>
                </a:ext>
              </a:extLst>
            </p:cNvPr>
            <p:cNvSpPr txBox="1"/>
            <p:nvPr/>
          </p:nvSpPr>
          <p:spPr>
            <a:xfrm>
              <a:off x="8702400" y="4814144"/>
              <a:ext cx="434453" cy="286151"/>
            </a:xfrm>
            <a:prstGeom prst="rect">
              <a:avLst/>
            </a:prstGeom>
            <a:noFill/>
          </p:spPr>
          <p:txBody>
            <a:bodyPr wrap="square" rtlCol="0">
              <a:spAutoFit/>
            </a:bodyPr>
            <a:lstStyle/>
            <a:p>
              <a:r>
                <a:rPr lang="en-US" altLang="zh-CN" sz="1100" dirty="0"/>
                <a:t>1</a:t>
              </a:r>
              <a:endParaRPr lang="zh-CN" altLang="en-US" sz="1100" dirty="0"/>
            </a:p>
          </p:txBody>
        </p:sp>
        <p:sp>
          <p:nvSpPr>
            <p:cNvPr id="134" name="文本框 133">
              <a:extLst>
                <a:ext uri="{FF2B5EF4-FFF2-40B4-BE49-F238E27FC236}">
                  <a16:creationId xmlns:a16="http://schemas.microsoft.com/office/drawing/2014/main" id="{2F766E61-0743-4DEE-AED8-17BAF4B15C5F}"/>
                </a:ext>
              </a:extLst>
            </p:cNvPr>
            <p:cNvSpPr txBox="1"/>
            <p:nvPr/>
          </p:nvSpPr>
          <p:spPr>
            <a:xfrm>
              <a:off x="9614959" y="4406709"/>
              <a:ext cx="434453" cy="261610"/>
            </a:xfrm>
            <a:prstGeom prst="rect">
              <a:avLst/>
            </a:prstGeom>
            <a:noFill/>
          </p:spPr>
          <p:txBody>
            <a:bodyPr wrap="square" rtlCol="0">
              <a:spAutoFit/>
            </a:bodyPr>
            <a:lstStyle/>
            <a:p>
              <a:r>
                <a:rPr lang="en-US" altLang="zh-CN" sz="1100" dirty="0"/>
                <a:t>3/4</a:t>
              </a:r>
              <a:endParaRPr lang="zh-CN" altLang="en-US" sz="1100" dirty="0"/>
            </a:p>
          </p:txBody>
        </p:sp>
      </p:grpSp>
      <p:grpSp>
        <p:nvGrpSpPr>
          <p:cNvPr id="6" name="组合 5">
            <a:extLst>
              <a:ext uri="{FF2B5EF4-FFF2-40B4-BE49-F238E27FC236}">
                <a16:creationId xmlns:a16="http://schemas.microsoft.com/office/drawing/2014/main" id="{4AAA6F23-29AF-48B6-ACD9-90119B4F517A}"/>
              </a:ext>
            </a:extLst>
          </p:cNvPr>
          <p:cNvGrpSpPr/>
          <p:nvPr/>
        </p:nvGrpSpPr>
        <p:grpSpPr>
          <a:xfrm>
            <a:off x="786762" y="2346470"/>
            <a:ext cx="5052781" cy="3117844"/>
            <a:chOff x="786762" y="2346470"/>
            <a:chExt cx="5052781" cy="3117844"/>
          </a:xfrm>
        </p:grpSpPr>
        <p:grpSp>
          <p:nvGrpSpPr>
            <p:cNvPr id="137" name="组合 136">
              <a:extLst>
                <a:ext uri="{FF2B5EF4-FFF2-40B4-BE49-F238E27FC236}">
                  <a16:creationId xmlns:a16="http://schemas.microsoft.com/office/drawing/2014/main" id="{960D42EA-E48C-4D17-AD84-8FD191A85EA0}"/>
                </a:ext>
              </a:extLst>
            </p:cNvPr>
            <p:cNvGrpSpPr/>
            <p:nvPr/>
          </p:nvGrpSpPr>
          <p:grpSpPr>
            <a:xfrm>
              <a:off x="786762" y="2346470"/>
              <a:ext cx="5052781" cy="3117844"/>
              <a:chOff x="1201358" y="1503776"/>
              <a:chExt cx="4774943" cy="2752255"/>
            </a:xfrm>
          </p:grpSpPr>
          <p:grpSp>
            <p:nvGrpSpPr>
              <p:cNvPr id="91" name="组合 90">
                <a:extLst>
                  <a:ext uri="{FF2B5EF4-FFF2-40B4-BE49-F238E27FC236}">
                    <a16:creationId xmlns:a16="http://schemas.microsoft.com/office/drawing/2014/main" id="{1397C45B-6480-4EC1-AA27-B99E4CBBF4EE}"/>
                  </a:ext>
                </a:extLst>
              </p:cNvPr>
              <p:cNvGrpSpPr/>
              <p:nvPr/>
            </p:nvGrpSpPr>
            <p:grpSpPr>
              <a:xfrm>
                <a:off x="1201358" y="1503776"/>
                <a:ext cx="1861438" cy="2238161"/>
                <a:chOff x="1201358" y="1503776"/>
                <a:chExt cx="1861438" cy="2238161"/>
              </a:xfrm>
            </p:grpSpPr>
            <p:grpSp>
              <p:nvGrpSpPr>
                <p:cNvPr id="39" name="组合 38">
                  <a:extLst>
                    <a:ext uri="{FF2B5EF4-FFF2-40B4-BE49-F238E27FC236}">
                      <a16:creationId xmlns:a16="http://schemas.microsoft.com/office/drawing/2014/main" id="{437C36D0-2F51-4B1E-A083-631FE3D762EB}"/>
                    </a:ext>
                  </a:extLst>
                </p:cNvPr>
                <p:cNvGrpSpPr/>
                <p:nvPr/>
              </p:nvGrpSpPr>
              <p:grpSpPr>
                <a:xfrm>
                  <a:off x="1492739" y="1905000"/>
                  <a:ext cx="889573" cy="1836937"/>
                  <a:chOff x="2256219" y="2032986"/>
                  <a:chExt cx="889573" cy="1836937"/>
                </a:xfrm>
              </p:grpSpPr>
              <p:sp>
                <p:nvSpPr>
                  <p:cNvPr id="4" name="椭圆 3">
                    <a:extLst>
                      <a:ext uri="{FF2B5EF4-FFF2-40B4-BE49-F238E27FC236}">
                        <a16:creationId xmlns:a16="http://schemas.microsoft.com/office/drawing/2014/main" id="{BCFEF8B7-9CE1-4375-AD44-49FB2FCBBD4F}"/>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7" name="椭圆 6">
                    <a:extLst>
                      <a:ext uri="{FF2B5EF4-FFF2-40B4-BE49-F238E27FC236}">
                        <a16:creationId xmlns:a16="http://schemas.microsoft.com/office/drawing/2014/main" id="{F6B41B6D-5DBF-4E27-A15E-E459BB6A6AE0}"/>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5B4BD7C4-1EF7-4F37-976F-758A301606EC}"/>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椭圆 8">
                    <a:extLst>
                      <a:ext uri="{FF2B5EF4-FFF2-40B4-BE49-F238E27FC236}">
                        <a16:creationId xmlns:a16="http://schemas.microsoft.com/office/drawing/2014/main" id="{1BABF29A-1CEB-48F6-B101-CC65BE73A6E0}"/>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0" name="椭圆 9">
                    <a:extLst>
                      <a:ext uri="{FF2B5EF4-FFF2-40B4-BE49-F238E27FC236}">
                        <a16:creationId xmlns:a16="http://schemas.microsoft.com/office/drawing/2014/main" id="{C80C05C2-7DBF-4386-BE98-A245E7DF2C9B}"/>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椭圆 10">
                    <a:extLst>
                      <a:ext uri="{FF2B5EF4-FFF2-40B4-BE49-F238E27FC236}">
                        <a16:creationId xmlns:a16="http://schemas.microsoft.com/office/drawing/2014/main" id="{99751699-B7D7-4928-ADAE-1371A90C00B2}"/>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2" name="椭圆 11">
                    <a:extLst>
                      <a:ext uri="{FF2B5EF4-FFF2-40B4-BE49-F238E27FC236}">
                        <a16:creationId xmlns:a16="http://schemas.microsoft.com/office/drawing/2014/main" id="{894BB4E1-B723-465C-87AC-1E80EF51B606}"/>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18" name="直接连接符 17">
                    <a:extLst>
                      <a:ext uri="{FF2B5EF4-FFF2-40B4-BE49-F238E27FC236}">
                        <a16:creationId xmlns:a16="http://schemas.microsoft.com/office/drawing/2014/main" id="{BBF363D2-9B28-4C93-AF2F-C1B5D4F867EC}"/>
                      </a:ext>
                    </a:extLst>
                  </p:cNvPr>
                  <p:cNvCxnSpPr>
                    <a:stCxn id="4" idx="3"/>
                    <a:endCxn id="7"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9E4E0A8-A170-44FD-972F-E52D54354B77}"/>
                      </a:ext>
                    </a:extLst>
                  </p:cNvPr>
                  <p:cNvCxnSpPr>
                    <a:stCxn id="4" idx="5"/>
                    <a:endCxn id="8"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187AEC1-21AA-44FB-BB64-FFB9F7313DE8}"/>
                      </a:ext>
                    </a:extLst>
                  </p:cNvPr>
                  <p:cNvCxnSpPr>
                    <a:stCxn id="7" idx="5"/>
                    <a:endCxn id="9"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D5E1021-030F-4256-BFBD-40B466BF7F3C}"/>
                      </a:ext>
                    </a:extLst>
                  </p:cNvPr>
                  <p:cNvCxnSpPr>
                    <a:stCxn id="8" idx="3"/>
                    <a:endCxn id="9"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E8684C7-C2FC-45DE-99D2-6EE17AD39D3C}"/>
                      </a:ext>
                    </a:extLst>
                  </p:cNvPr>
                  <p:cNvCxnSpPr>
                    <a:stCxn id="9" idx="3"/>
                    <a:endCxn id="10"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C3C3EA4B-F29B-4B7C-864B-B7401A41B70F}"/>
                      </a:ext>
                    </a:extLst>
                  </p:cNvPr>
                  <p:cNvCxnSpPr>
                    <a:stCxn id="9" idx="5"/>
                    <a:endCxn id="11"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5509D05-4EA2-4200-BD24-964A8874AC5E}"/>
                      </a:ext>
                    </a:extLst>
                  </p:cNvPr>
                  <p:cNvCxnSpPr>
                    <a:stCxn id="10" idx="5"/>
                    <a:endCxn id="12"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6E793459-530D-4AA1-9998-DFB4D7D942C4}"/>
                      </a:ext>
                    </a:extLst>
                  </p:cNvPr>
                  <p:cNvCxnSpPr>
                    <a:stCxn id="11" idx="3"/>
                    <a:endCxn id="12"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 name="任意多边形: 形状 41">
                  <a:extLst>
                    <a:ext uri="{FF2B5EF4-FFF2-40B4-BE49-F238E27FC236}">
                      <a16:creationId xmlns:a16="http://schemas.microsoft.com/office/drawing/2014/main" id="{8F4C73DB-F813-408B-BCE8-9DA13AA6C1A9}"/>
                    </a:ext>
                  </a:extLst>
                </p:cNvPr>
                <p:cNvSpPr/>
                <p:nvPr/>
              </p:nvSpPr>
              <p:spPr>
                <a:xfrm>
                  <a:off x="1201358" y="1503776"/>
                  <a:ext cx="1551970" cy="1444077"/>
                </a:xfrm>
                <a:custGeom>
                  <a:avLst/>
                  <a:gdLst>
                    <a:gd name="connsiteX0" fmla="*/ 574176 w 1551970"/>
                    <a:gd name="connsiteY0" fmla="*/ 40939 h 1444077"/>
                    <a:gd name="connsiteX1" fmla="*/ 156925 w 1551970"/>
                    <a:gd name="connsiteY1" fmla="*/ 200737 h 1444077"/>
                    <a:gd name="connsiteX2" fmla="*/ 6005 w 1551970"/>
                    <a:gd name="connsiteY2" fmla="*/ 617987 h 1444077"/>
                    <a:gd name="connsiteX3" fmla="*/ 41516 w 1551970"/>
                    <a:gd name="connsiteY3" fmla="*/ 973094 h 1444077"/>
                    <a:gd name="connsiteX4" fmla="*/ 148048 w 1551970"/>
                    <a:gd name="connsiteY4" fmla="*/ 1186158 h 1444077"/>
                    <a:gd name="connsiteX5" fmla="*/ 369990 w 1551970"/>
                    <a:gd name="connsiteY5" fmla="*/ 1345956 h 1444077"/>
                    <a:gd name="connsiteX6" fmla="*/ 707341 w 1551970"/>
                    <a:gd name="connsiteY6" fmla="*/ 1425855 h 1444077"/>
                    <a:gd name="connsiteX7" fmla="*/ 1195613 w 1551970"/>
                    <a:gd name="connsiteY7" fmla="*/ 1416977 h 1444077"/>
                    <a:gd name="connsiteX8" fmla="*/ 1426432 w 1551970"/>
                    <a:gd name="connsiteY8" fmla="*/ 1141770 h 1444077"/>
                    <a:gd name="connsiteX9" fmla="*/ 1550720 w 1551970"/>
                    <a:gd name="connsiteY9" fmla="*/ 689008 h 1444077"/>
                    <a:gd name="connsiteX10" fmla="*/ 1479698 w 1551970"/>
                    <a:gd name="connsiteY10" fmla="*/ 351657 h 1444077"/>
                    <a:gd name="connsiteX11" fmla="*/ 1311023 w 1551970"/>
                    <a:gd name="connsiteY11" fmla="*/ 182981 h 1444077"/>
                    <a:gd name="connsiteX12" fmla="*/ 964793 w 1551970"/>
                    <a:gd name="connsiteY12" fmla="*/ 14306 h 1444077"/>
                    <a:gd name="connsiteX13" fmla="*/ 796118 w 1551970"/>
                    <a:gd name="connsiteY13" fmla="*/ 14306 h 1444077"/>
                    <a:gd name="connsiteX14" fmla="*/ 574176 w 1551970"/>
                    <a:gd name="connsiteY14" fmla="*/ 40939 h 144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51970" h="1444077">
                      <a:moveTo>
                        <a:pt x="574176" y="40939"/>
                      </a:moveTo>
                      <a:cubicBezTo>
                        <a:pt x="467644" y="72011"/>
                        <a:pt x="251620" y="104562"/>
                        <a:pt x="156925" y="200737"/>
                      </a:cubicBezTo>
                      <a:cubicBezTo>
                        <a:pt x="62230" y="296912"/>
                        <a:pt x="25240" y="489261"/>
                        <a:pt x="6005" y="617987"/>
                      </a:cubicBezTo>
                      <a:cubicBezTo>
                        <a:pt x="-13230" y="746713"/>
                        <a:pt x="17842" y="878399"/>
                        <a:pt x="41516" y="973094"/>
                      </a:cubicBezTo>
                      <a:cubicBezTo>
                        <a:pt x="65190" y="1067789"/>
                        <a:pt x="93302" y="1124014"/>
                        <a:pt x="148048" y="1186158"/>
                      </a:cubicBezTo>
                      <a:cubicBezTo>
                        <a:pt x="202794" y="1248302"/>
                        <a:pt x="276775" y="1306007"/>
                        <a:pt x="369990" y="1345956"/>
                      </a:cubicBezTo>
                      <a:cubicBezTo>
                        <a:pt x="463205" y="1385905"/>
                        <a:pt x="569737" y="1414018"/>
                        <a:pt x="707341" y="1425855"/>
                      </a:cubicBezTo>
                      <a:cubicBezTo>
                        <a:pt x="844945" y="1437692"/>
                        <a:pt x="1075765" y="1464324"/>
                        <a:pt x="1195613" y="1416977"/>
                      </a:cubicBezTo>
                      <a:cubicBezTo>
                        <a:pt x="1315461" y="1369630"/>
                        <a:pt x="1367248" y="1263098"/>
                        <a:pt x="1426432" y="1141770"/>
                      </a:cubicBezTo>
                      <a:cubicBezTo>
                        <a:pt x="1485616" y="1020442"/>
                        <a:pt x="1541842" y="820693"/>
                        <a:pt x="1550720" y="689008"/>
                      </a:cubicBezTo>
                      <a:cubicBezTo>
                        <a:pt x="1559598" y="557323"/>
                        <a:pt x="1519648" y="435995"/>
                        <a:pt x="1479698" y="351657"/>
                      </a:cubicBezTo>
                      <a:cubicBezTo>
                        <a:pt x="1439748" y="267319"/>
                        <a:pt x="1396840" y="239206"/>
                        <a:pt x="1311023" y="182981"/>
                      </a:cubicBezTo>
                      <a:cubicBezTo>
                        <a:pt x="1225206" y="126756"/>
                        <a:pt x="1050611" y="42419"/>
                        <a:pt x="964793" y="14306"/>
                      </a:cubicBezTo>
                      <a:cubicBezTo>
                        <a:pt x="878975" y="-13807"/>
                        <a:pt x="856782" y="6908"/>
                        <a:pt x="796118" y="14306"/>
                      </a:cubicBezTo>
                      <a:cubicBezTo>
                        <a:pt x="735454" y="21704"/>
                        <a:pt x="680708" y="9867"/>
                        <a:pt x="574176" y="40939"/>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文本框 43">
                  <a:extLst>
                    <a:ext uri="{FF2B5EF4-FFF2-40B4-BE49-F238E27FC236}">
                      <a16:creationId xmlns:a16="http://schemas.microsoft.com/office/drawing/2014/main" id="{5B929028-B6FA-4936-952A-BE3D76F6A9B7}"/>
                    </a:ext>
                  </a:extLst>
                </p:cNvPr>
                <p:cNvSpPr txBox="1"/>
                <p:nvPr/>
              </p:nvSpPr>
              <p:spPr>
                <a:xfrm>
                  <a:off x="2431920" y="1766500"/>
                  <a:ext cx="630876" cy="276999"/>
                </a:xfrm>
                <a:prstGeom prst="rect">
                  <a:avLst/>
                </a:prstGeom>
                <a:noFill/>
              </p:spPr>
              <p:txBody>
                <a:bodyPr wrap="square" rtlCol="0">
                  <a:spAutoFit/>
                </a:bodyPr>
                <a:lstStyle/>
                <a:p>
                  <a:r>
                    <a:rPr lang="en-US" altLang="zh-CN" sz="1200" dirty="0"/>
                    <a:t>C11</a:t>
                  </a:r>
                  <a:endParaRPr lang="zh-CN" altLang="en-US" sz="1200" dirty="0"/>
                </a:p>
              </p:txBody>
            </p:sp>
            <p:sp>
              <p:nvSpPr>
                <p:cNvPr id="45" name="文本框 44">
                  <a:extLst>
                    <a:ext uri="{FF2B5EF4-FFF2-40B4-BE49-F238E27FC236}">
                      <a16:creationId xmlns:a16="http://schemas.microsoft.com/office/drawing/2014/main" id="{0A2FBB1D-BBF3-4B35-A047-3E895A73BC3F}"/>
                    </a:ext>
                  </a:extLst>
                </p:cNvPr>
                <p:cNvSpPr txBox="1"/>
                <p:nvPr/>
              </p:nvSpPr>
              <p:spPr>
                <a:xfrm>
                  <a:off x="2193424" y="3418487"/>
                  <a:ext cx="487632" cy="276999"/>
                </a:xfrm>
                <a:prstGeom prst="rect">
                  <a:avLst/>
                </a:prstGeom>
                <a:noFill/>
              </p:spPr>
              <p:txBody>
                <a:bodyPr wrap="square" rtlCol="0">
                  <a:spAutoFit/>
                </a:bodyPr>
                <a:lstStyle/>
                <a:p>
                  <a:r>
                    <a:rPr lang="en-US" altLang="zh-CN" sz="1200" dirty="0"/>
                    <a:t>C12</a:t>
                  </a:r>
                  <a:endParaRPr lang="zh-CN" altLang="en-US" sz="1200" dirty="0"/>
                </a:p>
              </p:txBody>
            </p:sp>
          </p:grpSp>
          <p:grpSp>
            <p:nvGrpSpPr>
              <p:cNvPr id="92" name="组合 91">
                <a:extLst>
                  <a:ext uri="{FF2B5EF4-FFF2-40B4-BE49-F238E27FC236}">
                    <a16:creationId xmlns:a16="http://schemas.microsoft.com/office/drawing/2014/main" id="{A61EC76D-3C6E-420E-905C-45861653AAD9}"/>
                  </a:ext>
                </a:extLst>
              </p:cNvPr>
              <p:cNvGrpSpPr/>
              <p:nvPr/>
            </p:nvGrpSpPr>
            <p:grpSpPr>
              <a:xfrm>
                <a:off x="2837536" y="1625937"/>
                <a:ext cx="1506650" cy="2066586"/>
                <a:chOff x="2891623" y="1601525"/>
                <a:chExt cx="1506650" cy="2066586"/>
              </a:xfrm>
            </p:grpSpPr>
            <p:grpSp>
              <p:nvGrpSpPr>
                <p:cNvPr id="46" name="组合 45">
                  <a:extLst>
                    <a:ext uri="{FF2B5EF4-FFF2-40B4-BE49-F238E27FC236}">
                      <a16:creationId xmlns:a16="http://schemas.microsoft.com/office/drawing/2014/main" id="{C71C174B-51A5-4733-ADCE-D1C619011994}"/>
                    </a:ext>
                  </a:extLst>
                </p:cNvPr>
                <p:cNvGrpSpPr/>
                <p:nvPr/>
              </p:nvGrpSpPr>
              <p:grpSpPr>
                <a:xfrm>
                  <a:off x="3021483" y="1831174"/>
                  <a:ext cx="889573" cy="1836937"/>
                  <a:chOff x="2256219" y="2032986"/>
                  <a:chExt cx="889573" cy="1836937"/>
                </a:xfrm>
              </p:grpSpPr>
              <p:sp>
                <p:nvSpPr>
                  <p:cNvPr id="47" name="椭圆 46">
                    <a:extLst>
                      <a:ext uri="{FF2B5EF4-FFF2-40B4-BE49-F238E27FC236}">
                        <a16:creationId xmlns:a16="http://schemas.microsoft.com/office/drawing/2014/main" id="{92246801-4DCC-41B5-8B0B-1886E365C0F9}"/>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48" name="椭圆 47">
                    <a:extLst>
                      <a:ext uri="{FF2B5EF4-FFF2-40B4-BE49-F238E27FC236}">
                        <a16:creationId xmlns:a16="http://schemas.microsoft.com/office/drawing/2014/main" id="{F35855E3-ECE1-4A19-AFA6-FE60FC1D4818}"/>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9" name="椭圆 48">
                    <a:extLst>
                      <a:ext uri="{FF2B5EF4-FFF2-40B4-BE49-F238E27FC236}">
                        <a16:creationId xmlns:a16="http://schemas.microsoft.com/office/drawing/2014/main" id="{9D4C4C2B-D4B8-45F4-B802-D98ACEDF0DC4}"/>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50" name="椭圆 49">
                    <a:extLst>
                      <a:ext uri="{FF2B5EF4-FFF2-40B4-BE49-F238E27FC236}">
                        <a16:creationId xmlns:a16="http://schemas.microsoft.com/office/drawing/2014/main" id="{4B3FDA3B-9C82-40D5-8302-53246C83AC6E}"/>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D753BB76-75EF-415B-93B6-47FBFF9A743A}"/>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52" name="椭圆 51">
                    <a:extLst>
                      <a:ext uri="{FF2B5EF4-FFF2-40B4-BE49-F238E27FC236}">
                        <a16:creationId xmlns:a16="http://schemas.microsoft.com/office/drawing/2014/main" id="{3AA9306C-0E7A-4846-8CC6-38B238CD3B3C}"/>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53" name="椭圆 52">
                    <a:extLst>
                      <a:ext uri="{FF2B5EF4-FFF2-40B4-BE49-F238E27FC236}">
                        <a16:creationId xmlns:a16="http://schemas.microsoft.com/office/drawing/2014/main" id="{0C6DBA49-BF89-4754-A2BB-50D489E694B5}"/>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54" name="直接连接符 53">
                    <a:extLst>
                      <a:ext uri="{FF2B5EF4-FFF2-40B4-BE49-F238E27FC236}">
                        <a16:creationId xmlns:a16="http://schemas.microsoft.com/office/drawing/2014/main" id="{B45E73B5-6C58-4E02-9233-57AA4FF1ABD5}"/>
                      </a:ext>
                    </a:extLst>
                  </p:cNvPr>
                  <p:cNvCxnSpPr>
                    <a:stCxn id="47" idx="3"/>
                    <a:endCxn id="48"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1B5A8A4-026A-4BBC-9A2A-B029C278F90F}"/>
                      </a:ext>
                    </a:extLst>
                  </p:cNvPr>
                  <p:cNvCxnSpPr>
                    <a:stCxn id="47" idx="5"/>
                    <a:endCxn id="49"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BBA8ABC7-69EA-4F2E-A129-104C6C449505}"/>
                      </a:ext>
                    </a:extLst>
                  </p:cNvPr>
                  <p:cNvCxnSpPr>
                    <a:stCxn id="48" idx="5"/>
                    <a:endCxn id="50"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0D2DD053-60DF-4CBE-9E31-1907A4BED277}"/>
                      </a:ext>
                    </a:extLst>
                  </p:cNvPr>
                  <p:cNvCxnSpPr>
                    <a:stCxn id="49" idx="3"/>
                    <a:endCxn id="50"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9F56673B-A551-4D6B-94FC-27F02BF69DBB}"/>
                      </a:ext>
                    </a:extLst>
                  </p:cNvPr>
                  <p:cNvCxnSpPr>
                    <a:stCxn id="50" idx="3"/>
                    <a:endCxn id="51"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D0ABF673-9D73-45D5-BA61-555067DD571B}"/>
                      </a:ext>
                    </a:extLst>
                  </p:cNvPr>
                  <p:cNvCxnSpPr>
                    <a:stCxn id="50" idx="5"/>
                    <a:endCxn id="52"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BDAB9DFF-8F3A-45B0-AA1E-0726B2E39F8D}"/>
                      </a:ext>
                    </a:extLst>
                  </p:cNvPr>
                  <p:cNvCxnSpPr>
                    <a:stCxn id="51" idx="5"/>
                    <a:endCxn id="53"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CD20720-B4C1-4CAC-96BE-EE514D58B9AA}"/>
                      </a:ext>
                    </a:extLst>
                  </p:cNvPr>
                  <p:cNvCxnSpPr>
                    <a:stCxn id="52" idx="3"/>
                    <a:endCxn id="53"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任意多边形: 形状 62">
                  <a:extLst>
                    <a:ext uri="{FF2B5EF4-FFF2-40B4-BE49-F238E27FC236}">
                      <a16:creationId xmlns:a16="http://schemas.microsoft.com/office/drawing/2014/main" id="{E18A3F49-51B4-4AA5-9D99-9F59583F7898}"/>
                    </a:ext>
                  </a:extLst>
                </p:cNvPr>
                <p:cNvSpPr/>
                <p:nvPr/>
              </p:nvSpPr>
              <p:spPr>
                <a:xfrm>
                  <a:off x="2891623" y="1601525"/>
                  <a:ext cx="1233721" cy="960607"/>
                </a:xfrm>
                <a:custGeom>
                  <a:avLst/>
                  <a:gdLst>
                    <a:gd name="connsiteX0" fmla="*/ 464136 w 1233721"/>
                    <a:gd name="connsiteY0" fmla="*/ 49722 h 960607"/>
                    <a:gd name="connsiteX1" fmla="*/ 242194 w 1233721"/>
                    <a:gd name="connsiteY1" fmla="*/ 200642 h 960607"/>
                    <a:gd name="connsiteX2" fmla="*/ 109029 w 1233721"/>
                    <a:gd name="connsiteY2" fmla="*/ 387073 h 960607"/>
                    <a:gd name="connsiteX3" fmla="*/ 11375 w 1233721"/>
                    <a:gd name="connsiteY3" fmla="*/ 662281 h 960607"/>
                    <a:gd name="connsiteX4" fmla="*/ 46886 w 1233721"/>
                    <a:gd name="connsiteY4" fmla="*/ 910856 h 960607"/>
                    <a:gd name="connsiteX5" fmla="*/ 410870 w 1233721"/>
                    <a:gd name="connsiteY5" fmla="*/ 893100 h 960607"/>
                    <a:gd name="connsiteX6" fmla="*/ 588424 w 1233721"/>
                    <a:gd name="connsiteY6" fmla="*/ 759935 h 960607"/>
                    <a:gd name="connsiteX7" fmla="*/ 783732 w 1233721"/>
                    <a:gd name="connsiteY7" fmla="*/ 893100 h 960607"/>
                    <a:gd name="connsiteX8" fmla="*/ 1023429 w 1233721"/>
                    <a:gd name="connsiteY8" fmla="*/ 955244 h 960607"/>
                    <a:gd name="connsiteX9" fmla="*/ 1209860 w 1233721"/>
                    <a:gd name="connsiteY9" fmla="*/ 759935 h 960607"/>
                    <a:gd name="connsiteX10" fmla="*/ 1209860 w 1233721"/>
                    <a:gd name="connsiteY10" fmla="*/ 422584 h 960607"/>
                    <a:gd name="connsiteX11" fmla="*/ 1014552 w 1233721"/>
                    <a:gd name="connsiteY11" fmla="*/ 298296 h 960607"/>
                    <a:gd name="connsiteX12" fmla="*/ 881387 w 1233721"/>
                    <a:gd name="connsiteY12" fmla="*/ 156254 h 960607"/>
                    <a:gd name="connsiteX13" fmla="*/ 659445 w 1233721"/>
                    <a:gd name="connsiteY13" fmla="*/ 5333 h 960607"/>
                    <a:gd name="connsiteX14" fmla="*/ 464136 w 1233721"/>
                    <a:gd name="connsiteY14" fmla="*/ 49722 h 96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3721" h="960607">
                      <a:moveTo>
                        <a:pt x="464136" y="49722"/>
                      </a:moveTo>
                      <a:cubicBezTo>
                        <a:pt x="394594" y="82273"/>
                        <a:pt x="301378" y="144417"/>
                        <a:pt x="242194" y="200642"/>
                      </a:cubicBezTo>
                      <a:cubicBezTo>
                        <a:pt x="183010" y="256867"/>
                        <a:pt x="147499" y="310133"/>
                        <a:pt x="109029" y="387073"/>
                      </a:cubicBezTo>
                      <a:cubicBezTo>
                        <a:pt x="70559" y="464013"/>
                        <a:pt x="21732" y="574984"/>
                        <a:pt x="11375" y="662281"/>
                      </a:cubicBezTo>
                      <a:cubicBezTo>
                        <a:pt x="1018" y="749578"/>
                        <a:pt x="-19696" y="872386"/>
                        <a:pt x="46886" y="910856"/>
                      </a:cubicBezTo>
                      <a:cubicBezTo>
                        <a:pt x="113468" y="949326"/>
                        <a:pt x="320614" y="918254"/>
                        <a:pt x="410870" y="893100"/>
                      </a:cubicBezTo>
                      <a:cubicBezTo>
                        <a:pt x="501126" y="867947"/>
                        <a:pt x="526280" y="759935"/>
                        <a:pt x="588424" y="759935"/>
                      </a:cubicBezTo>
                      <a:cubicBezTo>
                        <a:pt x="650568" y="759935"/>
                        <a:pt x="711231" y="860549"/>
                        <a:pt x="783732" y="893100"/>
                      </a:cubicBezTo>
                      <a:cubicBezTo>
                        <a:pt x="856233" y="925651"/>
                        <a:pt x="952408" y="977438"/>
                        <a:pt x="1023429" y="955244"/>
                      </a:cubicBezTo>
                      <a:cubicBezTo>
                        <a:pt x="1094450" y="933050"/>
                        <a:pt x="1178788" y="848712"/>
                        <a:pt x="1209860" y="759935"/>
                      </a:cubicBezTo>
                      <a:cubicBezTo>
                        <a:pt x="1240932" y="671158"/>
                        <a:pt x="1242411" y="499524"/>
                        <a:pt x="1209860" y="422584"/>
                      </a:cubicBezTo>
                      <a:cubicBezTo>
                        <a:pt x="1177309" y="345644"/>
                        <a:pt x="1069298" y="342684"/>
                        <a:pt x="1014552" y="298296"/>
                      </a:cubicBezTo>
                      <a:cubicBezTo>
                        <a:pt x="959806" y="253908"/>
                        <a:pt x="940571" y="205081"/>
                        <a:pt x="881387" y="156254"/>
                      </a:cubicBezTo>
                      <a:cubicBezTo>
                        <a:pt x="822203" y="107427"/>
                        <a:pt x="723068" y="23088"/>
                        <a:pt x="659445" y="5333"/>
                      </a:cubicBezTo>
                      <a:cubicBezTo>
                        <a:pt x="595822" y="-12422"/>
                        <a:pt x="533678" y="17171"/>
                        <a:pt x="464136" y="49722"/>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0976C1C2-1181-486E-B1F2-F552C054C142}"/>
                    </a:ext>
                  </a:extLst>
                </p:cNvPr>
                <p:cNvSpPr txBox="1"/>
                <p:nvPr/>
              </p:nvSpPr>
              <p:spPr>
                <a:xfrm>
                  <a:off x="3767397" y="1758768"/>
                  <a:ext cx="630876" cy="276999"/>
                </a:xfrm>
                <a:prstGeom prst="rect">
                  <a:avLst/>
                </a:prstGeom>
                <a:noFill/>
              </p:spPr>
              <p:txBody>
                <a:bodyPr wrap="square" rtlCol="0">
                  <a:spAutoFit/>
                </a:bodyPr>
                <a:lstStyle/>
                <a:p>
                  <a:r>
                    <a:rPr lang="en-US" altLang="zh-CN" sz="1200" dirty="0"/>
                    <a:t>C21</a:t>
                  </a:r>
                  <a:endParaRPr lang="zh-CN" altLang="en-US" sz="1200" dirty="0"/>
                </a:p>
              </p:txBody>
            </p:sp>
            <p:sp>
              <p:nvSpPr>
                <p:cNvPr id="65" name="文本框 64">
                  <a:extLst>
                    <a:ext uri="{FF2B5EF4-FFF2-40B4-BE49-F238E27FC236}">
                      <a16:creationId xmlns:a16="http://schemas.microsoft.com/office/drawing/2014/main" id="{84D2D3C7-3495-4FA5-AEB5-096838743BC8}"/>
                    </a:ext>
                  </a:extLst>
                </p:cNvPr>
                <p:cNvSpPr txBox="1"/>
                <p:nvPr/>
              </p:nvSpPr>
              <p:spPr>
                <a:xfrm>
                  <a:off x="3689760" y="3345089"/>
                  <a:ext cx="630876" cy="276999"/>
                </a:xfrm>
                <a:prstGeom prst="rect">
                  <a:avLst/>
                </a:prstGeom>
                <a:noFill/>
              </p:spPr>
              <p:txBody>
                <a:bodyPr wrap="square" rtlCol="0">
                  <a:spAutoFit/>
                </a:bodyPr>
                <a:lstStyle/>
                <a:p>
                  <a:r>
                    <a:rPr lang="en-US" altLang="zh-CN" sz="1200" dirty="0"/>
                    <a:t>C22</a:t>
                  </a:r>
                  <a:endParaRPr lang="zh-CN" altLang="en-US" sz="1200" dirty="0"/>
                </a:p>
              </p:txBody>
            </p:sp>
          </p:grpSp>
          <p:grpSp>
            <p:nvGrpSpPr>
              <p:cNvPr id="93" name="组合 92">
                <a:extLst>
                  <a:ext uri="{FF2B5EF4-FFF2-40B4-BE49-F238E27FC236}">
                    <a16:creationId xmlns:a16="http://schemas.microsoft.com/office/drawing/2014/main" id="{763420E7-9424-4748-B345-6825ADDBD0E3}"/>
                  </a:ext>
                </a:extLst>
              </p:cNvPr>
              <p:cNvGrpSpPr/>
              <p:nvPr/>
            </p:nvGrpSpPr>
            <p:grpSpPr>
              <a:xfrm>
                <a:off x="4170900" y="1549677"/>
                <a:ext cx="1805401" cy="2252671"/>
                <a:chOff x="4170900" y="1549677"/>
                <a:chExt cx="1805401" cy="2252671"/>
              </a:xfrm>
            </p:grpSpPr>
            <p:grpSp>
              <p:nvGrpSpPr>
                <p:cNvPr id="66" name="组合 65">
                  <a:extLst>
                    <a:ext uri="{FF2B5EF4-FFF2-40B4-BE49-F238E27FC236}">
                      <a16:creationId xmlns:a16="http://schemas.microsoft.com/office/drawing/2014/main" id="{CB4A6D9A-605D-429E-8663-A21C2EE9E362}"/>
                    </a:ext>
                  </a:extLst>
                </p:cNvPr>
                <p:cNvGrpSpPr/>
                <p:nvPr/>
              </p:nvGrpSpPr>
              <p:grpSpPr>
                <a:xfrm>
                  <a:off x="4378672" y="1753922"/>
                  <a:ext cx="889573" cy="1836937"/>
                  <a:chOff x="2256219" y="2032986"/>
                  <a:chExt cx="889573" cy="1836937"/>
                </a:xfrm>
              </p:grpSpPr>
              <p:sp>
                <p:nvSpPr>
                  <p:cNvPr id="67" name="椭圆 66">
                    <a:extLst>
                      <a:ext uri="{FF2B5EF4-FFF2-40B4-BE49-F238E27FC236}">
                        <a16:creationId xmlns:a16="http://schemas.microsoft.com/office/drawing/2014/main" id="{ECF89A5E-A8CD-4C64-968A-B24160F6F162}"/>
                      </a:ext>
                    </a:extLst>
                  </p:cNvPr>
                  <p:cNvSpPr/>
                  <p:nvPr/>
                </p:nvSpPr>
                <p:spPr>
                  <a:xfrm>
                    <a:off x="2592926" y="203298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8" name="椭圆 67">
                    <a:extLst>
                      <a:ext uri="{FF2B5EF4-FFF2-40B4-BE49-F238E27FC236}">
                        <a16:creationId xmlns:a16="http://schemas.microsoft.com/office/drawing/2014/main" id="{C427CEF2-98AE-4493-B1FB-F916B9A4345E}"/>
                      </a:ext>
                    </a:extLst>
                  </p:cNvPr>
                  <p:cNvSpPr/>
                  <p:nvPr/>
                </p:nvSpPr>
                <p:spPr>
                  <a:xfrm>
                    <a:off x="225621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69" name="椭圆 68">
                    <a:extLst>
                      <a:ext uri="{FF2B5EF4-FFF2-40B4-BE49-F238E27FC236}">
                        <a16:creationId xmlns:a16="http://schemas.microsoft.com/office/drawing/2014/main" id="{89A286C7-B89D-4A7A-943F-218697447FF5}"/>
                      </a:ext>
                    </a:extLst>
                  </p:cNvPr>
                  <p:cNvSpPr/>
                  <p:nvPr/>
                </p:nvSpPr>
                <p:spPr>
                  <a:xfrm>
                    <a:off x="2911689" y="2370337"/>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70" name="椭圆 69">
                    <a:extLst>
                      <a:ext uri="{FF2B5EF4-FFF2-40B4-BE49-F238E27FC236}">
                        <a16:creationId xmlns:a16="http://schemas.microsoft.com/office/drawing/2014/main" id="{629634C8-9CB2-4CFE-8E80-A26C2AF7CEA9}"/>
                      </a:ext>
                    </a:extLst>
                  </p:cNvPr>
                  <p:cNvSpPr/>
                  <p:nvPr/>
                </p:nvSpPr>
                <p:spPr>
                  <a:xfrm>
                    <a:off x="2592925" y="2707689"/>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71" name="椭圆 70">
                    <a:extLst>
                      <a:ext uri="{FF2B5EF4-FFF2-40B4-BE49-F238E27FC236}">
                        <a16:creationId xmlns:a16="http://schemas.microsoft.com/office/drawing/2014/main" id="{4573FADE-6FFC-4C05-B8B1-950037EAE22D}"/>
                      </a:ext>
                    </a:extLst>
                  </p:cNvPr>
                  <p:cNvSpPr/>
                  <p:nvPr/>
                </p:nvSpPr>
                <p:spPr>
                  <a:xfrm>
                    <a:off x="2256219"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72" name="椭圆 71">
                    <a:extLst>
                      <a:ext uri="{FF2B5EF4-FFF2-40B4-BE49-F238E27FC236}">
                        <a16:creationId xmlns:a16="http://schemas.microsoft.com/office/drawing/2014/main" id="{CEE81843-4B6F-4EED-8FF4-68C85A4258F7}"/>
                      </a:ext>
                    </a:extLst>
                  </p:cNvPr>
                  <p:cNvSpPr/>
                  <p:nvPr/>
                </p:nvSpPr>
                <p:spPr>
                  <a:xfrm>
                    <a:off x="2924496" y="3189303"/>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73" name="椭圆 72">
                    <a:extLst>
                      <a:ext uri="{FF2B5EF4-FFF2-40B4-BE49-F238E27FC236}">
                        <a16:creationId xmlns:a16="http://schemas.microsoft.com/office/drawing/2014/main" id="{16D86729-C14E-43C4-932B-82C0E144C8A6}"/>
                      </a:ext>
                    </a:extLst>
                  </p:cNvPr>
                  <p:cNvSpPr/>
                  <p:nvPr/>
                </p:nvSpPr>
                <p:spPr>
                  <a:xfrm>
                    <a:off x="2592925" y="3630226"/>
                    <a:ext cx="221296" cy="2396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74" name="直接连接符 73">
                    <a:extLst>
                      <a:ext uri="{FF2B5EF4-FFF2-40B4-BE49-F238E27FC236}">
                        <a16:creationId xmlns:a16="http://schemas.microsoft.com/office/drawing/2014/main" id="{D0D31066-766C-4DBE-BE63-099D17814806}"/>
                      </a:ext>
                    </a:extLst>
                  </p:cNvPr>
                  <p:cNvCxnSpPr>
                    <a:stCxn id="67" idx="3"/>
                    <a:endCxn id="68" idx="7"/>
                  </p:cNvCxnSpPr>
                  <p:nvPr/>
                </p:nvCxnSpPr>
                <p:spPr>
                  <a:xfrm flipH="1">
                    <a:off x="2445107" y="2237580"/>
                    <a:ext cx="180227"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AC17FB1A-9F4B-49A7-8588-8150DFAFB1EA}"/>
                      </a:ext>
                    </a:extLst>
                  </p:cNvPr>
                  <p:cNvCxnSpPr>
                    <a:stCxn id="67" idx="5"/>
                    <a:endCxn id="69" idx="1"/>
                  </p:cNvCxnSpPr>
                  <p:nvPr/>
                </p:nvCxnSpPr>
                <p:spPr>
                  <a:xfrm>
                    <a:off x="2781814" y="2237580"/>
                    <a:ext cx="162283" cy="167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E10D3089-7D02-4491-8E16-FF8A1FBA184B}"/>
                      </a:ext>
                    </a:extLst>
                  </p:cNvPr>
                  <p:cNvCxnSpPr>
                    <a:stCxn id="68" idx="5"/>
                    <a:endCxn id="70" idx="1"/>
                  </p:cNvCxnSpPr>
                  <p:nvPr/>
                </p:nvCxnSpPr>
                <p:spPr>
                  <a:xfrm>
                    <a:off x="2445107" y="2574931"/>
                    <a:ext cx="180226"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73F9C77-AF64-4FAA-9D2A-3AC37E614D3B}"/>
                      </a:ext>
                    </a:extLst>
                  </p:cNvPr>
                  <p:cNvCxnSpPr>
                    <a:stCxn id="69" idx="3"/>
                    <a:endCxn id="70" idx="7"/>
                  </p:cNvCxnSpPr>
                  <p:nvPr/>
                </p:nvCxnSpPr>
                <p:spPr>
                  <a:xfrm flipH="1">
                    <a:off x="2781813" y="2574931"/>
                    <a:ext cx="162284" cy="167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A843CF6-4BE9-4E64-AD55-96C6B232508C}"/>
                      </a:ext>
                    </a:extLst>
                  </p:cNvPr>
                  <p:cNvCxnSpPr>
                    <a:stCxn id="70" idx="3"/>
                    <a:endCxn id="71" idx="0"/>
                  </p:cNvCxnSpPr>
                  <p:nvPr/>
                </p:nvCxnSpPr>
                <p:spPr>
                  <a:xfrm flipH="1">
                    <a:off x="2366867" y="2912283"/>
                    <a:ext cx="258466"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E6F2E636-C665-4565-A37D-F4580C4A63B4}"/>
                      </a:ext>
                    </a:extLst>
                  </p:cNvPr>
                  <p:cNvCxnSpPr>
                    <a:stCxn id="70" idx="5"/>
                    <a:endCxn id="72" idx="0"/>
                  </p:cNvCxnSpPr>
                  <p:nvPr/>
                </p:nvCxnSpPr>
                <p:spPr>
                  <a:xfrm>
                    <a:off x="2781813" y="2912283"/>
                    <a:ext cx="253331" cy="277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0BE088DB-6080-4679-9101-F3E15722F696}"/>
                      </a:ext>
                    </a:extLst>
                  </p:cNvPr>
                  <p:cNvCxnSpPr>
                    <a:stCxn id="71" idx="5"/>
                    <a:endCxn id="73" idx="0"/>
                  </p:cNvCxnSpPr>
                  <p:nvPr/>
                </p:nvCxnSpPr>
                <p:spPr>
                  <a:xfrm>
                    <a:off x="2445107" y="3393897"/>
                    <a:ext cx="258466" cy="236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3E72BD33-FB75-40F7-88D6-16E01AB37DD6}"/>
                      </a:ext>
                    </a:extLst>
                  </p:cNvPr>
                  <p:cNvCxnSpPr>
                    <a:stCxn id="72" idx="3"/>
                    <a:endCxn id="73" idx="0"/>
                  </p:cNvCxnSpPr>
                  <p:nvPr/>
                </p:nvCxnSpPr>
                <p:spPr>
                  <a:xfrm flipH="1">
                    <a:off x="2703573" y="3393897"/>
                    <a:ext cx="253331" cy="23632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3" name="任意多边形: 形状 82">
                  <a:extLst>
                    <a:ext uri="{FF2B5EF4-FFF2-40B4-BE49-F238E27FC236}">
                      <a16:creationId xmlns:a16="http://schemas.microsoft.com/office/drawing/2014/main" id="{9AFA7B95-A1DC-414A-8E79-A37C809EEE5C}"/>
                    </a:ext>
                  </a:extLst>
                </p:cNvPr>
                <p:cNvSpPr/>
                <p:nvPr/>
              </p:nvSpPr>
              <p:spPr>
                <a:xfrm>
                  <a:off x="4257069" y="1549677"/>
                  <a:ext cx="1220677" cy="905090"/>
                </a:xfrm>
                <a:custGeom>
                  <a:avLst/>
                  <a:gdLst>
                    <a:gd name="connsiteX0" fmla="*/ 412585 w 1220677"/>
                    <a:gd name="connsiteY0" fmla="*/ 30548 h 905090"/>
                    <a:gd name="connsiteX1" fmla="*/ 164011 w 1220677"/>
                    <a:gd name="connsiteY1" fmla="*/ 305756 h 905090"/>
                    <a:gd name="connsiteX2" fmla="*/ 30846 w 1220677"/>
                    <a:gd name="connsiteY2" fmla="*/ 492187 h 905090"/>
                    <a:gd name="connsiteX3" fmla="*/ 4213 w 1220677"/>
                    <a:gd name="connsiteY3" fmla="*/ 678618 h 905090"/>
                    <a:gd name="connsiteX4" fmla="*/ 57479 w 1220677"/>
                    <a:gd name="connsiteY4" fmla="*/ 847294 h 905090"/>
                    <a:gd name="connsiteX5" fmla="*/ 519117 w 1220677"/>
                    <a:gd name="connsiteY5" fmla="*/ 802906 h 905090"/>
                    <a:gd name="connsiteX6" fmla="*/ 803203 w 1220677"/>
                    <a:gd name="connsiteY6" fmla="*/ 847294 h 905090"/>
                    <a:gd name="connsiteX7" fmla="*/ 1069533 w 1220677"/>
                    <a:gd name="connsiteY7" fmla="*/ 891682 h 905090"/>
                    <a:gd name="connsiteX8" fmla="*/ 1220453 w 1220677"/>
                    <a:gd name="connsiteY8" fmla="*/ 589841 h 905090"/>
                    <a:gd name="connsiteX9" fmla="*/ 1096166 w 1220677"/>
                    <a:gd name="connsiteY9" fmla="*/ 270245 h 905090"/>
                    <a:gd name="connsiteX10" fmla="*/ 820958 w 1220677"/>
                    <a:gd name="connsiteY10" fmla="*/ 92692 h 905090"/>
                    <a:gd name="connsiteX11" fmla="*/ 625649 w 1220677"/>
                    <a:gd name="connsiteY11" fmla="*/ 12793 h 905090"/>
                    <a:gd name="connsiteX12" fmla="*/ 412585 w 1220677"/>
                    <a:gd name="connsiteY12" fmla="*/ 30548 h 905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677" h="905090">
                      <a:moveTo>
                        <a:pt x="412585" y="30548"/>
                      </a:moveTo>
                      <a:cubicBezTo>
                        <a:pt x="335645" y="79375"/>
                        <a:pt x="227634" y="228816"/>
                        <a:pt x="164011" y="305756"/>
                      </a:cubicBezTo>
                      <a:cubicBezTo>
                        <a:pt x="100388" y="382696"/>
                        <a:pt x="57479" y="430043"/>
                        <a:pt x="30846" y="492187"/>
                      </a:cubicBezTo>
                      <a:cubicBezTo>
                        <a:pt x="4213" y="554331"/>
                        <a:pt x="-226" y="619434"/>
                        <a:pt x="4213" y="678618"/>
                      </a:cubicBezTo>
                      <a:cubicBezTo>
                        <a:pt x="8652" y="737803"/>
                        <a:pt x="-28338" y="826579"/>
                        <a:pt x="57479" y="847294"/>
                      </a:cubicBezTo>
                      <a:cubicBezTo>
                        <a:pt x="143296" y="868009"/>
                        <a:pt x="394830" y="802906"/>
                        <a:pt x="519117" y="802906"/>
                      </a:cubicBezTo>
                      <a:cubicBezTo>
                        <a:pt x="643404" y="802906"/>
                        <a:pt x="803203" y="847294"/>
                        <a:pt x="803203" y="847294"/>
                      </a:cubicBezTo>
                      <a:cubicBezTo>
                        <a:pt x="894939" y="862090"/>
                        <a:pt x="999991" y="934591"/>
                        <a:pt x="1069533" y="891682"/>
                      </a:cubicBezTo>
                      <a:cubicBezTo>
                        <a:pt x="1139075" y="848773"/>
                        <a:pt x="1216014" y="693414"/>
                        <a:pt x="1220453" y="589841"/>
                      </a:cubicBezTo>
                      <a:cubicBezTo>
                        <a:pt x="1224892" y="486268"/>
                        <a:pt x="1162748" y="353103"/>
                        <a:pt x="1096166" y="270245"/>
                      </a:cubicBezTo>
                      <a:cubicBezTo>
                        <a:pt x="1029584" y="187387"/>
                        <a:pt x="899378" y="135601"/>
                        <a:pt x="820958" y="92692"/>
                      </a:cubicBezTo>
                      <a:cubicBezTo>
                        <a:pt x="742538" y="49783"/>
                        <a:pt x="695191" y="21671"/>
                        <a:pt x="625649" y="12793"/>
                      </a:cubicBezTo>
                      <a:cubicBezTo>
                        <a:pt x="556107" y="3915"/>
                        <a:pt x="489525" y="-18279"/>
                        <a:pt x="412585" y="30548"/>
                      </a:cubicBezTo>
                      <a:close/>
                    </a:path>
                  </a:pathLst>
                </a:custGeom>
                <a:noFill/>
                <a:ln>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0FCD3A1C-65F6-41E4-A695-925DF0D78F3C}"/>
                    </a:ext>
                  </a:extLst>
                </p:cNvPr>
                <p:cNvSpPr/>
                <p:nvPr/>
              </p:nvSpPr>
              <p:spPr>
                <a:xfrm>
                  <a:off x="4170900" y="2759976"/>
                  <a:ext cx="1395519" cy="1042372"/>
                </a:xfrm>
                <a:custGeom>
                  <a:avLst/>
                  <a:gdLst>
                    <a:gd name="connsiteX0" fmla="*/ 179158 w 1395519"/>
                    <a:gd name="connsiteY0" fmla="*/ 36490 h 1042372"/>
                    <a:gd name="connsiteX1" fmla="*/ 738451 w 1395519"/>
                    <a:gd name="connsiteY1" fmla="*/ 27612 h 1042372"/>
                    <a:gd name="connsiteX2" fmla="*/ 1253356 w 1395519"/>
                    <a:gd name="connsiteY2" fmla="*/ 63123 h 1042372"/>
                    <a:gd name="connsiteX3" fmla="*/ 1395399 w 1395519"/>
                    <a:gd name="connsiteY3" fmla="*/ 249554 h 1042372"/>
                    <a:gd name="connsiteX4" fmla="*/ 1271112 w 1395519"/>
                    <a:gd name="connsiteY4" fmla="*/ 613539 h 1042372"/>
                    <a:gd name="connsiteX5" fmla="*/ 942638 w 1395519"/>
                    <a:gd name="connsiteY5" fmla="*/ 950890 h 1042372"/>
                    <a:gd name="connsiteX6" fmla="*/ 658552 w 1395519"/>
                    <a:gd name="connsiteY6" fmla="*/ 1039667 h 1042372"/>
                    <a:gd name="connsiteX7" fmla="*/ 365589 w 1395519"/>
                    <a:gd name="connsiteY7" fmla="*/ 986401 h 1042372"/>
                    <a:gd name="connsiteX8" fmla="*/ 81504 w 1395519"/>
                    <a:gd name="connsiteY8" fmla="*/ 675682 h 1042372"/>
                    <a:gd name="connsiteX9" fmla="*/ 1605 w 1395519"/>
                    <a:gd name="connsiteY9" fmla="*/ 471496 h 1042372"/>
                    <a:gd name="connsiteX10" fmla="*/ 179158 w 1395519"/>
                    <a:gd name="connsiteY10" fmla="*/ 36490 h 104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5519" h="1042372">
                      <a:moveTo>
                        <a:pt x="179158" y="36490"/>
                      </a:moveTo>
                      <a:cubicBezTo>
                        <a:pt x="301966" y="-37491"/>
                        <a:pt x="559418" y="23173"/>
                        <a:pt x="738451" y="27612"/>
                      </a:cubicBezTo>
                      <a:cubicBezTo>
                        <a:pt x="917484" y="32051"/>
                        <a:pt x="1143865" y="26133"/>
                        <a:pt x="1253356" y="63123"/>
                      </a:cubicBezTo>
                      <a:cubicBezTo>
                        <a:pt x="1362847" y="100113"/>
                        <a:pt x="1392440" y="157818"/>
                        <a:pt x="1395399" y="249554"/>
                      </a:cubicBezTo>
                      <a:cubicBezTo>
                        <a:pt x="1398358" y="341290"/>
                        <a:pt x="1346572" y="496650"/>
                        <a:pt x="1271112" y="613539"/>
                      </a:cubicBezTo>
                      <a:cubicBezTo>
                        <a:pt x="1195652" y="730428"/>
                        <a:pt x="1044731" y="879869"/>
                        <a:pt x="942638" y="950890"/>
                      </a:cubicBezTo>
                      <a:cubicBezTo>
                        <a:pt x="840545" y="1021911"/>
                        <a:pt x="754727" y="1033749"/>
                        <a:pt x="658552" y="1039667"/>
                      </a:cubicBezTo>
                      <a:cubicBezTo>
                        <a:pt x="562377" y="1045586"/>
                        <a:pt x="461764" y="1047065"/>
                        <a:pt x="365589" y="986401"/>
                      </a:cubicBezTo>
                      <a:cubicBezTo>
                        <a:pt x="269414" y="925737"/>
                        <a:pt x="142168" y="761500"/>
                        <a:pt x="81504" y="675682"/>
                      </a:cubicBezTo>
                      <a:cubicBezTo>
                        <a:pt x="20840" y="589865"/>
                        <a:pt x="-7273" y="580987"/>
                        <a:pt x="1605" y="471496"/>
                      </a:cubicBezTo>
                      <a:cubicBezTo>
                        <a:pt x="10483" y="362005"/>
                        <a:pt x="56350" y="110471"/>
                        <a:pt x="179158" y="36490"/>
                      </a:cubicBezTo>
                      <a:close/>
                    </a:path>
                  </a:pathLst>
                </a:custGeom>
                <a:no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1CBE2929-A265-4E74-A203-EC76222EC703}"/>
                    </a:ext>
                  </a:extLst>
                </p:cNvPr>
                <p:cNvSpPr/>
                <p:nvPr/>
              </p:nvSpPr>
              <p:spPr>
                <a:xfrm>
                  <a:off x="4549274" y="2388093"/>
                  <a:ext cx="528911" cy="390643"/>
                </a:xfrm>
                <a:custGeom>
                  <a:avLst/>
                  <a:gdLst>
                    <a:gd name="connsiteX0" fmla="*/ 4971 w 528911"/>
                    <a:gd name="connsiteY0" fmla="*/ 88777 h 390643"/>
                    <a:gd name="connsiteX1" fmla="*/ 262423 w 528911"/>
                    <a:gd name="connsiteY1" fmla="*/ 0 h 390643"/>
                    <a:gd name="connsiteX2" fmla="*/ 502120 w 528911"/>
                    <a:gd name="connsiteY2" fmla="*/ 88777 h 390643"/>
                    <a:gd name="connsiteX3" fmla="*/ 493243 w 528911"/>
                    <a:gd name="connsiteY3" fmla="*/ 275208 h 390643"/>
                    <a:gd name="connsiteX4" fmla="*/ 235790 w 528911"/>
                    <a:gd name="connsiteY4" fmla="*/ 390618 h 390643"/>
                    <a:gd name="connsiteX5" fmla="*/ 102625 w 528911"/>
                    <a:gd name="connsiteY5" fmla="*/ 284086 h 390643"/>
                    <a:gd name="connsiteX6" fmla="*/ 4971 w 528911"/>
                    <a:gd name="connsiteY6" fmla="*/ 88777 h 39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911" h="390643">
                      <a:moveTo>
                        <a:pt x="4971" y="88777"/>
                      </a:moveTo>
                      <a:cubicBezTo>
                        <a:pt x="31604" y="41429"/>
                        <a:pt x="179565" y="0"/>
                        <a:pt x="262423" y="0"/>
                      </a:cubicBezTo>
                      <a:cubicBezTo>
                        <a:pt x="345281" y="0"/>
                        <a:pt x="463650" y="42909"/>
                        <a:pt x="502120" y="88777"/>
                      </a:cubicBezTo>
                      <a:cubicBezTo>
                        <a:pt x="540590" y="134645"/>
                        <a:pt x="537631" y="224901"/>
                        <a:pt x="493243" y="275208"/>
                      </a:cubicBezTo>
                      <a:cubicBezTo>
                        <a:pt x="448855" y="325515"/>
                        <a:pt x="300893" y="389138"/>
                        <a:pt x="235790" y="390618"/>
                      </a:cubicBezTo>
                      <a:cubicBezTo>
                        <a:pt x="170687" y="392098"/>
                        <a:pt x="139615" y="328474"/>
                        <a:pt x="102625" y="284086"/>
                      </a:cubicBezTo>
                      <a:cubicBezTo>
                        <a:pt x="65635" y="239698"/>
                        <a:pt x="-21662" y="136125"/>
                        <a:pt x="4971" y="88777"/>
                      </a:cubicBezTo>
                      <a:close/>
                    </a:path>
                  </a:pathLst>
                </a:custGeom>
                <a:noFill/>
                <a:ln>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40C45CEC-DB2D-459C-A354-AA82580D9D8C}"/>
                    </a:ext>
                  </a:extLst>
                </p:cNvPr>
                <p:cNvSpPr txBox="1"/>
                <p:nvPr/>
              </p:nvSpPr>
              <p:spPr>
                <a:xfrm>
                  <a:off x="5201473" y="1635822"/>
                  <a:ext cx="630876" cy="276999"/>
                </a:xfrm>
                <a:prstGeom prst="rect">
                  <a:avLst/>
                </a:prstGeom>
                <a:noFill/>
              </p:spPr>
              <p:txBody>
                <a:bodyPr wrap="square" rtlCol="0">
                  <a:spAutoFit/>
                </a:bodyPr>
                <a:lstStyle/>
                <a:p>
                  <a:r>
                    <a:rPr lang="en-US" altLang="zh-CN" sz="1200" dirty="0"/>
                    <a:t>C31</a:t>
                  </a:r>
                  <a:endParaRPr lang="zh-CN" altLang="en-US" sz="1200" dirty="0"/>
                </a:p>
              </p:txBody>
            </p:sp>
            <p:sp>
              <p:nvSpPr>
                <p:cNvPr id="88" name="文本框 87">
                  <a:extLst>
                    <a:ext uri="{FF2B5EF4-FFF2-40B4-BE49-F238E27FC236}">
                      <a16:creationId xmlns:a16="http://schemas.microsoft.com/office/drawing/2014/main" id="{CD4CCC22-CC88-467F-A4E0-AD130DCAFD4D}"/>
                    </a:ext>
                  </a:extLst>
                </p:cNvPr>
                <p:cNvSpPr txBox="1"/>
                <p:nvPr/>
              </p:nvSpPr>
              <p:spPr>
                <a:xfrm>
                  <a:off x="5026465" y="2453428"/>
                  <a:ext cx="630876" cy="276999"/>
                </a:xfrm>
                <a:prstGeom prst="rect">
                  <a:avLst/>
                </a:prstGeom>
                <a:noFill/>
              </p:spPr>
              <p:txBody>
                <a:bodyPr wrap="square" rtlCol="0">
                  <a:spAutoFit/>
                </a:bodyPr>
                <a:lstStyle/>
                <a:p>
                  <a:r>
                    <a:rPr lang="en-US" altLang="zh-CN" sz="1200" dirty="0"/>
                    <a:t>C32</a:t>
                  </a:r>
                  <a:endParaRPr lang="zh-CN" altLang="en-US" sz="1200" dirty="0"/>
                </a:p>
              </p:txBody>
            </p:sp>
            <p:sp>
              <p:nvSpPr>
                <p:cNvPr id="89" name="文本框 88">
                  <a:extLst>
                    <a:ext uri="{FF2B5EF4-FFF2-40B4-BE49-F238E27FC236}">
                      <a16:creationId xmlns:a16="http://schemas.microsoft.com/office/drawing/2014/main" id="{A18C24E6-DC10-49BA-846A-036BF3255F51}"/>
                    </a:ext>
                  </a:extLst>
                </p:cNvPr>
                <p:cNvSpPr txBox="1"/>
                <p:nvPr/>
              </p:nvSpPr>
              <p:spPr>
                <a:xfrm>
                  <a:off x="5345425" y="3350110"/>
                  <a:ext cx="630876" cy="276999"/>
                </a:xfrm>
                <a:prstGeom prst="rect">
                  <a:avLst/>
                </a:prstGeom>
                <a:noFill/>
              </p:spPr>
              <p:txBody>
                <a:bodyPr wrap="square" rtlCol="0">
                  <a:spAutoFit/>
                </a:bodyPr>
                <a:lstStyle/>
                <a:p>
                  <a:r>
                    <a:rPr lang="en-US" altLang="zh-CN" sz="1200" dirty="0"/>
                    <a:t>C33</a:t>
                  </a:r>
                  <a:endParaRPr lang="zh-CN" altLang="en-US" sz="1200" dirty="0"/>
                </a:p>
              </p:txBody>
            </p:sp>
          </p:grpSp>
          <p:sp>
            <p:nvSpPr>
              <p:cNvPr id="95" name="文本框 94">
                <a:extLst>
                  <a:ext uri="{FF2B5EF4-FFF2-40B4-BE49-F238E27FC236}">
                    <a16:creationId xmlns:a16="http://schemas.microsoft.com/office/drawing/2014/main" id="{452B45C0-9FBD-457D-ADA3-E69690486243}"/>
                  </a:ext>
                </a:extLst>
              </p:cNvPr>
              <p:cNvSpPr txBox="1"/>
              <p:nvPr/>
            </p:nvSpPr>
            <p:spPr>
              <a:xfrm>
                <a:off x="1508784" y="3973944"/>
                <a:ext cx="918833" cy="276999"/>
              </a:xfrm>
              <a:prstGeom prst="rect">
                <a:avLst/>
              </a:prstGeom>
              <a:noFill/>
            </p:spPr>
            <p:txBody>
              <a:bodyPr wrap="square" rtlCol="0">
                <a:spAutoFit/>
              </a:bodyPr>
              <a:lstStyle/>
              <a:p>
                <a:r>
                  <a:rPr lang="zh-CN" altLang="en-US" sz="1200" dirty="0"/>
                  <a:t>划分结果</a:t>
                </a:r>
                <a:r>
                  <a:rPr lang="en-US" altLang="zh-CN" sz="1200" dirty="0"/>
                  <a:t>1</a:t>
                </a:r>
                <a:endParaRPr lang="zh-CN" altLang="en-US" sz="1200" dirty="0"/>
              </a:p>
            </p:txBody>
          </p:sp>
          <p:sp>
            <p:nvSpPr>
              <p:cNvPr id="96" name="文本框 95">
                <a:extLst>
                  <a:ext uri="{FF2B5EF4-FFF2-40B4-BE49-F238E27FC236}">
                    <a16:creationId xmlns:a16="http://schemas.microsoft.com/office/drawing/2014/main" id="{D0E533BF-55A9-4C21-9B9D-3F633CC9F975}"/>
                  </a:ext>
                </a:extLst>
              </p:cNvPr>
              <p:cNvSpPr txBox="1"/>
              <p:nvPr/>
            </p:nvSpPr>
            <p:spPr>
              <a:xfrm>
                <a:off x="2925329" y="3979032"/>
                <a:ext cx="918833" cy="276999"/>
              </a:xfrm>
              <a:prstGeom prst="rect">
                <a:avLst/>
              </a:prstGeom>
              <a:noFill/>
            </p:spPr>
            <p:txBody>
              <a:bodyPr wrap="square" rtlCol="0">
                <a:spAutoFit/>
              </a:bodyPr>
              <a:lstStyle/>
              <a:p>
                <a:r>
                  <a:rPr lang="zh-CN" altLang="en-US" sz="1200" dirty="0"/>
                  <a:t>划分结果</a:t>
                </a:r>
                <a:r>
                  <a:rPr lang="en-US" altLang="zh-CN" sz="1200" dirty="0"/>
                  <a:t>2</a:t>
                </a:r>
                <a:endParaRPr lang="zh-CN" altLang="en-US" sz="1200" dirty="0"/>
              </a:p>
            </p:txBody>
          </p:sp>
          <p:sp>
            <p:nvSpPr>
              <p:cNvPr id="97" name="文本框 96">
                <a:extLst>
                  <a:ext uri="{FF2B5EF4-FFF2-40B4-BE49-F238E27FC236}">
                    <a16:creationId xmlns:a16="http://schemas.microsoft.com/office/drawing/2014/main" id="{F70EFF49-5A0C-40AF-9E7B-0B4D1AF0B3DB}"/>
                  </a:ext>
                </a:extLst>
              </p:cNvPr>
              <p:cNvSpPr txBox="1"/>
              <p:nvPr/>
            </p:nvSpPr>
            <p:spPr>
              <a:xfrm>
                <a:off x="4378672" y="3979031"/>
                <a:ext cx="918833" cy="276999"/>
              </a:xfrm>
              <a:prstGeom prst="rect">
                <a:avLst/>
              </a:prstGeom>
              <a:noFill/>
            </p:spPr>
            <p:txBody>
              <a:bodyPr wrap="square" rtlCol="0">
                <a:spAutoFit/>
              </a:bodyPr>
              <a:lstStyle/>
              <a:p>
                <a:r>
                  <a:rPr lang="zh-CN" altLang="en-US" sz="1200" dirty="0"/>
                  <a:t>划分结果</a:t>
                </a:r>
                <a:r>
                  <a:rPr lang="en-US" altLang="zh-CN" sz="1200" dirty="0"/>
                  <a:t>3</a:t>
                </a:r>
                <a:endParaRPr lang="zh-CN" altLang="en-US" sz="1200" dirty="0"/>
              </a:p>
            </p:txBody>
          </p:sp>
        </p:grpSp>
        <p:sp>
          <p:nvSpPr>
            <p:cNvPr id="3" name="任意多边形: 形状 2">
              <a:extLst>
                <a:ext uri="{FF2B5EF4-FFF2-40B4-BE49-F238E27FC236}">
                  <a16:creationId xmlns:a16="http://schemas.microsoft.com/office/drawing/2014/main" id="{3139E9F4-7F55-4911-B4A7-9C23B7E0D6A8}"/>
                </a:ext>
              </a:extLst>
            </p:cNvPr>
            <p:cNvSpPr/>
            <p:nvPr/>
          </p:nvSpPr>
          <p:spPr>
            <a:xfrm>
              <a:off x="809012" y="4018520"/>
              <a:ext cx="1507194" cy="1139779"/>
            </a:xfrm>
            <a:custGeom>
              <a:avLst/>
              <a:gdLst>
                <a:gd name="connsiteX0" fmla="*/ 177553 w 1485539"/>
                <a:gd name="connsiteY0" fmla="*/ 64576 h 1139779"/>
                <a:gd name="connsiteX1" fmla="*/ 665825 w 1485539"/>
                <a:gd name="connsiteY1" fmla="*/ 2432 h 1139779"/>
                <a:gd name="connsiteX2" fmla="*/ 1367161 w 1485539"/>
                <a:gd name="connsiteY2" fmla="*/ 82331 h 1139779"/>
                <a:gd name="connsiteX3" fmla="*/ 1464815 w 1485539"/>
                <a:gd name="connsiteY3" fmla="*/ 570603 h 1139779"/>
                <a:gd name="connsiteX4" fmla="*/ 1145219 w 1485539"/>
                <a:gd name="connsiteY4" fmla="*/ 961220 h 1139779"/>
                <a:gd name="connsiteX5" fmla="*/ 701336 w 1485539"/>
                <a:gd name="connsiteY5" fmla="*/ 1138774 h 1139779"/>
                <a:gd name="connsiteX6" fmla="*/ 150920 w 1485539"/>
                <a:gd name="connsiteY6" fmla="*/ 890199 h 1139779"/>
                <a:gd name="connsiteX7" fmla="*/ 0 w 1485539"/>
                <a:gd name="connsiteY7" fmla="*/ 464071 h 1139779"/>
                <a:gd name="connsiteX8" fmla="*/ 177553 w 1485539"/>
                <a:gd name="connsiteY8" fmla="*/ 64576 h 1139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5539" h="1139779">
                  <a:moveTo>
                    <a:pt x="177553" y="64576"/>
                  </a:moveTo>
                  <a:cubicBezTo>
                    <a:pt x="288524" y="-12364"/>
                    <a:pt x="467557" y="-527"/>
                    <a:pt x="665825" y="2432"/>
                  </a:cubicBezTo>
                  <a:cubicBezTo>
                    <a:pt x="864093" y="5391"/>
                    <a:pt x="1233996" y="-12364"/>
                    <a:pt x="1367161" y="82331"/>
                  </a:cubicBezTo>
                  <a:cubicBezTo>
                    <a:pt x="1500326" y="177026"/>
                    <a:pt x="1501805" y="424122"/>
                    <a:pt x="1464815" y="570603"/>
                  </a:cubicBezTo>
                  <a:cubicBezTo>
                    <a:pt x="1427825" y="717084"/>
                    <a:pt x="1272466" y="866525"/>
                    <a:pt x="1145219" y="961220"/>
                  </a:cubicBezTo>
                  <a:cubicBezTo>
                    <a:pt x="1017973" y="1055915"/>
                    <a:pt x="867053" y="1150611"/>
                    <a:pt x="701336" y="1138774"/>
                  </a:cubicBezTo>
                  <a:cubicBezTo>
                    <a:pt x="535620" y="1126937"/>
                    <a:pt x="267809" y="1002650"/>
                    <a:pt x="150920" y="890199"/>
                  </a:cubicBezTo>
                  <a:cubicBezTo>
                    <a:pt x="34031" y="777748"/>
                    <a:pt x="0" y="595756"/>
                    <a:pt x="0" y="464071"/>
                  </a:cubicBezTo>
                  <a:cubicBezTo>
                    <a:pt x="0" y="332386"/>
                    <a:pt x="66582" y="141516"/>
                    <a:pt x="177553" y="64576"/>
                  </a:cubicBezTo>
                  <a:close/>
                </a:path>
              </a:pathLst>
            </a:cu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任意多边形: 形状 4">
              <a:extLst>
                <a:ext uri="{FF2B5EF4-FFF2-40B4-BE49-F238E27FC236}">
                  <a16:creationId xmlns:a16="http://schemas.microsoft.com/office/drawing/2014/main" id="{EB52F6D0-1B11-4AEF-B20A-9E17F3C649E3}"/>
                </a:ext>
              </a:extLst>
            </p:cNvPr>
            <p:cNvSpPr/>
            <p:nvPr/>
          </p:nvSpPr>
          <p:spPr>
            <a:xfrm>
              <a:off x="2438388" y="3443369"/>
              <a:ext cx="1397084" cy="1587536"/>
            </a:xfrm>
            <a:custGeom>
              <a:avLst/>
              <a:gdLst>
                <a:gd name="connsiteX0" fmla="*/ 224913 w 1397084"/>
                <a:gd name="connsiteY0" fmla="*/ 285252 h 1587536"/>
                <a:gd name="connsiteX1" fmla="*/ 526754 w 1397084"/>
                <a:gd name="connsiteY1" fmla="*/ 98821 h 1587536"/>
                <a:gd name="connsiteX2" fmla="*/ 686552 w 1397084"/>
                <a:gd name="connsiteY2" fmla="*/ 1167 h 1587536"/>
                <a:gd name="connsiteX3" fmla="*/ 961760 w 1397084"/>
                <a:gd name="connsiteY3" fmla="*/ 160965 h 1587536"/>
                <a:gd name="connsiteX4" fmla="*/ 1183701 w 1397084"/>
                <a:gd name="connsiteY4" fmla="*/ 374029 h 1587536"/>
                <a:gd name="connsiteX5" fmla="*/ 1396765 w 1397084"/>
                <a:gd name="connsiteY5" fmla="*/ 880056 h 1587536"/>
                <a:gd name="connsiteX6" fmla="*/ 1219212 w 1397084"/>
                <a:gd name="connsiteY6" fmla="*/ 1315062 h 1587536"/>
                <a:gd name="connsiteX7" fmla="*/ 757573 w 1397084"/>
                <a:gd name="connsiteY7" fmla="*/ 1581392 h 1587536"/>
                <a:gd name="connsiteX8" fmla="*/ 322567 w 1397084"/>
                <a:gd name="connsiteY8" fmla="*/ 1465982 h 1587536"/>
                <a:gd name="connsiteX9" fmla="*/ 20727 w 1397084"/>
                <a:gd name="connsiteY9" fmla="*/ 1066487 h 1587536"/>
                <a:gd name="connsiteX10" fmla="*/ 47360 w 1397084"/>
                <a:gd name="connsiteY10" fmla="*/ 462806 h 1587536"/>
                <a:gd name="connsiteX11" fmla="*/ 224913 w 1397084"/>
                <a:gd name="connsiteY11" fmla="*/ 285252 h 158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7084" h="1587536">
                  <a:moveTo>
                    <a:pt x="224913" y="285252"/>
                  </a:moveTo>
                  <a:cubicBezTo>
                    <a:pt x="304812" y="224588"/>
                    <a:pt x="526754" y="98821"/>
                    <a:pt x="526754" y="98821"/>
                  </a:cubicBezTo>
                  <a:cubicBezTo>
                    <a:pt x="603694" y="51473"/>
                    <a:pt x="614051" y="-9190"/>
                    <a:pt x="686552" y="1167"/>
                  </a:cubicBezTo>
                  <a:cubicBezTo>
                    <a:pt x="759053" y="11524"/>
                    <a:pt x="878902" y="98822"/>
                    <a:pt x="961760" y="160965"/>
                  </a:cubicBezTo>
                  <a:cubicBezTo>
                    <a:pt x="1044618" y="223108"/>
                    <a:pt x="1111200" y="254180"/>
                    <a:pt x="1183701" y="374029"/>
                  </a:cubicBezTo>
                  <a:cubicBezTo>
                    <a:pt x="1256202" y="493878"/>
                    <a:pt x="1390847" y="723217"/>
                    <a:pt x="1396765" y="880056"/>
                  </a:cubicBezTo>
                  <a:cubicBezTo>
                    <a:pt x="1402683" y="1036895"/>
                    <a:pt x="1325744" y="1198173"/>
                    <a:pt x="1219212" y="1315062"/>
                  </a:cubicBezTo>
                  <a:cubicBezTo>
                    <a:pt x="1112680" y="1431951"/>
                    <a:pt x="907014" y="1556239"/>
                    <a:pt x="757573" y="1581392"/>
                  </a:cubicBezTo>
                  <a:cubicBezTo>
                    <a:pt x="608132" y="1606545"/>
                    <a:pt x="445375" y="1551799"/>
                    <a:pt x="322567" y="1465982"/>
                  </a:cubicBezTo>
                  <a:cubicBezTo>
                    <a:pt x="199759" y="1380165"/>
                    <a:pt x="66595" y="1233683"/>
                    <a:pt x="20727" y="1066487"/>
                  </a:cubicBezTo>
                  <a:cubicBezTo>
                    <a:pt x="-25141" y="899291"/>
                    <a:pt x="14809" y="588573"/>
                    <a:pt x="47360" y="462806"/>
                  </a:cubicBezTo>
                  <a:cubicBezTo>
                    <a:pt x="79911" y="337039"/>
                    <a:pt x="145014" y="345916"/>
                    <a:pt x="224913" y="285252"/>
                  </a:cubicBezTo>
                  <a:close/>
                </a:path>
              </a:pathLst>
            </a:custGeom>
            <a:noFill/>
            <a:ln>
              <a:solidFill>
                <a:schemeClr val="accent1">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05" name="直接连接符 104">
            <a:extLst>
              <a:ext uri="{FF2B5EF4-FFF2-40B4-BE49-F238E27FC236}">
                <a16:creationId xmlns:a16="http://schemas.microsoft.com/office/drawing/2014/main" id="{EFDBE7FB-4469-4D16-B852-E3FAC8C6E184}"/>
              </a:ext>
            </a:extLst>
          </p:cNvPr>
          <p:cNvCxnSpPr>
            <a:cxnSpLocks/>
            <a:stCxn id="98" idx="4"/>
            <a:endCxn id="103" idx="1"/>
          </p:cNvCxnSpPr>
          <p:nvPr/>
        </p:nvCxnSpPr>
        <p:spPr>
          <a:xfrm>
            <a:off x="8075678" y="2925896"/>
            <a:ext cx="1164828" cy="141274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8D488FC4-06AC-49B7-9ECB-310E54960656}"/>
              </a:ext>
            </a:extLst>
          </p:cNvPr>
          <p:cNvSpPr txBox="1"/>
          <p:nvPr/>
        </p:nvSpPr>
        <p:spPr>
          <a:xfrm>
            <a:off x="8348720" y="3770772"/>
            <a:ext cx="434386" cy="261610"/>
          </a:xfrm>
          <a:prstGeom prst="rect">
            <a:avLst/>
          </a:prstGeom>
          <a:noFill/>
        </p:spPr>
        <p:txBody>
          <a:bodyPr wrap="square" rtlCol="0">
            <a:spAutoFit/>
          </a:bodyPr>
          <a:lstStyle/>
          <a:p>
            <a:r>
              <a:rPr lang="en-US" altLang="zh-CN" sz="1100"/>
              <a:t>1/7</a:t>
            </a:r>
            <a:endParaRPr lang="zh-CN" altLang="en-US" sz="1100" dirty="0"/>
          </a:p>
        </p:txBody>
      </p:sp>
    </p:spTree>
    <p:extLst>
      <p:ext uri="{BB962C8B-B14F-4D97-AF65-F5344CB8AC3E}">
        <p14:creationId xmlns:p14="http://schemas.microsoft.com/office/powerpoint/2010/main" val="243481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62CB1-0CD9-4168-BDAA-9601AE5B686D}"/>
              </a:ext>
            </a:extLst>
          </p:cNvPr>
          <p:cNvSpPr>
            <a:spLocks noGrp="1"/>
          </p:cNvSpPr>
          <p:nvPr>
            <p:ph type="title"/>
          </p:nvPr>
        </p:nvSpPr>
        <p:spPr/>
        <p:txBody>
          <a:bodyPr/>
          <a:lstStyle/>
          <a:p>
            <a:r>
              <a:rPr lang="zh-CN" altLang="en-US" dirty="0"/>
              <a:t>集成思想的具体应用</a:t>
            </a:r>
            <a:r>
              <a:rPr lang="en-US" altLang="zh-CN" dirty="0"/>
              <a:t>1</a:t>
            </a:r>
            <a:endParaRPr lang="zh-CN" altLang="en-US" dirty="0"/>
          </a:p>
        </p:txBody>
      </p:sp>
      <p:sp>
        <p:nvSpPr>
          <p:cNvPr id="3" name="内容占位符 2">
            <a:extLst>
              <a:ext uri="{FF2B5EF4-FFF2-40B4-BE49-F238E27FC236}">
                <a16:creationId xmlns:a16="http://schemas.microsoft.com/office/drawing/2014/main" id="{03882A76-73C8-4882-B6DC-AFC36CFB3E86}"/>
              </a:ext>
            </a:extLst>
          </p:cNvPr>
          <p:cNvSpPr>
            <a:spLocks noGrp="1"/>
          </p:cNvSpPr>
          <p:nvPr>
            <p:ph idx="1"/>
          </p:nvPr>
        </p:nvSpPr>
        <p:spPr/>
        <p:txBody>
          <a:bodyPr/>
          <a:lstStyle/>
          <a:p>
            <a:r>
              <a:rPr lang="zh-CN" altLang="en-US" dirty="0"/>
              <a:t>算法的</a:t>
            </a:r>
            <a:r>
              <a:rPr lang="zh-CN" altLang="en-US" dirty="0">
                <a:solidFill>
                  <a:srgbClr val="FF0000"/>
                </a:solidFill>
              </a:rPr>
              <a:t>第三步，</a:t>
            </a:r>
            <a:r>
              <a:rPr lang="zh-CN" altLang="en-US" dirty="0">
                <a:solidFill>
                  <a:schemeClr val="tx1"/>
                </a:solidFill>
              </a:rPr>
              <a:t>我们将</a:t>
            </a:r>
            <a:r>
              <a:rPr lang="zh-CN" altLang="en-US" dirty="0">
                <a:solidFill>
                  <a:srgbClr val="FF0000"/>
                </a:solidFill>
              </a:rPr>
              <a:t>第二步</a:t>
            </a:r>
            <a:r>
              <a:rPr lang="zh-CN" altLang="en-US" dirty="0">
                <a:solidFill>
                  <a:schemeClr val="tx1"/>
                </a:solidFill>
              </a:rPr>
              <a:t>中得到的</a:t>
            </a:r>
            <a:r>
              <a:rPr lang="en-US" altLang="zh-CN" dirty="0">
                <a:solidFill>
                  <a:schemeClr val="tx1"/>
                </a:solidFill>
              </a:rPr>
              <a:t>Consensus Graph</a:t>
            </a:r>
            <a:r>
              <a:rPr lang="zh-CN" altLang="en-US" dirty="0">
                <a:solidFill>
                  <a:schemeClr val="tx1"/>
                </a:solidFill>
              </a:rPr>
              <a:t>（由上一步可知，这张图中的每一个节点表示一个社区划分）使用算法再一次进行聚类，得到一个新的网络结构划分，在文章中被称之为</a:t>
            </a:r>
            <a:r>
              <a:rPr lang="en-US" altLang="zh-CN" dirty="0">
                <a:solidFill>
                  <a:schemeClr val="tx1"/>
                </a:solidFill>
              </a:rPr>
              <a:t>meta communities</a:t>
            </a:r>
            <a:r>
              <a:rPr lang="zh-CN" altLang="en-US" dirty="0">
                <a:solidFill>
                  <a:schemeClr val="tx1"/>
                </a:solidFill>
              </a:rPr>
              <a:t>，每个所谓的“元社区”是一个社区划分，社区内的成员就是</a:t>
            </a:r>
            <a:r>
              <a:rPr lang="zh-CN" altLang="en-US" dirty="0">
                <a:solidFill>
                  <a:srgbClr val="FF0000"/>
                </a:solidFill>
              </a:rPr>
              <a:t>第二步</a:t>
            </a:r>
            <a:r>
              <a:rPr lang="zh-CN" altLang="en-US" dirty="0">
                <a:solidFill>
                  <a:schemeClr val="tx1"/>
                </a:solidFill>
              </a:rPr>
              <a:t>得到的社区结构。</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由上述定义可知，元社区其实就是社区的社区，即每一个元社区内的成员都是一个社区。</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下页</a:t>
            </a:r>
            <a:r>
              <a:rPr lang="en-US" altLang="zh-CN" dirty="0">
                <a:solidFill>
                  <a:schemeClr val="tx1"/>
                </a:solidFill>
              </a:rPr>
              <a:t>PPT</a:t>
            </a:r>
            <a:r>
              <a:rPr lang="zh-CN" altLang="en-US" dirty="0">
                <a:solidFill>
                  <a:schemeClr val="tx1"/>
                </a:solidFill>
              </a:rPr>
              <a:t>给出“元社区”的图例表示。</a:t>
            </a:r>
            <a:endParaRPr lang="en-US" altLang="zh-CN" dirty="0">
              <a:solidFill>
                <a:schemeClr val="tx1"/>
              </a:solidFill>
            </a:endParaRPr>
          </a:p>
          <a:p>
            <a:endParaRPr lang="en-US" altLang="zh-CN" dirty="0">
              <a:solidFill>
                <a:schemeClr val="tx1"/>
              </a:solidFill>
            </a:endParaRPr>
          </a:p>
        </p:txBody>
      </p:sp>
    </p:spTree>
    <p:extLst>
      <p:ext uri="{BB962C8B-B14F-4D97-AF65-F5344CB8AC3E}">
        <p14:creationId xmlns:p14="http://schemas.microsoft.com/office/powerpoint/2010/main" val="340222960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1099</TotalTime>
  <Words>3300</Words>
  <Application>Microsoft Office PowerPoint</Application>
  <PresentationFormat>宽屏</PresentationFormat>
  <Paragraphs>429</Paragraphs>
  <Slides>24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0" baseType="lpstr">
      <vt:lpstr>幼圆</vt:lpstr>
      <vt:lpstr>Arial</vt:lpstr>
      <vt:lpstr>Century Gothic</vt:lpstr>
      <vt:lpstr>Wingdings 3</vt:lpstr>
      <vt:lpstr>丝状</vt:lpstr>
      <vt:lpstr>AxMath</vt:lpstr>
      <vt:lpstr>集成思想在社区发现中的应用</vt:lpstr>
      <vt:lpstr>参考文献</vt:lpstr>
      <vt:lpstr>现有社区发现算法的缺点</vt:lpstr>
      <vt:lpstr>集成思想</vt:lpstr>
      <vt:lpstr>集成思想的具体应用1</vt:lpstr>
      <vt:lpstr>集成思想的具体应用1</vt:lpstr>
      <vt:lpstr>集成思想的具体应用1</vt:lpstr>
      <vt:lpstr>集成思想的具体应用1</vt:lpstr>
      <vt:lpstr>集成思想的具体应用1</vt:lpstr>
      <vt:lpstr>PowerPoint 演示文稿</vt:lpstr>
      <vt:lpstr>集成思想的具体应用1</vt:lpstr>
      <vt:lpstr>集成思想的具体应用1</vt:lpstr>
      <vt:lpstr>集成思想的具体应用1</vt:lpstr>
      <vt:lpstr>PowerPoint 演示文稿</vt:lpstr>
      <vt:lpstr>在第一个应用中集成思想体现出的缺点</vt:lpstr>
      <vt:lpstr>集成思想的具体应用2</vt:lpstr>
      <vt:lpstr>集成思想的具体应用2</vt:lpstr>
      <vt:lpstr>集成思想的具体应用2</vt:lpstr>
      <vt:lpstr>集成思想的具体应用2</vt:lpstr>
      <vt:lpstr>集成思想的具体应用3</vt:lpstr>
      <vt:lpstr>集成思想的具体应用3</vt:lpstr>
      <vt:lpstr>集成思想的具体应用3</vt:lpstr>
      <vt:lpstr>总结</vt:lpstr>
      <vt:lpstr>检验社区分划好坏的指标——标准化互信息（NMI）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集成思想在社区发现中的应用</dc:title>
  <dc:creator>泓镔 徐</dc:creator>
  <cp:lastModifiedBy>泓镔 徐</cp:lastModifiedBy>
  <cp:revision>78</cp:revision>
  <dcterms:created xsi:type="dcterms:W3CDTF">2020-10-10T01:22:45Z</dcterms:created>
  <dcterms:modified xsi:type="dcterms:W3CDTF">2021-02-07T08:06:55Z</dcterms:modified>
</cp:coreProperties>
</file>