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1" r:id="rId13"/>
    <p:sldId id="270" r:id="rId14"/>
    <p:sldId id="266" r:id="rId15"/>
    <p:sldId id="267" r:id="rId16"/>
    <p:sldId id="272" r:id="rId17"/>
    <p:sldId id="273" r:id="rId18"/>
    <p:sldId id="274"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0E41C0F-D061-4F39-8844-C1C210E615D7}" type="datetimeFigureOut">
              <a:rPr lang="zh-CN" altLang="en-US" smtClean="0"/>
              <a:t>2020-09-23</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983AA92B-E43D-49DC-B105-69180EFEA4F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952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3AA92B-E43D-49DC-B105-69180EFEA4F0}" type="slidenum">
              <a:rPr lang="zh-CN" altLang="en-US" smtClean="0"/>
              <a:t>‹#›</a:t>
            </a:fld>
            <a:endParaRPr lang="zh-CN" altLang="en-US"/>
          </a:p>
        </p:txBody>
      </p:sp>
    </p:spTree>
    <p:extLst>
      <p:ext uri="{BB962C8B-B14F-4D97-AF65-F5344CB8AC3E}">
        <p14:creationId xmlns:p14="http://schemas.microsoft.com/office/powerpoint/2010/main" val="38340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3AA92B-E43D-49DC-B105-69180EFEA4F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695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3AA92B-E43D-49DC-B105-69180EFEA4F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4282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3AA92B-E43D-49DC-B105-69180EFEA4F0}" type="slidenum">
              <a:rPr lang="zh-CN" altLang="en-US" smtClean="0"/>
              <a:t>‹#›</a:t>
            </a:fld>
            <a:endParaRPr lang="zh-CN" altLang="en-US"/>
          </a:p>
        </p:txBody>
      </p:sp>
    </p:spTree>
    <p:extLst>
      <p:ext uri="{BB962C8B-B14F-4D97-AF65-F5344CB8AC3E}">
        <p14:creationId xmlns:p14="http://schemas.microsoft.com/office/powerpoint/2010/main" val="40839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3AA92B-E43D-49DC-B105-69180EFEA4F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603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3AA92B-E43D-49DC-B105-69180EFEA4F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0581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3AA92B-E43D-49DC-B105-69180EFEA4F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9458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3AA92B-E43D-49DC-B105-69180EFEA4F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737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3AA92B-E43D-49DC-B105-69180EFEA4F0}" type="slidenum">
              <a:rPr lang="zh-CN" altLang="en-US" smtClean="0"/>
              <a:t>‹#›</a:t>
            </a:fld>
            <a:endParaRPr lang="zh-CN" altLang="en-US"/>
          </a:p>
        </p:txBody>
      </p:sp>
    </p:spTree>
    <p:extLst>
      <p:ext uri="{BB962C8B-B14F-4D97-AF65-F5344CB8AC3E}">
        <p14:creationId xmlns:p14="http://schemas.microsoft.com/office/powerpoint/2010/main" val="315835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3AA92B-E43D-49DC-B105-69180EFEA4F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792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3AA92B-E43D-49DC-B105-69180EFEA4F0}" type="slidenum">
              <a:rPr lang="zh-CN" altLang="en-US" smtClean="0"/>
              <a:t>‹#›</a:t>
            </a:fld>
            <a:endParaRPr lang="zh-CN" altLang="en-US"/>
          </a:p>
        </p:txBody>
      </p:sp>
    </p:spTree>
    <p:extLst>
      <p:ext uri="{BB962C8B-B14F-4D97-AF65-F5344CB8AC3E}">
        <p14:creationId xmlns:p14="http://schemas.microsoft.com/office/powerpoint/2010/main" val="49991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3AA92B-E43D-49DC-B105-69180EFEA4F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004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3AA92B-E43D-49DC-B105-69180EFEA4F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775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3AA92B-E43D-49DC-B105-69180EFEA4F0}" type="slidenum">
              <a:rPr lang="zh-CN" altLang="en-US" smtClean="0"/>
              <a:t>‹#›</a:t>
            </a:fld>
            <a:endParaRPr lang="zh-CN" altLang="en-US"/>
          </a:p>
        </p:txBody>
      </p:sp>
    </p:spTree>
    <p:extLst>
      <p:ext uri="{BB962C8B-B14F-4D97-AF65-F5344CB8AC3E}">
        <p14:creationId xmlns:p14="http://schemas.microsoft.com/office/powerpoint/2010/main" val="106218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3AA92B-E43D-49DC-B105-69180EFEA4F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967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0E41C0F-D061-4F39-8844-C1C210E615D7}" type="datetimeFigureOut">
              <a:rPr lang="zh-CN" altLang="en-US" smtClean="0"/>
              <a:t>2020-09-23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3AA92B-E43D-49DC-B105-69180EFEA4F0}" type="slidenum">
              <a:rPr lang="zh-CN" altLang="en-US" smtClean="0"/>
              <a:t>‹#›</a:t>
            </a:fld>
            <a:endParaRPr lang="zh-CN" altLang="en-US"/>
          </a:p>
        </p:txBody>
      </p:sp>
    </p:spTree>
    <p:extLst>
      <p:ext uri="{BB962C8B-B14F-4D97-AF65-F5344CB8AC3E}">
        <p14:creationId xmlns:p14="http://schemas.microsoft.com/office/powerpoint/2010/main" val="392706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E41C0F-D061-4F39-8844-C1C210E615D7}" type="datetimeFigureOut">
              <a:rPr lang="zh-CN" altLang="en-US" smtClean="0"/>
              <a:t>2020-09-23</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3AA92B-E43D-49DC-B105-69180EFEA4F0}" type="slidenum">
              <a:rPr lang="zh-CN" altLang="en-US" smtClean="0"/>
              <a:t>‹#›</a:t>
            </a:fld>
            <a:endParaRPr lang="zh-CN" altLang="en-US"/>
          </a:p>
        </p:txBody>
      </p:sp>
    </p:spTree>
    <p:extLst>
      <p:ext uri="{BB962C8B-B14F-4D97-AF65-F5344CB8AC3E}">
        <p14:creationId xmlns:p14="http://schemas.microsoft.com/office/powerpoint/2010/main" val="293414190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2" Type="http://schemas.openxmlformats.org/officeDocument/2006/relationships/hyperlink" Target="https://www.zhihu.com/question/279825061/answer/40961340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6.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1FC32-65F0-4667-B2F6-0ACE10447ECD}"/>
              </a:ext>
            </a:extLst>
          </p:cNvPr>
          <p:cNvSpPr>
            <a:spLocks noGrp="1"/>
          </p:cNvSpPr>
          <p:nvPr>
            <p:ph type="ctrTitle"/>
          </p:nvPr>
        </p:nvSpPr>
        <p:spPr>
          <a:xfrm>
            <a:off x="1523999" y="1012054"/>
            <a:ext cx="9271247" cy="2497909"/>
          </a:xfrm>
        </p:spPr>
        <p:txBody>
          <a:bodyPr>
            <a:normAutofit fontScale="90000"/>
          </a:bodyPr>
          <a:lstStyle/>
          <a:p>
            <a:r>
              <a:rPr lang="zh-CN" altLang="zh-CN" b="1" dirty="0"/>
              <a:t>基于采样的大规模</a:t>
            </a:r>
            <a:r>
              <a:rPr lang="zh-CN" altLang="en-US" b="1" dirty="0"/>
              <a:t>重叠社区发现算法</a:t>
            </a:r>
            <a:br>
              <a:rPr lang="zh-CN" altLang="zh-CN" b="1" dirty="0"/>
            </a:br>
            <a:endParaRPr lang="zh-CN" altLang="en-US" dirty="0"/>
          </a:p>
        </p:txBody>
      </p:sp>
      <p:sp>
        <p:nvSpPr>
          <p:cNvPr id="3" name="副标题 2">
            <a:extLst>
              <a:ext uri="{FF2B5EF4-FFF2-40B4-BE49-F238E27FC236}">
                <a16:creationId xmlns:a16="http://schemas.microsoft.com/office/drawing/2014/main" id="{6A400F41-A284-43A9-B9D9-1866864BC956}"/>
              </a:ext>
            </a:extLst>
          </p:cNvPr>
          <p:cNvSpPr>
            <a:spLocks noGrp="1"/>
          </p:cNvSpPr>
          <p:nvPr>
            <p:ph type="subTitle" idx="1"/>
          </p:nvPr>
        </p:nvSpPr>
        <p:spPr>
          <a:xfrm>
            <a:off x="2692398" y="3657596"/>
            <a:ext cx="6922119" cy="1677884"/>
          </a:xfrm>
        </p:spPr>
        <p:txBody>
          <a:bodyPr>
            <a:normAutofit fontScale="77500" lnSpcReduction="20000"/>
          </a:bodyPr>
          <a:lstStyle/>
          <a:p>
            <a:r>
              <a:rPr lang="zh-CN" altLang="en-US" dirty="0"/>
              <a:t>参考论文：</a:t>
            </a:r>
            <a:endParaRPr lang="en-US" altLang="zh-CN" dirty="0"/>
          </a:p>
          <a:p>
            <a:r>
              <a:rPr lang="en-US" altLang="zh-CN" b="1" dirty="0"/>
              <a:t>《</a:t>
            </a:r>
            <a:r>
              <a:rPr lang="zh-CN" altLang="zh-CN" b="1" dirty="0"/>
              <a:t>基于采样的大规模图聚类分析算法</a:t>
            </a:r>
            <a:r>
              <a:rPr lang="en-US" altLang="zh-CN" b="1" dirty="0"/>
              <a:t>》</a:t>
            </a:r>
          </a:p>
          <a:p>
            <a:r>
              <a:rPr lang="en-US" altLang="zh-CN" b="1" dirty="0"/>
              <a:t>《</a:t>
            </a:r>
            <a:r>
              <a:rPr lang="zh-CN" altLang="zh-CN" b="1" dirty="0"/>
              <a:t>基于集成的不相交社区结构重叠社区发现（</a:t>
            </a:r>
            <a:r>
              <a:rPr lang="en-US" altLang="zh-CN" b="1" dirty="0" err="1"/>
              <a:t>EnCoD</a:t>
            </a:r>
            <a:r>
              <a:rPr lang="zh-CN" altLang="zh-CN" b="1" dirty="0"/>
              <a:t>）</a:t>
            </a:r>
            <a:r>
              <a:rPr lang="en-US" altLang="zh-CN" b="1" dirty="0"/>
              <a:t>》</a:t>
            </a:r>
          </a:p>
          <a:p>
            <a:r>
              <a:rPr lang="en-US" altLang="zh-CN" b="1" dirty="0"/>
              <a:t>《</a:t>
            </a:r>
            <a:r>
              <a:rPr lang="zh-CN" altLang="en-US" b="1" dirty="0"/>
              <a:t>基于标签传播概率的重叠社区发现算法</a:t>
            </a:r>
            <a:r>
              <a:rPr lang="en-US" altLang="zh-CN" b="1" dirty="0"/>
              <a:t>》</a:t>
            </a:r>
          </a:p>
          <a:p>
            <a:r>
              <a:rPr lang="en-US" altLang="zh-CN" b="1" dirty="0"/>
              <a:t>《</a:t>
            </a:r>
            <a:r>
              <a:rPr lang="zh-CN" altLang="en-US" b="1" dirty="0"/>
              <a:t>基于多核心标签传播的复杂网络重叠社区识别方法（</a:t>
            </a:r>
            <a:r>
              <a:rPr lang="en-US" altLang="zh-CN" b="1" dirty="0"/>
              <a:t>OMKLP</a:t>
            </a:r>
            <a:r>
              <a:rPr lang="zh-CN" altLang="en-US" b="1" dirty="0"/>
              <a:t>）</a:t>
            </a:r>
            <a:r>
              <a:rPr lang="en-US" altLang="zh-CN" b="1" dirty="0"/>
              <a:t>》</a:t>
            </a:r>
          </a:p>
          <a:p>
            <a:endParaRPr lang="en-US" altLang="zh-CN" b="1" dirty="0"/>
          </a:p>
          <a:p>
            <a:endParaRPr lang="en-US" altLang="zh-CN" b="1" dirty="0"/>
          </a:p>
          <a:p>
            <a:endParaRPr lang="en-US" altLang="zh-CN" b="1" dirty="0"/>
          </a:p>
          <a:p>
            <a:endParaRPr lang="zh-CN" altLang="zh-CN" b="1" dirty="0"/>
          </a:p>
          <a:p>
            <a:endParaRPr lang="zh-CN" altLang="zh-CN" b="1" dirty="0"/>
          </a:p>
          <a:p>
            <a:endParaRPr lang="en-US" altLang="zh-CN" dirty="0"/>
          </a:p>
        </p:txBody>
      </p:sp>
    </p:spTree>
    <p:extLst>
      <p:ext uri="{BB962C8B-B14F-4D97-AF65-F5344CB8AC3E}">
        <p14:creationId xmlns:p14="http://schemas.microsoft.com/office/powerpoint/2010/main" val="57841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D89A3-8FF4-49E1-B7BC-B01D91D68BD2}"/>
              </a:ext>
            </a:extLst>
          </p:cNvPr>
          <p:cNvSpPr>
            <a:spLocks noGrp="1"/>
          </p:cNvSpPr>
          <p:nvPr>
            <p:ph type="title"/>
          </p:nvPr>
        </p:nvSpPr>
        <p:spPr/>
        <p:txBody>
          <a:bodyPr/>
          <a:lstStyle/>
          <a:p>
            <a:r>
              <a:rPr lang="zh-CN" altLang="en-US" dirty="0"/>
              <a:t>算法的缺点</a:t>
            </a:r>
          </a:p>
        </p:txBody>
      </p:sp>
      <p:sp>
        <p:nvSpPr>
          <p:cNvPr id="3" name="内容占位符 2">
            <a:extLst>
              <a:ext uri="{FF2B5EF4-FFF2-40B4-BE49-F238E27FC236}">
                <a16:creationId xmlns:a16="http://schemas.microsoft.com/office/drawing/2014/main" id="{D31F8476-20B5-42ED-AD80-AF3CF824B03D}"/>
              </a:ext>
            </a:extLst>
          </p:cNvPr>
          <p:cNvSpPr>
            <a:spLocks noGrp="1"/>
          </p:cNvSpPr>
          <p:nvPr>
            <p:ph idx="1"/>
          </p:nvPr>
        </p:nvSpPr>
        <p:spPr/>
        <p:txBody>
          <a:bodyPr>
            <a:normAutofit/>
          </a:bodyPr>
          <a:lstStyle/>
          <a:p>
            <a:pPr>
              <a:lnSpc>
                <a:spcPct val="120000"/>
              </a:lnSpc>
            </a:pPr>
            <a:r>
              <a:rPr lang="zh-CN" altLang="en-US" sz="2000" dirty="0"/>
              <a:t>首先，我们知道，这种算法的本质是抽样条件下使用标签传播算法，而普通的标签传播算法（</a:t>
            </a:r>
            <a:r>
              <a:rPr lang="en-US" altLang="zh-CN" sz="2000" dirty="0"/>
              <a:t>LPA</a:t>
            </a:r>
            <a:r>
              <a:rPr lang="zh-CN" altLang="en-US" sz="2000" dirty="0"/>
              <a:t>）是无法识别重叠社区的，所以该算法其实也无法识别重叠社区，显然这无法满足当前时代的需求。</a:t>
            </a:r>
          </a:p>
          <a:p>
            <a:pPr>
              <a:lnSpc>
                <a:spcPct val="120000"/>
              </a:lnSpc>
            </a:pPr>
            <a:endParaRPr lang="en-US" altLang="zh-CN" sz="2000" dirty="0"/>
          </a:p>
          <a:p>
            <a:pPr>
              <a:lnSpc>
                <a:spcPct val="120000"/>
              </a:lnSpc>
            </a:pPr>
            <a:r>
              <a:rPr lang="zh-CN" altLang="en-US" sz="2000" dirty="0"/>
              <a:t>另一方面，上述的基于抽样的算法其最大缺点在于算法它要求我们在没有任何先验经验的情况下去确定初始化的聚类代表点的数目</a:t>
            </a:r>
            <a:r>
              <a:rPr lang="en-US" altLang="zh-CN" sz="2000" dirty="0"/>
              <a:t>k</a:t>
            </a:r>
            <a:r>
              <a:rPr lang="zh-CN" altLang="en-US" sz="2000" dirty="0"/>
              <a:t>。而显然地，参数</a:t>
            </a:r>
            <a:r>
              <a:rPr lang="en-US" altLang="zh-CN" sz="2000" dirty="0"/>
              <a:t>k</a:t>
            </a:r>
            <a:r>
              <a:rPr lang="zh-CN" altLang="en-US" sz="2000" dirty="0"/>
              <a:t>的设定将影响后续的迭代，并会直接影响到最终的社区划分，正是因为</a:t>
            </a:r>
            <a:r>
              <a:rPr lang="en-US" altLang="zh-CN" sz="2000" dirty="0"/>
              <a:t>k</a:t>
            </a:r>
            <a:r>
              <a:rPr lang="zh-CN" altLang="en-US" sz="2000" dirty="0"/>
              <a:t>值的重要性，所以我们不能够轻易地选取</a:t>
            </a:r>
            <a:r>
              <a:rPr lang="en-US" altLang="zh-CN" sz="2000" dirty="0"/>
              <a:t>k</a:t>
            </a:r>
            <a:r>
              <a:rPr lang="zh-CN" altLang="en-US" sz="2000" dirty="0"/>
              <a:t>值。</a:t>
            </a:r>
            <a:endParaRPr lang="en-US" altLang="zh-CN" sz="2000" dirty="0"/>
          </a:p>
        </p:txBody>
      </p:sp>
    </p:spTree>
    <p:extLst>
      <p:ext uri="{BB962C8B-B14F-4D97-AF65-F5344CB8AC3E}">
        <p14:creationId xmlns:p14="http://schemas.microsoft.com/office/powerpoint/2010/main" val="17787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D3FE1-8D73-4BB2-A6AE-DC0C3D3AE2A9}"/>
              </a:ext>
            </a:extLst>
          </p:cNvPr>
          <p:cNvSpPr>
            <a:spLocks noGrp="1"/>
          </p:cNvSpPr>
          <p:nvPr>
            <p:ph type="title"/>
          </p:nvPr>
        </p:nvSpPr>
        <p:spPr/>
        <p:txBody>
          <a:bodyPr/>
          <a:lstStyle/>
          <a:p>
            <a:r>
              <a:rPr lang="zh-CN" altLang="en-US" dirty="0"/>
              <a:t>针对问题一改进的策略</a:t>
            </a:r>
          </a:p>
        </p:txBody>
      </p:sp>
      <p:sp>
        <p:nvSpPr>
          <p:cNvPr id="3" name="内容占位符 2">
            <a:extLst>
              <a:ext uri="{FF2B5EF4-FFF2-40B4-BE49-F238E27FC236}">
                <a16:creationId xmlns:a16="http://schemas.microsoft.com/office/drawing/2014/main" id="{76EC415E-17C3-4616-87D1-E08CB5D4A478}"/>
              </a:ext>
            </a:extLst>
          </p:cNvPr>
          <p:cNvSpPr>
            <a:spLocks noGrp="1"/>
          </p:cNvSpPr>
          <p:nvPr>
            <p:ph idx="1"/>
          </p:nvPr>
        </p:nvSpPr>
        <p:spPr/>
        <p:txBody>
          <a:bodyPr>
            <a:normAutofit fontScale="55000" lnSpcReduction="20000"/>
          </a:bodyPr>
          <a:lstStyle/>
          <a:p>
            <a:pPr>
              <a:lnSpc>
                <a:spcPct val="140000"/>
              </a:lnSpc>
            </a:pPr>
            <a:r>
              <a:rPr lang="zh-CN" altLang="en-US" sz="2900" dirty="0"/>
              <a:t>在现有的标签传播算法中，有一些比较好的策略能够用来识别重叠社区问题。例如，在</a:t>
            </a:r>
            <a:r>
              <a:rPr lang="en-US" altLang="zh-CN" sz="2900" b="1" dirty="0">
                <a:effectLst>
                  <a:outerShdw blurRad="38100" dist="38100" dir="2700000" algn="tl">
                    <a:srgbClr val="000000">
                      <a:alpha val="43137"/>
                    </a:srgbClr>
                  </a:outerShdw>
                </a:effectLst>
              </a:rPr>
              <a:t>《</a:t>
            </a:r>
            <a:r>
              <a:rPr lang="zh-CN" altLang="en-US" sz="2900" b="1" dirty="0">
                <a:effectLst>
                  <a:outerShdw blurRad="38100" dist="38100" dir="2700000" algn="tl">
                    <a:srgbClr val="000000">
                      <a:alpha val="43137"/>
                    </a:srgbClr>
                  </a:outerShdw>
                </a:effectLst>
              </a:rPr>
              <a:t>基于标签传播概率的重叠社区发现算法</a:t>
            </a:r>
            <a:r>
              <a:rPr lang="en-US" altLang="zh-CN" sz="2900" b="1" dirty="0">
                <a:effectLst>
                  <a:outerShdw blurRad="38100" dist="38100" dir="2700000" algn="tl">
                    <a:srgbClr val="000000">
                      <a:alpha val="43137"/>
                    </a:srgbClr>
                  </a:outerShdw>
                </a:effectLst>
              </a:rPr>
              <a:t>》</a:t>
            </a:r>
            <a:r>
              <a:rPr lang="zh-CN" altLang="en-US" sz="2900" dirty="0"/>
              <a:t>一文中，提到了一种利用节点的历史标签记录修正标签更新结果方法，即在标签传播的过程中不仅仅要考虑当前时刻的节点标签概率，还要考虑历史时刻的节点标签概率，综合两个值的评价（若两个值差距很小，小于某个阈值，则认为一个节点同属于两个不同的社区），以此来获得该节点的真正标签。通过这种方式，算法就能够识别重叠社区结构了。</a:t>
            </a:r>
            <a:endParaRPr lang="en-US" altLang="zh-CN" sz="2900" dirty="0"/>
          </a:p>
          <a:p>
            <a:pPr>
              <a:lnSpc>
                <a:spcPct val="140000"/>
              </a:lnSpc>
            </a:pPr>
            <a:r>
              <a:rPr lang="zh-CN" altLang="en-US" sz="2900" dirty="0"/>
              <a:t>此外，还有一种策略，在</a:t>
            </a:r>
            <a:r>
              <a:rPr lang="en-US" altLang="zh-CN" sz="2900" b="1" dirty="0">
                <a:effectLst>
                  <a:outerShdw blurRad="38100" dist="38100" dir="2700000" algn="tl">
                    <a:srgbClr val="000000">
                      <a:alpha val="43137"/>
                    </a:srgbClr>
                  </a:outerShdw>
                </a:effectLst>
              </a:rPr>
              <a:t>《</a:t>
            </a:r>
            <a:r>
              <a:rPr lang="zh-CN" altLang="zh-CN" sz="2900" b="1" dirty="0">
                <a:effectLst>
                  <a:outerShdw blurRad="38100" dist="38100" dir="2700000" algn="tl">
                    <a:srgbClr val="000000">
                      <a:alpha val="43137"/>
                    </a:srgbClr>
                  </a:outerShdw>
                </a:effectLst>
              </a:rPr>
              <a:t>基于集成的不相交社区结构重叠社区发现（</a:t>
            </a:r>
            <a:r>
              <a:rPr lang="en-US" altLang="zh-CN" sz="2900" b="1" dirty="0" err="1">
                <a:effectLst>
                  <a:outerShdw blurRad="38100" dist="38100" dir="2700000" algn="tl">
                    <a:srgbClr val="000000">
                      <a:alpha val="43137"/>
                    </a:srgbClr>
                  </a:outerShdw>
                </a:effectLst>
              </a:rPr>
              <a:t>EnCoD</a:t>
            </a:r>
            <a:r>
              <a:rPr lang="zh-CN" altLang="zh-CN" sz="2900" b="1" dirty="0">
                <a:effectLst>
                  <a:outerShdw blurRad="38100" dist="38100" dir="2700000" algn="tl">
                    <a:srgbClr val="000000">
                      <a:alpha val="43137"/>
                    </a:srgbClr>
                  </a:outerShdw>
                </a:effectLst>
              </a:rPr>
              <a:t>）</a:t>
            </a:r>
            <a:r>
              <a:rPr lang="en-US" altLang="zh-CN" sz="2900" b="1" dirty="0">
                <a:effectLst>
                  <a:outerShdw blurRad="38100" dist="38100" dir="2700000" algn="tl">
                    <a:srgbClr val="000000">
                      <a:alpha val="43137"/>
                    </a:srgbClr>
                  </a:outerShdw>
                </a:effectLst>
              </a:rPr>
              <a:t>》</a:t>
            </a:r>
            <a:r>
              <a:rPr lang="zh-CN" altLang="en-US" sz="2900" dirty="0"/>
              <a:t>一文中提到了一种“集成”的思想。具体而言，就是在已经得到的社区分中（没有识别重叠社区）中开始迭代，设置一个整体的目标函数，对每一个节点设置隶属社区集合，每一次迭代都对集合进行操作（加入新的社区或者删除旧的社区），然后使得目标函数的大小发生变化，最终目标函数得到最大值对应的节点的隶属社区集合就是最终的社区分划，这种方法同样能够识别重叠社区结构。</a:t>
            </a:r>
            <a:endParaRPr lang="zh-CN" altLang="zh-CN" sz="2900" dirty="0"/>
          </a:p>
          <a:p>
            <a:endParaRPr lang="zh-CN" altLang="en-US" dirty="0"/>
          </a:p>
        </p:txBody>
      </p:sp>
    </p:spTree>
    <p:extLst>
      <p:ext uri="{BB962C8B-B14F-4D97-AF65-F5344CB8AC3E}">
        <p14:creationId xmlns:p14="http://schemas.microsoft.com/office/powerpoint/2010/main" val="383855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D5AD3-ABDD-4042-ABF5-98566B174499}"/>
              </a:ext>
            </a:extLst>
          </p:cNvPr>
          <p:cNvSpPr>
            <a:spLocks noGrp="1"/>
          </p:cNvSpPr>
          <p:nvPr>
            <p:ph type="title"/>
          </p:nvPr>
        </p:nvSpPr>
        <p:spPr/>
        <p:txBody>
          <a:bodyPr/>
          <a:lstStyle/>
          <a:p>
            <a:r>
              <a:rPr lang="zh-CN" altLang="en-US" dirty="0"/>
              <a:t>基于标签传播概率策略对问题一改进</a:t>
            </a:r>
          </a:p>
        </p:txBody>
      </p:sp>
      <p:sp>
        <p:nvSpPr>
          <p:cNvPr id="3" name="内容占位符 2">
            <a:extLst>
              <a:ext uri="{FF2B5EF4-FFF2-40B4-BE49-F238E27FC236}">
                <a16:creationId xmlns:a16="http://schemas.microsoft.com/office/drawing/2014/main" id="{85F5BFC1-717C-46B4-921C-B0F6B13B3865}"/>
              </a:ext>
            </a:extLst>
          </p:cNvPr>
          <p:cNvSpPr>
            <a:spLocks noGrp="1"/>
          </p:cNvSpPr>
          <p:nvPr>
            <p:ph idx="1"/>
          </p:nvPr>
        </p:nvSpPr>
        <p:spPr/>
        <p:txBody>
          <a:bodyPr/>
          <a:lstStyle/>
          <a:p>
            <a:r>
              <a:rPr lang="zh-CN" altLang="en-US" dirty="0"/>
              <a:t>这里详细地去介绍一下标签传播策略</a:t>
            </a:r>
            <a:endParaRPr lang="en-US" altLang="zh-CN" dirty="0"/>
          </a:p>
          <a:p>
            <a:r>
              <a:rPr lang="zh-CN" altLang="en-US" dirty="0"/>
              <a:t>标签传播策略是一种能够识别重叠社区的社区发现方法，它在原来的普通标签传播算法（</a:t>
            </a:r>
            <a:r>
              <a:rPr lang="en-US" altLang="zh-CN" dirty="0"/>
              <a:t>LPA</a:t>
            </a:r>
            <a:r>
              <a:rPr lang="zh-CN" altLang="en-US" dirty="0"/>
              <a:t>）的基础之上增加了对历史标签的记录和对节点属性特征的综合评价，通过这两方面的考虑去迭代得到所有节点的标签，如果节点有多个近似相等的最大概率标签，则说明它是一个重叠节点。</a:t>
            </a:r>
            <a:endParaRPr lang="en-US" altLang="zh-CN" dirty="0"/>
          </a:p>
          <a:p>
            <a:r>
              <a:rPr lang="zh-CN" altLang="en-US" dirty="0"/>
              <a:t>显然，这种策略可以运用到子图向原图传播标签的过程中去，这样得到的社区分划应该就能够识别出重叠的社区了。</a:t>
            </a:r>
          </a:p>
        </p:txBody>
      </p:sp>
    </p:spTree>
    <p:extLst>
      <p:ext uri="{BB962C8B-B14F-4D97-AF65-F5344CB8AC3E}">
        <p14:creationId xmlns:p14="http://schemas.microsoft.com/office/powerpoint/2010/main" val="246308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135EB-93E5-4459-85CE-8ECA2F80E48D}"/>
              </a:ext>
            </a:extLst>
          </p:cNvPr>
          <p:cNvSpPr>
            <a:spLocks noGrp="1"/>
          </p:cNvSpPr>
          <p:nvPr>
            <p:ph type="title"/>
          </p:nvPr>
        </p:nvSpPr>
        <p:spPr/>
        <p:txBody>
          <a:bodyPr/>
          <a:lstStyle/>
          <a:p>
            <a:r>
              <a:rPr lang="zh-CN" altLang="en-US" dirty="0"/>
              <a:t>基于标签传播概率策略对问题一改进</a:t>
            </a:r>
          </a:p>
        </p:txBody>
      </p:sp>
      <p:sp>
        <p:nvSpPr>
          <p:cNvPr id="3" name="内容占位符 2">
            <a:extLst>
              <a:ext uri="{FF2B5EF4-FFF2-40B4-BE49-F238E27FC236}">
                <a16:creationId xmlns:a16="http://schemas.microsoft.com/office/drawing/2014/main" id="{A6CC2E79-0A70-444B-A099-06E46E61CF85}"/>
              </a:ext>
            </a:extLst>
          </p:cNvPr>
          <p:cNvSpPr>
            <a:spLocks noGrp="1"/>
          </p:cNvSpPr>
          <p:nvPr>
            <p:ph idx="1"/>
          </p:nvPr>
        </p:nvSpPr>
        <p:spPr/>
        <p:txBody>
          <a:bodyPr>
            <a:normAutofit fontScale="92500" lnSpcReduction="20000"/>
          </a:bodyPr>
          <a:lstStyle/>
          <a:p>
            <a:r>
              <a:rPr lang="zh-CN" altLang="en-US" dirty="0"/>
              <a:t>首先假定子图中的节点只会向外传播标签，不会接受别的节点的标签；</a:t>
            </a:r>
            <a:endParaRPr lang="en-US" altLang="zh-CN" dirty="0"/>
          </a:p>
          <a:p>
            <a:r>
              <a:rPr lang="zh-CN" altLang="en-US" dirty="0"/>
              <a:t>然后计算原图中的每个点的“影响力值”</a:t>
            </a:r>
            <a:r>
              <a:rPr lang="en-US" altLang="zh-CN" dirty="0"/>
              <a:t>(Inf</a:t>
            </a:r>
            <a:r>
              <a:rPr lang="zh-CN" altLang="en-US" dirty="0"/>
              <a:t>值</a:t>
            </a:r>
            <a:r>
              <a:rPr lang="en-US" altLang="zh-CN" dirty="0"/>
              <a:t>)</a:t>
            </a:r>
            <a:r>
              <a:rPr lang="zh-CN" altLang="en-US" dirty="0"/>
              <a:t>；</a:t>
            </a:r>
            <a:endParaRPr lang="en-US" altLang="zh-CN" dirty="0"/>
          </a:p>
          <a:p>
            <a:r>
              <a:rPr lang="zh-CN" altLang="en-US" dirty="0"/>
              <a:t>并由此得到网络传播特性                                            （从</a:t>
            </a:r>
            <a:r>
              <a:rPr lang="en-US" altLang="zh-CN" dirty="0"/>
              <a:t>j</a:t>
            </a:r>
            <a:r>
              <a:rPr lang="zh-CN" altLang="en-US" dirty="0"/>
              <a:t>节点传播到</a:t>
            </a:r>
            <a:r>
              <a:rPr lang="en-US" altLang="zh-CN" dirty="0" err="1"/>
              <a:t>i</a:t>
            </a:r>
            <a:r>
              <a:rPr lang="zh-CN" altLang="en-US" dirty="0"/>
              <a:t>节点）；</a:t>
            </a:r>
            <a:endParaRPr lang="en-US" altLang="zh-CN" dirty="0"/>
          </a:p>
          <a:p>
            <a:r>
              <a:rPr lang="zh-CN" altLang="en-US" dirty="0"/>
              <a:t>再计算节点间的属性相似性      ；</a:t>
            </a:r>
            <a:endParaRPr lang="en-US" altLang="zh-CN" dirty="0"/>
          </a:p>
          <a:p>
            <a:r>
              <a:rPr lang="zh-CN" altLang="en-US" dirty="0"/>
              <a:t>文章中认为标签传播的概率可以由如下的式子去描述</a:t>
            </a:r>
            <a:r>
              <a:rPr lang="en-US" altLang="zh-CN" dirty="0">
                <a:sym typeface="Wingdings" panose="05000000000000000000" pitchFamily="2" charset="2"/>
              </a:rPr>
              <a:t>:(</a:t>
            </a:r>
            <a:r>
              <a:rPr lang="zh-CN" altLang="en-US" dirty="0">
                <a:sym typeface="Wingdings" panose="05000000000000000000" pitchFamily="2" charset="2"/>
              </a:rPr>
              <a:t>式子中的   为衰减系数，是一个固定值，可以参考文献或者拟合得到</a:t>
            </a:r>
            <a:r>
              <a:rPr lang="en-US" altLang="zh-CN" dirty="0">
                <a:sym typeface="Wingdings" panose="05000000000000000000" pitchFamily="2" charset="2"/>
              </a:rPr>
              <a:t>)</a:t>
            </a:r>
            <a:endParaRPr lang="en-US" altLang="zh-CN" dirty="0"/>
          </a:p>
          <a:p>
            <a:endParaRPr lang="en-US" altLang="zh-CN" dirty="0"/>
          </a:p>
          <a:p>
            <a:r>
              <a:rPr lang="zh-CN" altLang="en-US" dirty="0"/>
              <a:t>最终由标签传播概率去迭代得到原图的社区分划。</a:t>
            </a:r>
            <a:endParaRPr lang="en-US" altLang="zh-CN" dirty="0"/>
          </a:p>
        </p:txBody>
      </p:sp>
      <p:graphicFrame>
        <p:nvGraphicFramePr>
          <p:cNvPr id="6" name="对象 5">
            <a:extLst>
              <a:ext uri="{FF2B5EF4-FFF2-40B4-BE49-F238E27FC236}">
                <a16:creationId xmlns:a16="http://schemas.microsoft.com/office/drawing/2014/main" id="{9F3EB1A9-09E5-4A75-9C78-50C89EC6CFFC}"/>
              </a:ext>
            </a:extLst>
          </p:cNvPr>
          <p:cNvGraphicFramePr>
            <a:graphicFrameLocks noChangeAspect="1"/>
          </p:cNvGraphicFramePr>
          <p:nvPr>
            <p:extLst>
              <p:ext uri="{D42A27DB-BD31-4B8C-83A1-F6EECF244321}">
                <p14:modId xmlns:p14="http://schemas.microsoft.com/office/powerpoint/2010/main" val="361194115"/>
              </p:ext>
            </p:extLst>
          </p:nvPr>
        </p:nvGraphicFramePr>
        <p:xfrm>
          <a:off x="4804952" y="3245656"/>
          <a:ext cx="3013685" cy="595048"/>
        </p:xfrm>
        <a:graphic>
          <a:graphicData uri="http://schemas.openxmlformats.org/presentationml/2006/ole">
            <mc:AlternateContent xmlns:mc="http://schemas.openxmlformats.org/markup-compatibility/2006">
              <mc:Choice xmlns:v="urn:schemas-microsoft-com:vml" Requires="v">
                <p:oleObj spid="_x0000_s4145" name="AxMath" r:id="rId3" imgW="2861640" imgH="565920" progId="Equation.AxMath">
                  <p:embed/>
                </p:oleObj>
              </mc:Choice>
              <mc:Fallback>
                <p:oleObj name="AxMath" r:id="rId3" imgW="2861640" imgH="565920" progId="Equation.AxMath">
                  <p:embed/>
                  <p:pic>
                    <p:nvPicPr>
                      <p:cNvPr id="0" name=""/>
                      <p:cNvPicPr/>
                      <p:nvPr/>
                    </p:nvPicPr>
                    <p:blipFill>
                      <a:blip r:embed="rId4"/>
                      <a:stretch>
                        <a:fillRect/>
                      </a:stretch>
                    </p:blipFill>
                    <p:spPr>
                      <a:xfrm>
                        <a:off x="4804952" y="3245656"/>
                        <a:ext cx="3013685" cy="59504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CAD39F0C-64C4-4C9A-B995-8DF3C53372D2}"/>
              </a:ext>
            </a:extLst>
          </p:cNvPr>
          <p:cNvGraphicFramePr>
            <a:graphicFrameLocks noChangeAspect="1"/>
          </p:cNvGraphicFramePr>
          <p:nvPr>
            <p:extLst>
              <p:ext uri="{D42A27DB-BD31-4B8C-83A1-F6EECF244321}">
                <p14:modId xmlns:p14="http://schemas.microsoft.com/office/powerpoint/2010/main" val="1406671746"/>
              </p:ext>
            </p:extLst>
          </p:nvPr>
        </p:nvGraphicFramePr>
        <p:xfrm>
          <a:off x="1711494" y="4874150"/>
          <a:ext cx="2827769" cy="389965"/>
        </p:xfrm>
        <a:graphic>
          <a:graphicData uri="http://schemas.openxmlformats.org/presentationml/2006/ole">
            <mc:AlternateContent xmlns:mc="http://schemas.openxmlformats.org/markup-compatibility/2006">
              <mc:Choice xmlns:v="urn:schemas-microsoft-com:vml" Requires="v">
                <p:oleObj spid="_x0000_s4146" name="AxMath" r:id="rId5" imgW="2152800" imgH="296280" progId="Equation.AxMath">
                  <p:embed/>
                </p:oleObj>
              </mc:Choice>
              <mc:Fallback>
                <p:oleObj name="AxMath" r:id="rId5" imgW="2152800" imgH="296280" progId="Equation.AxMath">
                  <p:embed/>
                  <p:pic>
                    <p:nvPicPr>
                      <p:cNvPr id="0" name=""/>
                      <p:cNvPicPr/>
                      <p:nvPr/>
                    </p:nvPicPr>
                    <p:blipFill>
                      <a:blip r:embed="rId6"/>
                      <a:stretch>
                        <a:fillRect/>
                      </a:stretch>
                    </p:blipFill>
                    <p:spPr>
                      <a:xfrm>
                        <a:off x="1711494" y="4874150"/>
                        <a:ext cx="2827769" cy="38996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36CDA0D-DB50-4B68-B60C-03EDE95319AE}"/>
              </a:ext>
            </a:extLst>
          </p:cNvPr>
          <p:cNvGraphicFramePr>
            <a:graphicFrameLocks noChangeAspect="1"/>
          </p:cNvGraphicFramePr>
          <p:nvPr>
            <p:extLst>
              <p:ext uri="{D42A27DB-BD31-4B8C-83A1-F6EECF244321}">
                <p14:modId xmlns:p14="http://schemas.microsoft.com/office/powerpoint/2010/main" val="2658992153"/>
              </p:ext>
            </p:extLst>
          </p:nvPr>
        </p:nvGraphicFramePr>
        <p:xfrm>
          <a:off x="5039737" y="3786640"/>
          <a:ext cx="400532" cy="387681"/>
        </p:xfrm>
        <a:graphic>
          <a:graphicData uri="http://schemas.openxmlformats.org/presentationml/2006/ole">
            <mc:AlternateContent xmlns:mc="http://schemas.openxmlformats.org/markup-compatibility/2006">
              <mc:Choice xmlns:v="urn:schemas-microsoft-com:vml" Requires="v">
                <p:oleObj spid="_x0000_s4147" name="AxMath" r:id="rId7" imgW="297000" imgH="287280" progId="Equation.AxMath">
                  <p:embed/>
                </p:oleObj>
              </mc:Choice>
              <mc:Fallback>
                <p:oleObj name="AxMath" r:id="rId7" imgW="297000" imgH="287280" progId="Equation.AxMath">
                  <p:embed/>
                  <p:pic>
                    <p:nvPicPr>
                      <p:cNvPr id="0" name=""/>
                      <p:cNvPicPr/>
                      <p:nvPr/>
                    </p:nvPicPr>
                    <p:blipFill>
                      <a:blip r:embed="rId8"/>
                      <a:stretch>
                        <a:fillRect/>
                      </a:stretch>
                    </p:blipFill>
                    <p:spPr>
                      <a:xfrm>
                        <a:off x="5039737" y="3786640"/>
                        <a:ext cx="400532" cy="387681"/>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D9D2DC44-4C97-4AD6-933A-B38319556AA0}"/>
              </a:ext>
            </a:extLst>
          </p:cNvPr>
          <p:cNvGraphicFramePr>
            <a:graphicFrameLocks noChangeAspect="1"/>
          </p:cNvGraphicFramePr>
          <p:nvPr>
            <p:extLst>
              <p:ext uri="{D42A27DB-BD31-4B8C-83A1-F6EECF244321}">
                <p14:modId xmlns:p14="http://schemas.microsoft.com/office/powerpoint/2010/main" val="1181138164"/>
              </p:ext>
            </p:extLst>
          </p:nvPr>
        </p:nvGraphicFramePr>
        <p:xfrm>
          <a:off x="4715659" y="4767138"/>
          <a:ext cx="3496187" cy="603987"/>
        </p:xfrm>
        <a:graphic>
          <a:graphicData uri="http://schemas.openxmlformats.org/presentationml/2006/ole">
            <mc:AlternateContent xmlns:mc="http://schemas.openxmlformats.org/markup-compatibility/2006">
              <mc:Choice xmlns:v="urn:schemas-microsoft-com:vml" Requires="v">
                <p:oleObj spid="_x0000_s4148" name="AxMath" r:id="rId9" imgW="3519720" imgH="607680" progId="Equation.AxMath">
                  <p:embed/>
                </p:oleObj>
              </mc:Choice>
              <mc:Fallback>
                <p:oleObj name="AxMath" r:id="rId9" imgW="3519720" imgH="607680" progId="Equation.AxMath">
                  <p:embed/>
                  <p:pic>
                    <p:nvPicPr>
                      <p:cNvPr id="0" name=""/>
                      <p:cNvPicPr/>
                      <p:nvPr/>
                    </p:nvPicPr>
                    <p:blipFill>
                      <a:blip r:embed="rId10"/>
                      <a:stretch>
                        <a:fillRect/>
                      </a:stretch>
                    </p:blipFill>
                    <p:spPr>
                      <a:xfrm>
                        <a:off x="4715659" y="4767138"/>
                        <a:ext cx="3496187" cy="603987"/>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C10BD5B4-8EE6-465B-A791-98290BF1B93F}"/>
              </a:ext>
            </a:extLst>
          </p:cNvPr>
          <p:cNvGraphicFramePr>
            <a:graphicFrameLocks noChangeAspect="1"/>
          </p:cNvGraphicFramePr>
          <p:nvPr>
            <p:extLst>
              <p:ext uri="{D42A27DB-BD31-4B8C-83A1-F6EECF244321}">
                <p14:modId xmlns:p14="http://schemas.microsoft.com/office/powerpoint/2010/main" val="516812979"/>
              </p:ext>
            </p:extLst>
          </p:nvPr>
        </p:nvGraphicFramePr>
        <p:xfrm>
          <a:off x="9391243" y="4147687"/>
          <a:ext cx="228643" cy="419956"/>
        </p:xfrm>
        <a:graphic>
          <a:graphicData uri="http://schemas.openxmlformats.org/presentationml/2006/ole">
            <mc:AlternateContent xmlns:mc="http://schemas.openxmlformats.org/markup-compatibility/2006">
              <mc:Choice xmlns:v="urn:schemas-microsoft-com:vml" Requires="v">
                <p:oleObj spid="_x0000_s4149" name="AxMath" r:id="rId11" imgW="155880" imgH="285120" progId="Equation.AxMath">
                  <p:embed/>
                </p:oleObj>
              </mc:Choice>
              <mc:Fallback>
                <p:oleObj name="AxMath" r:id="rId11" imgW="155880" imgH="285120" progId="Equation.AxMath">
                  <p:embed/>
                  <p:pic>
                    <p:nvPicPr>
                      <p:cNvPr id="0" name=""/>
                      <p:cNvPicPr/>
                      <p:nvPr/>
                    </p:nvPicPr>
                    <p:blipFill>
                      <a:blip r:embed="rId12"/>
                      <a:stretch>
                        <a:fillRect/>
                      </a:stretch>
                    </p:blipFill>
                    <p:spPr>
                      <a:xfrm>
                        <a:off x="9391243" y="4147687"/>
                        <a:ext cx="228643" cy="419956"/>
                      </a:xfrm>
                      <a:prstGeom prst="rect">
                        <a:avLst/>
                      </a:prstGeom>
                    </p:spPr>
                  </p:pic>
                </p:oleObj>
              </mc:Fallback>
            </mc:AlternateContent>
          </a:graphicData>
        </a:graphic>
      </p:graphicFrame>
    </p:spTree>
    <p:extLst>
      <p:ext uri="{BB962C8B-B14F-4D97-AF65-F5344CB8AC3E}">
        <p14:creationId xmlns:p14="http://schemas.microsoft.com/office/powerpoint/2010/main" val="194477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BA0E0-D0FE-4E5F-8EF2-A7B210278910}"/>
              </a:ext>
            </a:extLst>
          </p:cNvPr>
          <p:cNvSpPr>
            <a:spLocks noGrp="1"/>
          </p:cNvSpPr>
          <p:nvPr>
            <p:ph type="title"/>
          </p:nvPr>
        </p:nvSpPr>
        <p:spPr/>
        <p:txBody>
          <a:bodyPr/>
          <a:lstStyle/>
          <a:p>
            <a:r>
              <a:rPr lang="zh-CN" altLang="en-US" dirty="0"/>
              <a:t>针对问题二改进的策略</a:t>
            </a:r>
          </a:p>
        </p:txBody>
      </p:sp>
      <p:sp>
        <p:nvSpPr>
          <p:cNvPr id="3" name="内容占位符 2">
            <a:extLst>
              <a:ext uri="{FF2B5EF4-FFF2-40B4-BE49-F238E27FC236}">
                <a16:creationId xmlns:a16="http://schemas.microsoft.com/office/drawing/2014/main" id="{60155999-4716-48CF-AC6E-1A96FE59F953}"/>
              </a:ext>
            </a:extLst>
          </p:cNvPr>
          <p:cNvSpPr>
            <a:spLocks noGrp="1"/>
          </p:cNvSpPr>
          <p:nvPr>
            <p:ph idx="1"/>
          </p:nvPr>
        </p:nvSpPr>
        <p:spPr/>
        <p:txBody>
          <a:bodyPr>
            <a:normAutofit fontScale="92500"/>
          </a:bodyPr>
          <a:lstStyle/>
          <a:p>
            <a:r>
              <a:rPr lang="zh-CN" altLang="en-US" dirty="0"/>
              <a:t>就问题二而言，我们不难知道，其实初始的聚类代表点数目</a:t>
            </a:r>
            <a:r>
              <a:rPr lang="en-US" altLang="zh-CN" dirty="0"/>
              <a:t>k</a:t>
            </a:r>
            <a:r>
              <a:rPr lang="zh-CN" altLang="en-US" dirty="0"/>
              <a:t>将在很大程度上影响最终得到的社区分划数目，甚至在大多数情况下就等于最终的社区分划数目。所以，</a:t>
            </a:r>
            <a:r>
              <a:rPr lang="zh-CN" altLang="en-US" dirty="0">
                <a:solidFill>
                  <a:schemeClr val="accent5"/>
                </a:solidFill>
              </a:rPr>
              <a:t>这个问题就转化为在没有任何经验的情况下去猜测最终得到的社区数目。</a:t>
            </a:r>
            <a:r>
              <a:rPr lang="zh-CN" altLang="en-US" dirty="0">
                <a:solidFill>
                  <a:schemeClr val="tx1"/>
                </a:solidFill>
              </a:rPr>
              <a:t>关于这方面的策略我没能想到没有特别好的方案解决。</a:t>
            </a:r>
            <a:endParaRPr lang="en-US" altLang="zh-CN" dirty="0">
              <a:solidFill>
                <a:schemeClr val="tx1"/>
              </a:solidFill>
            </a:endParaRPr>
          </a:p>
          <a:p>
            <a:r>
              <a:rPr lang="zh-CN" altLang="en-US" dirty="0">
                <a:solidFill>
                  <a:schemeClr val="tx1"/>
                </a:solidFill>
              </a:rPr>
              <a:t>经过上网搜索发现，其实这个问题也存在于另外一些经典的聚类算法之中，比如著名的</a:t>
            </a:r>
            <a:r>
              <a:rPr lang="en-US" altLang="zh-CN" b="1" dirty="0">
                <a:solidFill>
                  <a:schemeClr val="tx1"/>
                </a:solidFill>
              </a:rPr>
              <a:t>k</a:t>
            </a:r>
            <a:r>
              <a:rPr lang="zh-CN" altLang="en-US" b="1" dirty="0">
                <a:solidFill>
                  <a:schemeClr val="tx1"/>
                </a:solidFill>
              </a:rPr>
              <a:t>均值聚类算法</a:t>
            </a:r>
            <a:r>
              <a:rPr lang="en-US" altLang="zh-CN" dirty="0">
                <a:solidFill>
                  <a:schemeClr val="tx1"/>
                </a:solidFill>
              </a:rPr>
              <a:t>,</a:t>
            </a:r>
            <a:r>
              <a:rPr lang="zh-CN" altLang="en-US" dirty="0">
                <a:solidFill>
                  <a:schemeClr val="tx1"/>
                </a:solidFill>
              </a:rPr>
              <a:t>它给我们提供的一种解决策略，即通过</a:t>
            </a:r>
            <a:r>
              <a:rPr lang="en-US" altLang="zh-CN" dirty="0"/>
              <a:t>Gap statistic</a:t>
            </a:r>
            <a:r>
              <a:rPr lang="zh-CN" altLang="en-US" dirty="0"/>
              <a:t>方法，并作出数值最小化方程</a:t>
            </a:r>
            <a:r>
              <a:rPr lang="en-US" altLang="zh-CN" dirty="0" err="1"/>
              <a:t>S_k</a:t>
            </a:r>
            <a:r>
              <a:rPr lang="zh-CN" altLang="en-US" dirty="0"/>
              <a:t>与</a:t>
            </a:r>
            <a:r>
              <a:rPr lang="en-US" altLang="zh-CN" dirty="0"/>
              <a:t>k</a:t>
            </a:r>
            <a:r>
              <a:rPr lang="zh-CN" altLang="en-US" dirty="0"/>
              <a:t>的关系图，发生突变的点对应的</a:t>
            </a:r>
            <a:r>
              <a:rPr lang="en-US" altLang="zh-CN" dirty="0"/>
              <a:t>k</a:t>
            </a:r>
            <a:r>
              <a:rPr lang="zh-CN" altLang="en-US" dirty="0"/>
              <a:t>即为最合适的</a:t>
            </a:r>
            <a:r>
              <a:rPr lang="en-US" altLang="zh-CN" dirty="0"/>
              <a:t>k</a:t>
            </a:r>
            <a:r>
              <a:rPr lang="zh-CN" altLang="en-US" dirty="0"/>
              <a:t>值。方法的具体描述详见</a:t>
            </a:r>
            <a:r>
              <a:rPr lang="en-US" altLang="zh-CN" dirty="0">
                <a:hlinkClick r:id="rId2"/>
              </a:rPr>
              <a:t>https://www.zhihu.com/question/279825061/answer/409613401</a:t>
            </a:r>
            <a:endParaRPr lang="en-US" altLang="zh-CN" b="1" dirty="0">
              <a:solidFill>
                <a:schemeClr val="tx1"/>
              </a:solidFill>
            </a:endParaRPr>
          </a:p>
        </p:txBody>
      </p:sp>
    </p:spTree>
    <p:extLst>
      <p:ext uri="{BB962C8B-B14F-4D97-AF65-F5344CB8AC3E}">
        <p14:creationId xmlns:p14="http://schemas.microsoft.com/office/powerpoint/2010/main" val="288623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21401-EF29-4B2B-98C8-73E2637302CB}"/>
              </a:ext>
            </a:extLst>
          </p:cNvPr>
          <p:cNvSpPr>
            <a:spLocks noGrp="1"/>
          </p:cNvSpPr>
          <p:nvPr>
            <p:ph type="title"/>
          </p:nvPr>
        </p:nvSpPr>
        <p:spPr/>
        <p:txBody>
          <a:bodyPr/>
          <a:lstStyle/>
          <a:p>
            <a:r>
              <a:rPr lang="en-US" altLang="zh-CN" dirty="0"/>
              <a:t>Gap statistic</a:t>
            </a:r>
            <a:r>
              <a:rPr lang="zh-CN" altLang="en-US" dirty="0"/>
              <a:t>方法确定</a:t>
            </a:r>
            <a:r>
              <a:rPr lang="en-US" altLang="zh-CN" dirty="0"/>
              <a:t>k</a:t>
            </a:r>
            <a:r>
              <a:rPr lang="zh-CN" altLang="en-US" dirty="0"/>
              <a:t>值</a:t>
            </a:r>
          </a:p>
        </p:txBody>
      </p:sp>
      <p:pic>
        <p:nvPicPr>
          <p:cNvPr id="5" name="内容占位符 4">
            <a:extLst>
              <a:ext uri="{FF2B5EF4-FFF2-40B4-BE49-F238E27FC236}">
                <a16:creationId xmlns:a16="http://schemas.microsoft.com/office/drawing/2014/main" id="{0B5B107A-7D45-429E-8503-2D789ED79C0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r="-585" b="6842"/>
          <a:stretch/>
        </p:blipFill>
        <p:spPr>
          <a:xfrm>
            <a:off x="1934407" y="2514168"/>
            <a:ext cx="5110090" cy="3657600"/>
          </a:xfrm>
        </p:spPr>
      </p:pic>
      <p:grpSp>
        <p:nvGrpSpPr>
          <p:cNvPr id="4" name="组合 3">
            <a:extLst>
              <a:ext uri="{FF2B5EF4-FFF2-40B4-BE49-F238E27FC236}">
                <a16:creationId xmlns:a16="http://schemas.microsoft.com/office/drawing/2014/main" id="{B80F7475-61C3-4015-9FC7-213F4EF572F5}"/>
              </a:ext>
            </a:extLst>
          </p:cNvPr>
          <p:cNvGrpSpPr/>
          <p:nvPr/>
        </p:nvGrpSpPr>
        <p:grpSpPr>
          <a:xfrm>
            <a:off x="3745269" y="5481867"/>
            <a:ext cx="178569" cy="788001"/>
            <a:chOff x="4783956" y="5448300"/>
            <a:chExt cx="178569" cy="788001"/>
          </a:xfrm>
        </p:grpSpPr>
        <p:sp>
          <p:nvSpPr>
            <p:cNvPr id="6" name="等腰三角形 5">
              <a:extLst>
                <a:ext uri="{FF2B5EF4-FFF2-40B4-BE49-F238E27FC236}">
                  <a16:creationId xmlns:a16="http://schemas.microsoft.com/office/drawing/2014/main" id="{85CC1284-1448-4077-BE6B-DAEC79AFEF7C}"/>
                </a:ext>
              </a:extLst>
            </p:cNvPr>
            <p:cNvSpPr/>
            <p:nvPr/>
          </p:nvSpPr>
          <p:spPr>
            <a:xfrm>
              <a:off x="4829175" y="5448300"/>
              <a:ext cx="133350" cy="1905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E3E394E8-4706-435A-A911-46FC9C2B1878}"/>
                </a:ext>
              </a:extLst>
            </p:cNvPr>
            <p:cNvCxnSpPr/>
            <p:nvPr/>
          </p:nvCxnSpPr>
          <p:spPr>
            <a:xfrm>
              <a:off x="4929188" y="56388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8DFE213-BF01-476B-B790-C291F5FD3A69}"/>
                </a:ext>
              </a:extLst>
            </p:cNvPr>
            <p:cNvCxnSpPr>
              <a:cxnSpLocks/>
            </p:cNvCxnSpPr>
            <p:nvPr/>
          </p:nvCxnSpPr>
          <p:spPr>
            <a:xfrm>
              <a:off x="4895850" y="5638800"/>
              <a:ext cx="0" cy="255973"/>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文本框 23">
              <a:extLst>
                <a:ext uri="{FF2B5EF4-FFF2-40B4-BE49-F238E27FC236}">
                  <a16:creationId xmlns:a16="http://schemas.microsoft.com/office/drawing/2014/main" id="{B28D4E75-D058-4FE7-9D46-B330939C3A63}"/>
                </a:ext>
              </a:extLst>
            </p:cNvPr>
            <p:cNvSpPr txBox="1"/>
            <p:nvPr/>
          </p:nvSpPr>
          <p:spPr>
            <a:xfrm>
              <a:off x="4783956" y="5866969"/>
              <a:ext cx="68934" cy="369332"/>
            </a:xfrm>
            <a:prstGeom prst="rect">
              <a:avLst/>
            </a:prstGeom>
            <a:noFill/>
          </p:spPr>
          <p:txBody>
            <a:bodyPr wrap="square" rtlCol="0">
              <a:spAutoFit/>
            </a:bodyPr>
            <a:lstStyle/>
            <a:p>
              <a:r>
                <a:rPr lang="en-US" altLang="zh-CN" dirty="0"/>
                <a:t>3</a:t>
              </a:r>
            </a:p>
          </p:txBody>
        </p:sp>
      </p:grpSp>
      <p:sp>
        <p:nvSpPr>
          <p:cNvPr id="25" name="文本框 24">
            <a:extLst>
              <a:ext uri="{FF2B5EF4-FFF2-40B4-BE49-F238E27FC236}">
                <a16:creationId xmlns:a16="http://schemas.microsoft.com/office/drawing/2014/main" id="{DE00E7A7-066D-4B54-AA3C-E11D04CA7CF0}"/>
              </a:ext>
            </a:extLst>
          </p:cNvPr>
          <p:cNvSpPr txBox="1"/>
          <p:nvPr/>
        </p:nvSpPr>
        <p:spPr>
          <a:xfrm>
            <a:off x="7506136" y="4414544"/>
            <a:ext cx="3138190" cy="954107"/>
          </a:xfrm>
          <a:prstGeom prst="rect">
            <a:avLst/>
          </a:prstGeom>
          <a:noFill/>
        </p:spPr>
        <p:txBody>
          <a:bodyPr wrap="square" rtlCol="0">
            <a:spAutoFit/>
          </a:bodyPr>
          <a:lstStyle/>
          <a:p>
            <a:r>
              <a:rPr lang="zh-CN" altLang="en-US" sz="2800" dirty="0"/>
              <a:t>例如，在本图中，最合适的</a:t>
            </a:r>
            <a:r>
              <a:rPr lang="en-US" altLang="zh-CN" sz="2800" dirty="0"/>
              <a:t>k</a:t>
            </a:r>
            <a:r>
              <a:rPr lang="zh-CN" altLang="en-US" sz="2800" dirty="0"/>
              <a:t>应该取</a:t>
            </a:r>
            <a:r>
              <a:rPr lang="en-US" altLang="zh-CN" sz="2800" dirty="0"/>
              <a:t>3</a:t>
            </a:r>
            <a:endParaRPr lang="zh-CN" altLang="en-US" sz="2800" dirty="0"/>
          </a:p>
        </p:txBody>
      </p:sp>
    </p:spTree>
    <p:extLst>
      <p:ext uri="{BB962C8B-B14F-4D97-AF65-F5344CB8AC3E}">
        <p14:creationId xmlns:p14="http://schemas.microsoft.com/office/powerpoint/2010/main" val="291852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heel(1)">
                                      <p:cBhvr>
                                        <p:cTn id="1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FB9EF-3591-446E-BC04-2AE2373A9A89}"/>
              </a:ext>
            </a:extLst>
          </p:cNvPr>
          <p:cNvSpPr>
            <a:spLocks noGrp="1"/>
          </p:cNvSpPr>
          <p:nvPr>
            <p:ph type="title"/>
          </p:nvPr>
        </p:nvSpPr>
        <p:spPr/>
        <p:txBody>
          <a:bodyPr/>
          <a:lstStyle/>
          <a:p>
            <a:r>
              <a:rPr lang="zh-CN" altLang="en-US" dirty="0"/>
              <a:t>使用类似</a:t>
            </a:r>
            <a:r>
              <a:rPr lang="en-US" altLang="zh-CN" dirty="0"/>
              <a:t>Gap statistic</a:t>
            </a:r>
            <a:r>
              <a:rPr lang="zh-CN" altLang="en-US" dirty="0"/>
              <a:t>方法确定</a:t>
            </a:r>
            <a:r>
              <a:rPr lang="en-US" altLang="zh-CN" dirty="0"/>
              <a:t>k</a:t>
            </a:r>
            <a:r>
              <a:rPr lang="zh-CN" altLang="en-US" dirty="0"/>
              <a:t>值</a:t>
            </a:r>
          </a:p>
        </p:txBody>
      </p:sp>
      <p:sp>
        <p:nvSpPr>
          <p:cNvPr id="3" name="内容占位符 2">
            <a:extLst>
              <a:ext uri="{FF2B5EF4-FFF2-40B4-BE49-F238E27FC236}">
                <a16:creationId xmlns:a16="http://schemas.microsoft.com/office/drawing/2014/main" id="{12DA1E85-B085-457C-A403-A614CE29410C}"/>
              </a:ext>
            </a:extLst>
          </p:cNvPr>
          <p:cNvSpPr>
            <a:spLocks noGrp="1"/>
          </p:cNvSpPr>
          <p:nvPr>
            <p:ph idx="1"/>
          </p:nvPr>
        </p:nvSpPr>
        <p:spPr/>
        <p:txBody>
          <a:bodyPr>
            <a:normAutofit fontScale="77500" lnSpcReduction="20000"/>
          </a:bodyPr>
          <a:lstStyle/>
          <a:p>
            <a:r>
              <a:rPr lang="zh-CN" altLang="en-US" dirty="0"/>
              <a:t>由上面的例子可以知道，</a:t>
            </a:r>
            <a:r>
              <a:rPr lang="en-US" altLang="zh-CN" dirty="0"/>
              <a:t> Gap statistic</a:t>
            </a:r>
            <a:r>
              <a:rPr lang="zh-CN" altLang="en-US" dirty="0"/>
              <a:t>方法的核心是绘制图形找到发生突变的点对应的横坐标取值。所以，这就需要我们去构造一个评价函数来反映横坐标对纵坐标的影响，即纵坐标的意义需要得到确定，如在</a:t>
            </a:r>
            <a:r>
              <a:rPr lang="en-US" altLang="zh-CN" dirty="0"/>
              <a:t>k</a:t>
            </a:r>
            <a:r>
              <a:rPr lang="zh-CN" altLang="en-US" dirty="0"/>
              <a:t>均值聚类算法中它定义的评价函数是数值最小化方程</a:t>
            </a:r>
            <a:r>
              <a:rPr lang="en-US" altLang="zh-CN" dirty="0" err="1"/>
              <a:t>S_k</a:t>
            </a:r>
            <a:r>
              <a:rPr lang="zh-CN" altLang="en-US" dirty="0"/>
              <a:t>。</a:t>
            </a:r>
            <a:endParaRPr lang="en-US" altLang="zh-CN" dirty="0"/>
          </a:p>
          <a:p>
            <a:r>
              <a:rPr lang="zh-CN" altLang="en-US" dirty="0"/>
              <a:t>在</a:t>
            </a:r>
            <a:r>
              <a:rPr lang="en-US" altLang="zh-CN" b="1" dirty="0">
                <a:effectLst>
                  <a:outerShdw blurRad="38100" dist="38100" dir="2700000" algn="tl">
                    <a:srgbClr val="000000">
                      <a:alpha val="43137"/>
                    </a:srgbClr>
                  </a:outerShdw>
                </a:effectLst>
              </a:rPr>
              <a:t>《</a:t>
            </a:r>
            <a:r>
              <a:rPr lang="zh-CN" altLang="en-US" b="1" dirty="0">
                <a:effectLst>
                  <a:outerShdw blurRad="38100" dist="38100" dir="2700000" algn="tl">
                    <a:srgbClr val="000000">
                      <a:alpha val="43137"/>
                    </a:srgbClr>
                  </a:outerShdw>
                </a:effectLst>
              </a:rPr>
              <a:t>基于多核心标签传播的复杂网络重叠社区识别方法</a:t>
            </a:r>
            <a:r>
              <a:rPr lang="en-US" altLang="zh-CN" b="1" dirty="0">
                <a:effectLst>
                  <a:outerShdw blurRad="38100" dist="38100" dir="2700000" algn="tl">
                    <a:srgbClr val="000000">
                      <a:alpha val="43137"/>
                    </a:srgbClr>
                  </a:outerShdw>
                </a:effectLst>
              </a:rPr>
              <a:t>》</a:t>
            </a:r>
            <a:r>
              <a:rPr lang="zh-CN" altLang="en-US" dirty="0"/>
              <a:t>一文中，提到了局部核心值的概念，即它认为每个节点都有一个局部核心值，局部核心值较大的点，就被认为是聚类代表点。局部核心值的表达式不在这里给出，具体可见论文。</a:t>
            </a:r>
            <a:endParaRPr lang="en-US" altLang="zh-CN" dirty="0"/>
          </a:p>
          <a:p>
            <a:r>
              <a:rPr lang="zh-CN" altLang="en-US" dirty="0"/>
              <a:t>现在有了评价指标函数，我们就能够去计算每个点对应的函数值。首先，我们可以通过智能算法去搜索空间并找到最大的函数值对应的点，该点就是我们要寻找的聚类代表点，然后我们把该点的评价值取出来并记录，以同样的方式去找到第二个点</a:t>
            </a:r>
            <a:r>
              <a:rPr lang="en-US" altLang="zh-CN" dirty="0"/>
              <a:t>……</a:t>
            </a:r>
            <a:r>
              <a:rPr lang="zh-CN" altLang="en-US" dirty="0"/>
              <a:t>最后，把所有点对应的函数值全部作到一张图上面，再从图上去寻找“突变点”，这样就能够确定</a:t>
            </a:r>
            <a:r>
              <a:rPr lang="en-US" altLang="zh-CN" dirty="0"/>
              <a:t>k</a:t>
            </a:r>
            <a:r>
              <a:rPr lang="zh-CN" altLang="en-US" dirty="0"/>
              <a:t>的具体取值。</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40490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2CDF0-9F04-4645-B1DA-B59642D0AEE0}"/>
              </a:ext>
            </a:extLst>
          </p:cNvPr>
          <p:cNvSpPr>
            <a:spLocks noGrp="1"/>
          </p:cNvSpPr>
          <p:nvPr>
            <p:ph type="title" idx="4294967295"/>
          </p:nvPr>
        </p:nvSpPr>
        <p:spPr>
          <a:xfrm>
            <a:off x="763480" y="756298"/>
            <a:ext cx="4891088" cy="606425"/>
          </a:xfrm>
        </p:spPr>
        <p:txBody>
          <a:bodyPr>
            <a:normAutofit/>
          </a:bodyPr>
          <a:lstStyle/>
          <a:p>
            <a:r>
              <a:rPr lang="zh-CN" altLang="en-US" sz="2800" dirty="0">
                <a:solidFill>
                  <a:srgbClr val="FF0000"/>
                </a:solidFill>
              </a:rPr>
              <a:t>通过改进之后的算法步骤描述</a:t>
            </a:r>
          </a:p>
        </p:txBody>
      </p:sp>
      <p:grpSp>
        <p:nvGrpSpPr>
          <p:cNvPr id="4" name="组合 3">
            <a:extLst>
              <a:ext uri="{FF2B5EF4-FFF2-40B4-BE49-F238E27FC236}">
                <a16:creationId xmlns:a16="http://schemas.microsoft.com/office/drawing/2014/main" id="{CD46919C-735F-4BE9-91BF-2BFAB728F510}"/>
              </a:ext>
            </a:extLst>
          </p:cNvPr>
          <p:cNvGrpSpPr/>
          <p:nvPr/>
        </p:nvGrpSpPr>
        <p:grpSpPr>
          <a:xfrm>
            <a:off x="1260630" y="1617840"/>
            <a:ext cx="8691238" cy="3779784"/>
            <a:chOff x="1029810" y="1076302"/>
            <a:chExt cx="8691238" cy="3779784"/>
          </a:xfrm>
        </p:grpSpPr>
        <p:sp>
          <p:nvSpPr>
            <p:cNvPr id="5" name="矩形 4">
              <a:extLst>
                <a:ext uri="{FF2B5EF4-FFF2-40B4-BE49-F238E27FC236}">
                  <a16:creationId xmlns:a16="http://schemas.microsoft.com/office/drawing/2014/main" id="{C2227296-692E-464D-BC5C-88ABC8D9024F}"/>
                </a:ext>
              </a:extLst>
            </p:cNvPr>
            <p:cNvSpPr/>
            <p:nvPr/>
          </p:nvSpPr>
          <p:spPr>
            <a:xfrm>
              <a:off x="1029810" y="1154097"/>
              <a:ext cx="2157273" cy="104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超大规模的原图</a:t>
              </a:r>
            </a:p>
          </p:txBody>
        </p:sp>
        <p:sp>
          <p:nvSpPr>
            <p:cNvPr id="6" name="椭圆 5">
              <a:extLst>
                <a:ext uri="{FF2B5EF4-FFF2-40B4-BE49-F238E27FC236}">
                  <a16:creationId xmlns:a16="http://schemas.microsoft.com/office/drawing/2014/main" id="{CDDE5055-F5D3-403B-9FB3-786B1FFD928D}"/>
                </a:ext>
              </a:extLst>
            </p:cNvPr>
            <p:cNvSpPr/>
            <p:nvPr/>
          </p:nvSpPr>
          <p:spPr>
            <a:xfrm>
              <a:off x="7253055" y="1154097"/>
              <a:ext cx="2467993" cy="104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较小规模的子图</a:t>
              </a:r>
            </a:p>
          </p:txBody>
        </p:sp>
        <p:cxnSp>
          <p:nvCxnSpPr>
            <p:cNvPr id="7" name="直接箭头连接符 6">
              <a:extLst>
                <a:ext uri="{FF2B5EF4-FFF2-40B4-BE49-F238E27FC236}">
                  <a16:creationId xmlns:a16="http://schemas.microsoft.com/office/drawing/2014/main" id="{5D04071C-8D7E-4A9B-A92D-7FBC883FF51F}"/>
                </a:ext>
              </a:extLst>
            </p:cNvPr>
            <p:cNvCxnSpPr>
              <a:cxnSpLocks/>
              <a:stCxn id="5" idx="3"/>
              <a:endCxn id="6" idx="2"/>
            </p:cNvCxnSpPr>
            <p:nvPr/>
          </p:nvCxnSpPr>
          <p:spPr>
            <a:xfrm>
              <a:off x="3187083" y="1677880"/>
              <a:ext cx="40659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C8BF402-1D66-4267-9428-BE34BF23C96A}"/>
                </a:ext>
              </a:extLst>
            </p:cNvPr>
            <p:cNvSpPr txBox="1"/>
            <p:nvPr/>
          </p:nvSpPr>
          <p:spPr>
            <a:xfrm>
              <a:off x="3364634" y="1076302"/>
              <a:ext cx="3746377" cy="584775"/>
            </a:xfrm>
            <a:prstGeom prst="rect">
              <a:avLst/>
            </a:prstGeom>
            <a:noFill/>
          </p:spPr>
          <p:txBody>
            <a:bodyPr wrap="square" rtlCol="0">
              <a:spAutoFit/>
            </a:bodyPr>
            <a:lstStyle/>
            <a:p>
              <a:r>
                <a:rPr lang="zh-CN" altLang="en-US" sz="1600" dirty="0"/>
                <a:t>①使用智能算法搜索找到局部核心评价值较大的</a:t>
              </a:r>
              <a:r>
                <a:rPr lang="en-US" altLang="zh-CN" sz="1600" dirty="0"/>
                <a:t>k</a:t>
              </a:r>
              <a:r>
                <a:rPr lang="zh-CN" altLang="en-US" sz="1600" dirty="0"/>
                <a:t>个点</a:t>
              </a:r>
            </a:p>
          </p:txBody>
        </p:sp>
        <p:sp>
          <p:nvSpPr>
            <p:cNvPr id="9" name="文本框 8">
              <a:extLst>
                <a:ext uri="{FF2B5EF4-FFF2-40B4-BE49-F238E27FC236}">
                  <a16:creationId xmlns:a16="http://schemas.microsoft.com/office/drawing/2014/main" id="{AEF4F908-AC08-45DB-9D63-5D638EAEE22A}"/>
                </a:ext>
              </a:extLst>
            </p:cNvPr>
            <p:cNvSpPr txBox="1"/>
            <p:nvPr/>
          </p:nvSpPr>
          <p:spPr>
            <a:xfrm>
              <a:off x="3364634" y="1694684"/>
              <a:ext cx="3746376" cy="584775"/>
            </a:xfrm>
            <a:prstGeom prst="rect">
              <a:avLst/>
            </a:prstGeom>
            <a:noFill/>
          </p:spPr>
          <p:txBody>
            <a:bodyPr wrap="square" rtlCol="0">
              <a:spAutoFit/>
            </a:bodyPr>
            <a:lstStyle/>
            <a:p>
              <a:r>
                <a:rPr lang="zh-CN" altLang="en-US" sz="1600" dirty="0"/>
                <a:t>②根据聚类代表点进行抽样并检测重叠结构</a:t>
              </a:r>
            </a:p>
          </p:txBody>
        </p:sp>
        <p:cxnSp>
          <p:nvCxnSpPr>
            <p:cNvPr id="10" name="连接符: 曲线 9">
              <a:extLst>
                <a:ext uri="{FF2B5EF4-FFF2-40B4-BE49-F238E27FC236}">
                  <a16:creationId xmlns:a16="http://schemas.microsoft.com/office/drawing/2014/main" id="{D7978EB5-2B2D-462D-9676-3CA950386DFB}"/>
                </a:ext>
              </a:extLst>
            </p:cNvPr>
            <p:cNvCxnSpPr>
              <a:stCxn id="6" idx="6"/>
              <a:endCxn id="5" idx="2"/>
            </p:cNvCxnSpPr>
            <p:nvPr/>
          </p:nvCxnSpPr>
          <p:spPr>
            <a:xfrm flipH="1">
              <a:off x="2108447" y="1677880"/>
              <a:ext cx="7612601" cy="523782"/>
            </a:xfrm>
            <a:prstGeom prst="curvedConnector4">
              <a:avLst>
                <a:gd name="adj1" fmla="val -13265"/>
                <a:gd name="adj2" fmla="val 40466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A37E8BA-370A-400F-AA92-4A715266E6CF}"/>
                </a:ext>
              </a:extLst>
            </p:cNvPr>
            <p:cNvSpPr txBox="1"/>
            <p:nvPr/>
          </p:nvSpPr>
          <p:spPr>
            <a:xfrm>
              <a:off x="4260165" y="3915052"/>
              <a:ext cx="4325645" cy="646331"/>
            </a:xfrm>
            <a:prstGeom prst="rect">
              <a:avLst/>
            </a:prstGeom>
            <a:noFill/>
          </p:spPr>
          <p:txBody>
            <a:bodyPr wrap="square" rtlCol="0">
              <a:spAutoFit/>
            </a:bodyPr>
            <a:lstStyle/>
            <a:p>
              <a:r>
                <a:rPr lang="zh-CN" altLang="en-US" dirty="0"/>
                <a:t>③使用子图的标签对原图进行标签传播（标签传播概率策略）</a:t>
              </a:r>
            </a:p>
          </p:txBody>
        </p:sp>
        <p:cxnSp>
          <p:nvCxnSpPr>
            <p:cNvPr id="12" name="直接箭头连接符 11">
              <a:extLst>
                <a:ext uri="{FF2B5EF4-FFF2-40B4-BE49-F238E27FC236}">
                  <a16:creationId xmlns:a16="http://schemas.microsoft.com/office/drawing/2014/main" id="{8CA15548-B340-4483-B13D-8893BA12761C}"/>
                </a:ext>
              </a:extLst>
            </p:cNvPr>
            <p:cNvCxnSpPr>
              <a:stCxn id="5" idx="2"/>
            </p:cNvCxnSpPr>
            <p:nvPr/>
          </p:nvCxnSpPr>
          <p:spPr>
            <a:xfrm flipH="1">
              <a:off x="2108446" y="2201662"/>
              <a:ext cx="1" cy="160685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F4BF55B-79B8-4D76-ACE2-9FD55BAD03EE}"/>
                </a:ext>
              </a:extLst>
            </p:cNvPr>
            <p:cNvSpPr txBox="1"/>
            <p:nvPr/>
          </p:nvSpPr>
          <p:spPr>
            <a:xfrm>
              <a:off x="1438183" y="3932756"/>
              <a:ext cx="1340526" cy="923330"/>
            </a:xfrm>
            <a:prstGeom prst="rect">
              <a:avLst/>
            </a:prstGeom>
            <a:noFill/>
          </p:spPr>
          <p:txBody>
            <a:bodyPr wrap="square" rtlCol="0">
              <a:spAutoFit/>
            </a:bodyPr>
            <a:lstStyle/>
            <a:p>
              <a:r>
                <a:rPr lang="zh-CN" altLang="en-US" dirty="0"/>
                <a:t>④最终得到原图中所有节点的标签</a:t>
              </a:r>
            </a:p>
          </p:txBody>
        </p:sp>
      </p:grpSp>
    </p:spTree>
    <p:extLst>
      <p:ext uri="{BB962C8B-B14F-4D97-AF65-F5344CB8AC3E}">
        <p14:creationId xmlns:p14="http://schemas.microsoft.com/office/powerpoint/2010/main" val="75429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接点 3">
            <a:extLst>
              <a:ext uri="{FF2B5EF4-FFF2-40B4-BE49-F238E27FC236}">
                <a16:creationId xmlns:a16="http://schemas.microsoft.com/office/drawing/2014/main" id="{1ECA96FB-56DF-4D05-B609-4403CEDDD0D8}"/>
              </a:ext>
            </a:extLst>
          </p:cNvPr>
          <p:cNvSpPr/>
          <p:nvPr/>
        </p:nvSpPr>
        <p:spPr>
          <a:xfrm>
            <a:off x="3514077" y="2228296"/>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a:extLst>
              <a:ext uri="{FF2B5EF4-FFF2-40B4-BE49-F238E27FC236}">
                <a16:creationId xmlns:a16="http://schemas.microsoft.com/office/drawing/2014/main" id="{AA755B88-A04B-4554-807F-E031529EE3E5}"/>
              </a:ext>
            </a:extLst>
          </p:cNvPr>
          <p:cNvSpPr/>
          <p:nvPr/>
        </p:nvSpPr>
        <p:spPr>
          <a:xfrm>
            <a:off x="2774271" y="2061467"/>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68AB70E0-6FA0-40FB-9127-069757648BEF}"/>
              </a:ext>
            </a:extLst>
          </p:cNvPr>
          <p:cNvSpPr/>
          <p:nvPr/>
        </p:nvSpPr>
        <p:spPr>
          <a:xfrm>
            <a:off x="3076111" y="2009164"/>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6">
            <a:extLst>
              <a:ext uri="{FF2B5EF4-FFF2-40B4-BE49-F238E27FC236}">
                <a16:creationId xmlns:a16="http://schemas.microsoft.com/office/drawing/2014/main" id="{86EFD430-9A5C-4D31-A1EB-A1569081FF9D}"/>
              </a:ext>
            </a:extLst>
          </p:cNvPr>
          <p:cNvSpPr/>
          <p:nvPr/>
        </p:nvSpPr>
        <p:spPr>
          <a:xfrm>
            <a:off x="2765393" y="3857348"/>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7">
            <a:extLst>
              <a:ext uri="{FF2B5EF4-FFF2-40B4-BE49-F238E27FC236}">
                <a16:creationId xmlns:a16="http://schemas.microsoft.com/office/drawing/2014/main" id="{53F819C2-D646-43A2-A73C-8E498488B139}"/>
              </a:ext>
            </a:extLst>
          </p:cNvPr>
          <p:cNvSpPr/>
          <p:nvPr/>
        </p:nvSpPr>
        <p:spPr>
          <a:xfrm>
            <a:off x="3237389" y="4125158"/>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接点 8">
            <a:extLst>
              <a:ext uri="{FF2B5EF4-FFF2-40B4-BE49-F238E27FC236}">
                <a16:creationId xmlns:a16="http://schemas.microsoft.com/office/drawing/2014/main" id="{81B0219D-0D1F-4173-96DB-ADCA1D617020}"/>
              </a:ext>
            </a:extLst>
          </p:cNvPr>
          <p:cNvSpPr/>
          <p:nvPr/>
        </p:nvSpPr>
        <p:spPr>
          <a:xfrm>
            <a:off x="3496321" y="4490622"/>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接点 9">
            <a:extLst>
              <a:ext uri="{FF2B5EF4-FFF2-40B4-BE49-F238E27FC236}">
                <a16:creationId xmlns:a16="http://schemas.microsoft.com/office/drawing/2014/main" id="{240C1123-1DA0-43A4-AB16-3E504B1C2A54}"/>
              </a:ext>
            </a:extLst>
          </p:cNvPr>
          <p:cNvSpPr/>
          <p:nvPr/>
        </p:nvSpPr>
        <p:spPr>
          <a:xfrm>
            <a:off x="3178206" y="4832929"/>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a:extLst>
              <a:ext uri="{FF2B5EF4-FFF2-40B4-BE49-F238E27FC236}">
                <a16:creationId xmlns:a16="http://schemas.microsoft.com/office/drawing/2014/main" id="{AA7A1EAA-A6CA-4993-8709-CD33A848AB06}"/>
              </a:ext>
            </a:extLst>
          </p:cNvPr>
          <p:cNvSpPr/>
          <p:nvPr/>
        </p:nvSpPr>
        <p:spPr>
          <a:xfrm>
            <a:off x="7680664" y="1872891"/>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接点 11">
            <a:extLst>
              <a:ext uri="{FF2B5EF4-FFF2-40B4-BE49-F238E27FC236}">
                <a16:creationId xmlns:a16="http://schemas.microsoft.com/office/drawing/2014/main" id="{F35A6EE1-3314-4F22-8C8F-FDFD59A7B71C}"/>
              </a:ext>
            </a:extLst>
          </p:cNvPr>
          <p:cNvSpPr/>
          <p:nvPr/>
        </p:nvSpPr>
        <p:spPr>
          <a:xfrm>
            <a:off x="7433570" y="3252187"/>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接点 12">
            <a:extLst>
              <a:ext uri="{FF2B5EF4-FFF2-40B4-BE49-F238E27FC236}">
                <a16:creationId xmlns:a16="http://schemas.microsoft.com/office/drawing/2014/main" id="{5C05F3BA-D9E5-48F3-A0DA-23241EFBBFE4}"/>
              </a:ext>
            </a:extLst>
          </p:cNvPr>
          <p:cNvSpPr/>
          <p:nvPr/>
        </p:nvSpPr>
        <p:spPr>
          <a:xfrm>
            <a:off x="8592104" y="4311588"/>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接点 13">
            <a:extLst>
              <a:ext uri="{FF2B5EF4-FFF2-40B4-BE49-F238E27FC236}">
                <a16:creationId xmlns:a16="http://schemas.microsoft.com/office/drawing/2014/main" id="{D3FF43AE-DD91-4519-A89E-6E7BB6FF1B86}"/>
              </a:ext>
            </a:extLst>
          </p:cNvPr>
          <p:cNvSpPr/>
          <p:nvPr/>
        </p:nvSpPr>
        <p:spPr>
          <a:xfrm>
            <a:off x="2929632" y="4297459"/>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接点 14">
            <a:extLst>
              <a:ext uri="{FF2B5EF4-FFF2-40B4-BE49-F238E27FC236}">
                <a16:creationId xmlns:a16="http://schemas.microsoft.com/office/drawing/2014/main" id="{9BA9EC5B-232D-45C8-ACFA-A5FD6E95E399}"/>
              </a:ext>
            </a:extLst>
          </p:cNvPr>
          <p:cNvSpPr/>
          <p:nvPr/>
        </p:nvSpPr>
        <p:spPr>
          <a:xfrm>
            <a:off x="2743200" y="1641554"/>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接点 15">
            <a:extLst>
              <a:ext uri="{FF2B5EF4-FFF2-40B4-BE49-F238E27FC236}">
                <a16:creationId xmlns:a16="http://schemas.microsoft.com/office/drawing/2014/main" id="{B14B9AD2-4E2D-4EAF-A583-04B803723797}"/>
              </a:ext>
            </a:extLst>
          </p:cNvPr>
          <p:cNvSpPr/>
          <p:nvPr/>
        </p:nvSpPr>
        <p:spPr>
          <a:xfrm>
            <a:off x="3434178" y="1721454"/>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5B105A0F-1172-4DF0-95C7-B5D01C01112D}"/>
              </a:ext>
            </a:extLst>
          </p:cNvPr>
          <p:cNvSpPr/>
          <p:nvPr/>
        </p:nvSpPr>
        <p:spPr>
          <a:xfrm>
            <a:off x="3013968" y="1660790"/>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17">
            <a:extLst>
              <a:ext uri="{FF2B5EF4-FFF2-40B4-BE49-F238E27FC236}">
                <a16:creationId xmlns:a16="http://schemas.microsoft.com/office/drawing/2014/main" id="{5C7D0828-E174-4BF8-AFAB-FD2733EFB7A3}"/>
              </a:ext>
            </a:extLst>
          </p:cNvPr>
          <p:cNvSpPr/>
          <p:nvPr/>
        </p:nvSpPr>
        <p:spPr>
          <a:xfrm>
            <a:off x="8405676" y="1328691"/>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接点 18">
            <a:extLst>
              <a:ext uri="{FF2B5EF4-FFF2-40B4-BE49-F238E27FC236}">
                <a16:creationId xmlns:a16="http://schemas.microsoft.com/office/drawing/2014/main" id="{DA13F453-6CD9-4300-9D42-AF8C6094C6A6}"/>
              </a:ext>
            </a:extLst>
          </p:cNvPr>
          <p:cNvSpPr/>
          <p:nvPr/>
        </p:nvSpPr>
        <p:spPr>
          <a:xfrm>
            <a:off x="8177813" y="1712576"/>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19">
            <a:extLst>
              <a:ext uri="{FF2B5EF4-FFF2-40B4-BE49-F238E27FC236}">
                <a16:creationId xmlns:a16="http://schemas.microsoft.com/office/drawing/2014/main" id="{221A8D2B-0326-4B39-A35F-5C37C4B21C4E}"/>
              </a:ext>
            </a:extLst>
          </p:cNvPr>
          <p:cNvSpPr/>
          <p:nvPr/>
        </p:nvSpPr>
        <p:spPr>
          <a:xfrm>
            <a:off x="8084599" y="2077892"/>
            <a:ext cx="143521" cy="15040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99553235-2E39-4B21-9BD5-B4CD395AD3BF}"/>
              </a:ext>
            </a:extLst>
          </p:cNvPr>
          <p:cNvSpPr/>
          <p:nvPr/>
        </p:nvSpPr>
        <p:spPr>
          <a:xfrm>
            <a:off x="8861394" y="2017376"/>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90F94E22-F933-480D-90B8-D4ADEB9297BA}"/>
              </a:ext>
            </a:extLst>
          </p:cNvPr>
          <p:cNvSpPr/>
          <p:nvPr/>
        </p:nvSpPr>
        <p:spPr>
          <a:xfrm>
            <a:off x="8118627" y="2130234"/>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B042398A-D0AE-42AB-9A8C-13E111423638}"/>
              </a:ext>
            </a:extLst>
          </p:cNvPr>
          <p:cNvSpPr/>
          <p:nvPr/>
        </p:nvSpPr>
        <p:spPr>
          <a:xfrm>
            <a:off x="8202966" y="3013303"/>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E238EDA2-78EE-4252-8ED3-CD5D74774499}"/>
              </a:ext>
            </a:extLst>
          </p:cNvPr>
          <p:cNvSpPr/>
          <p:nvPr/>
        </p:nvSpPr>
        <p:spPr>
          <a:xfrm>
            <a:off x="7841942" y="4608175"/>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543152B9-F58A-4116-8913-77128208F0B3}"/>
              </a:ext>
            </a:extLst>
          </p:cNvPr>
          <p:cNvSpPr/>
          <p:nvPr/>
        </p:nvSpPr>
        <p:spPr>
          <a:xfrm>
            <a:off x="2550850" y="4237608"/>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F947DD64-D09D-456F-8A98-1B61CED60D62}"/>
              </a:ext>
            </a:extLst>
          </p:cNvPr>
          <p:cNvSpPr/>
          <p:nvPr/>
        </p:nvSpPr>
        <p:spPr>
          <a:xfrm>
            <a:off x="2386612" y="4631035"/>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26">
            <a:extLst>
              <a:ext uri="{FF2B5EF4-FFF2-40B4-BE49-F238E27FC236}">
                <a16:creationId xmlns:a16="http://schemas.microsoft.com/office/drawing/2014/main" id="{FBA981E1-0B66-4CE4-847B-C94EC4097672}"/>
              </a:ext>
            </a:extLst>
          </p:cNvPr>
          <p:cNvSpPr/>
          <p:nvPr/>
        </p:nvSpPr>
        <p:spPr>
          <a:xfrm>
            <a:off x="2805343" y="4631035"/>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27">
            <a:extLst>
              <a:ext uri="{FF2B5EF4-FFF2-40B4-BE49-F238E27FC236}">
                <a16:creationId xmlns:a16="http://schemas.microsoft.com/office/drawing/2014/main" id="{77188A9A-4360-4099-AB2F-3F9644385268}"/>
              </a:ext>
            </a:extLst>
          </p:cNvPr>
          <p:cNvSpPr/>
          <p:nvPr/>
        </p:nvSpPr>
        <p:spPr>
          <a:xfrm>
            <a:off x="3317288" y="1407776"/>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28">
            <a:extLst>
              <a:ext uri="{FF2B5EF4-FFF2-40B4-BE49-F238E27FC236}">
                <a16:creationId xmlns:a16="http://schemas.microsoft.com/office/drawing/2014/main" id="{C73BCD43-654C-4980-9231-7FBDC7D33F89}"/>
              </a:ext>
            </a:extLst>
          </p:cNvPr>
          <p:cNvSpPr/>
          <p:nvPr/>
        </p:nvSpPr>
        <p:spPr>
          <a:xfrm>
            <a:off x="8228120" y="3411836"/>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接点 29">
            <a:extLst>
              <a:ext uri="{FF2B5EF4-FFF2-40B4-BE49-F238E27FC236}">
                <a16:creationId xmlns:a16="http://schemas.microsoft.com/office/drawing/2014/main" id="{F8F854DA-F4B5-4FF0-9EC1-4BB2E3F17661}"/>
              </a:ext>
            </a:extLst>
          </p:cNvPr>
          <p:cNvSpPr/>
          <p:nvPr/>
        </p:nvSpPr>
        <p:spPr>
          <a:xfrm>
            <a:off x="2824579" y="4995984"/>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a:extLst>
              <a:ext uri="{FF2B5EF4-FFF2-40B4-BE49-F238E27FC236}">
                <a16:creationId xmlns:a16="http://schemas.microsoft.com/office/drawing/2014/main" id="{8F3FACF5-D0B2-4046-A51D-0084C7F22218}"/>
              </a:ext>
            </a:extLst>
          </p:cNvPr>
          <p:cNvSpPr/>
          <p:nvPr/>
        </p:nvSpPr>
        <p:spPr>
          <a:xfrm>
            <a:off x="8473737" y="2604117"/>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a:extLst>
              <a:ext uri="{FF2B5EF4-FFF2-40B4-BE49-F238E27FC236}">
                <a16:creationId xmlns:a16="http://schemas.microsoft.com/office/drawing/2014/main" id="{265A273A-DCC2-4C6D-BD8E-54F9DAF202B0}"/>
              </a:ext>
            </a:extLst>
          </p:cNvPr>
          <p:cNvSpPr/>
          <p:nvPr/>
        </p:nvSpPr>
        <p:spPr>
          <a:xfrm>
            <a:off x="8146742" y="4236943"/>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a:extLst>
              <a:ext uri="{FF2B5EF4-FFF2-40B4-BE49-F238E27FC236}">
                <a16:creationId xmlns:a16="http://schemas.microsoft.com/office/drawing/2014/main" id="{E7450B78-4E9B-44F3-97E6-2C27E1AAF44E}"/>
              </a:ext>
            </a:extLst>
          </p:cNvPr>
          <p:cNvSpPr/>
          <p:nvPr/>
        </p:nvSpPr>
        <p:spPr>
          <a:xfrm>
            <a:off x="2644066" y="5170578"/>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a:extLst>
              <a:ext uri="{FF2B5EF4-FFF2-40B4-BE49-F238E27FC236}">
                <a16:creationId xmlns:a16="http://schemas.microsoft.com/office/drawing/2014/main" id="{D96B11B2-C68D-4FAC-94FB-FD49D5466706}"/>
              </a:ext>
            </a:extLst>
          </p:cNvPr>
          <p:cNvSpPr/>
          <p:nvPr/>
        </p:nvSpPr>
        <p:spPr>
          <a:xfrm>
            <a:off x="2573045" y="4760576"/>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a:extLst>
              <a:ext uri="{FF2B5EF4-FFF2-40B4-BE49-F238E27FC236}">
                <a16:creationId xmlns:a16="http://schemas.microsoft.com/office/drawing/2014/main" id="{13FFC231-FA4B-4D6F-AA46-619176470ED1}"/>
              </a:ext>
            </a:extLst>
          </p:cNvPr>
          <p:cNvSpPr/>
          <p:nvPr/>
        </p:nvSpPr>
        <p:spPr>
          <a:xfrm>
            <a:off x="8799251" y="3061316"/>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a:extLst>
              <a:ext uri="{FF2B5EF4-FFF2-40B4-BE49-F238E27FC236}">
                <a16:creationId xmlns:a16="http://schemas.microsoft.com/office/drawing/2014/main" id="{4E3C423D-77A4-42D6-8641-C758B83E3343}"/>
              </a:ext>
            </a:extLst>
          </p:cNvPr>
          <p:cNvSpPr/>
          <p:nvPr/>
        </p:nvSpPr>
        <p:spPr>
          <a:xfrm>
            <a:off x="7122851" y="2745494"/>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a:extLst>
              <a:ext uri="{FF2B5EF4-FFF2-40B4-BE49-F238E27FC236}">
                <a16:creationId xmlns:a16="http://schemas.microsoft.com/office/drawing/2014/main" id="{4FCD9755-C8C1-4F00-A5E3-450DC63AF23F}"/>
              </a:ext>
            </a:extLst>
          </p:cNvPr>
          <p:cNvSpPr/>
          <p:nvPr/>
        </p:nvSpPr>
        <p:spPr>
          <a:xfrm>
            <a:off x="2362940" y="5052060"/>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a:extLst>
              <a:ext uri="{FF2B5EF4-FFF2-40B4-BE49-F238E27FC236}">
                <a16:creationId xmlns:a16="http://schemas.microsoft.com/office/drawing/2014/main" id="{6BCE3979-6E70-432C-BFA5-1228A54401E0}"/>
              </a:ext>
            </a:extLst>
          </p:cNvPr>
          <p:cNvSpPr/>
          <p:nvPr/>
        </p:nvSpPr>
        <p:spPr>
          <a:xfrm>
            <a:off x="2839375" y="1328692"/>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a:extLst>
              <a:ext uri="{FF2B5EF4-FFF2-40B4-BE49-F238E27FC236}">
                <a16:creationId xmlns:a16="http://schemas.microsoft.com/office/drawing/2014/main" id="{13845774-5639-4644-A875-3ABB6420342D}"/>
              </a:ext>
            </a:extLst>
          </p:cNvPr>
          <p:cNvSpPr/>
          <p:nvPr/>
        </p:nvSpPr>
        <p:spPr>
          <a:xfrm>
            <a:off x="8525523" y="4631036"/>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a:extLst>
              <a:ext uri="{FF2B5EF4-FFF2-40B4-BE49-F238E27FC236}">
                <a16:creationId xmlns:a16="http://schemas.microsoft.com/office/drawing/2014/main" id="{E7F0DC8D-A018-4379-BCD4-352C69587678}"/>
              </a:ext>
            </a:extLst>
          </p:cNvPr>
          <p:cNvSpPr/>
          <p:nvPr/>
        </p:nvSpPr>
        <p:spPr>
          <a:xfrm>
            <a:off x="8549197" y="1666857"/>
            <a:ext cx="62143"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a:extLst>
              <a:ext uri="{FF2B5EF4-FFF2-40B4-BE49-F238E27FC236}">
                <a16:creationId xmlns:a16="http://schemas.microsoft.com/office/drawing/2014/main" id="{30FB952E-6588-40F6-9220-E7B0543B159E}"/>
              </a:ext>
            </a:extLst>
          </p:cNvPr>
          <p:cNvSpPr/>
          <p:nvPr/>
        </p:nvSpPr>
        <p:spPr>
          <a:xfrm>
            <a:off x="7832324" y="4578692"/>
            <a:ext cx="143521" cy="15040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a:extLst>
              <a:ext uri="{FF2B5EF4-FFF2-40B4-BE49-F238E27FC236}">
                <a16:creationId xmlns:a16="http://schemas.microsoft.com/office/drawing/2014/main" id="{A632B3CF-CD59-41D6-91FF-CBB07E24B19B}"/>
              </a:ext>
            </a:extLst>
          </p:cNvPr>
          <p:cNvSpPr/>
          <p:nvPr/>
        </p:nvSpPr>
        <p:spPr>
          <a:xfrm>
            <a:off x="2734321" y="2463254"/>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a:extLst>
              <a:ext uri="{FF2B5EF4-FFF2-40B4-BE49-F238E27FC236}">
                <a16:creationId xmlns:a16="http://schemas.microsoft.com/office/drawing/2014/main" id="{B6CEC02C-8E3F-464E-8E5E-D0A71DE33FBC}"/>
              </a:ext>
            </a:extLst>
          </p:cNvPr>
          <p:cNvSpPr/>
          <p:nvPr/>
        </p:nvSpPr>
        <p:spPr>
          <a:xfrm>
            <a:off x="3810000" y="1838710"/>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a:extLst>
              <a:ext uri="{FF2B5EF4-FFF2-40B4-BE49-F238E27FC236}">
                <a16:creationId xmlns:a16="http://schemas.microsoft.com/office/drawing/2014/main" id="{6EF5FD40-F398-4D2A-A51D-ED8A66C8B53C}"/>
              </a:ext>
            </a:extLst>
          </p:cNvPr>
          <p:cNvSpPr/>
          <p:nvPr/>
        </p:nvSpPr>
        <p:spPr>
          <a:xfrm>
            <a:off x="3821836" y="1385650"/>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a:extLst>
              <a:ext uri="{FF2B5EF4-FFF2-40B4-BE49-F238E27FC236}">
                <a16:creationId xmlns:a16="http://schemas.microsoft.com/office/drawing/2014/main" id="{6B85E82D-7E41-4E67-839E-07B033DE0A60}"/>
              </a:ext>
            </a:extLst>
          </p:cNvPr>
          <p:cNvSpPr/>
          <p:nvPr/>
        </p:nvSpPr>
        <p:spPr>
          <a:xfrm>
            <a:off x="3394227" y="2480712"/>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a:extLst>
              <a:ext uri="{FF2B5EF4-FFF2-40B4-BE49-F238E27FC236}">
                <a16:creationId xmlns:a16="http://schemas.microsoft.com/office/drawing/2014/main" id="{D24EF5D7-DE91-46A6-9E6A-D0971F3391F0}"/>
              </a:ext>
            </a:extLst>
          </p:cNvPr>
          <p:cNvSpPr/>
          <p:nvPr/>
        </p:nvSpPr>
        <p:spPr>
          <a:xfrm>
            <a:off x="4089647" y="2345034"/>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a:extLst>
              <a:ext uri="{FF2B5EF4-FFF2-40B4-BE49-F238E27FC236}">
                <a16:creationId xmlns:a16="http://schemas.microsoft.com/office/drawing/2014/main" id="{9312912F-8E42-4775-83C2-B2A82B6F2BE8}"/>
              </a:ext>
            </a:extLst>
          </p:cNvPr>
          <p:cNvSpPr/>
          <p:nvPr/>
        </p:nvSpPr>
        <p:spPr>
          <a:xfrm>
            <a:off x="3790764" y="3903215"/>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a:extLst>
              <a:ext uri="{FF2B5EF4-FFF2-40B4-BE49-F238E27FC236}">
                <a16:creationId xmlns:a16="http://schemas.microsoft.com/office/drawing/2014/main" id="{7C3FDCEF-2259-4580-B483-08BDC11597F7}"/>
              </a:ext>
            </a:extLst>
          </p:cNvPr>
          <p:cNvSpPr/>
          <p:nvPr/>
        </p:nvSpPr>
        <p:spPr>
          <a:xfrm>
            <a:off x="4120718" y="4268381"/>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a:extLst>
              <a:ext uri="{FF2B5EF4-FFF2-40B4-BE49-F238E27FC236}">
                <a16:creationId xmlns:a16="http://schemas.microsoft.com/office/drawing/2014/main" id="{3639EE50-B803-41CE-ADAA-4A183E044FD5}"/>
              </a:ext>
            </a:extLst>
          </p:cNvPr>
          <p:cNvSpPr/>
          <p:nvPr/>
        </p:nvSpPr>
        <p:spPr>
          <a:xfrm>
            <a:off x="3774487" y="4983698"/>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a:extLst>
              <a:ext uri="{FF2B5EF4-FFF2-40B4-BE49-F238E27FC236}">
                <a16:creationId xmlns:a16="http://schemas.microsoft.com/office/drawing/2014/main" id="{1E36CB4D-9A27-43F5-957F-A4DA55B95D15}"/>
              </a:ext>
            </a:extLst>
          </p:cNvPr>
          <p:cNvSpPr/>
          <p:nvPr/>
        </p:nvSpPr>
        <p:spPr>
          <a:xfrm>
            <a:off x="3107182" y="5506519"/>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a:extLst>
              <a:ext uri="{FF2B5EF4-FFF2-40B4-BE49-F238E27FC236}">
                <a16:creationId xmlns:a16="http://schemas.microsoft.com/office/drawing/2014/main" id="{0B7BBAF9-9818-430C-9501-E9AC7CBB4328}"/>
              </a:ext>
            </a:extLst>
          </p:cNvPr>
          <p:cNvSpPr/>
          <p:nvPr/>
        </p:nvSpPr>
        <p:spPr>
          <a:xfrm>
            <a:off x="2108446" y="5537590"/>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a:extLst>
              <a:ext uri="{FF2B5EF4-FFF2-40B4-BE49-F238E27FC236}">
                <a16:creationId xmlns:a16="http://schemas.microsoft.com/office/drawing/2014/main" id="{219EA008-E025-4C7F-97E6-D03DB6FA4563}"/>
              </a:ext>
            </a:extLst>
          </p:cNvPr>
          <p:cNvSpPr/>
          <p:nvPr/>
        </p:nvSpPr>
        <p:spPr>
          <a:xfrm>
            <a:off x="1781452" y="4705314"/>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a:extLst>
              <a:ext uri="{FF2B5EF4-FFF2-40B4-BE49-F238E27FC236}">
                <a16:creationId xmlns:a16="http://schemas.microsoft.com/office/drawing/2014/main" id="{C85F21D6-2286-4FC4-9DF2-B042D7905879}"/>
              </a:ext>
            </a:extLst>
          </p:cNvPr>
          <p:cNvSpPr/>
          <p:nvPr/>
        </p:nvSpPr>
        <p:spPr>
          <a:xfrm>
            <a:off x="2089211" y="4277408"/>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a:extLst>
              <a:ext uri="{FF2B5EF4-FFF2-40B4-BE49-F238E27FC236}">
                <a16:creationId xmlns:a16="http://schemas.microsoft.com/office/drawing/2014/main" id="{A61A5F34-8447-43E2-8731-EE38ACA085EC}"/>
              </a:ext>
            </a:extLst>
          </p:cNvPr>
          <p:cNvSpPr/>
          <p:nvPr/>
        </p:nvSpPr>
        <p:spPr>
          <a:xfrm>
            <a:off x="2573045" y="3530054"/>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a:extLst>
              <a:ext uri="{FF2B5EF4-FFF2-40B4-BE49-F238E27FC236}">
                <a16:creationId xmlns:a16="http://schemas.microsoft.com/office/drawing/2014/main" id="{B028D3E3-A58A-45E7-B900-49C0FA56D25C}"/>
              </a:ext>
            </a:extLst>
          </p:cNvPr>
          <p:cNvSpPr/>
          <p:nvPr/>
        </p:nvSpPr>
        <p:spPr>
          <a:xfrm>
            <a:off x="2180946" y="1895750"/>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a:extLst>
              <a:ext uri="{FF2B5EF4-FFF2-40B4-BE49-F238E27FC236}">
                <a16:creationId xmlns:a16="http://schemas.microsoft.com/office/drawing/2014/main" id="{E5591748-E5ED-4A2E-BD50-2532ED5D44D1}"/>
              </a:ext>
            </a:extLst>
          </p:cNvPr>
          <p:cNvSpPr/>
          <p:nvPr/>
        </p:nvSpPr>
        <p:spPr>
          <a:xfrm>
            <a:off x="2355540" y="1300130"/>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a:extLst>
              <a:ext uri="{FF2B5EF4-FFF2-40B4-BE49-F238E27FC236}">
                <a16:creationId xmlns:a16="http://schemas.microsoft.com/office/drawing/2014/main" id="{F920837D-257E-4F0B-BF72-B6A567454422}"/>
              </a:ext>
            </a:extLst>
          </p:cNvPr>
          <p:cNvSpPr/>
          <p:nvPr/>
        </p:nvSpPr>
        <p:spPr>
          <a:xfrm>
            <a:off x="3107181" y="795882"/>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a:extLst>
              <a:ext uri="{FF2B5EF4-FFF2-40B4-BE49-F238E27FC236}">
                <a16:creationId xmlns:a16="http://schemas.microsoft.com/office/drawing/2014/main" id="{7339A542-F78D-4FAF-B621-F9D9E6563D60}"/>
              </a:ext>
            </a:extLst>
          </p:cNvPr>
          <p:cNvSpPr/>
          <p:nvPr/>
        </p:nvSpPr>
        <p:spPr>
          <a:xfrm>
            <a:off x="7371427" y="1283189"/>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a:extLst>
              <a:ext uri="{FF2B5EF4-FFF2-40B4-BE49-F238E27FC236}">
                <a16:creationId xmlns:a16="http://schemas.microsoft.com/office/drawing/2014/main" id="{529AFD76-D9D0-4D94-B912-F212817016BA}"/>
              </a:ext>
            </a:extLst>
          </p:cNvPr>
          <p:cNvSpPr/>
          <p:nvPr/>
        </p:nvSpPr>
        <p:spPr>
          <a:xfrm>
            <a:off x="6816571" y="1710132"/>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a:extLst>
              <a:ext uri="{FF2B5EF4-FFF2-40B4-BE49-F238E27FC236}">
                <a16:creationId xmlns:a16="http://schemas.microsoft.com/office/drawing/2014/main" id="{89A0C3C2-30C0-4A30-A325-8EAA580E5D38}"/>
              </a:ext>
            </a:extLst>
          </p:cNvPr>
          <p:cNvSpPr/>
          <p:nvPr/>
        </p:nvSpPr>
        <p:spPr>
          <a:xfrm>
            <a:off x="6613864" y="2480711"/>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a:extLst>
              <a:ext uri="{FF2B5EF4-FFF2-40B4-BE49-F238E27FC236}">
                <a16:creationId xmlns:a16="http://schemas.microsoft.com/office/drawing/2014/main" id="{EC572F2B-8A86-4B5E-BC2B-52BEA587EE1F}"/>
              </a:ext>
            </a:extLst>
          </p:cNvPr>
          <p:cNvSpPr/>
          <p:nvPr/>
        </p:nvSpPr>
        <p:spPr>
          <a:xfrm>
            <a:off x="6961573" y="3267647"/>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接点 64">
            <a:extLst>
              <a:ext uri="{FF2B5EF4-FFF2-40B4-BE49-F238E27FC236}">
                <a16:creationId xmlns:a16="http://schemas.microsoft.com/office/drawing/2014/main" id="{3D2A0F25-D735-4A29-9F94-2E2B8122D6AF}"/>
              </a:ext>
            </a:extLst>
          </p:cNvPr>
          <p:cNvSpPr/>
          <p:nvPr/>
        </p:nvSpPr>
        <p:spPr>
          <a:xfrm>
            <a:off x="7309284" y="3911944"/>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a:extLst>
              <a:ext uri="{FF2B5EF4-FFF2-40B4-BE49-F238E27FC236}">
                <a16:creationId xmlns:a16="http://schemas.microsoft.com/office/drawing/2014/main" id="{AB102CC1-D0F4-4D96-A647-F57479DE8878}"/>
              </a:ext>
            </a:extLst>
          </p:cNvPr>
          <p:cNvSpPr/>
          <p:nvPr/>
        </p:nvSpPr>
        <p:spPr>
          <a:xfrm>
            <a:off x="6930501" y="4515476"/>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接点 66">
            <a:extLst>
              <a:ext uri="{FF2B5EF4-FFF2-40B4-BE49-F238E27FC236}">
                <a16:creationId xmlns:a16="http://schemas.microsoft.com/office/drawing/2014/main" id="{194E7407-038B-4AB0-BDB9-342AF2908C6F}"/>
              </a:ext>
            </a:extLst>
          </p:cNvPr>
          <p:cNvSpPr/>
          <p:nvPr/>
        </p:nvSpPr>
        <p:spPr>
          <a:xfrm>
            <a:off x="7340355" y="5082833"/>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接点 67">
            <a:extLst>
              <a:ext uri="{FF2B5EF4-FFF2-40B4-BE49-F238E27FC236}">
                <a16:creationId xmlns:a16="http://schemas.microsoft.com/office/drawing/2014/main" id="{A2DA13CE-EBE4-47B9-8E5D-67B366516A79}"/>
              </a:ext>
            </a:extLst>
          </p:cNvPr>
          <p:cNvSpPr/>
          <p:nvPr/>
        </p:nvSpPr>
        <p:spPr>
          <a:xfrm>
            <a:off x="8743026" y="5052059"/>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接点 68">
            <a:extLst>
              <a:ext uri="{FF2B5EF4-FFF2-40B4-BE49-F238E27FC236}">
                <a16:creationId xmlns:a16="http://schemas.microsoft.com/office/drawing/2014/main" id="{D2C74117-0077-4FA8-B86E-FC72B151C7B0}"/>
              </a:ext>
            </a:extLst>
          </p:cNvPr>
          <p:cNvSpPr/>
          <p:nvPr/>
        </p:nvSpPr>
        <p:spPr>
          <a:xfrm>
            <a:off x="7904084" y="5360999"/>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接点 69">
            <a:extLst>
              <a:ext uri="{FF2B5EF4-FFF2-40B4-BE49-F238E27FC236}">
                <a16:creationId xmlns:a16="http://schemas.microsoft.com/office/drawing/2014/main" id="{3F40ED70-6984-4379-B351-4EBD224E49CA}"/>
              </a:ext>
            </a:extLst>
          </p:cNvPr>
          <p:cNvSpPr/>
          <p:nvPr/>
        </p:nvSpPr>
        <p:spPr>
          <a:xfrm>
            <a:off x="9232776" y="2480710"/>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接点 70">
            <a:extLst>
              <a:ext uri="{FF2B5EF4-FFF2-40B4-BE49-F238E27FC236}">
                <a16:creationId xmlns:a16="http://schemas.microsoft.com/office/drawing/2014/main" id="{249F456F-916A-4915-BAD2-0B9E97763C65}"/>
              </a:ext>
            </a:extLst>
          </p:cNvPr>
          <p:cNvSpPr/>
          <p:nvPr/>
        </p:nvSpPr>
        <p:spPr>
          <a:xfrm>
            <a:off x="9080376" y="1442471"/>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接点 71">
            <a:extLst>
              <a:ext uri="{FF2B5EF4-FFF2-40B4-BE49-F238E27FC236}">
                <a16:creationId xmlns:a16="http://schemas.microsoft.com/office/drawing/2014/main" id="{B1266F67-487E-414F-9583-9F91170F8B2F}"/>
              </a:ext>
            </a:extLst>
          </p:cNvPr>
          <p:cNvSpPr/>
          <p:nvPr/>
        </p:nvSpPr>
        <p:spPr>
          <a:xfrm>
            <a:off x="6316462" y="3777001"/>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流程图: 接点 72">
            <a:extLst>
              <a:ext uri="{FF2B5EF4-FFF2-40B4-BE49-F238E27FC236}">
                <a16:creationId xmlns:a16="http://schemas.microsoft.com/office/drawing/2014/main" id="{F5143F4E-B04D-483B-BDF6-63B8FC3E634E}"/>
              </a:ext>
            </a:extLst>
          </p:cNvPr>
          <p:cNvSpPr/>
          <p:nvPr/>
        </p:nvSpPr>
        <p:spPr>
          <a:xfrm>
            <a:off x="6313502" y="2940653"/>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流程图: 接点 73">
            <a:extLst>
              <a:ext uri="{FF2B5EF4-FFF2-40B4-BE49-F238E27FC236}">
                <a16:creationId xmlns:a16="http://schemas.microsoft.com/office/drawing/2014/main" id="{3E5B2AB3-7A13-4A36-950B-BE8427E956F6}"/>
              </a:ext>
            </a:extLst>
          </p:cNvPr>
          <p:cNvSpPr/>
          <p:nvPr/>
        </p:nvSpPr>
        <p:spPr>
          <a:xfrm>
            <a:off x="9291961" y="3377655"/>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接点 74">
            <a:extLst>
              <a:ext uri="{FF2B5EF4-FFF2-40B4-BE49-F238E27FC236}">
                <a16:creationId xmlns:a16="http://schemas.microsoft.com/office/drawing/2014/main" id="{5D8D5F1D-03D6-43F1-BCFB-3981330FCB6A}"/>
              </a:ext>
            </a:extLst>
          </p:cNvPr>
          <p:cNvSpPr/>
          <p:nvPr/>
        </p:nvSpPr>
        <p:spPr>
          <a:xfrm>
            <a:off x="9413290" y="4323126"/>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接点 75">
            <a:extLst>
              <a:ext uri="{FF2B5EF4-FFF2-40B4-BE49-F238E27FC236}">
                <a16:creationId xmlns:a16="http://schemas.microsoft.com/office/drawing/2014/main" id="{9D72CCB0-07FE-405D-BA6C-D17DFE281607}"/>
              </a:ext>
            </a:extLst>
          </p:cNvPr>
          <p:cNvSpPr/>
          <p:nvPr/>
        </p:nvSpPr>
        <p:spPr>
          <a:xfrm>
            <a:off x="6582792" y="5194916"/>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接点 76">
            <a:extLst>
              <a:ext uri="{FF2B5EF4-FFF2-40B4-BE49-F238E27FC236}">
                <a16:creationId xmlns:a16="http://schemas.microsoft.com/office/drawing/2014/main" id="{8795E54B-FAB5-4A8F-926F-43EE56714950}"/>
              </a:ext>
            </a:extLst>
          </p:cNvPr>
          <p:cNvSpPr/>
          <p:nvPr/>
        </p:nvSpPr>
        <p:spPr>
          <a:xfrm>
            <a:off x="6164062" y="4490622"/>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流程图: 接点 77">
            <a:extLst>
              <a:ext uri="{FF2B5EF4-FFF2-40B4-BE49-F238E27FC236}">
                <a16:creationId xmlns:a16="http://schemas.microsoft.com/office/drawing/2014/main" id="{2BA3CAAC-31A2-437A-B1E5-ECC5C5BFE8EE}"/>
              </a:ext>
            </a:extLst>
          </p:cNvPr>
          <p:cNvSpPr/>
          <p:nvPr/>
        </p:nvSpPr>
        <p:spPr>
          <a:xfrm>
            <a:off x="6582792" y="4240568"/>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流程图: 接点 78">
            <a:extLst>
              <a:ext uri="{FF2B5EF4-FFF2-40B4-BE49-F238E27FC236}">
                <a16:creationId xmlns:a16="http://schemas.microsoft.com/office/drawing/2014/main" id="{34E46D8E-61EB-476E-B7E0-B5E691BAFF0C}"/>
              </a:ext>
            </a:extLst>
          </p:cNvPr>
          <p:cNvSpPr/>
          <p:nvPr/>
        </p:nvSpPr>
        <p:spPr>
          <a:xfrm>
            <a:off x="5791202" y="3723436"/>
            <a:ext cx="62143" cy="6836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流程图: 接点 81">
            <a:extLst>
              <a:ext uri="{FF2B5EF4-FFF2-40B4-BE49-F238E27FC236}">
                <a16:creationId xmlns:a16="http://schemas.microsoft.com/office/drawing/2014/main" id="{071E1755-B67F-420E-878A-2E991FE0D89A}"/>
              </a:ext>
            </a:extLst>
          </p:cNvPr>
          <p:cNvSpPr/>
          <p:nvPr/>
        </p:nvSpPr>
        <p:spPr>
          <a:xfrm>
            <a:off x="2550850" y="4722842"/>
            <a:ext cx="143521" cy="15040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流程图: 接点 82">
            <a:extLst>
              <a:ext uri="{FF2B5EF4-FFF2-40B4-BE49-F238E27FC236}">
                <a16:creationId xmlns:a16="http://schemas.microsoft.com/office/drawing/2014/main" id="{E4E41BE0-4B3B-4F94-808D-EE1D497E7259}"/>
              </a:ext>
            </a:extLst>
          </p:cNvPr>
          <p:cNvSpPr/>
          <p:nvPr/>
        </p:nvSpPr>
        <p:spPr>
          <a:xfrm>
            <a:off x="2971061" y="1616769"/>
            <a:ext cx="143521" cy="15040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AF6F5AC5-DED6-4C05-A2B1-A4F1078A67AC}"/>
              </a:ext>
            </a:extLst>
          </p:cNvPr>
          <p:cNvSpPr/>
          <p:nvPr/>
        </p:nvSpPr>
        <p:spPr>
          <a:xfrm>
            <a:off x="2068196" y="3535115"/>
            <a:ext cx="1806333" cy="1978844"/>
          </a:xfrm>
          <a:custGeom>
            <a:avLst/>
            <a:gdLst>
              <a:gd name="connsiteX0" fmla="*/ 479695 w 1806333"/>
              <a:gd name="connsiteY0" fmla="*/ 273405 h 1978844"/>
              <a:gd name="connsiteX1" fmla="*/ 905823 w 1806333"/>
              <a:gd name="connsiteY1" fmla="*/ 60341 h 1978844"/>
              <a:gd name="connsiteX2" fmla="*/ 1802468 w 1806333"/>
              <a:gd name="connsiteY2" fmla="*/ 1107906 h 1978844"/>
              <a:gd name="connsiteX3" fmla="*/ 524084 w 1806333"/>
              <a:gd name="connsiteY3" fmla="*/ 1969040 h 1978844"/>
              <a:gd name="connsiteX4" fmla="*/ 301 w 1806333"/>
              <a:gd name="connsiteY4" fmla="*/ 1489646 h 1978844"/>
              <a:gd name="connsiteX5" fmla="*/ 479695 w 1806333"/>
              <a:gd name="connsiteY5" fmla="*/ 273405 h 197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6333" h="1978844">
                <a:moveTo>
                  <a:pt x="479695" y="273405"/>
                </a:moveTo>
                <a:cubicBezTo>
                  <a:pt x="630615" y="35188"/>
                  <a:pt x="685361" y="-78743"/>
                  <a:pt x="905823" y="60341"/>
                </a:cubicBezTo>
                <a:cubicBezTo>
                  <a:pt x="1126285" y="199425"/>
                  <a:pt x="1866091" y="789790"/>
                  <a:pt x="1802468" y="1107906"/>
                </a:cubicBezTo>
                <a:cubicBezTo>
                  <a:pt x="1738845" y="1426023"/>
                  <a:pt x="824445" y="1905417"/>
                  <a:pt x="524084" y="1969040"/>
                </a:cubicBezTo>
                <a:cubicBezTo>
                  <a:pt x="223723" y="2032663"/>
                  <a:pt x="12138" y="1776691"/>
                  <a:pt x="301" y="1489646"/>
                </a:cubicBezTo>
                <a:cubicBezTo>
                  <a:pt x="-11536" y="1202601"/>
                  <a:pt x="328775" y="511622"/>
                  <a:pt x="479695" y="273405"/>
                </a:cubicBezTo>
                <a:close/>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形状 86">
            <a:extLst>
              <a:ext uri="{FF2B5EF4-FFF2-40B4-BE49-F238E27FC236}">
                <a16:creationId xmlns:a16="http://schemas.microsoft.com/office/drawing/2014/main" id="{48278005-B467-42A1-B628-C9CBA2AD9774}"/>
              </a:ext>
            </a:extLst>
          </p:cNvPr>
          <p:cNvSpPr/>
          <p:nvPr/>
        </p:nvSpPr>
        <p:spPr>
          <a:xfrm>
            <a:off x="2539505" y="1101847"/>
            <a:ext cx="1296331" cy="1391342"/>
          </a:xfrm>
          <a:custGeom>
            <a:avLst/>
            <a:gdLst>
              <a:gd name="connsiteX0" fmla="*/ 372371 w 1296331"/>
              <a:gd name="connsiteY0" fmla="*/ 25617 h 1391342"/>
              <a:gd name="connsiteX1" fmla="*/ 967175 w 1296331"/>
              <a:gd name="connsiteY1" fmla="*/ 141027 h 1391342"/>
              <a:gd name="connsiteX2" fmla="*/ 1260138 w 1296331"/>
              <a:gd name="connsiteY2" fmla="*/ 1339512 h 1391342"/>
              <a:gd name="connsiteX3" fmla="*/ 150429 w 1296331"/>
              <a:gd name="connsiteY3" fmla="*/ 1073182 h 1391342"/>
              <a:gd name="connsiteX4" fmla="*/ 35019 w 1296331"/>
              <a:gd name="connsiteY4" fmla="*/ 158782 h 1391342"/>
              <a:gd name="connsiteX5" fmla="*/ 372371 w 1296331"/>
              <a:gd name="connsiteY5" fmla="*/ 25617 h 139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6331" h="1391342">
                <a:moveTo>
                  <a:pt x="372371" y="25617"/>
                </a:moveTo>
                <a:cubicBezTo>
                  <a:pt x="527730" y="22658"/>
                  <a:pt x="819214" y="-77955"/>
                  <a:pt x="967175" y="141027"/>
                </a:cubicBezTo>
                <a:cubicBezTo>
                  <a:pt x="1115136" y="360009"/>
                  <a:pt x="1396262" y="1184153"/>
                  <a:pt x="1260138" y="1339512"/>
                </a:cubicBezTo>
                <a:cubicBezTo>
                  <a:pt x="1124014" y="1494871"/>
                  <a:pt x="354615" y="1269970"/>
                  <a:pt x="150429" y="1073182"/>
                </a:cubicBezTo>
                <a:cubicBezTo>
                  <a:pt x="-53757" y="876394"/>
                  <a:pt x="-3451" y="331897"/>
                  <a:pt x="35019" y="158782"/>
                </a:cubicBezTo>
                <a:cubicBezTo>
                  <a:pt x="73489" y="-14333"/>
                  <a:pt x="217012" y="28576"/>
                  <a:pt x="372371" y="25617"/>
                </a:cubicBezTo>
                <a:close/>
              </a:path>
            </a:pathLst>
          </a:cu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形状 87">
            <a:extLst>
              <a:ext uri="{FF2B5EF4-FFF2-40B4-BE49-F238E27FC236}">
                <a16:creationId xmlns:a16="http://schemas.microsoft.com/office/drawing/2014/main" id="{CC54A8B5-5C2C-4012-B678-15F81E305D97}"/>
              </a:ext>
            </a:extLst>
          </p:cNvPr>
          <p:cNvSpPr/>
          <p:nvPr/>
        </p:nvSpPr>
        <p:spPr>
          <a:xfrm>
            <a:off x="6912103" y="1068029"/>
            <a:ext cx="2284152" cy="2614910"/>
          </a:xfrm>
          <a:custGeom>
            <a:avLst/>
            <a:gdLst>
              <a:gd name="connsiteX0" fmla="*/ 838103 w 2284152"/>
              <a:gd name="connsiteY0" fmla="*/ 290254 h 2614910"/>
              <a:gd name="connsiteX1" fmla="*/ 1681481 w 2284152"/>
              <a:gd name="connsiteY1" fmla="*/ 41680 h 2614910"/>
              <a:gd name="connsiteX2" fmla="*/ 2196386 w 2284152"/>
              <a:gd name="connsiteY2" fmla="*/ 1035979 h 2614910"/>
              <a:gd name="connsiteX3" fmla="*/ 2072099 w 2284152"/>
              <a:gd name="connsiteY3" fmla="*/ 2562938 h 2614910"/>
              <a:gd name="connsiteX4" fmla="*/ 190033 w 2284152"/>
              <a:gd name="connsiteY4" fmla="*/ 2163443 h 2614910"/>
              <a:gd name="connsiteX5" fmla="*/ 136767 w 2284152"/>
              <a:gd name="connsiteY5" fmla="*/ 1231288 h 2614910"/>
              <a:gd name="connsiteX6" fmla="*/ 838103 w 2284152"/>
              <a:gd name="connsiteY6" fmla="*/ 290254 h 261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152" h="2614910">
                <a:moveTo>
                  <a:pt x="838103" y="290254"/>
                </a:moveTo>
                <a:cubicBezTo>
                  <a:pt x="1095555" y="91986"/>
                  <a:pt x="1455101" y="-82608"/>
                  <a:pt x="1681481" y="41680"/>
                </a:cubicBezTo>
                <a:cubicBezTo>
                  <a:pt x="1907862" y="165967"/>
                  <a:pt x="2131283" y="615769"/>
                  <a:pt x="2196386" y="1035979"/>
                </a:cubicBezTo>
                <a:cubicBezTo>
                  <a:pt x="2261489" y="1456189"/>
                  <a:pt x="2406491" y="2375027"/>
                  <a:pt x="2072099" y="2562938"/>
                </a:cubicBezTo>
                <a:cubicBezTo>
                  <a:pt x="1737707" y="2750849"/>
                  <a:pt x="512588" y="2385385"/>
                  <a:pt x="190033" y="2163443"/>
                </a:cubicBezTo>
                <a:cubicBezTo>
                  <a:pt x="-132522" y="1941501"/>
                  <a:pt x="30235" y="1539047"/>
                  <a:pt x="136767" y="1231288"/>
                </a:cubicBezTo>
                <a:cubicBezTo>
                  <a:pt x="243299" y="923529"/>
                  <a:pt x="580651" y="488522"/>
                  <a:pt x="838103" y="290254"/>
                </a:cubicBez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任意多边形: 形状 88">
            <a:extLst>
              <a:ext uri="{FF2B5EF4-FFF2-40B4-BE49-F238E27FC236}">
                <a16:creationId xmlns:a16="http://schemas.microsoft.com/office/drawing/2014/main" id="{F359495D-BFFC-4885-A15C-B023963381A3}"/>
              </a:ext>
            </a:extLst>
          </p:cNvPr>
          <p:cNvSpPr/>
          <p:nvPr/>
        </p:nvSpPr>
        <p:spPr>
          <a:xfrm>
            <a:off x="7430280" y="3940072"/>
            <a:ext cx="1533827" cy="1141357"/>
          </a:xfrm>
          <a:custGeom>
            <a:avLst/>
            <a:gdLst>
              <a:gd name="connsiteX0" fmla="*/ 390947 w 1533827"/>
              <a:gd name="connsiteY0" fmla="*/ 196922 h 1141357"/>
              <a:gd name="connsiteX1" fmla="*/ 1074528 w 1533827"/>
              <a:gd name="connsiteY1" fmla="*/ 28246 h 1141357"/>
              <a:gd name="connsiteX2" fmla="*/ 1527289 w 1533827"/>
              <a:gd name="connsiteY2" fmla="*/ 694072 h 1141357"/>
              <a:gd name="connsiteX3" fmla="*/ 737176 w 1533827"/>
              <a:gd name="connsiteY3" fmla="*/ 1137955 h 1141357"/>
              <a:gd name="connsiteX4" fmla="*/ 9207 w 1533827"/>
              <a:gd name="connsiteY4" fmla="*/ 862747 h 1141357"/>
              <a:gd name="connsiteX5" fmla="*/ 390947 w 1533827"/>
              <a:gd name="connsiteY5" fmla="*/ 196922 h 114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827" h="1141357">
                <a:moveTo>
                  <a:pt x="390947" y="196922"/>
                </a:moveTo>
                <a:cubicBezTo>
                  <a:pt x="568501" y="57838"/>
                  <a:pt x="885138" y="-54612"/>
                  <a:pt x="1074528" y="28246"/>
                </a:cubicBezTo>
                <a:cubicBezTo>
                  <a:pt x="1263918" y="111104"/>
                  <a:pt x="1583514" y="509120"/>
                  <a:pt x="1527289" y="694072"/>
                </a:cubicBezTo>
                <a:cubicBezTo>
                  <a:pt x="1471064" y="879024"/>
                  <a:pt x="990190" y="1109843"/>
                  <a:pt x="737176" y="1137955"/>
                </a:cubicBezTo>
                <a:cubicBezTo>
                  <a:pt x="484162" y="1166067"/>
                  <a:pt x="71351" y="1015147"/>
                  <a:pt x="9207" y="862747"/>
                </a:cubicBezTo>
                <a:cubicBezTo>
                  <a:pt x="-52937" y="710347"/>
                  <a:pt x="213393" y="336006"/>
                  <a:pt x="390947" y="196922"/>
                </a:cubicBezTo>
                <a:close/>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形状 89">
            <a:extLst>
              <a:ext uri="{FF2B5EF4-FFF2-40B4-BE49-F238E27FC236}">
                <a16:creationId xmlns:a16="http://schemas.microsoft.com/office/drawing/2014/main" id="{96360F07-10D2-4044-8617-2AE3BA0C59FA}"/>
              </a:ext>
            </a:extLst>
          </p:cNvPr>
          <p:cNvSpPr/>
          <p:nvPr/>
        </p:nvSpPr>
        <p:spPr>
          <a:xfrm>
            <a:off x="5894573" y="711619"/>
            <a:ext cx="3856318" cy="3407490"/>
          </a:xfrm>
          <a:custGeom>
            <a:avLst/>
            <a:gdLst>
              <a:gd name="connsiteX0" fmla="*/ 2059819 w 3856318"/>
              <a:gd name="connsiteY0" fmla="*/ 114004 h 3407490"/>
              <a:gd name="connsiteX1" fmla="*/ 3347081 w 3856318"/>
              <a:gd name="connsiteY1" fmla="*/ 193903 h 3407490"/>
              <a:gd name="connsiteX2" fmla="*/ 3853109 w 3856318"/>
              <a:gd name="connsiteY2" fmla="*/ 2315666 h 3407490"/>
              <a:gd name="connsiteX3" fmla="*/ 3142895 w 3856318"/>
              <a:gd name="connsiteY3" fmla="*/ 3238944 h 3407490"/>
              <a:gd name="connsiteX4" fmla="*/ 1189808 w 3856318"/>
              <a:gd name="connsiteY4" fmla="*/ 3309965 h 3407490"/>
              <a:gd name="connsiteX5" fmla="*/ 26833 w 3856318"/>
              <a:gd name="connsiteY5" fmla="*/ 2200257 h 3407490"/>
              <a:gd name="connsiteX6" fmla="*/ 515105 w 3856318"/>
              <a:gd name="connsiteY6" fmla="*/ 344824 h 3407490"/>
              <a:gd name="connsiteX7" fmla="*/ 2059819 w 3856318"/>
              <a:gd name="connsiteY7" fmla="*/ 114004 h 340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6318" h="3407490">
                <a:moveTo>
                  <a:pt x="2059819" y="114004"/>
                </a:moveTo>
                <a:cubicBezTo>
                  <a:pt x="2531815" y="88851"/>
                  <a:pt x="3048199" y="-173041"/>
                  <a:pt x="3347081" y="193903"/>
                </a:cubicBezTo>
                <a:cubicBezTo>
                  <a:pt x="3645963" y="560847"/>
                  <a:pt x="3887140" y="1808159"/>
                  <a:pt x="3853109" y="2315666"/>
                </a:cubicBezTo>
                <a:cubicBezTo>
                  <a:pt x="3819078" y="2823173"/>
                  <a:pt x="3586779" y="3073227"/>
                  <a:pt x="3142895" y="3238944"/>
                </a:cubicBezTo>
                <a:cubicBezTo>
                  <a:pt x="2699011" y="3404661"/>
                  <a:pt x="1709152" y="3483079"/>
                  <a:pt x="1189808" y="3309965"/>
                </a:cubicBezTo>
                <a:cubicBezTo>
                  <a:pt x="670464" y="3136851"/>
                  <a:pt x="139283" y="2694447"/>
                  <a:pt x="26833" y="2200257"/>
                </a:cubicBezTo>
                <a:cubicBezTo>
                  <a:pt x="-85617" y="1706067"/>
                  <a:pt x="170355" y="691053"/>
                  <a:pt x="515105" y="344824"/>
                </a:cubicBezTo>
                <a:cubicBezTo>
                  <a:pt x="859855" y="-1405"/>
                  <a:pt x="1587823" y="139157"/>
                  <a:pt x="2059819" y="114004"/>
                </a:cubicBez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形状 90">
            <a:extLst>
              <a:ext uri="{FF2B5EF4-FFF2-40B4-BE49-F238E27FC236}">
                <a16:creationId xmlns:a16="http://schemas.microsoft.com/office/drawing/2014/main" id="{7F8FC7EB-4A91-4197-B51B-B6C409C624B6}"/>
              </a:ext>
            </a:extLst>
          </p:cNvPr>
          <p:cNvSpPr/>
          <p:nvPr/>
        </p:nvSpPr>
        <p:spPr>
          <a:xfrm>
            <a:off x="5130658" y="3464770"/>
            <a:ext cx="5023264" cy="2395049"/>
          </a:xfrm>
          <a:custGeom>
            <a:avLst/>
            <a:gdLst>
              <a:gd name="connsiteX0" fmla="*/ 515540 w 5023264"/>
              <a:gd name="connsiteY0" fmla="*/ 104053 h 2395049"/>
              <a:gd name="connsiteX1" fmla="*/ 4563758 w 5023264"/>
              <a:gd name="connsiteY1" fmla="*/ 494671 h 2395049"/>
              <a:gd name="connsiteX2" fmla="*/ 4474981 w 5023264"/>
              <a:gd name="connsiteY2" fmla="*/ 2181428 h 2395049"/>
              <a:gd name="connsiteX3" fmla="*/ 488907 w 5023264"/>
              <a:gd name="connsiteY3" fmla="*/ 2145917 h 2395049"/>
              <a:gd name="connsiteX4" fmla="*/ 515540 w 5023264"/>
              <a:gd name="connsiteY4" fmla="*/ 104053 h 2395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3264" h="2395049">
                <a:moveTo>
                  <a:pt x="515540" y="104053"/>
                </a:moveTo>
                <a:cubicBezTo>
                  <a:pt x="1194682" y="-171155"/>
                  <a:pt x="3903851" y="148442"/>
                  <a:pt x="4563758" y="494671"/>
                </a:cubicBezTo>
                <a:cubicBezTo>
                  <a:pt x="5223665" y="840900"/>
                  <a:pt x="5154123" y="1906220"/>
                  <a:pt x="4474981" y="2181428"/>
                </a:cubicBezTo>
                <a:cubicBezTo>
                  <a:pt x="3795839" y="2456636"/>
                  <a:pt x="1148814" y="2487707"/>
                  <a:pt x="488907" y="2145917"/>
                </a:cubicBezTo>
                <a:cubicBezTo>
                  <a:pt x="-171000" y="1804127"/>
                  <a:pt x="-163602" y="379261"/>
                  <a:pt x="515540" y="104053"/>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形状 91">
            <a:extLst>
              <a:ext uri="{FF2B5EF4-FFF2-40B4-BE49-F238E27FC236}">
                <a16:creationId xmlns:a16="http://schemas.microsoft.com/office/drawing/2014/main" id="{90454289-37BA-4166-AA03-392895D3E617}"/>
              </a:ext>
            </a:extLst>
          </p:cNvPr>
          <p:cNvSpPr/>
          <p:nvPr/>
        </p:nvSpPr>
        <p:spPr>
          <a:xfrm>
            <a:off x="1081201" y="3110513"/>
            <a:ext cx="3595822" cy="2929661"/>
          </a:xfrm>
          <a:custGeom>
            <a:avLst/>
            <a:gdLst>
              <a:gd name="connsiteX0" fmla="*/ 1422302 w 3595822"/>
              <a:gd name="connsiteY0" fmla="*/ 174225 h 2929661"/>
              <a:gd name="connsiteX1" fmla="*/ 3046916 w 3595822"/>
              <a:gd name="connsiteY1" fmla="*/ 227491 h 2929661"/>
              <a:gd name="connsiteX2" fmla="*/ 3481921 w 3595822"/>
              <a:gd name="connsiteY2" fmla="*/ 2091802 h 2929661"/>
              <a:gd name="connsiteX3" fmla="*/ 1147094 w 3595822"/>
              <a:gd name="connsiteY3" fmla="*/ 2917425 h 2929661"/>
              <a:gd name="connsiteX4" fmla="*/ 1875 w 3595822"/>
              <a:gd name="connsiteY4" fmla="*/ 1523631 h 2929661"/>
              <a:gd name="connsiteX5" fmla="*/ 1422302 w 3595822"/>
              <a:gd name="connsiteY5" fmla="*/ 174225 h 292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5822" h="2929661">
                <a:moveTo>
                  <a:pt x="1422302" y="174225"/>
                </a:moveTo>
                <a:cubicBezTo>
                  <a:pt x="1929809" y="-41798"/>
                  <a:pt x="2703646" y="-92105"/>
                  <a:pt x="3046916" y="227491"/>
                </a:cubicBezTo>
                <a:cubicBezTo>
                  <a:pt x="3390186" y="547087"/>
                  <a:pt x="3798558" y="1643480"/>
                  <a:pt x="3481921" y="2091802"/>
                </a:cubicBezTo>
                <a:cubicBezTo>
                  <a:pt x="3165284" y="2540124"/>
                  <a:pt x="1727102" y="3012120"/>
                  <a:pt x="1147094" y="2917425"/>
                </a:cubicBezTo>
                <a:cubicBezTo>
                  <a:pt x="567086" y="2822730"/>
                  <a:pt x="-38075" y="1976392"/>
                  <a:pt x="1875" y="1523631"/>
                </a:cubicBezTo>
                <a:cubicBezTo>
                  <a:pt x="41825" y="1070870"/>
                  <a:pt x="914795" y="390248"/>
                  <a:pt x="1422302" y="174225"/>
                </a:cubicBezTo>
                <a:close/>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形状 92">
            <a:extLst>
              <a:ext uri="{FF2B5EF4-FFF2-40B4-BE49-F238E27FC236}">
                <a16:creationId xmlns:a16="http://schemas.microsoft.com/office/drawing/2014/main" id="{AFE1BD20-8501-40FE-97FE-878F5A3E8082}"/>
              </a:ext>
            </a:extLst>
          </p:cNvPr>
          <p:cNvSpPr/>
          <p:nvPr/>
        </p:nvSpPr>
        <p:spPr>
          <a:xfrm>
            <a:off x="1792860" y="557441"/>
            <a:ext cx="2615704" cy="2334080"/>
          </a:xfrm>
          <a:custGeom>
            <a:avLst/>
            <a:gdLst>
              <a:gd name="connsiteX0" fmla="*/ 781664 w 2615704"/>
              <a:gd name="connsiteY0" fmla="*/ 197161 h 2334080"/>
              <a:gd name="connsiteX1" fmla="*/ 2015660 w 2615704"/>
              <a:gd name="connsiteY1" fmla="*/ 90629 h 2334080"/>
              <a:gd name="connsiteX2" fmla="*/ 2610464 w 2615704"/>
              <a:gd name="connsiteY2" fmla="*/ 1679732 h 2334080"/>
              <a:gd name="connsiteX3" fmla="*/ 1704942 w 2615704"/>
              <a:gd name="connsiteY3" fmla="*/ 2327802 h 2334080"/>
              <a:gd name="connsiteX4" fmla="*/ 160227 w 2615704"/>
              <a:gd name="connsiteY4" fmla="*/ 1919429 h 2334080"/>
              <a:gd name="connsiteX5" fmla="*/ 124717 w 2615704"/>
              <a:gd name="connsiteY5" fmla="*/ 552268 h 2334080"/>
              <a:gd name="connsiteX6" fmla="*/ 834930 w 2615704"/>
              <a:gd name="connsiteY6" fmla="*/ 206039 h 2334080"/>
              <a:gd name="connsiteX7" fmla="*/ 781664 w 2615704"/>
              <a:gd name="connsiteY7" fmla="*/ 197161 h 233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5704" h="2334080">
                <a:moveTo>
                  <a:pt x="781664" y="197161"/>
                </a:moveTo>
                <a:cubicBezTo>
                  <a:pt x="978452" y="177926"/>
                  <a:pt x="1710860" y="-156466"/>
                  <a:pt x="2015660" y="90629"/>
                </a:cubicBezTo>
                <a:cubicBezTo>
                  <a:pt x="2320460" y="337724"/>
                  <a:pt x="2662250" y="1306870"/>
                  <a:pt x="2610464" y="1679732"/>
                </a:cubicBezTo>
                <a:cubicBezTo>
                  <a:pt x="2558678" y="2052594"/>
                  <a:pt x="2113315" y="2287853"/>
                  <a:pt x="1704942" y="2327802"/>
                </a:cubicBezTo>
                <a:cubicBezTo>
                  <a:pt x="1296569" y="2367751"/>
                  <a:pt x="423598" y="2215351"/>
                  <a:pt x="160227" y="1919429"/>
                </a:cubicBezTo>
                <a:cubicBezTo>
                  <a:pt x="-103144" y="1623507"/>
                  <a:pt x="12267" y="837833"/>
                  <a:pt x="124717" y="552268"/>
                </a:cubicBezTo>
                <a:cubicBezTo>
                  <a:pt x="237167" y="266703"/>
                  <a:pt x="723959" y="262264"/>
                  <a:pt x="834930" y="206039"/>
                </a:cubicBezTo>
                <a:cubicBezTo>
                  <a:pt x="945901" y="149814"/>
                  <a:pt x="584876" y="216396"/>
                  <a:pt x="781664" y="197161"/>
                </a:cubicBezTo>
                <a:close/>
              </a:path>
            </a:pathLst>
          </a:cu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276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1"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heel(1)">
                                      <p:cBhvr>
                                        <p:cTn id="15" dur="2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1"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heel(1)">
                                      <p:cBhvr>
                                        <p:cTn id="29" dur="2000"/>
                                        <p:tgtEl>
                                          <p:spTgt spid="4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34"/>
                                        </p:tgtEl>
                                      </p:cBhvr>
                                    </p:animEffect>
                                    <p:set>
                                      <p:cBhvr>
                                        <p:cTn id="34" dur="1" fill="hold">
                                          <p:stCondLst>
                                            <p:cond delay="499"/>
                                          </p:stCondLst>
                                        </p:cTn>
                                        <p:tgtEl>
                                          <p:spTgt spid="3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1"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heel(1)">
                                      <p:cBhvr>
                                        <p:cTn id="43" dur="20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17"/>
                                        </p:tgtEl>
                                      </p:cBhvr>
                                    </p:animEffect>
                                    <p:set>
                                      <p:cBhvr>
                                        <p:cTn id="48" dur="1" fill="hold">
                                          <p:stCondLst>
                                            <p:cond delay="499"/>
                                          </p:stCondLst>
                                        </p:cTn>
                                        <p:tgtEl>
                                          <p:spTgt spid="1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1" nodeType="click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wheel(1)">
                                      <p:cBhvr>
                                        <p:cTn id="57" dur="2000"/>
                                        <p:tgtEl>
                                          <p:spTgt spid="83"/>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1)">
                                      <p:cBhvr>
                                        <p:cTn id="62" dur="2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wheel(1)">
                                      <p:cBhvr>
                                        <p:cTn id="67" dur="2000"/>
                                        <p:tgtEl>
                                          <p:spTgt spid="89"/>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wheel(1)">
                                      <p:cBhvr>
                                        <p:cTn id="72" dur="2000"/>
                                        <p:tgtEl>
                                          <p:spTgt spid="86"/>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wheel(1)">
                                      <p:cBhvr>
                                        <p:cTn id="77" dur="200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8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8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86"/>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87"/>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grpId="0" nodeType="click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wheel(1)">
                                      <p:cBhvr>
                                        <p:cTn id="98" dur="2000"/>
                                        <p:tgtEl>
                                          <p:spTgt spid="90"/>
                                        </p:tgtEl>
                                      </p:cBhvr>
                                    </p:animEffect>
                                  </p:childTnLst>
                                </p:cTn>
                              </p:par>
                            </p:childTnLst>
                          </p:cTn>
                        </p:par>
                      </p:childTnLst>
                    </p:cTn>
                  </p:par>
                  <p:par>
                    <p:cTn id="99" fill="hold">
                      <p:stCondLst>
                        <p:cond delay="indefinite"/>
                      </p:stCondLst>
                      <p:childTnLst>
                        <p:par>
                          <p:cTn id="100" fill="hold">
                            <p:stCondLst>
                              <p:cond delay="0"/>
                            </p:stCondLst>
                            <p:childTnLst>
                              <p:par>
                                <p:cTn id="101" presetID="21" presetClass="entr" presetSubtype="1" fill="hold" grpId="0" nodeType="clickEffect">
                                  <p:stCondLst>
                                    <p:cond delay="0"/>
                                  </p:stCondLst>
                                  <p:childTnLst>
                                    <p:set>
                                      <p:cBhvr>
                                        <p:cTn id="102" dur="1" fill="hold">
                                          <p:stCondLst>
                                            <p:cond delay="0"/>
                                          </p:stCondLst>
                                        </p:cTn>
                                        <p:tgtEl>
                                          <p:spTgt spid="91"/>
                                        </p:tgtEl>
                                        <p:attrNameLst>
                                          <p:attrName>style.visibility</p:attrName>
                                        </p:attrNameLst>
                                      </p:cBhvr>
                                      <p:to>
                                        <p:strVal val="visible"/>
                                      </p:to>
                                    </p:set>
                                    <p:animEffect transition="in" filter="wheel(1)">
                                      <p:cBhvr>
                                        <p:cTn id="103" dur="2000"/>
                                        <p:tgtEl>
                                          <p:spTgt spid="91"/>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1" fill="hold" grpId="0" nodeType="clickEffect">
                                  <p:stCondLst>
                                    <p:cond delay="0"/>
                                  </p:stCondLst>
                                  <p:childTnLst>
                                    <p:set>
                                      <p:cBhvr>
                                        <p:cTn id="107" dur="1" fill="hold">
                                          <p:stCondLst>
                                            <p:cond delay="0"/>
                                          </p:stCondLst>
                                        </p:cTn>
                                        <p:tgtEl>
                                          <p:spTgt spid="92"/>
                                        </p:tgtEl>
                                        <p:attrNameLst>
                                          <p:attrName>style.visibility</p:attrName>
                                        </p:attrNameLst>
                                      </p:cBhvr>
                                      <p:to>
                                        <p:strVal val="visible"/>
                                      </p:to>
                                    </p:set>
                                    <p:animEffect transition="in" filter="wheel(1)">
                                      <p:cBhvr>
                                        <p:cTn id="108" dur="2000"/>
                                        <p:tgtEl>
                                          <p:spTgt spid="92"/>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1"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animEffect transition="in" filter="wheel(1)">
                                      <p:cBhvr>
                                        <p:cTn id="113" dur="2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0" grpId="1" animBg="1"/>
      <p:bldP spid="22" grpId="0" animBg="1"/>
      <p:bldP spid="24" grpId="0" animBg="1"/>
      <p:bldP spid="34" grpId="0" animBg="1"/>
      <p:bldP spid="44" grpId="0" animBg="1"/>
      <p:bldP spid="44" grpId="1" animBg="1"/>
      <p:bldP spid="82" grpId="0" animBg="1"/>
      <p:bldP spid="82" grpId="1" animBg="1"/>
      <p:bldP spid="83" grpId="0" animBg="1"/>
      <p:bldP spid="83" grpId="1" animBg="1"/>
      <p:bldP spid="86" grpId="0" animBg="1"/>
      <p:bldP spid="86" grpId="1" animBg="1"/>
      <p:bldP spid="87" grpId="0" animBg="1"/>
      <p:bldP spid="87" grpId="1" animBg="1"/>
      <p:bldP spid="88" grpId="0" animBg="1"/>
      <p:bldP spid="88" grpId="1" animBg="1"/>
      <p:bldP spid="89" grpId="0" animBg="1"/>
      <p:bldP spid="89" grpId="1" animBg="1"/>
      <p:bldP spid="90" grpId="0" animBg="1"/>
      <p:bldP spid="91" grpId="0" animBg="1"/>
      <p:bldP spid="92" grpId="0" animBg="1"/>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D1CE6-2687-484B-80DB-EAD0B9532B6E}"/>
              </a:ext>
            </a:extLst>
          </p:cNvPr>
          <p:cNvSpPr>
            <a:spLocks noGrp="1"/>
          </p:cNvSpPr>
          <p:nvPr>
            <p:ph type="title" idx="4294967295"/>
          </p:nvPr>
        </p:nvSpPr>
        <p:spPr>
          <a:xfrm>
            <a:off x="1367161" y="1305449"/>
            <a:ext cx="9880600" cy="4119563"/>
          </a:xfrm>
        </p:spPr>
        <p:txBody>
          <a:bodyPr>
            <a:normAutofit/>
          </a:bodyPr>
          <a:lstStyle/>
          <a:p>
            <a:r>
              <a:rPr lang="zh-CN" altLang="en-US" sz="6600" dirty="0"/>
              <a:t>谢谢大家！</a:t>
            </a:r>
          </a:p>
        </p:txBody>
      </p:sp>
    </p:spTree>
    <p:extLst>
      <p:ext uri="{BB962C8B-B14F-4D97-AF65-F5344CB8AC3E}">
        <p14:creationId xmlns:p14="http://schemas.microsoft.com/office/powerpoint/2010/main" val="333213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AF6A7-86A8-4780-B6A8-02543DFF6F29}"/>
              </a:ext>
            </a:extLst>
          </p:cNvPr>
          <p:cNvSpPr>
            <a:spLocks noGrp="1"/>
          </p:cNvSpPr>
          <p:nvPr>
            <p:ph type="title"/>
          </p:nvPr>
        </p:nvSpPr>
        <p:spPr>
          <a:xfrm>
            <a:off x="1961964" y="681037"/>
            <a:ext cx="8318377" cy="1707056"/>
          </a:xfrm>
        </p:spPr>
        <p:txBody>
          <a:bodyPr/>
          <a:lstStyle/>
          <a:p>
            <a:r>
              <a:rPr lang="zh-CN" altLang="en-US" dirty="0"/>
              <a:t>关于社区发现的主要问题</a:t>
            </a:r>
          </a:p>
        </p:txBody>
      </p:sp>
      <p:sp>
        <p:nvSpPr>
          <p:cNvPr id="3" name="内容占位符 2">
            <a:extLst>
              <a:ext uri="{FF2B5EF4-FFF2-40B4-BE49-F238E27FC236}">
                <a16:creationId xmlns:a16="http://schemas.microsoft.com/office/drawing/2014/main" id="{781A44A9-91CE-40A5-ADDD-398D613A6375}"/>
              </a:ext>
            </a:extLst>
          </p:cNvPr>
          <p:cNvSpPr>
            <a:spLocks noGrp="1"/>
          </p:cNvSpPr>
          <p:nvPr>
            <p:ph idx="1"/>
          </p:nvPr>
        </p:nvSpPr>
        <p:spPr>
          <a:xfrm>
            <a:off x="838200" y="2388093"/>
            <a:ext cx="10241132" cy="3788870"/>
          </a:xfrm>
        </p:spPr>
        <p:txBody>
          <a:bodyPr>
            <a:normAutofit fontScale="92500" lnSpcReduction="10000"/>
          </a:bodyPr>
          <a:lstStyle/>
          <a:p>
            <a:pPr>
              <a:lnSpc>
                <a:spcPct val="110000"/>
              </a:lnSpc>
            </a:pPr>
            <a:r>
              <a:rPr lang="zh-CN" altLang="en-US" dirty="0"/>
              <a:t>当前的热点主要分为两个模块：</a:t>
            </a:r>
            <a:endParaRPr lang="en-US" altLang="zh-CN" dirty="0"/>
          </a:p>
          <a:p>
            <a:pPr marL="0" indent="0">
              <a:lnSpc>
                <a:spcPct val="110000"/>
              </a:lnSpc>
              <a:buNone/>
            </a:pPr>
            <a:r>
              <a:rPr lang="en-US" altLang="zh-CN" dirty="0"/>
              <a:t>      1.</a:t>
            </a:r>
            <a:r>
              <a:rPr lang="zh-CN" altLang="zh-CN" dirty="0"/>
              <a:t>大规模数据下复杂网络社区发现</a:t>
            </a:r>
            <a:endParaRPr lang="en-US" altLang="zh-CN" dirty="0"/>
          </a:p>
          <a:p>
            <a:pPr marL="0" indent="0">
              <a:lnSpc>
                <a:spcPct val="110000"/>
              </a:lnSpc>
              <a:buNone/>
            </a:pPr>
            <a:r>
              <a:rPr lang="en-US" altLang="zh-CN" dirty="0"/>
              <a:t>	2.</a:t>
            </a:r>
            <a:r>
              <a:rPr lang="zh-CN" altLang="zh-CN" dirty="0"/>
              <a:t>重叠网络社区发现</a:t>
            </a:r>
            <a:endParaRPr lang="en-US" altLang="zh-CN" dirty="0"/>
          </a:p>
          <a:p>
            <a:pPr>
              <a:lnSpc>
                <a:spcPct val="110000"/>
              </a:lnSpc>
            </a:pPr>
            <a:r>
              <a:rPr lang="zh-CN" altLang="en-US" dirty="0"/>
              <a:t>这两个模块侧重点不相同。</a:t>
            </a:r>
            <a:r>
              <a:rPr lang="zh-CN" altLang="en-US" dirty="0">
                <a:highlight>
                  <a:srgbClr val="FFFF00"/>
                </a:highlight>
              </a:rPr>
              <a:t>前者</a:t>
            </a:r>
            <a:r>
              <a:rPr lang="zh-CN" altLang="en-US" dirty="0"/>
              <a:t>是</a:t>
            </a:r>
            <a:r>
              <a:rPr lang="zh-CN" altLang="zh-CN" dirty="0"/>
              <a:t>要处理大规模的数据信息，所以对算法的时间复杂度有一个比较严格的要求</a:t>
            </a:r>
            <a:r>
              <a:rPr lang="zh-CN" altLang="en-US" dirty="0"/>
              <a:t>；而</a:t>
            </a:r>
            <a:r>
              <a:rPr lang="zh-CN" altLang="en-US" dirty="0">
                <a:highlight>
                  <a:srgbClr val="FFFF00"/>
                </a:highlight>
              </a:rPr>
              <a:t>后者</a:t>
            </a:r>
            <a:r>
              <a:rPr lang="zh-CN" altLang="zh-CN" dirty="0"/>
              <a:t>要求在能够发现一般社区结构的基础上，对于重叠节点所在的网络也能够有一个比较好的探测效果，这就需要算法能够甄别网络的更深层次结构，然后通过某种策略进行归类</a:t>
            </a:r>
            <a:r>
              <a:rPr lang="zh-CN" altLang="en-US" dirty="0"/>
              <a:t>。</a:t>
            </a:r>
            <a:endParaRPr lang="en-US" altLang="zh-CN" dirty="0"/>
          </a:p>
          <a:p>
            <a:pPr>
              <a:lnSpc>
                <a:spcPct val="110000"/>
              </a:lnSpc>
            </a:pPr>
            <a:r>
              <a:rPr lang="zh-CN" altLang="en-US" dirty="0"/>
              <a:t>但随着时代的发展，现在对算法的要求也越来越高，有时候需要同时考虑上述的两个核心模块</a:t>
            </a:r>
            <a:r>
              <a:rPr lang="en-US" altLang="zh-CN" dirty="0"/>
              <a:t>——</a:t>
            </a:r>
            <a:r>
              <a:rPr lang="zh-CN" altLang="en-US" dirty="0"/>
              <a:t>即既能够识别重叠社区结构又能够处理大规模的数据。</a:t>
            </a:r>
            <a:endParaRPr lang="en-US" altLang="zh-CN" dirty="0"/>
          </a:p>
          <a:p>
            <a:endParaRPr lang="en-US" altLang="zh-CN" dirty="0"/>
          </a:p>
        </p:txBody>
      </p:sp>
    </p:spTree>
    <p:extLst>
      <p:ext uri="{BB962C8B-B14F-4D97-AF65-F5344CB8AC3E}">
        <p14:creationId xmlns:p14="http://schemas.microsoft.com/office/powerpoint/2010/main" val="311990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A1931-50F1-434B-84E3-642B7E07A54B}"/>
              </a:ext>
            </a:extLst>
          </p:cNvPr>
          <p:cNvSpPr>
            <a:spLocks noGrp="1"/>
          </p:cNvSpPr>
          <p:nvPr>
            <p:ph type="title"/>
          </p:nvPr>
        </p:nvSpPr>
        <p:spPr/>
        <p:txBody>
          <a:bodyPr/>
          <a:lstStyle/>
          <a:p>
            <a:r>
              <a:rPr lang="zh-CN" altLang="en-US" dirty="0"/>
              <a:t>基于采样的大规模图聚类分析算法</a:t>
            </a:r>
          </a:p>
        </p:txBody>
      </p:sp>
      <p:sp>
        <p:nvSpPr>
          <p:cNvPr id="3" name="内容占位符 2">
            <a:extLst>
              <a:ext uri="{FF2B5EF4-FFF2-40B4-BE49-F238E27FC236}">
                <a16:creationId xmlns:a16="http://schemas.microsoft.com/office/drawing/2014/main" id="{750A9EFF-4E84-475B-A407-FD5EB9BF1614}"/>
              </a:ext>
            </a:extLst>
          </p:cNvPr>
          <p:cNvSpPr>
            <a:spLocks noGrp="1"/>
          </p:cNvSpPr>
          <p:nvPr>
            <p:ph idx="1"/>
          </p:nvPr>
        </p:nvSpPr>
        <p:spPr/>
        <p:txBody>
          <a:bodyPr>
            <a:normAutofit fontScale="62500" lnSpcReduction="20000"/>
          </a:bodyPr>
          <a:lstStyle/>
          <a:p>
            <a:pPr>
              <a:lnSpc>
                <a:spcPct val="120000"/>
              </a:lnSpc>
            </a:pPr>
            <a:r>
              <a:rPr lang="zh-CN" altLang="en-US" sz="3100" dirty="0">
                <a:highlight>
                  <a:srgbClr val="FFFF00"/>
                </a:highlight>
              </a:rPr>
              <a:t>提出的目的</a:t>
            </a:r>
            <a:endParaRPr lang="en-US" altLang="zh-CN" sz="3100" dirty="0">
              <a:highlight>
                <a:srgbClr val="FFFF00"/>
              </a:highlight>
            </a:endParaRPr>
          </a:p>
          <a:p>
            <a:pPr>
              <a:lnSpc>
                <a:spcPct val="120000"/>
              </a:lnSpc>
            </a:pPr>
            <a:r>
              <a:rPr lang="zh-CN" altLang="en-US" sz="3100" dirty="0"/>
              <a:t>由前面的引述可知，</a:t>
            </a:r>
            <a:r>
              <a:rPr lang="zh-CN" altLang="zh-CN" sz="3100" dirty="0"/>
              <a:t>大规模数据时代下，现有的聚类算法（社区发现）难以适应大规模图数据的聚类问题，这使得对大规模图整体进行建模和整体分析变得非常棘手和不切实际。在此背景下，图采样技术因其简单高效的特性为大规模图分析提供了切实可行的解决方案</a:t>
            </a:r>
            <a:r>
              <a:rPr lang="zh-CN" altLang="en-US" sz="3100" dirty="0"/>
              <a:t>。</a:t>
            </a:r>
            <a:endParaRPr lang="en-US" altLang="zh-CN" sz="3100" dirty="0"/>
          </a:p>
          <a:p>
            <a:pPr>
              <a:lnSpc>
                <a:spcPct val="120000"/>
              </a:lnSpc>
            </a:pPr>
            <a:r>
              <a:rPr lang="zh-CN" altLang="en-US" sz="3100" dirty="0">
                <a:highlight>
                  <a:srgbClr val="FFFF00"/>
                </a:highlight>
              </a:rPr>
              <a:t>基本思想</a:t>
            </a:r>
            <a:endParaRPr lang="en-US" altLang="zh-CN" sz="3100" dirty="0">
              <a:highlight>
                <a:srgbClr val="FFFF00"/>
              </a:highlight>
            </a:endParaRPr>
          </a:p>
          <a:p>
            <a:pPr>
              <a:lnSpc>
                <a:spcPct val="120000"/>
              </a:lnSpc>
            </a:pPr>
            <a:r>
              <a:rPr lang="zh-CN" altLang="zh-CN" sz="3100" dirty="0"/>
              <a:t>在整体图结构中采集一个具有能够表征原始图潜在属性的采样子图，通过对采样子图进行结构分析，进而用来推断和评估整体图的固有结构。因而，众多的基于不同理论的采样算法被相继提出。</a:t>
            </a:r>
          </a:p>
          <a:p>
            <a:endParaRPr lang="zh-CN" altLang="en-US" dirty="0"/>
          </a:p>
        </p:txBody>
      </p:sp>
    </p:spTree>
    <p:extLst>
      <p:ext uri="{BB962C8B-B14F-4D97-AF65-F5344CB8AC3E}">
        <p14:creationId xmlns:p14="http://schemas.microsoft.com/office/powerpoint/2010/main" val="142292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96BFB-65ED-490F-A3C3-3E02E61AD0A3}"/>
              </a:ext>
            </a:extLst>
          </p:cNvPr>
          <p:cNvSpPr>
            <a:spLocks noGrp="1"/>
          </p:cNvSpPr>
          <p:nvPr>
            <p:ph type="title"/>
          </p:nvPr>
        </p:nvSpPr>
        <p:spPr/>
        <p:txBody>
          <a:bodyPr/>
          <a:lstStyle/>
          <a:p>
            <a:r>
              <a:rPr lang="zh-CN" altLang="en-US" dirty="0"/>
              <a:t>采样</a:t>
            </a:r>
          </a:p>
        </p:txBody>
      </p:sp>
      <p:sp>
        <p:nvSpPr>
          <p:cNvPr id="3" name="内容占位符 2">
            <a:extLst>
              <a:ext uri="{FF2B5EF4-FFF2-40B4-BE49-F238E27FC236}">
                <a16:creationId xmlns:a16="http://schemas.microsoft.com/office/drawing/2014/main" id="{ED2A725E-77F4-40AC-82FE-9B421B7E22DF}"/>
              </a:ext>
            </a:extLst>
          </p:cNvPr>
          <p:cNvSpPr>
            <a:spLocks noGrp="1"/>
          </p:cNvSpPr>
          <p:nvPr>
            <p:ph idx="1"/>
          </p:nvPr>
        </p:nvSpPr>
        <p:spPr/>
        <p:txBody>
          <a:bodyPr>
            <a:normAutofit fontScale="85000" lnSpcReduction="20000"/>
          </a:bodyPr>
          <a:lstStyle/>
          <a:p>
            <a:pPr>
              <a:lnSpc>
                <a:spcPct val="110000"/>
              </a:lnSpc>
            </a:pPr>
            <a:r>
              <a:rPr lang="zh-CN" altLang="en-US" dirty="0"/>
              <a:t>在开始介绍算法之前，我们先来讨论一下采样的思想；</a:t>
            </a:r>
            <a:endParaRPr lang="en-US" altLang="zh-CN" dirty="0"/>
          </a:p>
          <a:p>
            <a:pPr>
              <a:lnSpc>
                <a:spcPct val="110000"/>
              </a:lnSpc>
            </a:pPr>
            <a:r>
              <a:rPr lang="zh-CN" altLang="en-US" dirty="0"/>
              <a:t>采样是一种从一个超大规模的复杂网络（                       ）中提取一部分的顶点和边，以此来构成抽样顶点集     和抽样边集     ，产生的抽样子图记为     ，同时又要保证提取出来的抽样子图能够符合原图的一些结构特性的一种方法（这些结构特性往往通过某些参数来衡量），如整体的平均节点度数、网络的聚集系数等参数；</a:t>
            </a:r>
            <a:endParaRPr lang="en-US" altLang="zh-CN" dirty="0"/>
          </a:p>
          <a:p>
            <a:pPr>
              <a:lnSpc>
                <a:spcPct val="110000"/>
              </a:lnSpc>
            </a:pPr>
            <a:r>
              <a:rPr lang="zh-CN" altLang="en-US" dirty="0"/>
              <a:t>之后，再使用得到的采样子图逆向求解原图中的社区分划；</a:t>
            </a:r>
            <a:endParaRPr lang="en-US" altLang="zh-CN" dirty="0"/>
          </a:p>
          <a:p>
            <a:pPr>
              <a:lnSpc>
                <a:spcPct val="110000"/>
              </a:lnSpc>
            </a:pPr>
            <a:r>
              <a:rPr lang="zh-CN" altLang="en-US" dirty="0"/>
              <a:t>采样的意义在于把对一个超大规模的图做社区发现转化为对一个较小规模的子图做社区发现，显然地，在子图中做社区发现就时间复杂度和精确度而言得到的结果肯定要优于直接在超大规模的复杂网络中做社区发现。</a:t>
            </a:r>
            <a:endParaRPr lang="en-US" altLang="zh-CN" dirty="0"/>
          </a:p>
          <a:p>
            <a:pPr>
              <a:lnSpc>
                <a:spcPct val="100000"/>
              </a:lnSpc>
            </a:pPr>
            <a:endParaRPr lang="zh-CN" altLang="en-US" dirty="0"/>
          </a:p>
        </p:txBody>
      </p:sp>
      <p:graphicFrame>
        <p:nvGraphicFramePr>
          <p:cNvPr id="4" name="对象 3">
            <a:extLst>
              <a:ext uri="{FF2B5EF4-FFF2-40B4-BE49-F238E27FC236}">
                <a16:creationId xmlns:a16="http://schemas.microsoft.com/office/drawing/2014/main" id="{1870C5B7-CD68-4241-83A4-39478FD1ECA1}"/>
              </a:ext>
            </a:extLst>
          </p:cNvPr>
          <p:cNvGraphicFramePr>
            <a:graphicFrameLocks noChangeAspect="1"/>
          </p:cNvGraphicFramePr>
          <p:nvPr>
            <p:extLst>
              <p:ext uri="{D42A27DB-BD31-4B8C-83A1-F6EECF244321}">
                <p14:modId xmlns:p14="http://schemas.microsoft.com/office/powerpoint/2010/main" val="3375169577"/>
              </p:ext>
            </p:extLst>
          </p:nvPr>
        </p:nvGraphicFramePr>
        <p:xfrm>
          <a:off x="4251354" y="3257097"/>
          <a:ext cx="258502" cy="356114"/>
        </p:xfrm>
        <a:graphic>
          <a:graphicData uri="http://schemas.openxmlformats.org/presentationml/2006/ole">
            <mc:AlternateContent xmlns:mc="http://schemas.openxmlformats.org/markup-compatibility/2006">
              <mc:Choice xmlns:v="urn:schemas-microsoft-com:vml" Requires="v">
                <p:oleObj spid="_x0000_s1121" name="AxMath" r:id="rId3" imgW="214200" imgH="287280" progId="Equation.AxMath">
                  <p:embed/>
                </p:oleObj>
              </mc:Choice>
              <mc:Fallback>
                <p:oleObj name="AxMath" r:id="rId3" imgW="214200" imgH="287280" progId="Equation.AxMath">
                  <p:embed/>
                  <p:pic>
                    <p:nvPicPr>
                      <p:cNvPr id="0" name=""/>
                      <p:cNvPicPr/>
                      <p:nvPr/>
                    </p:nvPicPr>
                    <p:blipFill>
                      <a:blip r:embed="rId4"/>
                      <a:stretch>
                        <a:fillRect/>
                      </a:stretch>
                    </p:blipFill>
                    <p:spPr>
                      <a:xfrm>
                        <a:off x="4251354" y="3257097"/>
                        <a:ext cx="258502" cy="356114"/>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899168B1-072F-460D-BA44-647172148F04}"/>
              </a:ext>
            </a:extLst>
          </p:cNvPr>
          <p:cNvGraphicFramePr>
            <a:graphicFrameLocks noChangeAspect="1"/>
          </p:cNvGraphicFramePr>
          <p:nvPr>
            <p:extLst>
              <p:ext uri="{D42A27DB-BD31-4B8C-83A1-F6EECF244321}">
                <p14:modId xmlns:p14="http://schemas.microsoft.com/office/powerpoint/2010/main" val="2069302924"/>
              </p:ext>
            </p:extLst>
          </p:nvPr>
        </p:nvGraphicFramePr>
        <p:xfrm>
          <a:off x="5812880" y="3255809"/>
          <a:ext cx="299056" cy="356114"/>
        </p:xfrm>
        <a:graphic>
          <a:graphicData uri="http://schemas.openxmlformats.org/presentationml/2006/ole">
            <mc:AlternateContent xmlns:mc="http://schemas.openxmlformats.org/markup-compatibility/2006">
              <mc:Choice xmlns:v="urn:schemas-microsoft-com:vml" Requires="v">
                <p:oleObj spid="_x0000_s1122" name="AxMath" r:id="rId5" imgW="241560" imgH="287280" progId="Equation.AxMath">
                  <p:embed/>
                </p:oleObj>
              </mc:Choice>
              <mc:Fallback>
                <p:oleObj name="AxMath" r:id="rId5" imgW="241560" imgH="287280" progId="Equation.AxMath">
                  <p:embed/>
                  <p:pic>
                    <p:nvPicPr>
                      <p:cNvPr id="0" name=""/>
                      <p:cNvPicPr/>
                      <p:nvPr/>
                    </p:nvPicPr>
                    <p:blipFill>
                      <a:blip r:embed="rId6"/>
                      <a:stretch>
                        <a:fillRect/>
                      </a:stretch>
                    </p:blipFill>
                    <p:spPr>
                      <a:xfrm>
                        <a:off x="5812880" y="3255809"/>
                        <a:ext cx="299056" cy="35611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B55B5B7-EB91-4112-A6EE-49A4A61F91A8}"/>
              </a:ext>
            </a:extLst>
          </p:cNvPr>
          <p:cNvGraphicFramePr>
            <a:graphicFrameLocks noChangeAspect="1"/>
          </p:cNvGraphicFramePr>
          <p:nvPr>
            <p:extLst>
              <p:ext uri="{D42A27DB-BD31-4B8C-83A1-F6EECF244321}">
                <p14:modId xmlns:p14="http://schemas.microsoft.com/office/powerpoint/2010/main" val="1678674409"/>
              </p:ext>
            </p:extLst>
          </p:nvPr>
        </p:nvGraphicFramePr>
        <p:xfrm>
          <a:off x="8685953" y="3218864"/>
          <a:ext cx="332504" cy="401222"/>
        </p:xfrm>
        <a:graphic>
          <a:graphicData uri="http://schemas.openxmlformats.org/presentationml/2006/ole">
            <mc:AlternateContent xmlns:mc="http://schemas.openxmlformats.org/markup-compatibility/2006">
              <mc:Choice xmlns:v="urn:schemas-microsoft-com:vml" Requires="v">
                <p:oleObj spid="_x0000_s1123" name="AxMath" r:id="rId7" imgW="237600" imgH="287280" progId="Equation.AxMath">
                  <p:embed/>
                </p:oleObj>
              </mc:Choice>
              <mc:Fallback>
                <p:oleObj name="AxMath" r:id="rId7" imgW="237600" imgH="287280" progId="Equation.AxMath">
                  <p:embed/>
                  <p:pic>
                    <p:nvPicPr>
                      <p:cNvPr id="0" name=""/>
                      <p:cNvPicPr/>
                      <p:nvPr/>
                    </p:nvPicPr>
                    <p:blipFill>
                      <a:blip r:embed="rId8"/>
                      <a:stretch>
                        <a:fillRect/>
                      </a:stretch>
                    </p:blipFill>
                    <p:spPr>
                      <a:xfrm>
                        <a:off x="8685953" y="3218864"/>
                        <a:ext cx="332504" cy="40122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6124D91C-D1DD-4504-8331-97FB0B495FA6}"/>
              </a:ext>
            </a:extLst>
          </p:cNvPr>
          <p:cNvGraphicFramePr>
            <a:graphicFrameLocks noChangeAspect="1"/>
          </p:cNvGraphicFramePr>
          <p:nvPr>
            <p:extLst>
              <p:ext uri="{D42A27DB-BD31-4B8C-83A1-F6EECF244321}">
                <p14:modId xmlns:p14="http://schemas.microsoft.com/office/powerpoint/2010/main" val="1494254768"/>
              </p:ext>
            </p:extLst>
          </p:nvPr>
        </p:nvGraphicFramePr>
        <p:xfrm>
          <a:off x="6288398" y="2943499"/>
          <a:ext cx="1393762" cy="447056"/>
        </p:xfrm>
        <a:graphic>
          <a:graphicData uri="http://schemas.openxmlformats.org/presentationml/2006/ole">
            <mc:AlternateContent xmlns:mc="http://schemas.openxmlformats.org/markup-compatibility/2006">
              <mc:Choice xmlns:v="urn:schemas-microsoft-com:vml" Requires="v">
                <p:oleObj spid="_x0000_s1124" name="AxMath" r:id="rId9" imgW="925200" imgH="296280" progId="Equation.AxMath">
                  <p:embed/>
                </p:oleObj>
              </mc:Choice>
              <mc:Fallback>
                <p:oleObj name="AxMath" r:id="rId9" imgW="925200" imgH="296280" progId="Equation.AxMath">
                  <p:embed/>
                  <p:pic>
                    <p:nvPicPr>
                      <p:cNvPr id="0" name=""/>
                      <p:cNvPicPr/>
                      <p:nvPr/>
                    </p:nvPicPr>
                    <p:blipFill>
                      <a:blip r:embed="rId10"/>
                      <a:stretch>
                        <a:fillRect/>
                      </a:stretch>
                    </p:blipFill>
                    <p:spPr>
                      <a:xfrm>
                        <a:off x="6288398" y="2943499"/>
                        <a:ext cx="1393762" cy="447056"/>
                      </a:xfrm>
                      <a:prstGeom prst="rect">
                        <a:avLst/>
                      </a:prstGeom>
                    </p:spPr>
                  </p:pic>
                </p:oleObj>
              </mc:Fallback>
            </mc:AlternateContent>
          </a:graphicData>
        </a:graphic>
      </p:graphicFrame>
    </p:spTree>
    <p:extLst>
      <p:ext uri="{BB962C8B-B14F-4D97-AF65-F5344CB8AC3E}">
        <p14:creationId xmlns:p14="http://schemas.microsoft.com/office/powerpoint/2010/main" val="144419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56BAC-0B03-4F69-AECF-9CCE27EC5AED}"/>
              </a:ext>
            </a:extLst>
          </p:cNvPr>
          <p:cNvSpPr>
            <a:spLocks noGrp="1"/>
          </p:cNvSpPr>
          <p:nvPr>
            <p:ph type="title"/>
          </p:nvPr>
        </p:nvSpPr>
        <p:spPr/>
        <p:txBody>
          <a:bodyPr/>
          <a:lstStyle/>
          <a:p>
            <a:r>
              <a:rPr lang="zh-CN" altLang="en-US" dirty="0"/>
              <a:t>算法的具体步骤</a:t>
            </a:r>
          </a:p>
        </p:txBody>
      </p:sp>
      <p:sp>
        <p:nvSpPr>
          <p:cNvPr id="3" name="内容占位符 2">
            <a:extLst>
              <a:ext uri="{FF2B5EF4-FFF2-40B4-BE49-F238E27FC236}">
                <a16:creationId xmlns:a16="http://schemas.microsoft.com/office/drawing/2014/main" id="{613544CD-116E-4D46-AFB7-84FDC09A60DF}"/>
              </a:ext>
            </a:extLst>
          </p:cNvPr>
          <p:cNvSpPr>
            <a:spLocks noGrp="1"/>
          </p:cNvSpPr>
          <p:nvPr>
            <p:ph idx="1"/>
          </p:nvPr>
        </p:nvSpPr>
        <p:spPr/>
        <p:txBody>
          <a:bodyPr>
            <a:normAutofit fontScale="62500" lnSpcReduction="20000"/>
          </a:bodyPr>
          <a:lstStyle/>
          <a:p>
            <a:pPr>
              <a:lnSpc>
                <a:spcPct val="120000"/>
              </a:lnSpc>
            </a:pPr>
            <a:r>
              <a:rPr lang="zh-CN" altLang="en-US" sz="3400" dirty="0">
                <a:highlight>
                  <a:srgbClr val="FFFF00"/>
                </a:highlight>
              </a:rPr>
              <a:t>第一步初始化阶段</a:t>
            </a:r>
            <a:endParaRPr lang="en-US" altLang="zh-CN" sz="3400" dirty="0">
              <a:highlight>
                <a:srgbClr val="FFFF00"/>
              </a:highlight>
            </a:endParaRPr>
          </a:p>
          <a:p>
            <a:pPr>
              <a:lnSpc>
                <a:spcPct val="120000"/>
              </a:lnSpc>
            </a:pPr>
            <a:r>
              <a:rPr lang="zh-CN" altLang="zh-CN" sz="2800" dirty="0"/>
              <a:t>首先进行初始化，通过一定的基本准则选出满足条件的</a:t>
            </a:r>
            <a:r>
              <a:rPr lang="en-US" altLang="zh-CN" sz="2800" dirty="0"/>
              <a:t>    </a:t>
            </a:r>
            <a:r>
              <a:rPr lang="zh-CN" altLang="zh-CN" sz="2800" dirty="0"/>
              <a:t>个聚类代表点，在此基础之上，开始以内部顶点优先的采样扩张。</a:t>
            </a:r>
            <a:endParaRPr lang="en-US" altLang="zh-CN" sz="2800" dirty="0"/>
          </a:p>
          <a:p>
            <a:pPr>
              <a:lnSpc>
                <a:spcPct val="120000"/>
              </a:lnSpc>
            </a:pPr>
            <a:r>
              <a:rPr lang="zh-CN" altLang="en-US" sz="2800" dirty="0">
                <a:highlight>
                  <a:srgbClr val="FFFF00"/>
                </a:highlight>
              </a:rPr>
              <a:t>基本准则</a:t>
            </a:r>
            <a:r>
              <a:rPr lang="zh-CN" altLang="en-US" sz="2800" dirty="0"/>
              <a:t>如下：</a:t>
            </a:r>
            <a:endParaRPr lang="en-US" altLang="zh-CN" sz="2800" dirty="0"/>
          </a:p>
          <a:p>
            <a:pPr>
              <a:lnSpc>
                <a:spcPct val="120000"/>
              </a:lnSpc>
            </a:pPr>
            <a:r>
              <a:rPr lang="zh-CN" altLang="en-US" sz="2800" dirty="0"/>
              <a:t>（１）聚类代表点要具有尽可能大的全局度数；</a:t>
            </a:r>
            <a:endParaRPr lang="en-US" altLang="zh-CN" sz="2800" dirty="0"/>
          </a:p>
          <a:p>
            <a:pPr>
              <a:lnSpc>
                <a:spcPct val="120000"/>
              </a:lnSpc>
            </a:pPr>
            <a:r>
              <a:rPr lang="zh-CN" altLang="en-US" sz="2800" dirty="0"/>
              <a:t>（２）任意两个聚类代表点应该拥有少于指定数量的共同邻居（共同邻居约束  ）；</a:t>
            </a:r>
            <a:endParaRPr lang="en-US" altLang="zh-CN" sz="2800" dirty="0"/>
          </a:p>
          <a:p>
            <a:pPr>
              <a:lnSpc>
                <a:spcPct val="120000"/>
              </a:lnSpc>
            </a:pPr>
            <a:r>
              <a:rPr lang="zh-CN" altLang="en-US" sz="2800" dirty="0"/>
              <a:t>（３）聚类代表点至多有           个比其度数高的邻居顶点（   为聚类数目）。这些邻居顶点有可能是来自其他相对较大的聚类簇的聚类代表点（重要邻居约束）。</a:t>
            </a:r>
            <a:endParaRPr lang="zh-CN" altLang="zh-CN" sz="2800" dirty="0"/>
          </a:p>
          <a:p>
            <a:endParaRPr lang="zh-CN" altLang="en-US" dirty="0"/>
          </a:p>
        </p:txBody>
      </p:sp>
      <p:graphicFrame>
        <p:nvGraphicFramePr>
          <p:cNvPr id="4" name="对象 3">
            <a:extLst>
              <a:ext uri="{FF2B5EF4-FFF2-40B4-BE49-F238E27FC236}">
                <a16:creationId xmlns:a16="http://schemas.microsoft.com/office/drawing/2014/main" id="{C59FF857-9CAE-448D-89C0-47B8CB41C0FC}"/>
              </a:ext>
            </a:extLst>
          </p:cNvPr>
          <p:cNvGraphicFramePr>
            <a:graphicFrameLocks noChangeAspect="1"/>
          </p:cNvGraphicFramePr>
          <p:nvPr>
            <p:extLst>
              <p:ext uri="{D42A27DB-BD31-4B8C-83A1-F6EECF244321}">
                <p14:modId xmlns:p14="http://schemas.microsoft.com/office/powerpoint/2010/main" val="2690263166"/>
              </p:ext>
            </p:extLst>
          </p:nvPr>
        </p:nvGraphicFramePr>
        <p:xfrm>
          <a:off x="9406993" y="4420645"/>
          <a:ext cx="238294" cy="493022"/>
        </p:xfrm>
        <a:graphic>
          <a:graphicData uri="http://schemas.openxmlformats.org/presentationml/2006/ole">
            <mc:AlternateContent xmlns:mc="http://schemas.openxmlformats.org/markup-compatibility/2006">
              <mc:Choice xmlns:v="urn:schemas-microsoft-com:vml" Requires="v">
                <p:oleObj spid="_x0000_s2137" name="AxMath" r:id="rId3" imgW="137520" imgH="285120" progId="Equation.AxMath">
                  <p:embed/>
                </p:oleObj>
              </mc:Choice>
              <mc:Fallback>
                <p:oleObj name="AxMath" r:id="rId3" imgW="137520" imgH="285120" progId="Equation.AxMath">
                  <p:embed/>
                  <p:pic>
                    <p:nvPicPr>
                      <p:cNvPr id="0" name=""/>
                      <p:cNvPicPr/>
                      <p:nvPr/>
                    </p:nvPicPr>
                    <p:blipFill>
                      <a:blip r:embed="rId4"/>
                      <a:stretch>
                        <a:fillRect/>
                      </a:stretch>
                    </p:blipFill>
                    <p:spPr>
                      <a:xfrm>
                        <a:off x="9406993" y="4420645"/>
                        <a:ext cx="238294" cy="493022"/>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45B7ED26-9F06-45FF-B705-87A93C0C929B}"/>
              </a:ext>
            </a:extLst>
          </p:cNvPr>
          <p:cNvGraphicFramePr>
            <a:graphicFrameLocks noChangeAspect="1"/>
          </p:cNvGraphicFramePr>
          <p:nvPr>
            <p:extLst>
              <p:ext uri="{D42A27DB-BD31-4B8C-83A1-F6EECF244321}">
                <p14:modId xmlns:p14="http://schemas.microsoft.com/office/powerpoint/2010/main" val="1365591352"/>
              </p:ext>
            </p:extLst>
          </p:nvPr>
        </p:nvGraphicFramePr>
        <p:xfrm>
          <a:off x="4222505" y="4935939"/>
          <a:ext cx="580314" cy="363960"/>
        </p:xfrm>
        <a:graphic>
          <a:graphicData uri="http://schemas.openxmlformats.org/presentationml/2006/ole">
            <mc:AlternateContent xmlns:mc="http://schemas.openxmlformats.org/markup-compatibility/2006">
              <mc:Choice xmlns:v="urn:schemas-microsoft-com:vml" Requires="v">
                <p:oleObj spid="_x0000_s2138" name="AxMath" r:id="rId5" imgW="456120" imgH="285120" progId="Equation.AxMath">
                  <p:embed/>
                </p:oleObj>
              </mc:Choice>
              <mc:Fallback>
                <p:oleObj name="AxMath" r:id="rId5" imgW="456120" imgH="285120" progId="Equation.AxMath">
                  <p:embed/>
                  <p:pic>
                    <p:nvPicPr>
                      <p:cNvPr id="0" name=""/>
                      <p:cNvPicPr/>
                      <p:nvPr/>
                    </p:nvPicPr>
                    <p:blipFill>
                      <a:blip r:embed="rId6"/>
                      <a:stretch>
                        <a:fillRect/>
                      </a:stretch>
                    </p:blipFill>
                    <p:spPr>
                      <a:xfrm>
                        <a:off x="4222505" y="4935939"/>
                        <a:ext cx="580314" cy="36396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4EBEF30-C9CF-4A8D-99BB-FC1097DD6205}"/>
              </a:ext>
            </a:extLst>
          </p:cNvPr>
          <p:cNvGraphicFramePr>
            <a:graphicFrameLocks noChangeAspect="1"/>
          </p:cNvGraphicFramePr>
          <p:nvPr>
            <p:extLst>
              <p:ext uri="{D42A27DB-BD31-4B8C-83A1-F6EECF244321}">
                <p14:modId xmlns:p14="http://schemas.microsoft.com/office/powerpoint/2010/main" val="2268296550"/>
              </p:ext>
            </p:extLst>
          </p:nvPr>
        </p:nvGraphicFramePr>
        <p:xfrm>
          <a:off x="7536807" y="4913667"/>
          <a:ext cx="193116" cy="386232"/>
        </p:xfrm>
        <a:graphic>
          <a:graphicData uri="http://schemas.openxmlformats.org/presentationml/2006/ole">
            <mc:AlternateContent xmlns:mc="http://schemas.openxmlformats.org/markup-compatibility/2006">
              <mc:Choice xmlns:v="urn:schemas-microsoft-com:vml" Requires="v">
                <p:oleObj spid="_x0000_s2139" name="AxMath" r:id="rId7" imgW="142200" imgH="285120" progId="Equation.AxMath">
                  <p:embed/>
                </p:oleObj>
              </mc:Choice>
              <mc:Fallback>
                <p:oleObj name="AxMath" r:id="rId7" imgW="142200" imgH="285120" progId="Equation.AxMath">
                  <p:embed/>
                  <p:pic>
                    <p:nvPicPr>
                      <p:cNvPr id="0" name=""/>
                      <p:cNvPicPr/>
                      <p:nvPr/>
                    </p:nvPicPr>
                    <p:blipFill>
                      <a:blip r:embed="rId8"/>
                      <a:stretch>
                        <a:fillRect/>
                      </a:stretch>
                    </p:blipFill>
                    <p:spPr>
                      <a:xfrm>
                        <a:off x="7536807" y="4913667"/>
                        <a:ext cx="193116" cy="38623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95967C4E-4063-493D-AF66-D9906497DE2F}"/>
              </a:ext>
            </a:extLst>
          </p:cNvPr>
          <p:cNvGraphicFramePr>
            <a:graphicFrameLocks noChangeAspect="1"/>
          </p:cNvGraphicFramePr>
          <p:nvPr>
            <p:extLst>
              <p:ext uri="{D42A27DB-BD31-4B8C-83A1-F6EECF244321}">
                <p14:modId xmlns:p14="http://schemas.microsoft.com/office/powerpoint/2010/main" val="3915776694"/>
              </p:ext>
            </p:extLst>
          </p:nvPr>
        </p:nvGraphicFramePr>
        <p:xfrm>
          <a:off x="7180785" y="3007433"/>
          <a:ext cx="210784" cy="421567"/>
        </p:xfrm>
        <a:graphic>
          <a:graphicData uri="http://schemas.openxmlformats.org/presentationml/2006/ole">
            <mc:AlternateContent xmlns:mc="http://schemas.openxmlformats.org/markup-compatibility/2006">
              <mc:Choice xmlns:v="urn:schemas-microsoft-com:vml" Requires="v">
                <p:oleObj spid="_x0000_s2140" name="AxMath" r:id="rId9" imgW="142560" imgH="285120" progId="Equation.AxMath">
                  <p:embed/>
                </p:oleObj>
              </mc:Choice>
              <mc:Fallback>
                <p:oleObj name="AxMath" r:id="rId9" imgW="142560" imgH="285120" progId="Equation.AxMath">
                  <p:embed/>
                  <p:pic>
                    <p:nvPicPr>
                      <p:cNvPr id="0" name=""/>
                      <p:cNvPicPr/>
                      <p:nvPr/>
                    </p:nvPicPr>
                    <p:blipFill>
                      <a:blip r:embed="rId10"/>
                      <a:stretch>
                        <a:fillRect/>
                      </a:stretch>
                    </p:blipFill>
                    <p:spPr>
                      <a:xfrm>
                        <a:off x="7180785" y="3007433"/>
                        <a:ext cx="210784" cy="421567"/>
                      </a:xfrm>
                      <a:prstGeom prst="rect">
                        <a:avLst/>
                      </a:prstGeom>
                    </p:spPr>
                  </p:pic>
                </p:oleObj>
              </mc:Fallback>
            </mc:AlternateContent>
          </a:graphicData>
        </a:graphic>
      </p:graphicFrame>
    </p:spTree>
    <p:extLst>
      <p:ext uri="{BB962C8B-B14F-4D97-AF65-F5344CB8AC3E}">
        <p14:creationId xmlns:p14="http://schemas.microsoft.com/office/powerpoint/2010/main" val="126918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237A5-C160-4670-BF13-556AFDA41F21}"/>
              </a:ext>
            </a:extLst>
          </p:cNvPr>
          <p:cNvSpPr>
            <a:spLocks noGrp="1"/>
          </p:cNvSpPr>
          <p:nvPr>
            <p:ph type="title"/>
          </p:nvPr>
        </p:nvSpPr>
        <p:spPr/>
        <p:txBody>
          <a:bodyPr/>
          <a:lstStyle/>
          <a:p>
            <a:r>
              <a:rPr lang="zh-CN" altLang="en-US" dirty="0"/>
              <a:t>算法的具体步骤</a:t>
            </a:r>
          </a:p>
        </p:txBody>
      </p:sp>
      <p:sp>
        <p:nvSpPr>
          <p:cNvPr id="3" name="内容占位符 2">
            <a:extLst>
              <a:ext uri="{FF2B5EF4-FFF2-40B4-BE49-F238E27FC236}">
                <a16:creationId xmlns:a16="http://schemas.microsoft.com/office/drawing/2014/main" id="{B1D09053-9624-4BD3-A3BC-368500CD2E8B}"/>
              </a:ext>
            </a:extLst>
          </p:cNvPr>
          <p:cNvSpPr>
            <a:spLocks noGrp="1"/>
          </p:cNvSpPr>
          <p:nvPr>
            <p:ph idx="1"/>
          </p:nvPr>
        </p:nvSpPr>
        <p:spPr/>
        <p:txBody>
          <a:bodyPr>
            <a:normAutofit/>
          </a:bodyPr>
          <a:lstStyle/>
          <a:p>
            <a:pPr>
              <a:lnSpc>
                <a:spcPct val="110000"/>
              </a:lnSpc>
            </a:pPr>
            <a:r>
              <a:rPr lang="zh-CN" altLang="en-US" dirty="0">
                <a:highlight>
                  <a:srgbClr val="FFFF00"/>
                </a:highlight>
              </a:rPr>
              <a:t>第二步</a:t>
            </a:r>
            <a:r>
              <a:rPr lang="en-US" altLang="zh-CN" dirty="0">
                <a:highlight>
                  <a:srgbClr val="FFFF00"/>
                </a:highlight>
              </a:rPr>
              <a:t>GRS</a:t>
            </a:r>
            <a:r>
              <a:rPr lang="zh-CN" altLang="zh-CN" dirty="0">
                <a:highlight>
                  <a:srgbClr val="FFFF00"/>
                </a:highlight>
              </a:rPr>
              <a:t>采样阶段</a:t>
            </a:r>
            <a:endParaRPr lang="en-US" altLang="zh-CN" dirty="0">
              <a:highlight>
                <a:srgbClr val="FFFF00"/>
              </a:highlight>
            </a:endParaRPr>
          </a:p>
          <a:p>
            <a:pPr>
              <a:lnSpc>
                <a:spcPct val="110000"/>
              </a:lnSpc>
            </a:pPr>
            <a:r>
              <a:rPr lang="zh-CN" altLang="zh-CN" sz="1900" dirty="0"/>
              <a:t>该阶段具体分为</a:t>
            </a:r>
            <a:r>
              <a:rPr lang="zh-CN" altLang="zh-CN" sz="1900" dirty="0">
                <a:highlight>
                  <a:srgbClr val="FFFF00"/>
                </a:highlight>
              </a:rPr>
              <a:t>两步</a:t>
            </a:r>
            <a:endParaRPr lang="en-US" altLang="zh-CN" sz="1900" dirty="0">
              <a:highlight>
                <a:srgbClr val="FFFF00"/>
              </a:highlight>
            </a:endParaRPr>
          </a:p>
          <a:p>
            <a:pPr>
              <a:lnSpc>
                <a:spcPct val="110000"/>
              </a:lnSpc>
            </a:pPr>
            <a:r>
              <a:rPr lang="zh-CN" altLang="zh-CN" sz="1900" dirty="0"/>
              <a:t>①每次迭代将每个簇（初始时</a:t>
            </a:r>
            <a:r>
              <a:rPr lang="en-US" altLang="zh-CN" sz="1900" dirty="0"/>
              <a:t>k</a:t>
            </a:r>
            <a:r>
              <a:rPr lang="zh-CN" altLang="zh-CN" sz="1900" dirty="0"/>
              <a:t>个聚类代表点分别代表</a:t>
            </a:r>
            <a:r>
              <a:rPr lang="en-US" altLang="zh-CN" sz="1900" dirty="0"/>
              <a:t>k</a:t>
            </a:r>
            <a:r>
              <a:rPr lang="zh-CN" altLang="zh-CN" sz="1900" dirty="0"/>
              <a:t>个簇）周围邻居上的内部节点（原文中对其特别定义）添加到对应的聚类簇中，若找不到内部节点，则寻找邻居中的度数最小的点加入</a:t>
            </a:r>
            <a:r>
              <a:rPr lang="zh-CN" altLang="en-US" sz="1900" dirty="0"/>
              <a:t>；</a:t>
            </a:r>
            <a:endParaRPr lang="en-US" altLang="zh-CN" sz="1900" dirty="0"/>
          </a:p>
          <a:p>
            <a:pPr>
              <a:lnSpc>
                <a:spcPct val="110000"/>
              </a:lnSpc>
            </a:pPr>
            <a:r>
              <a:rPr lang="zh-CN" altLang="zh-CN" sz="1900" dirty="0"/>
              <a:t>②步骤①中产生的节点数目可能比指定的采样数目要多</a:t>
            </a:r>
            <a:r>
              <a:rPr lang="zh-CN" altLang="en-US" sz="1900" dirty="0"/>
              <a:t>，</a:t>
            </a:r>
            <a:r>
              <a:rPr lang="zh-CN" altLang="zh-CN" sz="1900" dirty="0"/>
              <a:t>因此迭代地找出具有最小度值的采样节点</a:t>
            </a:r>
            <a:r>
              <a:rPr lang="zh-CN" altLang="en-US" sz="1900" dirty="0"/>
              <a:t>进行删除，直到找到满足目标顶点数</a:t>
            </a:r>
            <a:r>
              <a:rPr lang="en-US" altLang="zh-CN" sz="1900" dirty="0"/>
              <a:t>n</a:t>
            </a:r>
            <a:r>
              <a:rPr lang="zh-CN" altLang="en-US" sz="1900" dirty="0"/>
              <a:t>为止，最终得到采样子图</a:t>
            </a:r>
            <a:endParaRPr lang="en-US" altLang="zh-CN" sz="1900" dirty="0"/>
          </a:p>
          <a:p>
            <a:pPr>
              <a:lnSpc>
                <a:spcPct val="110000"/>
              </a:lnSpc>
            </a:pPr>
            <a:endParaRPr lang="en-US" altLang="zh-CN" sz="1900" dirty="0"/>
          </a:p>
          <a:p>
            <a:pPr>
              <a:lnSpc>
                <a:spcPct val="100000"/>
              </a:lnSpc>
            </a:pPr>
            <a:endParaRPr lang="zh-CN" altLang="en-US" sz="2400" dirty="0">
              <a:latin typeface="宋体" panose="02010600030101010101" pitchFamily="2" charset="-122"/>
              <a:ea typeface="宋体" panose="02010600030101010101" pitchFamily="2" charset="-122"/>
            </a:endParaRPr>
          </a:p>
        </p:txBody>
      </p:sp>
      <p:graphicFrame>
        <p:nvGraphicFramePr>
          <p:cNvPr id="21" name="对象 20">
            <a:extLst>
              <a:ext uri="{FF2B5EF4-FFF2-40B4-BE49-F238E27FC236}">
                <a16:creationId xmlns:a16="http://schemas.microsoft.com/office/drawing/2014/main" id="{89271CCC-7DED-4A9D-8580-6D96C4BF6CE5}"/>
              </a:ext>
            </a:extLst>
          </p:cNvPr>
          <p:cNvGraphicFramePr>
            <a:graphicFrameLocks noChangeAspect="1"/>
          </p:cNvGraphicFramePr>
          <p:nvPr>
            <p:extLst>
              <p:ext uri="{D42A27DB-BD31-4B8C-83A1-F6EECF244321}">
                <p14:modId xmlns:p14="http://schemas.microsoft.com/office/powerpoint/2010/main" val="3770458606"/>
              </p:ext>
            </p:extLst>
          </p:nvPr>
        </p:nvGraphicFramePr>
        <p:xfrm>
          <a:off x="9784349" y="4974879"/>
          <a:ext cx="327318" cy="394964"/>
        </p:xfrm>
        <a:graphic>
          <a:graphicData uri="http://schemas.openxmlformats.org/presentationml/2006/ole">
            <mc:AlternateContent xmlns:mc="http://schemas.openxmlformats.org/markup-compatibility/2006">
              <mc:Choice xmlns:v="urn:schemas-microsoft-com:vml" Requires="v">
                <p:oleObj spid="_x0000_s3110" name="AxMath" r:id="rId3" imgW="237600" imgH="287280" progId="Equation.AxMath">
                  <p:embed/>
                </p:oleObj>
              </mc:Choice>
              <mc:Fallback>
                <p:oleObj name="AxMath" r:id="rId3" imgW="237600" imgH="287280" progId="Equation.AxMath">
                  <p:embed/>
                  <p:pic>
                    <p:nvPicPr>
                      <p:cNvPr id="0" name=""/>
                      <p:cNvPicPr/>
                      <p:nvPr/>
                    </p:nvPicPr>
                    <p:blipFill>
                      <a:blip r:embed="rId4"/>
                      <a:stretch>
                        <a:fillRect/>
                      </a:stretch>
                    </p:blipFill>
                    <p:spPr>
                      <a:xfrm>
                        <a:off x="9784349" y="4974879"/>
                        <a:ext cx="327318" cy="394964"/>
                      </a:xfrm>
                      <a:prstGeom prst="rect">
                        <a:avLst/>
                      </a:prstGeom>
                    </p:spPr>
                  </p:pic>
                </p:oleObj>
              </mc:Fallback>
            </mc:AlternateContent>
          </a:graphicData>
        </a:graphic>
      </p:graphicFrame>
    </p:spTree>
    <p:extLst>
      <p:ext uri="{BB962C8B-B14F-4D97-AF65-F5344CB8AC3E}">
        <p14:creationId xmlns:p14="http://schemas.microsoft.com/office/powerpoint/2010/main" val="30689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99159-52FA-4777-95D3-CBAF1844ED4A}"/>
              </a:ext>
            </a:extLst>
          </p:cNvPr>
          <p:cNvSpPr>
            <a:spLocks noGrp="1"/>
          </p:cNvSpPr>
          <p:nvPr>
            <p:ph type="title"/>
          </p:nvPr>
        </p:nvSpPr>
        <p:spPr/>
        <p:txBody>
          <a:bodyPr/>
          <a:lstStyle/>
          <a:p>
            <a:r>
              <a:rPr lang="zh-CN" altLang="en-US" dirty="0"/>
              <a:t>算法的具体步骤</a:t>
            </a:r>
          </a:p>
        </p:txBody>
      </p:sp>
      <p:sp>
        <p:nvSpPr>
          <p:cNvPr id="3" name="内容占位符 2">
            <a:extLst>
              <a:ext uri="{FF2B5EF4-FFF2-40B4-BE49-F238E27FC236}">
                <a16:creationId xmlns:a16="http://schemas.microsoft.com/office/drawing/2014/main" id="{7C81EF7A-9568-43E7-A963-4889FFB30C1D}"/>
              </a:ext>
            </a:extLst>
          </p:cNvPr>
          <p:cNvSpPr>
            <a:spLocks noGrp="1"/>
          </p:cNvSpPr>
          <p:nvPr>
            <p:ph idx="1"/>
          </p:nvPr>
        </p:nvSpPr>
        <p:spPr/>
        <p:txBody>
          <a:bodyPr/>
          <a:lstStyle/>
          <a:p>
            <a:pPr>
              <a:lnSpc>
                <a:spcPct val="110000"/>
              </a:lnSpc>
            </a:pPr>
            <a:r>
              <a:rPr lang="zh-CN" altLang="en-US" sz="2800" dirty="0">
                <a:highlight>
                  <a:srgbClr val="FFFF00"/>
                </a:highlight>
              </a:rPr>
              <a:t>第三步</a:t>
            </a:r>
            <a:r>
              <a:rPr lang="en-US" altLang="zh-CN" sz="2800" dirty="0">
                <a:highlight>
                  <a:srgbClr val="FFFF00"/>
                </a:highlight>
              </a:rPr>
              <a:t>PCI</a:t>
            </a:r>
            <a:r>
              <a:rPr lang="zh-CN" altLang="en-US" sz="2800" dirty="0">
                <a:highlight>
                  <a:srgbClr val="FFFF00"/>
                </a:highlight>
              </a:rPr>
              <a:t>整体聚类推断阶段</a:t>
            </a:r>
            <a:endParaRPr lang="en-US" altLang="zh-CN" sz="2800" dirty="0">
              <a:highlight>
                <a:srgbClr val="FFFF00"/>
              </a:highlight>
            </a:endParaRPr>
          </a:p>
          <a:p>
            <a:pPr>
              <a:lnSpc>
                <a:spcPct val="110000"/>
              </a:lnSpc>
            </a:pPr>
            <a:r>
              <a:rPr lang="zh-CN" altLang="zh-CN" dirty="0"/>
              <a:t>该阶段也主要分为</a:t>
            </a:r>
            <a:r>
              <a:rPr lang="zh-CN" altLang="zh-CN" dirty="0">
                <a:highlight>
                  <a:srgbClr val="FFFF00"/>
                </a:highlight>
              </a:rPr>
              <a:t>两个步骤</a:t>
            </a:r>
            <a:r>
              <a:rPr lang="zh-CN" altLang="zh-CN" dirty="0"/>
              <a:t>完成</a:t>
            </a:r>
            <a:endParaRPr lang="en-US" altLang="zh-CN" dirty="0"/>
          </a:p>
          <a:p>
            <a:pPr>
              <a:lnSpc>
                <a:spcPct val="110000"/>
              </a:lnSpc>
            </a:pPr>
            <a:r>
              <a:rPr lang="zh-CN" altLang="zh-CN" dirty="0"/>
              <a:t>①初始化非采样顶点的聚类标签，具体而言，一个还未被标记的节点它的标签取决于它邻居中标签出现频率最大的点，然后把这个标签赋予给当前未被标记节点；</a:t>
            </a:r>
            <a:endParaRPr lang="en-US" altLang="zh-CN" dirty="0"/>
          </a:p>
          <a:p>
            <a:pPr>
              <a:lnSpc>
                <a:spcPct val="110000"/>
              </a:lnSpc>
            </a:pPr>
            <a:r>
              <a:rPr lang="zh-CN" altLang="zh-CN" dirty="0"/>
              <a:t>②执行</a:t>
            </a:r>
            <a:r>
              <a:rPr lang="zh-CN" altLang="en-US" dirty="0"/>
              <a:t>普通的</a:t>
            </a:r>
            <a:r>
              <a:rPr lang="zh-CN" altLang="zh-CN" dirty="0"/>
              <a:t>标签传播聚类算法（</a:t>
            </a:r>
            <a:r>
              <a:rPr lang="en-US" altLang="zh-CN" dirty="0"/>
              <a:t>LPA</a:t>
            </a:r>
            <a:r>
              <a:rPr lang="zh-CN" altLang="zh-CN" dirty="0"/>
              <a:t>），获取整体聚类标签。</a:t>
            </a: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5484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329F5-1178-4296-8572-32E8CEFE909B}"/>
              </a:ext>
            </a:extLst>
          </p:cNvPr>
          <p:cNvSpPr>
            <a:spLocks noGrp="1"/>
          </p:cNvSpPr>
          <p:nvPr>
            <p:ph type="title"/>
          </p:nvPr>
        </p:nvSpPr>
        <p:spPr>
          <a:xfrm>
            <a:off x="630314" y="594804"/>
            <a:ext cx="10821880" cy="1884152"/>
          </a:xfrm>
        </p:spPr>
        <p:txBody>
          <a:bodyPr/>
          <a:lstStyle/>
          <a:p>
            <a:r>
              <a:rPr lang="zh-CN" altLang="en-US" dirty="0"/>
              <a:t>算法流程图</a:t>
            </a:r>
          </a:p>
        </p:txBody>
      </p:sp>
      <p:sp>
        <p:nvSpPr>
          <p:cNvPr id="7" name="rect">
            <a:extLst>
              <a:ext uri="{FF2B5EF4-FFF2-40B4-BE49-F238E27FC236}">
                <a16:creationId xmlns:a16="http://schemas.microsoft.com/office/drawing/2014/main" id="{4A1F334C-1B54-485B-9C7B-434F7F29CE3A}"/>
              </a:ext>
            </a:extLst>
          </p:cNvPr>
          <p:cNvSpPr>
            <a:spLocks noGrp="1"/>
          </p:cNvSpPr>
          <p:nvPr>
            <p:ph idx="1"/>
          </p:nvPr>
        </p:nvSpPr>
        <p:spPr>
          <a:prstGeom prst="rect">
            <a:avLst/>
          </a:prstGeom>
          <a:solidFill>
            <a:srgbClr val="FDFFFF"/>
          </a:solidFill>
          <a:ln w="6600" cap="flat">
            <a:solidFill>
              <a:srgbClr val="FDFFFF"/>
            </a:solidFill>
            <a:bevel/>
          </a:ln>
        </p:spPr>
        <p:txBody>
          <a:bodyPr/>
          <a:lstStyle/>
          <a:p>
            <a:r>
              <a:rPr lang="en-US" altLang="zh-CN" dirty="0"/>
              <a:t> </a:t>
            </a:r>
            <a:endParaRPr lang="zh-CN" altLang="en-US" dirty="0"/>
          </a:p>
        </p:txBody>
      </p:sp>
      <p:grpSp>
        <p:nvGrpSpPr>
          <p:cNvPr id="35" name="组合 34">
            <a:extLst>
              <a:ext uri="{FF2B5EF4-FFF2-40B4-BE49-F238E27FC236}">
                <a16:creationId xmlns:a16="http://schemas.microsoft.com/office/drawing/2014/main" id="{9FC2BA14-5EB6-471A-B209-AA7097BB38B0}"/>
              </a:ext>
            </a:extLst>
          </p:cNvPr>
          <p:cNvGrpSpPr/>
          <p:nvPr/>
        </p:nvGrpSpPr>
        <p:grpSpPr>
          <a:xfrm>
            <a:off x="2982898" y="2556931"/>
            <a:ext cx="6684885" cy="3620031"/>
            <a:chOff x="4279038" y="1270155"/>
            <a:chExt cx="6897949" cy="4738221"/>
          </a:xfrm>
        </p:grpSpPr>
        <p:sp>
          <p:nvSpPr>
            <p:cNvPr id="10" name="矩形: 圆角 9">
              <a:extLst>
                <a:ext uri="{FF2B5EF4-FFF2-40B4-BE49-F238E27FC236}">
                  <a16:creationId xmlns:a16="http://schemas.microsoft.com/office/drawing/2014/main" id="{1BAF58C1-0E5A-4308-9D13-EF3332AAF29C}"/>
                </a:ext>
              </a:extLst>
            </p:cNvPr>
            <p:cNvSpPr/>
            <p:nvPr/>
          </p:nvSpPr>
          <p:spPr>
            <a:xfrm>
              <a:off x="4279038" y="1387232"/>
              <a:ext cx="2485747" cy="606911"/>
            </a:xfrm>
            <a:prstGeom prst="roundRect">
              <a:avLst/>
            </a:prstGeom>
            <a:effectLst>
              <a:innerShdw blurRad="63500" dist="50800" dir="13500000">
                <a:prstClr val="black">
                  <a:alpha val="50000"/>
                </a:prstClr>
              </a:inn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初始化</a:t>
              </a:r>
            </a:p>
          </p:txBody>
        </p:sp>
        <p:sp>
          <p:nvSpPr>
            <p:cNvPr id="12" name="矩形: 圆角 11">
              <a:extLst>
                <a:ext uri="{FF2B5EF4-FFF2-40B4-BE49-F238E27FC236}">
                  <a16:creationId xmlns:a16="http://schemas.microsoft.com/office/drawing/2014/main" id="{A7EA66C6-1216-4A31-8B98-7AEE6BCB8826}"/>
                </a:ext>
              </a:extLst>
            </p:cNvPr>
            <p:cNvSpPr/>
            <p:nvPr/>
          </p:nvSpPr>
          <p:spPr>
            <a:xfrm>
              <a:off x="4279038" y="3016249"/>
              <a:ext cx="2485747" cy="606911"/>
            </a:xfrm>
            <a:prstGeom prst="roundRect">
              <a:avLst/>
            </a:prstGeom>
            <a:effectLst>
              <a:innerShdw blurRad="63500" dist="50800" dir="13500000">
                <a:prstClr val="black">
                  <a:alpha val="50000"/>
                </a:prstClr>
              </a:inn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GRS</a:t>
              </a:r>
              <a:r>
                <a:rPr lang="zh-CN" altLang="en-US" dirty="0"/>
                <a:t>采样</a:t>
              </a:r>
            </a:p>
          </p:txBody>
        </p:sp>
        <p:sp>
          <p:nvSpPr>
            <p:cNvPr id="13" name="矩形: 圆角 12">
              <a:extLst>
                <a:ext uri="{FF2B5EF4-FFF2-40B4-BE49-F238E27FC236}">
                  <a16:creationId xmlns:a16="http://schemas.microsoft.com/office/drawing/2014/main" id="{E7F9C107-24EB-4019-B93F-1283D3286284}"/>
                </a:ext>
              </a:extLst>
            </p:cNvPr>
            <p:cNvSpPr/>
            <p:nvPr/>
          </p:nvSpPr>
          <p:spPr>
            <a:xfrm>
              <a:off x="4327864" y="5260856"/>
              <a:ext cx="2485747" cy="606911"/>
            </a:xfrm>
            <a:prstGeom prst="roundRect">
              <a:avLst/>
            </a:prstGeom>
            <a:effectLst>
              <a:innerShdw blurRad="63500" dist="50800" dir="13500000">
                <a:prstClr val="black">
                  <a:alpha val="50000"/>
                </a:prstClr>
              </a:inn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PCI</a:t>
              </a:r>
              <a:r>
                <a:rPr lang="zh-CN" altLang="en-US" dirty="0"/>
                <a:t>整体聚类推断</a:t>
              </a:r>
            </a:p>
          </p:txBody>
        </p:sp>
        <p:sp>
          <p:nvSpPr>
            <p:cNvPr id="17" name="椭圆 16">
              <a:extLst>
                <a:ext uri="{FF2B5EF4-FFF2-40B4-BE49-F238E27FC236}">
                  <a16:creationId xmlns:a16="http://schemas.microsoft.com/office/drawing/2014/main" id="{3B0F4880-843A-42DE-A6C3-B40FE41AFFB7}"/>
                </a:ext>
              </a:extLst>
            </p:cNvPr>
            <p:cNvSpPr/>
            <p:nvPr/>
          </p:nvSpPr>
          <p:spPr>
            <a:xfrm>
              <a:off x="8256233" y="1270155"/>
              <a:ext cx="2831977" cy="8410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K</a:t>
              </a:r>
              <a:r>
                <a:rPr lang="zh-CN" altLang="en-US" dirty="0"/>
                <a:t>个聚类代表点</a:t>
              </a:r>
            </a:p>
          </p:txBody>
        </p:sp>
        <p:cxnSp>
          <p:nvCxnSpPr>
            <p:cNvPr id="21" name="直接箭头连接符 20">
              <a:extLst>
                <a:ext uri="{FF2B5EF4-FFF2-40B4-BE49-F238E27FC236}">
                  <a16:creationId xmlns:a16="http://schemas.microsoft.com/office/drawing/2014/main" id="{FC11F44C-434D-45EE-9175-C55414CBFD24}"/>
                </a:ext>
              </a:extLst>
            </p:cNvPr>
            <p:cNvCxnSpPr>
              <a:cxnSpLocks/>
              <a:stCxn id="10" idx="3"/>
              <a:endCxn id="17" idx="2"/>
            </p:cNvCxnSpPr>
            <p:nvPr/>
          </p:nvCxnSpPr>
          <p:spPr>
            <a:xfrm flipV="1">
              <a:off x="6764785" y="1690687"/>
              <a:ext cx="1491448" cy="1"/>
            </a:xfrm>
            <a:prstGeom prst="straightConnector1">
              <a:avLst/>
            </a:prstGeom>
            <a:ln w="76200">
              <a:prstDash val="sysDot"/>
              <a:tailEnd type="triangle"/>
            </a:ln>
          </p:spPr>
          <p:style>
            <a:lnRef idx="1">
              <a:schemeClr val="accent4"/>
            </a:lnRef>
            <a:fillRef idx="0">
              <a:schemeClr val="accent4"/>
            </a:fillRef>
            <a:effectRef idx="0">
              <a:schemeClr val="accent4"/>
            </a:effectRef>
            <a:fontRef idx="minor">
              <a:schemeClr val="tx1"/>
            </a:fontRef>
          </p:style>
        </p:cxnSp>
        <p:sp>
          <p:nvSpPr>
            <p:cNvPr id="25" name="箭头: 下 24">
              <a:extLst>
                <a:ext uri="{FF2B5EF4-FFF2-40B4-BE49-F238E27FC236}">
                  <a16:creationId xmlns:a16="http://schemas.microsoft.com/office/drawing/2014/main" id="{4BE87F89-6F5A-4E33-BC89-75906BC2FD5D}"/>
                </a:ext>
              </a:extLst>
            </p:cNvPr>
            <p:cNvSpPr/>
            <p:nvPr/>
          </p:nvSpPr>
          <p:spPr>
            <a:xfrm>
              <a:off x="5168283" y="1994143"/>
              <a:ext cx="761999" cy="1050496"/>
            </a:xfrm>
            <a:prstGeom prst="downArrow">
              <a:avLst/>
            </a:prstGeom>
            <a:solidFill>
              <a:srgbClr val="FFC000"/>
            </a:solidFill>
            <a:effectLst>
              <a:innerShdw blurRad="63500" dist="50800" dir="135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26" name="箭头: 下 25">
              <a:extLst>
                <a:ext uri="{FF2B5EF4-FFF2-40B4-BE49-F238E27FC236}">
                  <a16:creationId xmlns:a16="http://schemas.microsoft.com/office/drawing/2014/main" id="{8D5FEC04-DD8C-4E7E-BA8B-30108CB8C189}"/>
                </a:ext>
              </a:extLst>
            </p:cNvPr>
            <p:cNvSpPr/>
            <p:nvPr/>
          </p:nvSpPr>
          <p:spPr>
            <a:xfrm>
              <a:off x="5121674" y="3623160"/>
              <a:ext cx="855215" cy="1637696"/>
            </a:xfrm>
            <a:prstGeom prst="downArrow">
              <a:avLst/>
            </a:prstGeom>
            <a:effectLst>
              <a:innerShdw blurRad="63500" dist="50800" dir="135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4BDB3ABE-4497-45D4-BC6F-8FEEFB0B346B}"/>
                </a:ext>
              </a:extLst>
            </p:cNvPr>
            <p:cNvSpPr/>
            <p:nvPr/>
          </p:nvSpPr>
          <p:spPr>
            <a:xfrm>
              <a:off x="8345010" y="5167313"/>
              <a:ext cx="2831977" cy="8410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最终的社区分划</a:t>
              </a:r>
            </a:p>
          </p:txBody>
        </p:sp>
        <p:sp>
          <p:nvSpPr>
            <p:cNvPr id="28" name="椭圆 27">
              <a:extLst>
                <a:ext uri="{FF2B5EF4-FFF2-40B4-BE49-F238E27FC236}">
                  <a16:creationId xmlns:a16="http://schemas.microsoft.com/office/drawing/2014/main" id="{0A8AD70E-42DF-47D0-9793-453A4001414B}"/>
                </a:ext>
              </a:extLst>
            </p:cNvPr>
            <p:cNvSpPr/>
            <p:nvPr/>
          </p:nvSpPr>
          <p:spPr>
            <a:xfrm>
              <a:off x="8345010" y="2882497"/>
              <a:ext cx="2831977" cy="8410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确定规模下的采样子图</a:t>
              </a:r>
            </a:p>
          </p:txBody>
        </p:sp>
        <p:cxnSp>
          <p:nvCxnSpPr>
            <p:cNvPr id="30" name="直接箭头连接符 29">
              <a:extLst>
                <a:ext uri="{FF2B5EF4-FFF2-40B4-BE49-F238E27FC236}">
                  <a16:creationId xmlns:a16="http://schemas.microsoft.com/office/drawing/2014/main" id="{41632275-A242-4B56-8444-AF71594AD7CA}"/>
                </a:ext>
              </a:extLst>
            </p:cNvPr>
            <p:cNvCxnSpPr>
              <a:cxnSpLocks/>
              <a:endCxn id="28" idx="2"/>
            </p:cNvCxnSpPr>
            <p:nvPr/>
          </p:nvCxnSpPr>
          <p:spPr>
            <a:xfrm flipV="1">
              <a:off x="6764785" y="3303029"/>
              <a:ext cx="1580225" cy="16130"/>
            </a:xfrm>
            <a:prstGeom prst="straightConnector1">
              <a:avLst/>
            </a:prstGeom>
            <a:ln w="76200">
              <a:prstDash val="sysDot"/>
              <a:tailEnd type="triangle"/>
            </a:ln>
          </p:spPr>
          <p:style>
            <a:lnRef idx="1">
              <a:schemeClr val="accent4"/>
            </a:lnRef>
            <a:fillRef idx="0">
              <a:schemeClr val="accent4"/>
            </a:fillRef>
            <a:effectRef idx="0">
              <a:schemeClr val="accent4"/>
            </a:effectRef>
            <a:fontRef idx="minor">
              <a:schemeClr val="tx1"/>
            </a:fontRef>
          </p:style>
        </p:cxnSp>
        <p:cxnSp>
          <p:nvCxnSpPr>
            <p:cNvPr id="33" name="直接箭头连接符 32">
              <a:extLst>
                <a:ext uri="{FF2B5EF4-FFF2-40B4-BE49-F238E27FC236}">
                  <a16:creationId xmlns:a16="http://schemas.microsoft.com/office/drawing/2014/main" id="{86FE1B52-F738-46CD-BD54-7C1BEDB1D06E}"/>
                </a:ext>
              </a:extLst>
            </p:cNvPr>
            <p:cNvCxnSpPr>
              <a:cxnSpLocks/>
              <a:endCxn id="27" idx="2"/>
            </p:cNvCxnSpPr>
            <p:nvPr/>
          </p:nvCxnSpPr>
          <p:spPr>
            <a:xfrm>
              <a:off x="6813611" y="5564311"/>
              <a:ext cx="1531399" cy="23534"/>
            </a:xfrm>
            <a:prstGeom prst="straightConnector1">
              <a:avLst/>
            </a:prstGeom>
            <a:ln w="76200">
              <a:prstDash val="sysDot"/>
              <a:tailEnd type="triangle"/>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41635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E4FB5901-5A29-4869-B651-7E38B38DDA50}"/>
              </a:ext>
            </a:extLst>
          </p:cNvPr>
          <p:cNvGrpSpPr/>
          <p:nvPr/>
        </p:nvGrpSpPr>
        <p:grpSpPr>
          <a:xfrm>
            <a:off x="1260630" y="1695635"/>
            <a:ext cx="8691238" cy="3684285"/>
            <a:chOff x="1029810" y="1154097"/>
            <a:chExt cx="8691238" cy="3684285"/>
          </a:xfrm>
        </p:grpSpPr>
        <p:sp>
          <p:nvSpPr>
            <p:cNvPr id="4" name="矩形 3">
              <a:extLst>
                <a:ext uri="{FF2B5EF4-FFF2-40B4-BE49-F238E27FC236}">
                  <a16:creationId xmlns:a16="http://schemas.microsoft.com/office/drawing/2014/main" id="{E77592C1-0031-4D68-9B5B-720710C9613C}"/>
                </a:ext>
              </a:extLst>
            </p:cNvPr>
            <p:cNvSpPr/>
            <p:nvPr/>
          </p:nvSpPr>
          <p:spPr>
            <a:xfrm>
              <a:off x="1029810" y="1154097"/>
              <a:ext cx="2157273" cy="104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超大规模的原图</a:t>
              </a:r>
            </a:p>
          </p:txBody>
        </p:sp>
        <p:sp>
          <p:nvSpPr>
            <p:cNvPr id="5" name="椭圆 4">
              <a:extLst>
                <a:ext uri="{FF2B5EF4-FFF2-40B4-BE49-F238E27FC236}">
                  <a16:creationId xmlns:a16="http://schemas.microsoft.com/office/drawing/2014/main" id="{A46D154A-F9BB-437F-A286-531B35D3681B}"/>
                </a:ext>
              </a:extLst>
            </p:cNvPr>
            <p:cNvSpPr/>
            <p:nvPr/>
          </p:nvSpPr>
          <p:spPr>
            <a:xfrm>
              <a:off x="7253055" y="1154097"/>
              <a:ext cx="2467993" cy="104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较小规模的子图</a:t>
              </a:r>
            </a:p>
          </p:txBody>
        </p:sp>
        <p:cxnSp>
          <p:nvCxnSpPr>
            <p:cNvPr id="7" name="直接箭头连接符 6">
              <a:extLst>
                <a:ext uri="{FF2B5EF4-FFF2-40B4-BE49-F238E27FC236}">
                  <a16:creationId xmlns:a16="http://schemas.microsoft.com/office/drawing/2014/main" id="{43D006BD-D98C-44AF-8C5F-CFEB8DE7FCA4}"/>
                </a:ext>
              </a:extLst>
            </p:cNvPr>
            <p:cNvCxnSpPr>
              <a:cxnSpLocks/>
              <a:stCxn id="4" idx="3"/>
              <a:endCxn id="5" idx="2"/>
            </p:cNvCxnSpPr>
            <p:nvPr/>
          </p:nvCxnSpPr>
          <p:spPr>
            <a:xfrm>
              <a:off x="3187083" y="1677880"/>
              <a:ext cx="40659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68CEAD0-8D2B-4195-938A-990983710A81}"/>
                </a:ext>
              </a:extLst>
            </p:cNvPr>
            <p:cNvSpPr txBox="1"/>
            <p:nvPr/>
          </p:nvSpPr>
          <p:spPr>
            <a:xfrm>
              <a:off x="3959441" y="1305017"/>
              <a:ext cx="2654423" cy="369332"/>
            </a:xfrm>
            <a:prstGeom prst="rect">
              <a:avLst/>
            </a:prstGeom>
            <a:noFill/>
          </p:spPr>
          <p:txBody>
            <a:bodyPr wrap="square" rtlCol="0">
              <a:spAutoFit/>
            </a:bodyPr>
            <a:lstStyle/>
            <a:p>
              <a:r>
                <a:rPr lang="zh-CN" altLang="en-US" dirty="0"/>
                <a:t>①确定</a:t>
              </a:r>
              <a:r>
                <a:rPr lang="en-US" altLang="zh-CN" dirty="0"/>
                <a:t>k</a:t>
              </a:r>
              <a:r>
                <a:rPr lang="zh-CN" altLang="en-US" dirty="0"/>
                <a:t>个聚类代表点</a:t>
              </a:r>
            </a:p>
          </p:txBody>
        </p:sp>
        <p:sp>
          <p:nvSpPr>
            <p:cNvPr id="11" name="文本框 10">
              <a:extLst>
                <a:ext uri="{FF2B5EF4-FFF2-40B4-BE49-F238E27FC236}">
                  <a16:creationId xmlns:a16="http://schemas.microsoft.com/office/drawing/2014/main" id="{7DC7B0A3-BA80-41A4-8037-E9CA78BBF661}"/>
                </a:ext>
              </a:extLst>
            </p:cNvPr>
            <p:cNvSpPr txBox="1"/>
            <p:nvPr/>
          </p:nvSpPr>
          <p:spPr>
            <a:xfrm>
              <a:off x="3959441" y="1681412"/>
              <a:ext cx="2974019" cy="369332"/>
            </a:xfrm>
            <a:prstGeom prst="rect">
              <a:avLst/>
            </a:prstGeom>
            <a:noFill/>
          </p:spPr>
          <p:txBody>
            <a:bodyPr wrap="square" rtlCol="0">
              <a:spAutoFit/>
            </a:bodyPr>
            <a:lstStyle/>
            <a:p>
              <a:r>
                <a:rPr lang="zh-CN" altLang="en-US" dirty="0"/>
                <a:t>②根据聚类代表点进行抽样</a:t>
              </a:r>
            </a:p>
          </p:txBody>
        </p:sp>
        <p:cxnSp>
          <p:nvCxnSpPr>
            <p:cNvPr id="16" name="连接符: 曲线 15">
              <a:extLst>
                <a:ext uri="{FF2B5EF4-FFF2-40B4-BE49-F238E27FC236}">
                  <a16:creationId xmlns:a16="http://schemas.microsoft.com/office/drawing/2014/main" id="{C4C94172-D46D-4625-BEFE-525C7B2A7892}"/>
                </a:ext>
              </a:extLst>
            </p:cNvPr>
            <p:cNvCxnSpPr>
              <a:stCxn id="5" idx="6"/>
              <a:endCxn id="4" idx="2"/>
            </p:cNvCxnSpPr>
            <p:nvPr/>
          </p:nvCxnSpPr>
          <p:spPr>
            <a:xfrm flipH="1">
              <a:off x="2108447" y="1677880"/>
              <a:ext cx="7612601" cy="523782"/>
            </a:xfrm>
            <a:prstGeom prst="curvedConnector4">
              <a:avLst>
                <a:gd name="adj1" fmla="val -13265"/>
                <a:gd name="adj2" fmla="val 40466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21EF72EC-A323-43DC-826F-4D50D02B0FA0}"/>
                </a:ext>
              </a:extLst>
            </p:cNvPr>
            <p:cNvSpPr txBox="1"/>
            <p:nvPr/>
          </p:nvSpPr>
          <p:spPr>
            <a:xfrm>
              <a:off x="4260165" y="3915052"/>
              <a:ext cx="4325645" cy="369332"/>
            </a:xfrm>
            <a:prstGeom prst="rect">
              <a:avLst/>
            </a:prstGeom>
            <a:noFill/>
          </p:spPr>
          <p:txBody>
            <a:bodyPr wrap="square" rtlCol="0">
              <a:spAutoFit/>
            </a:bodyPr>
            <a:lstStyle/>
            <a:p>
              <a:r>
                <a:rPr lang="zh-CN" altLang="en-US" dirty="0"/>
                <a:t>③使用子图的标签对原图进行标签传播</a:t>
              </a:r>
            </a:p>
          </p:txBody>
        </p:sp>
        <p:cxnSp>
          <p:nvCxnSpPr>
            <p:cNvPr id="28" name="直接箭头连接符 27">
              <a:extLst>
                <a:ext uri="{FF2B5EF4-FFF2-40B4-BE49-F238E27FC236}">
                  <a16:creationId xmlns:a16="http://schemas.microsoft.com/office/drawing/2014/main" id="{0450CE01-3F09-4E37-88AA-03E9C1776FD4}"/>
                </a:ext>
              </a:extLst>
            </p:cNvPr>
            <p:cNvCxnSpPr>
              <a:stCxn id="4" idx="2"/>
            </p:cNvCxnSpPr>
            <p:nvPr/>
          </p:nvCxnSpPr>
          <p:spPr>
            <a:xfrm flipH="1">
              <a:off x="2108446" y="2201662"/>
              <a:ext cx="1" cy="160685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907F2E10-18CF-46B1-BDC4-7E93A4C348D3}"/>
                </a:ext>
              </a:extLst>
            </p:cNvPr>
            <p:cNvSpPr txBox="1"/>
            <p:nvPr/>
          </p:nvSpPr>
          <p:spPr>
            <a:xfrm>
              <a:off x="1553592" y="3915052"/>
              <a:ext cx="1340526" cy="923330"/>
            </a:xfrm>
            <a:prstGeom prst="rect">
              <a:avLst/>
            </a:prstGeom>
            <a:noFill/>
          </p:spPr>
          <p:txBody>
            <a:bodyPr wrap="square" rtlCol="0">
              <a:spAutoFit/>
            </a:bodyPr>
            <a:lstStyle/>
            <a:p>
              <a:r>
                <a:rPr lang="zh-CN" altLang="en-US" dirty="0"/>
                <a:t>④最终得到原图中所有节点的标签</a:t>
              </a:r>
            </a:p>
          </p:txBody>
        </p:sp>
      </p:grpSp>
    </p:spTree>
    <p:extLst>
      <p:ext uri="{BB962C8B-B14F-4D97-AF65-F5344CB8AC3E}">
        <p14:creationId xmlns:p14="http://schemas.microsoft.com/office/powerpoint/2010/main" val="341099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432</TotalTime>
  <Words>1951</Words>
  <Application>Microsoft Office PowerPoint</Application>
  <PresentationFormat>宽屏</PresentationFormat>
  <Paragraphs>94</Paragraphs>
  <Slides>19</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27" baseType="lpstr">
      <vt:lpstr>方正舒体</vt:lpstr>
      <vt:lpstr>宋体</vt:lpstr>
      <vt:lpstr>Arial</vt:lpstr>
      <vt:lpstr>Garamond</vt:lpstr>
      <vt:lpstr>Wingdings</vt:lpstr>
      <vt:lpstr>环保</vt:lpstr>
      <vt:lpstr>AxMath</vt:lpstr>
      <vt:lpstr>Equation.AxMath</vt:lpstr>
      <vt:lpstr>基于采样的大规模重叠社区发现算法 </vt:lpstr>
      <vt:lpstr>关于社区发现的主要问题</vt:lpstr>
      <vt:lpstr>基于采样的大规模图聚类分析算法</vt:lpstr>
      <vt:lpstr>采样</vt:lpstr>
      <vt:lpstr>算法的具体步骤</vt:lpstr>
      <vt:lpstr>算法的具体步骤</vt:lpstr>
      <vt:lpstr>算法的具体步骤</vt:lpstr>
      <vt:lpstr>算法流程图</vt:lpstr>
      <vt:lpstr>PowerPoint 演示文稿</vt:lpstr>
      <vt:lpstr>算法的缺点</vt:lpstr>
      <vt:lpstr>针对问题一改进的策略</vt:lpstr>
      <vt:lpstr>基于标签传播概率策略对问题一改进</vt:lpstr>
      <vt:lpstr>基于标签传播概率策略对问题一改进</vt:lpstr>
      <vt:lpstr>针对问题二改进的策略</vt:lpstr>
      <vt:lpstr>Gap statistic方法确定k值</vt:lpstr>
      <vt:lpstr>使用类似Gap statistic方法确定k值</vt:lpstr>
      <vt:lpstr>通过改进之后的算法步骤描述</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基于采样的大规模重叠社区发现算法</dc:title>
  <dc:creator>徐 泓镔</dc:creator>
  <cp:lastModifiedBy>泓镔 徐</cp:lastModifiedBy>
  <cp:revision>47</cp:revision>
  <dcterms:created xsi:type="dcterms:W3CDTF">2020-09-20T11:36:07Z</dcterms:created>
  <dcterms:modified xsi:type="dcterms:W3CDTF">2020-09-23T00:03:29Z</dcterms:modified>
</cp:coreProperties>
</file>