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7" r:id="rId2"/>
    <p:sldId id="341" r:id="rId3"/>
    <p:sldId id="331" r:id="rId4"/>
    <p:sldId id="335" r:id="rId5"/>
    <p:sldId id="336" r:id="rId6"/>
    <p:sldId id="33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118" autoAdjust="0"/>
  </p:normalViewPr>
  <p:slideViewPr>
    <p:cSldViewPr snapToGrid="0" showGuides="1">
      <p:cViewPr varScale="1">
        <p:scale>
          <a:sx n="65" d="100"/>
          <a:sy n="65" d="100"/>
        </p:scale>
        <p:origin x="346" y="5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BF0A4-D266-4927-A79D-8B39A78593B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22A5E-1B9B-4931-AF40-8C32F75C3D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9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Segnaposto note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6AF220-226C-4FCC-A7B2-49073D217B06}" type="slidenum">
              <a:rPr lang="en-US" altLang="it-IT" b="0" smtClean="0"/>
              <a:pPr/>
              <a:t>1</a:t>
            </a:fld>
            <a:endParaRPr lang="en-US" altLang="it-IT" b="0" smtClean="0"/>
          </a:p>
        </p:txBody>
      </p:sp>
    </p:spTree>
    <p:extLst>
      <p:ext uri="{BB962C8B-B14F-4D97-AF65-F5344CB8AC3E}">
        <p14:creationId xmlns:p14="http://schemas.microsoft.com/office/powerpoint/2010/main" val="26827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4C87EE-EE59-4B58-B4DD-9C5DFD35B22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84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62904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1047BA-C743-47CE-99D3-5A71C4D7305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20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138205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333256-19AA-40C2-B3BC-C4DC172C45D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24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708459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779062-EF3E-4AA6-9A0C-6436B88E891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22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884042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28057"/>
            <a:ext cx="10515600" cy="4848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png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Network Devices</a:t>
            </a:r>
            <a:endParaRPr lang="en-US" altLang="en-US" dirty="0" smtClean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328057"/>
            <a:ext cx="10515600" cy="295401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Connecting devices can be classified by considering the layer at which they operate</a:t>
            </a:r>
          </a:p>
          <a:p>
            <a:pPr lvl="1"/>
            <a:r>
              <a:rPr lang="en-US" dirty="0" smtClean="0"/>
              <a:t>Layer 1 Physical</a:t>
            </a:r>
          </a:p>
          <a:p>
            <a:pPr lvl="2"/>
            <a:r>
              <a:rPr lang="en-US" dirty="0" smtClean="0"/>
              <a:t>Repeaters</a:t>
            </a:r>
          </a:p>
          <a:p>
            <a:pPr lvl="2"/>
            <a:r>
              <a:rPr lang="en-US" dirty="0" smtClean="0"/>
              <a:t>Hubs</a:t>
            </a:r>
          </a:p>
          <a:p>
            <a:pPr lvl="1"/>
            <a:r>
              <a:rPr lang="en-US" dirty="0" smtClean="0"/>
              <a:t>Layer 2 Data Link	</a:t>
            </a:r>
          </a:p>
          <a:p>
            <a:pPr lvl="2"/>
            <a:r>
              <a:rPr lang="en-US" dirty="0" smtClean="0"/>
              <a:t>Switches</a:t>
            </a:r>
          </a:p>
          <a:p>
            <a:pPr lvl="2"/>
            <a:r>
              <a:rPr lang="en-US" dirty="0" smtClean="0"/>
              <a:t>Bridges</a:t>
            </a:r>
          </a:p>
          <a:p>
            <a:pPr lvl="1"/>
            <a:r>
              <a:rPr lang="en-US" dirty="0" smtClean="0"/>
              <a:t>Layer 3 Network</a:t>
            </a:r>
          </a:p>
          <a:p>
            <a:pPr lvl="2"/>
            <a:r>
              <a:rPr lang="en-US" dirty="0" smtClean="0"/>
              <a:t>Routers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75" y="4516245"/>
            <a:ext cx="9908207" cy="1900204"/>
          </a:xfrm>
          <a:prstGeom prst="rect">
            <a:avLst/>
          </a:prstGeom>
        </p:spPr>
      </p:pic>
      <p:sp>
        <p:nvSpPr>
          <p:cNvPr id="7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 dirty="0" smtClean="0"/>
              <a:t>Figure from TCP/IP </a:t>
            </a:r>
            <a:r>
              <a:rPr lang="en-US" altLang="en-US" dirty="0"/>
              <a:t>Protocol Suite</a:t>
            </a:r>
          </a:p>
        </p:txBody>
      </p:sp>
    </p:spTree>
    <p:extLst>
      <p:ext uri="{BB962C8B-B14F-4D97-AF65-F5344CB8AC3E}">
        <p14:creationId xmlns:p14="http://schemas.microsoft.com/office/powerpoint/2010/main" val="357559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94317" y="1240972"/>
            <a:ext cx="10515600" cy="110078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</a:t>
            </a:r>
            <a:r>
              <a:rPr lang="en-US" dirty="0" smtClean="0"/>
              <a:t>hub (or repeater), being at layer 1,  has no knowledge of frames or packets; it only knows bits.</a:t>
            </a:r>
          </a:p>
          <a:p>
            <a:r>
              <a:rPr lang="en-US" dirty="0" smtClean="0"/>
              <a:t>It</a:t>
            </a:r>
            <a:r>
              <a:rPr lang="en-US" dirty="0"/>
              <a:t> </a:t>
            </a:r>
            <a:r>
              <a:rPr lang="en-US" dirty="0" smtClean="0"/>
              <a:t>forwards </a:t>
            </a:r>
            <a:r>
              <a:rPr lang="en-US" dirty="0"/>
              <a:t>every </a:t>
            </a:r>
            <a:r>
              <a:rPr lang="en-US" dirty="0" smtClean="0"/>
              <a:t>bit to all ports, i.e. it has not any </a:t>
            </a:r>
            <a:r>
              <a:rPr lang="en-US" dirty="0"/>
              <a:t>filtering capability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Obsoleted by switches.</a:t>
            </a:r>
          </a:p>
          <a:p>
            <a:endParaRPr lang="en-US" dirty="0"/>
          </a:p>
        </p:txBody>
      </p:sp>
      <p:sp>
        <p:nvSpPr>
          <p:cNvPr id="16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Figure from TCP/IP </a:t>
            </a:r>
            <a:r>
              <a:rPr lang="en-US" altLang="en-US" dirty="0"/>
              <a:t>Protocol Suite</a:t>
            </a:r>
          </a:p>
        </p:txBody>
      </p:sp>
      <p:sp>
        <p:nvSpPr>
          <p:cNvPr id="17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716D-A17E-4DFD-BC18-B3D9B927124F}" type="slidenum">
              <a:rPr lang="en-US" altLang="en-US"/>
              <a:pPr/>
              <a:t>3</a:t>
            </a:fld>
            <a:endParaRPr lang="en-US" altLang="en-US"/>
          </a:p>
        </p:txBody>
      </p:sp>
      <p:pic>
        <p:nvPicPr>
          <p:cNvPr id="6174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802" y="3012880"/>
            <a:ext cx="6526212" cy="173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748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214" y="3028756"/>
            <a:ext cx="2916238" cy="10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748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814" y="3297042"/>
            <a:ext cx="2395538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748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214" y="3449442"/>
            <a:ext cx="1143000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7487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414" y="3538342"/>
            <a:ext cx="114300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7488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615" y="3297043"/>
            <a:ext cx="2322513" cy="103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6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61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61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61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617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61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Switch (bridge)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328056"/>
            <a:ext cx="10515600" cy="121759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 switch, being a 2-layer device, “knows” frames, but not packets.</a:t>
            </a:r>
          </a:p>
          <a:p>
            <a:r>
              <a:rPr lang="en-US" dirty="0" smtClean="0"/>
              <a:t>It has a switching table and uses MAC addresses to find the port to which forward the input frame, i.e. it has filtering capabilities at layer 2</a:t>
            </a:r>
          </a:p>
          <a:p>
            <a:pPr lvl="1"/>
            <a:r>
              <a:rPr lang="en-US" dirty="0" smtClean="0"/>
              <a:t>The table is normally built automatically (learning switch) </a:t>
            </a:r>
          </a:p>
          <a:p>
            <a:r>
              <a:rPr lang="en-US" dirty="0" smtClean="0"/>
              <a:t>It is used to interconnect devices belonging to the same LAN</a:t>
            </a:r>
            <a:endParaRPr lang="en-US" dirty="0"/>
          </a:p>
        </p:txBody>
      </p:sp>
      <p:sp>
        <p:nvSpPr>
          <p:cNvPr id="14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Figure from TCP/IP Protocol Suite</a:t>
            </a:r>
            <a:endParaRPr lang="en-US" altLang="en-US" dirty="0"/>
          </a:p>
        </p:txBody>
      </p:sp>
      <p:sp>
        <p:nvSpPr>
          <p:cNvPr id="15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FB7C-42FF-490C-92AF-9513A3A080BC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1953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4129978"/>
            <a:ext cx="7815263" cy="217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953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45664"/>
            <a:ext cx="255905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953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364928"/>
            <a:ext cx="2605088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9535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855464"/>
            <a:ext cx="125253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8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1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619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switch (bridge)</a:t>
            </a:r>
            <a:endParaRPr lang="en-US" dirty="0"/>
          </a:p>
        </p:txBody>
      </p:sp>
      <p:sp>
        <p:nvSpPr>
          <p:cNvPr id="29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0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2DE9-9235-4F24-92EF-2A5580D2633F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62362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267200"/>
            <a:ext cx="7277100" cy="200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36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90626"/>
            <a:ext cx="74676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362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600200"/>
            <a:ext cx="20288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3631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524001"/>
            <a:ext cx="2057400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3632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2668589"/>
            <a:ext cx="2047875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3633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2527300"/>
            <a:ext cx="21209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3634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4" y="2336801"/>
            <a:ext cx="2065337" cy="142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3637" name="Group 21"/>
          <p:cNvGrpSpPr>
            <a:grpSpLocks/>
          </p:cNvGrpSpPr>
          <p:nvPr/>
        </p:nvGrpSpPr>
        <p:grpSpPr bwMode="auto">
          <a:xfrm>
            <a:off x="3276600" y="5105401"/>
            <a:ext cx="533400" cy="307975"/>
            <a:chOff x="1104" y="3199"/>
            <a:chExt cx="336" cy="194"/>
          </a:xfrm>
        </p:grpSpPr>
        <p:sp>
          <p:nvSpPr>
            <p:cNvPr id="623635" name="Rectangle 19"/>
            <p:cNvSpPr>
              <a:spLocks noChangeArrowheads="1"/>
            </p:cNvSpPr>
            <p:nvPr/>
          </p:nvSpPr>
          <p:spPr bwMode="auto">
            <a:xfrm>
              <a:off x="1104" y="3216"/>
              <a:ext cx="33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en-US">
                <a:solidFill>
                  <a:schemeClr val="folHlink"/>
                </a:solidFill>
              </a:endParaRPr>
            </a:p>
          </p:txBody>
        </p:sp>
        <p:sp>
          <p:nvSpPr>
            <p:cNvPr id="623636" name="Text Box 20"/>
            <p:cNvSpPr txBox="1">
              <a:spLocks noChangeArrowheads="1"/>
            </p:cNvSpPr>
            <p:nvPr/>
          </p:nvSpPr>
          <p:spPr bwMode="auto">
            <a:xfrm>
              <a:off x="1152" y="3199"/>
              <a:ext cx="21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M</a:t>
              </a:r>
            </a:p>
          </p:txBody>
        </p:sp>
      </p:grpSp>
      <p:grpSp>
        <p:nvGrpSpPr>
          <p:cNvPr id="623638" name="Group 22"/>
          <p:cNvGrpSpPr>
            <a:grpSpLocks/>
          </p:cNvGrpSpPr>
          <p:nvPr/>
        </p:nvGrpSpPr>
        <p:grpSpPr bwMode="auto">
          <a:xfrm>
            <a:off x="8458200" y="5105401"/>
            <a:ext cx="533400" cy="307975"/>
            <a:chOff x="1104" y="3199"/>
            <a:chExt cx="336" cy="194"/>
          </a:xfrm>
        </p:grpSpPr>
        <p:sp>
          <p:nvSpPr>
            <p:cNvPr id="623639" name="Rectangle 23"/>
            <p:cNvSpPr>
              <a:spLocks noChangeArrowheads="1"/>
            </p:cNvSpPr>
            <p:nvPr/>
          </p:nvSpPr>
          <p:spPr bwMode="auto">
            <a:xfrm>
              <a:off x="1104" y="3216"/>
              <a:ext cx="33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en-US">
                <a:solidFill>
                  <a:schemeClr val="folHlink"/>
                </a:solidFill>
              </a:endParaRPr>
            </a:p>
          </p:txBody>
        </p:sp>
        <p:sp>
          <p:nvSpPr>
            <p:cNvPr id="623640" name="Text Box 24"/>
            <p:cNvSpPr txBox="1">
              <a:spLocks noChangeArrowheads="1"/>
            </p:cNvSpPr>
            <p:nvPr/>
          </p:nvSpPr>
          <p:spPr bwMode="auto">
            <a:xfrm>
              <a:off x="1152" y="3199"/>
              <a:ext cx="21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M</a:t>
              </a:r>
            </a:p>
          </p:txBody>
        </p:sp>
      </p:grpSp>
      <p:grpSp>
        <p:nvGrpSpPr>
          <p:cNvPr id="623641" name="Group 25"/>
          <p:cNvGrpSpPr>
            <a:grpSpLocks/>
          </p:cNvGrpSpPr>
          <p:nvPr/>
        </p:nvGrpSpPr>
        <p:grpSpPr bwMode="auto">
          <a:xfrm>
            <a:off x="4876800" y="5181601"/>
            <a:ext cx="533400" cy="307975"/>
            <a:chOff x="1104" y="3199"/>
            <a:chExt cx="336" cy="194"/>
          </a:xfrm>
        </p:grpSpPr>
        <p:sp>
          <p:nvSpPr>
            <p:cNvPr id="623642" name="Rectangle 26"/>
            <p:cNvSpPr>
              <a:spLocks noChangeArrowheads="1"/>
            </p:cNvSpPr>
            <p:nvPr/>
          </p:nvSpPr>
          <p:spPr bwMode="auto">
            <a:xfrm>
              <a:off x="1104" y="3216"/>
              <a:ext cx="33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en-US">
                <a:solidFill>
                  <a:schemeClr val="folHlink"/>
                </a:solidFill>
              </a:endParaRPr>
            </a:p>
          </p:txBody>
        </p:sp>
        <p:sp>
          <p:nvSpPr>
            <p:cNvPr id="623643" name="Text Box 27"/>
            <p:cNvSpPr txBox="1">
              <a:spLocks noChangeArrowheads="1"/>
            </p:cNvSpPr>
            <p:nvPr/>
          </p:nvSpPr>
          <p:spPr bwMode="auto">
            <a:xfrm>
              <a:off x="1152" y="3199"/>
              <a:ext cx="21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M</a:t>
              </a:r>
            </a:p>
          </p:txBody>
        </p:sp>
      </p:grpSp>
      <p:grpSp>
        <p:nvGrpSpPr>
          <p:cNvPr id="623644" name="Group 28"/>
          <p:cNvGrpSpPr>
            <a:grpSpLocks/>
          </p:cNvGrpSpPr>
          <p:nvPr/>
        </p:nvGrpSpPr>
        <p:grpSpPr bwMode="auto">
          <a:xfrm>
            <a:off x="6858000" y="5257801"/>
            <a:ext cx="533400" cy="307975"/>
            <a:chOff x="1104" y="3199"/>
            <a:chExt cx="336" cy="194"/>
          </a:xfrm>
        </p:grpSpPr>
        <p:sp>
          <p:nvSpPr>
            <p:cNvPr id="623645" name="Rectangle 29"/>
            <p:cNvSpPr>
              <a:spLocks noChangeArrowheads="1"/>
            </p:cNvSpPr>
            <p:nvPr/>
          </p:nvSpPr>
          <p:spPr bwMode="auto">
            <a:xfrm>
              <a:off x="1104" y="3216"/>
              <a:ext cx="33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en-US">
                <a:solidFill>
                  <a:schemeClr val="folHlink"/>
                </a:solidFill>
              </a:endParaRPr>
            </a:p>
          </p:txBody>
        </p:sp>
        <p:sp>
          <p:nvSpPr>
            <p:cNvPr id="623646" name="Text Box 30"/>
            <p:cNvSpPr txBox="1">
              <a:spLocks noChangeArrowheads="1"/>
            </p:cNvSpPr>
            <p:nvPr/>
          </p:nvSpPr>
          <p:spPr bwMode="auto">
            <a:xfrm>
              <a:off x="1152" y="3199"/>
              <a:ext cx="21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289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62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14 -0.03889 L 0.025 -0.07662 C 0.03368 -0.07547 0.03959 -0.07338 0.04757 -0.06991 C 0.06997 -0.07037 0.11493 -0.07107 0.11493 -0.07107 L 0.56841 -0.0588 L 0.56841 -0.0301 " pathEditMode="relative" ptsTypes="AffAAA">
                                      <p:cBhvr>
                                        <p:cTn id="23" dur="2000" fill="hold"/>
                                        <p:tgtEl>
                                          <p:spTgt spid="623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623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62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301 C 0.00174 -0.0301 0.00208 -0.06158 -0.00069 -0.06459 C -0.01302 -0.07825 -0.03229 -0.06922 -0.04826 -0.07014 C -0.1026 -0.07292 -0.15712 -0.07292 -0.21146 -0.07362 C -0.23646 -0.075 -0.26146 -0.0757 -0.28646 -0.07686 C -0.32673 -0.07639 -0.36701 -0.07686 -0.40729 -0.0757 C -0.41128 -0.0757 -0.41823 -0.06899 -0.41823 -0.06899 C -0.41996 -0.06181 -0.41996 -0.05764 -0.41649 -0.05139 C -0.41528 -0.04676 -0.41389 -0.04283 -0.41319 -0.03797 C -0.41198 -0.02061 -0.41233 -0.02987 -0.41233 -0.01019 " pathEditMode="relative" ptsTypes="fffffffffA">
                                      <p:cBhvr>
                                        <p:cTn id="41" dur="2000" fill="hold"/>
                                        <p:tgtEl>
                                          <p:spTgt spid="6236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623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62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 -0.06875 C -0.0059 -0.0787 -0.0059 -0.08889 -0.0059 -0.09884 L -0.15 -0.09884 L -0.15087 -0.05 " pathEditMode="relative" ptsTypes="fAAA">
                                      <p:cBhvr>
                                        <p:cTn id="59" dur="2000" fill="hold"/>
                                        <p:tgtEl>
                                          <p:spTgt spid="6236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62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91 -0.00232 L 0.05591 -0.06019 L -0.02569 -0.05903 L -0.02326 -0.11667 L 0.17848 -0.11574 L 0.17674 -0.05232 " pathEditMode="relative" ptsTypes="AAAAAA">
                                      <p:cBhvr>
                                        <p:cTn id="72" dur="2000" fill="hold"/>
                                        <p:tgtEl>
                                          <p:spTgt spid="6236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2000"/>
                                        <p:tgtEl>
                                          <p:spTgt spid="62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Router</a:t>
            </a:r>
            <a:endParaRPr lang="en-US" dirty="0"/>
          </a:p>
        </p:txBody>
      </p:sp>
      <p:sp>
        <p:nvSpPr>
          <p:cNvPr id="9" name="Segnaposto contenuto 8"/>
          <p:cNvSpPr>
            <a:spLocks noGrp="1"/>
          </p:cNvSpPr>
          <p:nvPr>
            <p:ph idx="1"/>
          </p:nvPr>
        </p:nvSpPr>
        <p:spPr>
          <a:xfrm>
            <a:off x="838200" y="1117736"/>
            <a:ext cx="10515600" cy="174371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 router, being a 3 layer device, knows packets.</a:t>
            </a:r>
          </a:p>
          <a:p>
            <a:r>
              <a:rPr lang="en-US" dirty="0" smtClean="0"/>
              <a:t>It has a routing table with network addresses</a:t>
            </a:r>
          </a:p>
          <a:p>
            <a:r>
              <a:rPr lang="en-US" dirty="0" smtClean="0"/>
              <a:t>The routing table can be manually set (static rules) or dynamically built</a:t>
            </a:r>
          </a:p>
          <a:p>
            <a:r>
              <a:rPr lang="en-US" dirty="0" smtClean="0"/>
              <a:t>It is used to connect one LAN to Internet (as in ADSL “routers”), or multiple independent LANs (building an inter-net), or different Internet parts</a:t>
            </a:r>
          </a:p>
          <a:p>
            <a:r>
              <a:rPr lang="en-US" dirty="0" smtClean="0"/>
              <a:t>It operates on network addresses. It changes destination MAC addresses of packets that traverse the router.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D239-71EF-454A-8AF9-505FBE1DC9B0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62157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949" y="2890615"/>
            <a:ext cx="7052102" cy="3860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9454662" y="6034942"/>
            <a:ext cx="2737338" cy="292244"/>
          </a:xfrm>
        </p:spPr>
        <p:txBody>
          <a:bodyPr/>
          <a:lstStyle/>
          <a:p>
            <a:r>
              <a:rPr lang="en-US" altLang="en-US" dirty="0" smtClean="0"/>
              <a:t>Figure from TCP/IP Protocol Suite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678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</TotalTime>
  <Words>265</Words>
  <Application>Microsoft Office PowerPoint</Application>
  <PresentationFormat>Widescreen</PresentationFormat>
  <Paragraphs>45</Paragraphs>
  <Slides>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di Office</vt:lpstr>
      <vt:lpstr>Network Devices</vt:lpstr>
      <vt:lpstr>Classification</vt:lpstr>
      <vt:lpstr>Hub</vt:lpstr>
      <vt:lpstr>Switch (bridge)</vt:lpstr>
      <vt:lpstr>Learning switch (bridge)</vt:lpstr>
      <vt:lpstr>Router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802.11 (WiFi)</dc:title>
  <dc:creator>carlo</dc:creator>
  <cp:lastModifiedBy>carlo</cp:lastModifiedBy>
  <cp:revision>41</cp:revision>
  <dcterms:created xsi:type="dcterms:W3CDTF">2021-04-16T07:30:55Z</dcterms:created>
  <dcterms:modified xsi:type="dcterms:W3CDTF">2021-04-17T10:04:19Z</dcterms:modified>
</cp:coreProperties>
</file>