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
  </p:notesMasterIdLst>
  <p:sldIdLst>
    <p:sldId id="361" r:id="rId2"/>
    <p:sldId id="362" r:id="rId3"/>
    <p:sldId id="363" r:id="rId4"/>
    <p:sldId id="364" r:id="rId5"/>
    <p:sldId id="365" r:id="rId6"/>
    <p:sldId id="368" r:id="rId7"/>
    <p:sldId id="366" r:id="rId8"/>
    <p:sldId id="3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54" d="100"/>
          <a:sy n="54" d="100"/>
        </p:scale>
        <p:origin x="648" y="53"/>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BF0A4-D266-4927-A79D-8B39A78593B8}" type="datetimeFigureOut">
              <a:rPr lang="en-US" smtClean="0"/>
              <a:t>5/29/2023</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22A5E-1B9B-4931-AF40-8C32F75C3D6B}" type="slidenum">
              <a:rPr lang="en-US" smtClean="0"/>
              <a:t>‹N›</a:t>
            </a:fld>
            <a:endParaRPr lang="en-US"/>
          </a:p>
        </p:txBody>
      </p:sp>
    </p:spTree>
    <p:extLst>
      <p:ext uri="{BB962C8B-B14F-4D97-AF65-F5344CB8AC3E}">
        <p14:creationId xmlns:p14="http://schemas.microsoft.com/office/powerpoint/2010/main" val="3039596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dirty="0" smtClean="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8F8EE20-8D93-4912-83B2-2A6A49A20BD1}"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0B49DA34-149F-4E24-8810-8A0F05ED950A}"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E33211FD-8A77-4D4A-B986-AE4B2158AB3E}"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7E37D579-C04F-4C5A-BADA-AADE3038F3DB}"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33F6B251-35D1-479C-ACCD-8519459F3071}" type="datetime1">
              <a:rPr lang="en-US" smtClean="0"/>
              <a:t>5/29/2023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9EEED052-11B4-43F0-8BF6-012B2EB1401B}"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99F43006-DB36-450C-A048-13F59A378E0D}" type="datetime1">
              <a:rPr lang="en-US" smtClean="0"/>
              <a:t>5/29/2023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F2BF62B7-4230-4257-9C02-B6D6C1056495}" type="datetime1">
              <a:rPr lang="en-US" smtClean="0"/>
              <a:t>5/29/2023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0BC27-150D-4728-8DC1-9A8A719C9455}" type="datetime1">
              <a:rPr lang="en-US" smtClean="0"/>
              <a:t>5/29/2023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39C821EC-0167-4CD6-B357-53D1E8F77E8A}"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10D2C42C-3C7A-4B6F-B410-4E0554043F10}" type="datetime1">
              <a:rPr lang="en-US" smtClean="0"/>
              <a:t>5/29/2023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23446"/>
          </a:xfrm>
          <a:prstGeom prst="rect">
            <a:avLst/>
          </a:prstGeom>
        </p:spPr>
        <p:txBody>
          <a:bodyPr vert="horz" lIns="91440" tIns="45720" rIns="91440" bIns="45720" rtlCol="0" anchor="ctr">
            <a:normAutofit/>
          </a:bodyPr>
          <a:lstStyle/>
          <a:p>
            <a:r>
              <a:rPr lang="it-IT" dirty="0" smtClean="0"/>
              <a:t>Fare clic per modificare lo stile del titolo</a:t>
            </a:r>
            <a:endParaRPr lang="en-US" dirty="0"/>
          </a:p>
        </p:txBody>
      </p:sp>
      <p:sp>
        <p:nvSpPr>
          <p:cNvPr id="3" name="Text Placeholder 2"/>
          <p:cNvSpPr>
            <a:spLocks noGrp="1"/>
          </p:cNvSpPr>
          <p:nvPr>
            <p:ph type="body" idx="1"/>
          </p:nvPr>
        </p:nvSpPr>
        <p:spPr>
          <a:xfrm>
            <a:off x="838200" y="1328057"/>
            <a:ext cx="10515600" cy="4848906"/>
          </a:xfrm>
          <a:prstGeom prst="rect">
            <a:avLst/>
          </a:prstGeom>
        </p:spPr>
        <p:txBody>
          <a:bodyPr vert="horz" lIns="91440" tIns="45720" rIns="91440" bIns="45720" rtlCol="0">
            <a:normAutofit/>
          </a:body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5A5D2-0819-4153-987C-10633F792175}" type="datetime1">
              <a:rPr lang="en-US" smtClean="0"/>
              <a:t>5/29/2023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ools.ietf.org/html/rfc8445" TargetMode="External"/><Relationship Id="rId2" Type="http://schemas.openxmlformats.org/officeDocument/2006/relationships/hyperlink" Target="https://tools.ietf.org/html/rfc848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fc-editor.org/rfc/rfc865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rfc-editor.org/rfc/rfc844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en-US" dirty="0" smtClean="0"/>
              <a:t>STUN, TURN and ICE</a:t>
            </a:r>
            <a:endParaRPr lang="en-US" dirty="0"/>
          </a:p>
        </p:txBody>
      </p:sp>
      <p:sp>
        <p:nvSpPr>
          <p:cNvPr id="3" name="Sottotitolo 2"/>
          <p:cNvSpPr>
            <a:spLocks noGrp="1"/>
          </p:cNvSpPr>
          <p:nvPr>
            <p:ph type="subTitle" idx="1"/>
          </p:nvPr>
        </p:nvSpPr>
        <p:spPr/>
        <p:txBody>
          <a:bodyPr/>
          <a:lstStyle/>
          <a:p>
            <a:r>
              <a:rPr lang="en-US" dirty="0" smtClean="0"/>
              <a:t>Advanced, not for the exam</a:t>
            </a:r>
            <a:endParaRPr lang="en-US" dirty="0"/>
          </a:p>
        </p:txBody>
      </p:sp>
    </p:spTree>
    <p:extLst>
      <p:ext uri="{BB962C8B-B14F-4D97-AF65-F5344CB8AC3E}">
        <p14:creationId xmlns:p14="http://schemas.microsoft.com/office/powerpoint/2010/main" val="1780113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STUN (</a:t>
            </a:r>
            <a:r>
              <a:rPr lang="it-IT" smtClean="0"/>
              <a:t>Session </a:t>
            </a:r>
            <a:r>
              <a:rPr lang="en-US" smtClean="0"/>
              <a:t>Traversal</a:t>
            </a:r>
            <a:r>
              <a:rPr lang="it-IT" smtClean="0"/>
              <a:t> Utilities for NAT)</a:t>
            </a:r>
            <a:endParaRPr lang="en-US" dirty="0"/>
          </a:p>
        </p:txBody>
      </p:sp>
      <p:sp>
        <p:nvSpPr>
          <p:cNvPr id="9" name="Segnaposto contenuto 8"/>
          <p:cNvSpPr>
            <a:spLocks noGrp="1"/>
          </p:cNvSpPr>
          <p:nvPr>
            <p:ph idx="1"/>
          </p:nvPr>
        </p:nvSpPr>
        <p:spPr/>
        <p:txBody>
          <a:bodyPr/>
          <a:lstStyle/>
          <a:p>
            <a:r>
              <a:rPr lang="en-US" smtClean="0"/>
              <a:t>STUN (</a:t>
            </a:r>
            <a:r>
              <a:rPr lang="en-US" smtClean="0">
                <a:hlinkClick r:id="rId2"/>
              </a:rPr>
              <a:t>RFC 8489</a:t>
            </a:r>
            <a:r>
              <a:rPr lang="en-US" smtClean="0"/>
              <a:t>) is a client server protocol used by a client to know the external IP address and port allocated to it by a NAT.  </a:t>
            </a:r>
          </a:p>
          <a:p>
            <a:r>
              <a:rPr lang="en-US" smtClean="0"/>
              <a:t>It can also be used to check connectivity between two endpoints (as in ICE </a:t>
            </a:r>
            <a:r>
              <a:rPr lang="en-US" smtClean="0">
                <a:hlinkClick r:id="rId3"/>
              </a:rPr>
              <a:t>RFC 8445</a:t>
            </a:r>
            <a:r>
              <a:rPr lang="en-US" smtClean="0"/>
              <a:t>) </a:t>
            </a:r>
          </a:p>
          <a:p>
            <a:r>
              <a:rPr lang="en-US" smtClean="0"/>
              <a:t>and as a keep-alive protocol to maintain NAT entries</a:t>
            </a:r>
          </a:p>
          <a:p>
            <a:r>
              <a:rPr lang="en-US" smtClean="0"/>
              <a:t>Used by Teams and others…</a:t>
            </a:r>
            <a:endParaRPr lang="en-US" dirty="0"/>
          </a:p>
        </p:txBody>
      </p:sp>
      <p:sp>
        <p:nvSpPr>
          <p:cNvPr id="65540" name="Segnaposto numero diapositiva 4"/>
          <p:cNvSpPr>
            <a:spLocks noGrp="1"/>
          </p:cNvSpPr>
          <p:nvPr>
            <p:ph type="sldNum" sz="quarter" idx="11"/>
          </p:nvPr>
        </p:nvSpPr>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29B0CC-22CB-4D79-AF22-A372B73C6208}" type="slidenum">
              <a:rPr lang="en-US" altLang="en-US" smtClean="0"/>
              <a:pPr/>
              <a:t>2</a:t>
            </a:fld>
            <a:endParaRPr lang="en-US" altLang="en-US" smtClean="0"/>
          </a:p>
        </p:txBody>
      </p:sp>
    </p:spTree>
    <p:extLst>
      <p:ext uri="{BB962C8B-B14F-4D97-AF65-F5344CB8AC3E}">
        <p14:creationId xmlns:p14="http://schemas.microsoft.com/office/powerpoint/2010/main" val="37501575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STUN </a:t>
            </a:r>
            <a:r>
              <a:rPr lang="it-IT" dirty="0" err="1" smtClean="0"/>
              <a:t>basics</a:t>
            </a:r>
            <a:endParaRPr lang="en-US" dirty="0"/>
          </a:p>
        </p:txBody>
      </p:sp>
      <p:sp>
        <p:nvSpPr>
          <p:cNvPr id="9" name="Segnaposto contenuto 8"/>
          <p:cNvSpPr>
            <a:spLocks noGrp="1"/>
          </p:cNvSpPr>
          <p:nvPr>
            <p:ph idx="1"/>
          </p:nvPr>
        </p:nvSpPr>
        <p:spPr>
          <a:xfrm>
            <a:off x="838200" y="1825625"/>
            <a:ext cx="6744629" cy="4351338"/>
          </a:xfrm>
        </p:spPr>
        <p:txBody>
          <a:bodyPr>
            <a:normAutofit fontScale="62500" lnSpcReduction="20000"/>
          </a:bodyPr>
          <a:lstStyle/>
          <a:p>
            <a:r>
              <a:rPr lang="en-US" dirty="0" smtClean="0"/>
              <a:t>Binding request</a:t>
            </a:r>
          </a:p>
          <a:p>
            <a:pPr lvl="1"/>
            <a:r>
              <a:rPr lang="en-US" dirty="0" smtClean="0"/>
              <a:t>The STUN client (behind one or more NATs) sends a «binding» request to the STUN server (on Internet).</a:t>
            </a:r>
          </a:p>
          <a:p>
            <a:pPr lvl="2"/>
            <a:r>
              <a:rPr lang="en-US" dirty="0" smtClean="0"/>
              <a:t>When the request arrives at server the original IP and port of the source (this pair is said «local address») have been replaced by IP and port inserted by the (last) NAT (said «reflexive address»). The IP will be necessarily public</a:t>
            </a:r>
          </a:p>
          <a:p>
            <a:r>
              <a:rPr lang="en-US" dirty="0" smtClean="0"/>
              <a:t>response</a:t>
            </a:r>
          </a:p>
          <a:p>
            <a:pPr lvl="1"/>
            <a:r>
              <a:rPr lang="en-US" dirty="0" smtClean="0"/>
              <a:t>The STUN server copy the «reflexive address» in the “XOR-MAPPED-ADDRESS” attribute of the STUN response sent to the client al client. </a:t>
            </a:r>
          </a:p>
          <a:p>
            <a:pPr lvl="2"/>
            <a:r>
              <a:rPr lang="en-US" dirty="0" smtClean="0"/>
              <a:t>This address is obscured to NAT by an XOR function, so that NATs do not see it and are prevented form altering it (some NATs do alter IPs even if the are in the IP payload) </a:t>
            </a:r>
          </a:p>
          <a:p>
            <a:pPr lvl="1"/>
            <a:r>
              <a:rPr lang="en-US" dirty="0" smtClean="0"/>
              <a:t>In the return path, NATs replace the IP destination address and port, so that the STUN response arrives at the original (private) IP and port (“local address”.</a:t>
            </a:r>
          </a:p>
          <a:p>
            <a:pPr lvl="2"/>
            <a:r>
              <a:rPr lang="en-US" dirty="0" smtClean="0"/>
              <a:t>The reflexive address in the attribute XOR-MAPPED-ADDRESS in the STUN response is left unaltered </a:t>
            </a:r>
          </a:p>
          <a:p>
            <a:r>
              <a:rPr lang="en-US" dirty="0" smtClean="0"/>
              <a:t>This way the client can know the reflexive address allocated by the most external NAT, i.e. the closest to the STUN server.</a:t>
            </a:r>
            <a:endParaRPr lang="en-US" dirty="0"/>
          </a:p>
        </p:txBody>
      </p:sp>
      <p:sp>
        <p:nvSpPr>
          <p:cNvPr id="65540" name="Segnaposto numero diapositiva 4"/>
          <p:cNvSpPr>
            <a:spLocks noGrp="1"/>
          </p:cNvSpPr>
          <p:nvPr>
            <p:ph type="sldNum" sz="quarter" idx="11"/>
          </p:nvPr>
        </p:nvSpPr>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29B0CC-22CB-4D79-AF22-A372B73C6208}" type="slidenum">
              <a:rPr lang="en-US" altLang="en-US" smtClean="0"/>
              <a:pPr/>
              <a:t>3</a:t>
            </a:fld>
            <a:endParaRPr lang="en-US" altLang="en-US" smtClean="0"/>
          </a:p>
        </p:txBody>
      </p:sp>
      <p:pic>
        <p:nvPicPr>
          <p:cNvPr id="6" name="Immagine 5"/>
          <p:cNvPicPr>
            <a:picLocks noChangeAspect="1"/>
          </p:cNvPicPr>
          <p:nvPr/>
        </p:nvPicPr>
        <p:blipFill rotWithShape="1">
          <a:blip r:embed="rId2"/>
          <a:srcRect l="18511" r="4547"/>
          <a:stretch/>
        </p:blipFill>
        <p:spPr>
          <a:xfrm>
            <a:off x="7582829" y="885322"/>
            <a:ext cx="4467922" cy="4869464"/>
          </a:xfrm>
          <a:prstGeom prst="rect">
            <a:avLst/>
          </a:prstGeom>
        </p:spPr>
      </p:pic>
    </p:spTree>
    <p:extLst>
      <p:ext uri="{BB962C8B-B14F-4D97-AF65-F5344CB8AC3E}">
        <p14:creationId xmlns:p14="http://schemas.microsoft.com/office/powerpoint/2010/main" val="3251404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TURN (</a:t>
            </a:r>
            <a:r>
              <a:rPr lang="it-IT" smtClean="0"/>
              <a:t>Traversal Using Relays around NAT)</a:t>
            </a:r>
            <a:endParaRPr lang="en-US" dirty="0"/>
          </a:p>
        </p:txBody>
      </p:sp>
      <p:sp>
        <p:nvSpPr>
          <p:cNvPr id="9" name="Segnaposto contenuto 8"/>
          <p:cNvSpPr>
            <a:spLocks noGrp="1"/>
          </p:cNvSpPr>
          <p:nvPr>
            <p:ph idx="1"/>
          </p:nvPr>
        </p:nvSpPr>
        <p:spPr/>
        <p:txBody>
          <a:bodyPr/>
          <a:lstStyle/>
          <a:p>
            <a:r>
              <a:rPr lang="it-IT" dirty="0" smtClean="0"/>
              <a:t>TURN [</a:t>
            </a:r>
            <a:r>
              <a:rPr lang="it-IT" dirty="0" smtClean="0">
                <a:hlinkClick r:id="rId2"/>
              </a:rPr>
              <a:t>RFC 8656</a:t>
            </a:r>
            <a:r>
              <a:rPr lang="it-IT" dirty="0" smtClean="0"/>
              <a:t>] </a:t>
            </a:r>
            <a:r>
              <a:rPr lang="it-IT" dirty="0" err="1" smtClean="0"/>
              <a:t>is</a:t>
            </a:r>
            <a:r>
              <a:rPr lang="it-IT" dirty="0" smtClean="0"/>
              <a:t> an </a:t>
            </a:r>
            <a:r>
              <a:rPr lang="it-IT" dirty="0" err="1" smtClean="0"/>
              <a:t>extension</a:t>
            </a:r>
            <a:r>
              <a:rPr lang="it-IT" dirty="0" smtClean="0"/>
              <a:t> of STUN </a:t>
            </a:r>
          </a:p>
          <a:p>
            <a:r>
              <a:rPr lang="en-US" dirty="0" smtClean="0"/>
              <a:t>Motivation (STUN may fails on some NATs)</a:t>
            </a:r>
          </a:p>
          <a:p>
            <a:pPr lvl="1"/>
            <a:r>
              <a:rPr lang="en-US" dirty="0" smtClean="0"/>
              <a:t>Some NATs do register also destination addresses when a NAT rule is inserted; then they do not allow incoming packets on the reflexive address unless sent back by the address registered on the NAT rule.</a:t>
            </a:r>
          </a:p>
          <a:p>
            <a:pPr lvl="2"/>
            <a:r>
              <a:rPr lang="en-US" dirty="0" smtClean="0"/>
              <a:t>This is OK for a browser, but makes useless the knowledge of the reflexive address declared by the STUN response, as only the STUN server could use it!  </a:t>
            </a:r>
          </a:p>
          <a:p>
            <a:r>
              <a:rPr lang="it-IT" dirty="0" smtClean="0"/>
              <a:t>The client </a:t>
            </a:r>
            <a:r>
              <a:rPr lang="it-IT" dirty="0" err="1" smtClean="0"/>
              <a:t>uses</a:t>
            </a:r>
            <a:r>
              <a:rPr lang="it-IT" dirty="0" smtClean="0"/>
              <a:t> the TURN server </a:t>
            </a:r>
            <a:r>
              <a:rPr lang="it-IT" dirty="0" err="1" smtClean="0"/>
              <a:t>as</a:t>
            </a:r>
            <a:r>
              <a:rPr lang="it-IT" dirty="0" smtClean="0"/>
              <a:t> a  “</a:t>
            </a:r>
            <a:r>
              <a:rPr lang="it-IT" dirty="0" err="1" smtClean="0"/>
              <a:t>relay</a:t>
            </a:r>
            <a:r>
              <a:rPr lang="it-IT" dirty="0" smtClean="0"/>
              <a:t>” (intermediate </a:t>
            </a:r>
            <a:r>
              <a:rPr lang="it-IT" dirty="0" err="1" smtClean="0"/>
              <a:t>sending</a:t>
            </a:r>
            <a:r>
              <a:rPr lang="it-IT" dirty="0" smtClean="0"/>
              <a:t>/</a:t>
            </a:r>
            <a:r>
              <a:rPr lang="it-IT" dirty="0" err="1" smtClean="0"/>
              <a:t>receiving</a:t>
            </a:r>
            <a:r>
              <a:rPr lang="it-IT" dirty="0" smtClean="0"/>
              <a:t> agent) to </a:t>
            </a:r>
            <a:r>
              <a:rPr lang="it-IT" dirty="0" err="1" smtClean="0"/>
              <a:t>communicate</a:t>
            </a:r>
            <a:r>
              <a:rPr lang="it-IT" dirty="0" smtClean="0"/>
              <a:t> with </a:t>
            </a:r>
            <a:r>
              <a:rPr lang="it-IT" dirty="0" err="1" smtClean="0"/>
              <a:t>peers</a:t>
            </a:r>
            <a:r>
              <a:rPr lang="it-IT" dirty="0" smtClean="0"/>
              <a:t>.</a:t>
            </a:r>
          </a:p>
          <a:p>
            <a:pPr lvl="1"/>
            <a:r>
              <a:rPr lang="it-IT" dirty="0" err="1" smtClean="0"/>
              <a:t>This</a:t>
            </a:r>
            <a:r>
              <a:rPr lang="it-IT" dirty="0" smtClean="0"/>
              <a:t> way </a:t>
            </a:r>
            <a:r>
              <a:rPr lang="it-IT" dirty="0" err="1" smtClean="0"/>
              <a:t>NATs</a:t>
            </a:r>
            <a:r>
              <a:rPr lang="it-IT" dirty="0" smtClean="0"/>
              <a:t> </a:t>
            </a:r>
            <a:r>
              <a:rPr lang="it-IT" dirty="0" err="1" smtClean="0"/>
              <a:t>always</a:t>
            </a:r>
            <a:r>
              <a:rPr lang="it-IT" dirty="0" smtClean="0"/>
              <a:t> </a:t>
            </a:r>
            <a:r>
              <a:rPr lang="it-IT" dirty="0" err="1" smtClean="0"/>
              <a:t>see</a:t>
            </a:r>
            <a:r>
              <a:rPr lang="it-IT" dirty="0" smtClean="0"/>
              <a:t> on </a:t>
            </a:r>
            <a:r>
              <a:rPr lang="it-IT" dirty="0" err="1" smtClean="0"/>
              <a:t>incoming</a:t>
            </a:r>
            <a:r>
              <a:rPr lang="it-IT" dirty="0" smtClean="0"/>
              <a:t> IP </a:t>
            </a:r>
            <a:r>
              <a:rPr lang="it-IT" dirty="0" err="1" smtClean="0"/>
              <a:t>packets</a:t>
            </a:r>
            <a:r>
              <a:rPr lang="it-IT" dirty="0" smtClean="0"/>
              <a:t> the TURN server </a:t>
            </a:r>
            <a:r>
              <a:rPr lang="it-IT" dirty="0" err="1" smtClean="0"/>
              <a:t>address</a:t>
            </a:r>
            <a:r>
              <a:rPr lang="it-IT" dirty="0" smtClean="0"/>
              <a:t>, </a:t>
            </a:r>
            <a:r>
              <a:rPr lang="it-IT" dirty="0" err="1" smtClean="0"/>
              <a:t>not</a:t>
            </a:r>
            <a:r>
              <a:rPr lang="it-IT" dirty="0" smtClean="0"/>
              <a:t> </a:t>
            </a:r>
            <a:r>
              <a:rPr lang="it-IT" dirty="0" err="1" smtClean="0"/>
              <a:t>that</a:t>
            </a:r>
            <a:r>
              <a:rPr lang="it-IT" dirty="0" smtClean="0"/>
              <a:t> of the </a:t>
            </a:r>
            <a:r>
              <a:rPr lang="it-IT" dirty="0" err="1" smtClean="0"/>
              <a:t>peer</a:t>
            </a:r>
            <a:r>
              <a:rPr lang="it-IT" dirty="0" smtClean="0"/>
              <a:t>.</a:t>
            </a:r>
          </a:p>
          <a:p>
            <a:endParaRPr lang="en-US" dirty="0" smtClean="0"/>
          </a:p>
          <a:p>
            <a:pPr lvl="1"/>
            <a:endParaRPr lang="en-US" dirty="0" smtClean="0"/>
          </a:p>
        </p:txBody>
      </p:sp>
      <p:sp>
        <p:nvSpPr>
          <p:cNvPr id="65540" name="Segnaposto numero diapositiva 4"/>
          <p:cNvSpPr>
            <a:spLocks noGrp="1"/>
          </p:cNvSpPr>
          <p:nvPr>
            <p:ph type="sldNum" sz="quarter" idx="11"/>
          </p:nvPr>
        </p:nvSpPr>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429B0CC-22CB-4D79-AF22-A372B73C6208}" type="slidenum">
              <a:rPr lang="en-US" altLang="en-US" smtClean="0"/>
              <a:pPr/>
              <a:t>4</a:t>
            </a:fld>
            <a:endParaRPr lang="en-US" altLang="en-US" dirty="0" smtClean="0"/>
          </a:p>
        </p:txBody>
      </p:sp>
    </p:spTree>
    <p:extLst>
      <p:ext uri="{BB962C8B-B14F-4D97-AF65-F5344CB8AC3E}">
        <p14:creationId xmlns:p14="http://schemas.microsoft.com/office/powerpoint/2010/main" val="113023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mtClean="0"/>
              <a:t>TURN basics</a:t>
            </a:r>
            <a:endParaRPr lang="en-US" dirty="0"/>
          </a:p>
        </p:txBody>
      </p:sp>
      <p:sp>
        <p:nvSpPr>
          <p:cNvPr id="3" name="Segnaposto contenuto 2"/>
          <p:cNvSpPr>
            <a:spLocks noGrp="1"/>
          </p:cNvSpPr>
          <p:nvPr>
            <p:ph idx="1"/>
          </p:nvPr>
        </p:nvSpPr>
        <p:spPr>
          <a:xfrm>
            <a:off x="838200" y="1825625"/>
            <a:ext cx="7315200" cy="4351338"/>
          </a:xfrm>
        </p:spPr>
        <p:txBody>
          <a:bodyPr>
            <a:normAutofit fontScale="85000" lnSpcReduction="20000"/>
          </a:bodyPr>
          <a:lstStyle/>
          <a:p>
            <a:r>
              <a:rPr lang="en-US" dirty="0" smtClean="0"/>
              <a:t>TURN allocates one «relayed address» Y:y (on Internet) to the client «reflexive address» </a:t>
            </a:r>
            <a:r>
              <a:rPr lang="en-US" dirty="0" err="1" smtClean="0"/>
              <a:t>X’:x</a:t>
            </a:r>
            <a:r>
              <a:rPr lang="en-US" dirty="0" smtClean="0"/>
              <a:t>’. The peers can use the relayed address to communicate with the client.</a:t>
            </a:r>
          </a:p>
          <a:p>
            <a:r>
              <a:rPr lang="en-US" dirty="0" smtClean="0"/>
              <a:t>The packets sent on the relayed address will be redirected on the «reflexive address».</a:t>
            </a:r>
          </a:p>
          <a:p>
            <a:pPr lvl="1"/>
            <a:r>
              <a:rPr lang="en-US" dirty="0" smtClean="0"/>
              <a:t>From client </a:t>
            </a:r>
            <a:r>
              <a:rPr lang="en-US" dirty="0" smtClean="0"/>
              <a:t>(</a:t>
            </a:r>
            <a:r>
              <a:rPr lang="en-US" dirty="0" err="1" smtClean="0"/>
              <a:t>X:x</a:t>
            </a:r>
            <a:r>
              <a:rPr lang="en-US" dirty="0" smtClean="0"/>
              <a:t>) </a:t>
            </a:r>
            <a:r>
              <a:rPr lang="en-US" dirty="0" smtClean="0"/>
              <a:t>to peer (on Internet)</a:t>
            </a:r>
            <a:endParaRPr lang="en-US" dirty="0" smtClean="0"/>
          </a:p>
          <a:p>
            <a:pPr lvl="2"/>
            <a:r>
              <a:rPr lang="en-US" dirty="0" smtClean="0"/>
              <a:t>The client sends data to the TURN server in a TURN message containing the peer address, the server extract the content and send it to the peer in a UDP segment with the relayed address </a:t>
            </a:r>
            <a:r>
              <a:rPr lang="en-US" dirty="0" smtClean="0"/>
              <a:t>Y:y as source. </a:t>
            </a:r>
            <a:endParaRPr lang="en-US" dirty="0" smtClean="0"/>
          </a:p>
          <a:p>
            <a:pPr lvl="1"/>
            <a:r>
              <a:rPr lang="en-US" dirty="0" smtClean="0"/>
              <a:t>From </a:t>
            </a:r>
            <a:r>
              <a:rPr lang="en-US" dirty="0" smtClean="0"/>
              <a:t>peer (on Internet) to </a:t>
            </a:r>
            <a:r>
              <a:rPr lang="en-US" dirty="0" smtClean="0"/>
              <a:t>client </a:t>
            </a:r>
            <a:r>
              <a:rPr lang="en-US" dirty="0" smtClean="0"/>
              <a:t>(</a:t>
            </a:r>
            <a:r>
              <a:rPr lang="en-US" dirty="0" err="1" smtClean="0"/>
              <a:t>X:x</a:t>
            </a:r>
            <a:r>
              <a:rPr lang="en-US" dirty="0" smtClean="0"/>
              <a:t>)</a:t>
            </a:r>
            <a:endParaRPr lang="en-US" dirty="0" smtClean="0"/>
          </a:p>
          <a:p>
            <a:pPr lvl="2"/>
            <a:r>
              <a:rPr lang="en-US" dirty="0" smtClean="0"/>
              <a:t>The peer sends a UDP datagram to the «relayed» address” Y:y. The server encapsulates the data inside a TURN message sent to the «reflexive address» X1’:x1’ of the client. </a:t>
            </a:r>
          </a:p>
          <a:p>
            <a:pPr lvl="1"/>
            <a:r>
              <a:rPr lang="en-US" dirty="0" smtClean="0"/>
              <a:t>As TURN messages contain the peer address, the client can use one allocation, i.e. one relayed address, to communicate with multiple peers. </a:t>
            </a:r>
            <a:endParaRPr lang="en-US" dirty="0"/>
          </a:p>
        </p:txBody>
      </p:sp>
      <p:sp>
        <p:nvSpPr>
          <p:cNvPr id="5" name="Segnaposto numero diapositiva 4"/>
          <p:cNvSpPr>
            <a:spLocks noGrp="1"/>
          </p:cNvSpPr>
          <p:nvPr>
            <p:ph type="sldNum" sz="quarter" idx="11"/>
          </p:nvPr>
        </p:nvSpPr>
        <p:spPr/>
        <p:txBody>
          <a:bodyPr/>
          <a:lstStyle/>
          <a:p>
            <a:fld id="{72A17F84-A135-4A8D-883E-1391DA9B3F4E}" type="slidenum">
              <a:rPr lang="en-US" altLang="en-US" smtClean="0"/>
              <a:pPr/>
              <a:t>5</a:t>
            </a:fld>
            <a:endParaRPr lang="en-US" altLang="en-US"/>
          </a:p>
        </p:txBody>
      </p:sp>
      <p:pic>
        <p:nvPicPr>
          <p:cNvPr id="6" name="Immagine 5"/>
          <p:cNvPicPr>
            <a:picLocks noChangeAspect="1"/>
          </p:cNvPicPr>
          <p:nvPr/>
        </p:nvPicPr>
        <p:blipFill>
          <a:blip r:embed="rId2"/>
          <a:stretch>
            <a:fillRect/>
          </a:stretch>
        </p:blipFill>
        <p:spPr>
          <a:xfrm>
            <a:off x="8298366" y="589158"/>
            <a:ext cx="3536950" cy="5454805"/>
          </a:xfrm>
          <a:prstGeom prst="rect">
            <a:avLst/>
          </a:prstGeom>
        </p:spPr>
      </p:pic>
    </p:spTree>
    <p:extLst>
      <p:ext uri="{BB962C8B-B14F-4D97-AF65-F5344CB8AC3E}">
        <p14:creationId xmlns:p14="http://schemas.microsoft.com/office/powerpoint/2010/main" val="12234676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TURN</a:t>
            </a:r>
            <a:endParaRPr lang="en-US" dirty="0"/>
          </a:p>
        </p:txBody>
      </p:sp>
      <p:sp>
        <p:nvSpPr>
          <p:cNvPr id="6" name="Segnaposto contenuto 5"/>
          <p:cNvSpPr>
            <a:spLocks noGrp="1"/>
          </p:cNvSpPr>
          <p:nvPr>
            <p:ph sz="half" idx="1"/>
          </p:nvPr>
        </p:nvSpPr>
        <p:spPr>
          <a:xfrm>
            <a:off x="838200" y="1825625"/>
            <a:ext cx="2805113" cy="3417888"/>
          </a:xfrm>
        </p:spPr>
        <p:txBody>
          <a:bodyPr>
            <a:normAutofit fontScale="92500" lnSpcReduction="20000"/>
          </a:bodyPr>
          <a:lstStyle/>
          <a:p>
            <a:r>
              <a:rPr lang="en-US" dirty="0" smtClean="0"/>
              <a:t>More generally, the peer can be on Internet (Peer B) or behind a NAT (Peer A)</a:t>
            </a:r>
          </a:p>
          <a:p>
            <a:r>
              <a:rPr lang="en-US" dirty="0" smtClean="0"/>
              <a:t>Communication </a:t>
            </a:r>
          </a:p>
          <a:p>
            <a:pPr lvl="1"/>
            <a:r>
              <a:rPr lang="en-US" dirty="0" smtClean="0"/>
              <a:t>between client and server via UDP or TCP</a:t>
            </a:r>
          </a:p>
          <a:p>
            <a:pPr lvl="1"/>
            <a:r>
              <a:rPr lang="en-US" dirty="0" smtClean="0"/>
              <a:t>Between server and peer via  UDP</a:t>
            </a:r>
          </a:p>
          <a:p>
            <a:endParaRPr lang="en-US" dirty="0"/>
          </a:p>
        </p:txBody>
      </p:sp>
      <p:pic>
        <p:nvPicPr>
          <p:cNvPr id="8" name="Segnaposto contenuto 7"/>
          <p:cNvPicPr>
            <a:picLocks noGrp="1" noChangeAspect="1"/>
          </p:cNvPicPr>
          <p:nvPr>
            <p:ph sz="half" idx="2"/>
          </p:nvPr>
        </p:nvPicPr>
        <p:blipFill>
          <a:blip r:embed="rId2"/>
          <a:stretch>
            <a:fillRect/>
          </a:stretch>
        </p:blipFill>
        <p:spPr>
          <a:xfrm>
            <a:off x="3643313" y="567480"/>
            <a:ext cx="8415337" cy="6093654"/>
          </a:xfrm>
          <a:prstGeom prst="rect">
            <a:avLst/>
          </a:prstGeom>
        </p:spPr>
      </p:pic>
      <p:sp>
        <p:nvSpPr>
          <p:cNvPr id="3" name="Segnaposto numero diapositiva 2"/>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564951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ICE (basics</a:t>
            </a:r>
            <a:r>
              <a:rPr lang="it-IT" dirty="0" smtClean="0"/>
              <a:t>)</a:t>
            </a:r>
            <a:endParaRPr lang="en-US" dirty="0"/>
          </a:p>
        </p:txBody>
      </p:sp>
      <p:sp>
        <p:nvSpPr>
          <p:cNvPr id="3" name="Segnaposto contenuto 2"/>
          <p:cNvSpPr>
            <a:spLocks noGrp="1"/>
          </p:cNvSpPr>
          <p:nvPr>
            <p:ph idx="1"/>
          </p:nvPr>
        </p:nvSpPr>
        <p:spPr/>
        <p:txBody>
          <a:bodyPr/>
          <a:lstStyle/>
          <a:p>
            <a:r>
              <a:rPr lang="en-US" dirty="0" smtClean="0"/>
              <a:t>ICE (</a:t>
            </a:r>
            <a:r>
              <a:rPr lang="it-IT" dirty="0" smtClean="0"/>
              <a:t>Interactive Connectivity Establishment) </a:t>
            </a:r>
            <a:r>
              <a:rPr lang="en-US" dirty="0" smtClean="0"/>
              <a:t>[</a:t>
            </a:r>
            <a:r>
              <a:rPr lang="en-US" dirty="0" smtClean="0">
                <a:hlinkClick r:id="rId2"/>
              </a:rPr>
              <a:t>RFC8445</a:t>
            </a:r>
            <a:r>
              <a:rPr lang="en-US" dirty="0" smtClean="0"/>
              <a:t>] defines a series of rules to find the best couple of “candidate addresses” that can be used to communicate between two nodes, generally behind NATs.</a:t>
            </a:r>
          </a:p>
          <a:p>
            <a:r>
              <a:rPr lang="en-US" dirty="0" smtClean="0"/>
              <a:t>To this end each ICE node uses external servers, both STUN and TURN to find all its candidate addresses:</a:t>
            </a:r>
          </a:p>
          <a:p>
            <a:pPr lvl="1"/>
            <a:r>
              <a:rPr lang="en-US" dirty="0" smtClean="0"/>
              <a:t>local (</a:t>
            </a:r>
            <a:r>
              <a:rPr lang="en-US" dirty="0" err="1" smtClean="0"/>
              <a:t>X:x</a:t>
            </a:r>
            <a:r>
              <a:rPr lang="en-US" dirty="0" smtClean="0"/>
              <a:t>) (from internal routing table)</a:t>
            </a:r>
          </a:p>
          <a:p>
            <a:pPr lvl="1"/>
            <a:r>
              <a:rPr lang="en-US" dirty="0" smtClean="0"/>
              <a:t>reflexive (</a:t>
            </a:r>
            <a:r>
              <a:rPr lang="en-US" dirty="0" err="1" smtClean="0"/>
              <a:t>X’:x</a:t>
            </a:r>
            <a:r>
              <a:rPr lang="en-US" dirty="0" smtClean="0"/>
              <a:t>’) (from STUN server)</a:t>
            </a:r>
          </a:p>
          <a:p>
            <a:pPr lvl="1"/>
            <a:r>
              <a:rPr lang="en-US" dirty="0" smtClean="0"/>
              <a:t>relayed (</a:t>
            </a:r>
            <a:r>
              <a:rPr lang="en-US" dirty="0" err="1" smtClean="0"/>
              <a:t>y:y</a:t>
            </a:r>
            <a:r>
              <a:rPr lang="en-US" dirty="0" smtClean="0"/>
              <a:t>) (form TURN server)</a:t>
            </a:r>
          </a:p>
          <a:p>
            <a:pPr lvl="2"/>
            <a:r>
              <a:rPr lang="en-US" dirty="0" smtClean="0"/>
              <a:t>each categories can include multiple addresses, e.g. if there are multiple TURN servers</a:t>
            </a:r>
          </a:p>
        </p:txBody>
      </p:sp>
      <p:sp>
        <p:nvSpPr>
          <p:cNvPr id="5" name="Segnaposto numero diapositiva 4"/>
          <p:cNvSpPr>
            <a:spLocks noGrp="1"/>
          </p:cNvSpPr>
          <p:nvPr>
            <p:ph type="sldNum" sz="quarter" idx="11"/>
          </p:nvPr>
        </p:nvSpPr>
        <p:spPr/>
        <p:txBody>
          <a:bodyPr/>
          <a:lstStyle/>
          <a:p>
            <a:fld id="{72A17F84-A135-4A8D-883E-1391DA9B3F4E}" type="slidenum">
              <a:rPr lang="en-US" altLang="en-US" smtClean="0"/>
              <a:pPr/>
              <a:t>7</a:t>
            </a:fld>
            <a:endParaRPr lang="en-US" altLang="en-US"/>
          </a:p>
        </p:txBody>
      </p:sp>
    </p:spTree>
    <p:extLst>
      <p:ext uri="{BB962C8B-B14F-4D97-AF65-F5344CB8AC3E}">
        <p14:creationId xmlns:p14="http://schemas.microsoft.com/office/powerpoint/2010/main" val="40932231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ICE (</a:t>
            </a:r>
            <a:r>
              <a:rPr lang="it-IT" dirty="0" err="1" smtClean="0"/>
              <a:t>basics</a:t>
            </a:r>
            <a:r>
              <a:rPr lang="it-IT" dirty="0" smtClean="0"/>
              <a:t>)</a:t>
            </a:r>
            <a:endParaRPr lang="en-US" dirty="0"/>
          </a:p>
        </p:txBody>
      </p:sp>
      <p:sp>
        <p:nvSpPr>
          <p:cNvPr id="3" name="Segnaposto contenuto 2"/>
          <p:cNvSpPr>
            <a:spLocks noGrp="1"/>
          </p:cNvSpPr>
          <p:nvPr>
            <p:ph idx="1"/>
          </p:nvPr>
        </p:nvSpPr>
        <p:spPr/>
        <p:txBody>
          <a:bodyPr>
            <a:normAutofit fontScale="92500" lnSpcReduction="20000"/>
          </a:bodyPr>
          <a:lstStyle/>
          <a:p>
            <a:r>
              <a:rPr lang="en-US" dirty="0" smtClean="0"/>
              <a:t>ICE agent on node A sends its list of candidate addresses to ICE agent on node B.</a:t>
            </a:r>
          </a:p>
          <a:p>
            <a:r>
              <a:rPr lang="en-US" dirty="0" smtClean="0"/>
              <a:t>Each ICE agent forms a list of ordinate pairs (one A’s and one B’s candidate address).</a:t>
            </a:r>
          </a:p>
          <a:p>
            <a:pPr lvl="1"/>
            <a:r>
              <a:rPr lang="en-US" dirty="0" smtClean="0"/>
              <a:t>Priority is given to local address, then reflexive and last relayed.</a:t>
            </a:r>
          </a:p>
          <a:p>
            <a:r>
              <a:rPr lang="en-US" dirty="0" smtClean="0"/>
              <a:t>One ICE agent acts as a controlling agent, the other as controlled. ICE checks connectivity (if a candidate pair works) by means of STUN binding requests to the other node. The selected pair is selected by the ICE controlling agent after examining all pairs (regular nomination) or after having found the first (aggressive nomination). Then it is communicated to the other node.</a:t>
            </a:r>
          </a:p>
          <a:p>
            <a:pPr lvl="1"/>
            <a:r>
              <a:rPr lang="en-US" dirty="0" smtClean="0"/>
              <a:t>If the two hosts are on the same private network, a couple of local addresses should be selected</a:t>
            </a:r>
          </a:p>
          <a:p>
            <a:pPr lvl="1"/>
            <a:r>
              <a:rPr lang="en-US" dirty="0" smtClean="0"/>
              <a:t>By contrast in the worst case, a couple of relayed.</a:t>
            </a:r>
          </a:p>
          <a:p>
            <a:r>
              <a:rPr lang="en-US" dirty="0" smtClean="0"/>
              <a:t>The algorithm is complex, see RFC.</a:t>
            </a:r>
          </a:p>
          <a:p>
            <a:pPr lvl="1"/>
            <a:endParaRPr lang="en-US" dirty="0" smtClean="0"/>
          </a:p>
        </p:txBody>
      </p:sp>
      <p:sp>
        <p:nvSpPr>
          <p:cNvPr id="5" name="Segnaposto numero diapositiva 4"/>
          <p:cNvSpPr>
            <a:spLocks noGrp="1"/>
          </p:cNvSpPr>
          <p:nvPr>
            <p:ph type="sldNum" sz="quarter" idx="11"/>
          </p:nvPr>
        </p:nvSpPr>
        <p:spPr/>
        <p:txBody>
          <a:bodyPr/>
          <a:lstStyle/>
          <a:p>
            <a:fld id="{72A17F84-A135-4A8D-883E-1391DA9B3F4E}" type="slidenum">
              <a:rPr lang="en-US" altLang="en-US" smtClean="0"/>
              <a:pPr/>
              <a:t>8</a:t>
            </a:fld>
            <a:endParaRPr lang="en-US" altLang="en-US"/>
          </a:p>
        </p:txBody>
      </p:sp>
    </p:spTree>
    <p:extLst>
      <p:ext uri="{BB962C8B-B14F-4D97-AF65-F5344CB8AC3E}">
        <p14:creationId xmlns:p14="http://schemas.microsoft.com/office/powerpoint/2010/main" val="1991310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522</TotalTime>
  <Words>930</Words>
  <Application>Microsoft Office PowerPoint</Application>
  <PresentationFormat>Widescreen</PresentationFormat>
  <Paragraphs>59</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Arial</vt:lpstr>
      <vt:lpstr>Calibri</vt:lpstr>
      <vt:lpstr>Calibri Light</vt:lpstr>
      <vt:lpstr>Tahoma</vt:lpstr>
      <vt:lpstr>Tema di Office</vt:lpstr>
      <vt:lpstr>STUN, TURN and ICE</vt:lpstr>
      <vt:lpstr>STUN (Session Traversal Utilities for NAT)</vt:lpstr>
      <vt:lpstr>STUN basics</vt:lpstr>
      <vt:lpstr>TURN (Traversal Using Relays around NAT)</vt:lpstr>
      <vt:lpstr>TURN basics</vt:lpstr>
      <vt:lpstr>TURN</vt:lpstr>
      <vt:lpstr>ICE (basics)</vt:lpstr>
      <vt:lpstr>ICE (basics)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(WiFi)</dc:title>
  <dc:creator>carlo</dc:creator>
  <cp:lastModifiedBy>carlo</cp:lastModifiedBy>
  <cp:revision>72</cp:revision>
  <dcterms:created xsi:type="dcterms:W3CDTF">2021-04-16T07:30:55Z</dcterms:created>
  <dcterms:modified xsi:type="dcterms:W3CDTF">2023-05-29T09:11:08Z</dcterms:modified>
</cp:coreProperties>
</file>