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4"/>
  </p:notesMasterIdLst>
  <p:sldIdLst>
    <p:sldId id="337" r:id="rId2"/>
    <p:sldId id="338" r:id="rId3"/>
    <p:sldId id="339" r:id="rId4"/>
    <p:sldId id="340" r:id="rId5"/>
    <p:sldId id="342" r:id="rId6"/>
    <p:sldId id="343" r:id="rId7"/>
    <p:sldId id="344" r:id="rId8"/>
    <p:sldId id="345" r:id="rId9"/>
    <p:sldId id="347" r:id="rId10"/>
    <p:sldId id="348" r:id="rId11"/>
    <p:sldId id="349" r:id="rId12"/>
    <p:sldId id="350" r:id="rId13"/>
    <p:sldId id="351" r:id="rId14"/>
    <p:sldId id="352" r:id="rId15"/>
    <p:sldId id="353" r:id="rId16"/>
    <p:sldId id="354" r:id="rId17"/>
    <p:sldId id="355" r:id="rId18"/>
    <p:sldId id="356" r:id="rId19"/>
    <p:sldId id="357" r:id="rId20"/>
    <p:sldId id="358" r:id="rId21"/>
    <p:sldId id="359" r:id="rId22"/>
    <p:sldId id="36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showGuides="1">
      <p:cViewPr varScale="1">
        <p:scale>
          <a:sx n="54" d="100"/>
          <a:sy n="54" d="100"/>
        </p:scale>
        <p:origin x="648" y="53"/>
      </p:cViewPr>
      <p:guideLst>
        <p:guide orient="horz" pos="2183"/>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BBF0A4-D266-4927-A79D-8B39A78593B8}" type="datetimeFigureOut">
              <a:rPr lang="en-US" smtClean="0"/>
              <a:t>5/25/2023</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F22A5E-1B9B-4931-AF40-8C32F75C3D6B}" type="slidenum">
              <a:rPr lang="en-US" smtClean="0"/>
              <a:t>‹N›</a:t>
            </a:fld>
            <a:endParaRPr lang="en-US"/>
          </a:p>
        </p:txBody>
      </p:sp>
    </p:spTree>
    <p:extLst>
      <p:ext uri="{BB962C8B-B14F-4D97-AF65-F5344CB8AC3E}">
        <p14:creationId xmlns:p14="http://schemas.microsoft.com/office/powerpoint/2010/main" val="3039596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8"/>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ClrTx/>
              <a:buFontTx/>
              <a:buNone/>
            </a:pPr>
            <a:fld id="{74AAE327-8807-4772-A75B-41E2ABFB9CD2}" type="slidenum">
              <a:rPr lang="it-IT" altLang="en-US" smtClean="0">
                <a:latin typeface="Arial" panose="020B0604020202020204" pitchFamily="34" charset="0"/>
              </a:rPr>
              <a:pPr>
                <a:spcBef>
                  <a:spcPct val="0"/>
                </a:spcBef>
                <a:buClrTx/>
                <a:buFontTx/>
                <a:buNone/>
              </a:pPr>
              <a:t>1</a:t>
            </a:fld>
            <a:endParaRPr lang="it-IT" altLang="en-US">
              <a:latin typeface="Arial" panose="020B0604020202020204" pitchFamily="34" charset="0"/>
            </a:endParaRPr>
          </a:p>
        </p:txBody>
      </p:sp>
      <p:sp>
        <p:nvSpPr>
          <p:cNvPr id="5123" name="Rectangle 1"/>
          <p:cNvSpPr>
            <a:spLocks noGrp="1" noRot="1" noChangeAspect="1" noChangeArrowheads="1" noTextEdit="1"/>
          </p:cNvSpPr>
          <p:nvPr>
            <p:ph type="sldImg"/>
          </p:nvPr>
        </p:nvSpPr>
        <p:spPr>
          <a:xfrm>
            <a:off x="85725" y="744538"/>
            <a:ext cx="6610350" cy="37195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4" name="Text Box 2"/>
          <p:cNvSpPr txBox="1">
            <a:spLocks noChangeArrowheads="1"/>
          </p:cNvSpPr>
          <p:nvPr/>
        </p:nvSpPr>
        <p:spPr bwMode="auto">
          <a:xfrm>
            <a:off x="677863" y="4711700"/>
            <a:ext cx="5426075" cy="446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5125" name="Text Box 3"/>
          <p:cNvSpPr txBox="1">
            <a:spLocks noChangeArrowheads="1"/>
          </p:cNvSpPr>
          <p:nvPr/>
        </p:nvSpPr>
        <p:spPr bwMode="auto">
          <a:xfrm>
            <a:off x="3840163" y="9420225"/>
            <a:ext cx="2940050"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DD71B0FA-8488-408B-AFAB-56C1929260AF}" type="slidenum">
              <a:rPr lang="it-IT" altLang="en-US">
                <a:latin typeface="Arial" panose="020B0604020202020204" pitchFamily="34" charset="0"/>
              </a:rPr>
              <a:pPr algn="r" eaLnBrk="1" hangingPunct="1">
                <a:spcBef>
                  <a:spcPct val="0"/>
                </a:spcBef>
                <a:buClrTx/>
                <a:buFontTx/>
                <a:buNone/>
              </a:pPr>
              <a:t>1</a:t>
            </a:fld>
            <a:endParaRPr lang="it-IT" altLang="en-US">
              <a:latin typeface="Arial" panose="020B0604020202020204" pitchFamily="34" charset="0"/>
            </a:endParaRPr>
          </a:p>
        </p:txBody>
      </p:sp>
    </p:spTree>
    <p:extLst>
      <p:ext uri="{BB962C8B-B14F-4D97-AF65-F5344CB8AC3E}">
        <p14:creationId xmlns:p14="http://schemas.microsoft.com/office/powerpoint/2010/main" val="4216624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8"/>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ClrTx/>
              <a:buFontTx/>
              <a:buNone/>
            </a:pPr>
            <a:fld id="{BF87E31C-16AD-4D9A-8BDE-E196711A60C5}" type="slidenum">
              <a:rPr lang="it-IT" altLang="en-US" smtClean="0">
                <a:latin typeface="Arial" panose="020B0604020202020204" pitchFamily="34" charset="0"/>
              </a:rPr>
              <a:pPr>
                <a:spcBef>
                  <a:spcPct val="0"/>
                </a:spcBef>
                <a:buClrTx/>
                <a:buFontTx/>
                <a:buNone/>
              </a:pPr>
              <a:t>11</a:t>
            </a:fld>
            <a:endParaRPr lang="it-IT" altLang="en-US">
              <a:latin typeface="Arial" panose="020B0604020202020204" pitchFamily="34" charset="0"/>
            </a:endParaRPr>
          </a:p>
        </p:txBody>
      </p:sp>
      <p:sp>
        <p:nvSpPr>
          <p:cNvPr id="28675" name="Rectangle 1"/>
          <p:cNvSpPr>
            <a:spLocks noGrp="1" noRot="1" noChangeAspect="1" noChangeArrowheads="1" noTextEdit="1"/>
          </p:cNvSpPr>
          <p:nvPr>
            <p:ph type="sldImg"/>
          </p:nvPr>
        </p:nvSpPr>
        <p:spPr>
          <a:xfrm>
            <a:off x="85725" y="744538"/>
            <a:ext cx="6610350" cy="37195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Text Box 2"/>
          <p:cNvSpPr txBox="1">
            <a:spLocks noChangeArrowheads="1"/>
          </p:cNvSpPr>
          <p:nvPr/>
        </p:nvSpPr>
        <p:spPr bwMode="auto">
          <a:xfrm>
            <a:off x="677863" y="4711700"/>
            <a:ext cx="5426075" cy="446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221298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8"/>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ClrTx/>
              <a:buFontTx/>
              <a:buNone/>
            </a:pPr>
            <a:fld id="{FAA0CD6A-F7A8-4D30-B8D0-64812F10D289}" type="slidenum">
              <a:rPr lang="it-IT" altLang="en-US" smtClean="0">
                <a:latin typeface="Arial" panose="020B0604020202020204" pitchFamily="34" charset="0"/>
              </a:rPr>
              <a:pPr>
                <a:spcBef>
                  <a:spcPct val="0"/>
                </a:spcBef>
                <a:buClrTx/>
                <a:buFontTx/>
                <a:buNone/>
              </a:pPr>
              <a:t>12</a:t>
            </a:fld>
            <a:endParaRPr lang="it-IT" altLang="en-US">
              <a:latin typeface="Arial" panose="020B0604020202020204" pitchFamily="34" charset="0"/>
            </a:endParaRPr>
          </a:p>
        </p:txBody>
      </p:sp>
      <p:sp>
        <p:nvSpPr>
          <p:cNvPr id="30723" name="Rectangle 1"/>
          <p:cNvSpPr>
            <a:spLocks noGrp="1" noRot="1" noChangeAspect="1" noChangeArrowheads="1" noTextEdit="1"/>
          </p:cNvSpPr>
          <p:nvPr>
            <p:ph type="sldImg"/>
          </p:nvPr>
        </p:nvSpPr>
        <p:spPr>
          <a:xfrm>
            <a:off x="85725" y="744538"/>
            <a:ext cx="6610350" cy="37195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4" name="Text Box 2"/>
          <p:cNvSpPr txBox="1">
            <a:spLocks noChangeArrowheads="1"/>
          </p:cNvSpPr>
          <p:nvPr/>
        </p:nvSpPr>
        <p:spPr bwMode="auto">
          <a:xfrm>
            <a:off x="677863" y="4711700"/>
            <a:ext cx="5426075" cy="446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7034608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8"/>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ClrTx/>
              <a:buFontTx/>
              <a:buNone/>
            </a:pPr>
            <a:fld id="{919BD61A-FB77-4B32-A031-38A2A3213EC6}" type="slidenum">
              <a:rPr lang="it-IT" altLang="en-US" smtClean="0">
                <a:latin typeface="Arial" panose="020B0604020202020204" pitchFamily="34" charset="0"/>
              </a:rPr>
              <a:pPr>
                <a:spcBef>
                  <a:spcPct val="0"/>
                </a:spcBef>
                <a:buClrTx/>
                <a:buFontTx/>
                <a:buNone/>
              </a:pPr>
              <a:t>13</a:t>
            </a:fld>
            <a:endParaRPr lang="it-IT" altLang="en-US">
              <a:latin typeface="Arial" panose="020B0604020202020204" pitchFamily="34" charset="0"/>
            </a:endParaRPr>
          </a:p>
        </p:txBody>
      </p:sp>
      <p:sp>
        <p:nvSpPr>
          <p:cNvPr id="32771" name="Rectangle 1"/>
          <p:cNvSpPr>
            <a:spLocks noGrp="1" noRot="1" noChangeAspect="1" noChangeArrowheads="1" noTextEdit="1"/>
          </p:cNvSpPr>
          <p:nvPr>
            <p:ph type="sldImg"/>
          </p:nvPr>
        </p:nvSpPr>
        <p:spPr>
          <a:xfrm>
            <a:off x="85725" y="744538"/>
            <a:ext cx="6610350" cy="37195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2" name="Text Box 2"/>
          <p:cNvSpPr txBox="1">
            <a:spLocks noChangeArrowheads="1"/>
          </p:cNvSpPr>
          <p:nvPr/>
        </p:nvSpPr>
        <p:spPr bwMode="auto">
          <a:xfrm>
            <a:off x="677863" y="4711700"/>
            <a:ext cx="5426075" cy="446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1578768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8"/>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ClrTx/>
              <a:buFontTx/>
              <a:buNone/>
            </a:pPr>
            <a:fld id="{623A786F-5B2A-4B0C-83D6-9ED60B1C9B19}" type="slidenum">
              <a:rPr lang="it-IT" altLang="en-US" smtClean="0">
                <a:latin typeface="Arial" panose="020B0604020202020204" pitchFamily="34" charset="0"/>
              </a:rPr>
              <a:pPr>
                <a:spcBef>
                  <a:spcPct val="0"/>
                </a:spcBef>
                <a:buClrTx/>
                <a:buFontTx/>
                <a:buNone/>
              </a:pPr>
              <a:t>14</a:t>
            </a:fld>
            <a:endParaRPr lang="it-IT" altLang="en-US">
              <a:latin typeface="Arial" panose="020B0604020202020204" pitchFamily="34" charset="0"/>
            </a:endParaRPr>
          </a:p>
        </p:txBody>
      </p:sp>
      <p:sp>
        <p:nvSpPr>
          <p:cNvPr id="34819" name="Rectangle 1"/>
          <p:cNvSpPr>
            <a:spLocks noGrp="1" noRot="1" noChangeAspect="1" noChangeArrowheads="1" noTextEdit="1"/>
          </p:cNvSpPr>
          <p:nvPr>
            <p:ph type="sldImg"/>
          </p:nvPr>
        </p:nvSpPr>
        <p:spPr>
          <a:xfrm>
            <a:off x="85725" y="744538"/>
            <a:ext cx="6610350" cy="37195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20" name="Text Box 2"/>
          <p:cNvSpPr txBox="1">
            <a:spLocks noChangeArrowheads="1"/>
          </p:cNvSpPr>
          <p:nvPr/>
        </p:nvSpPr>
        <p:spPr bwMode="auto">
          <a:xfrm>
            <a:off x="677863" y="4711700"/>
            <a:ext cx="5426075" cy="446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267892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8"/>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ClrTx/>
              <a:buFontTx/>
              <a:buNone/>
            </a:pPr>
            <a:fld id="{82F3D08A-B88B-44DE-950C-F1630AB10B49}" type="slidenum">
              <a:rPr lang="it-IT" altLang="en-US" smtClean="0">
                <a:latin typeface="Arial" panose="020B0604020202020204" pitchFamily="34" charset="0"/>
              </a:rPr>
              <a:pPr>
                <a:spcBef>
                  <a:spcPct val="0"/>
                </a:spcBef>
                <a:buClrTx/>
                <a:buFontTx/>
                <a:buNone/>
              </a:pPr>
              <a:t>15</a:t>
            </a:fld>
            <a:endParaRPr lang="it-IT" altLang="en-US">
              <a:latin typeface="Arial" panose="020B0604020202020204" pitchFamily="34" charset="0"/>
            </a:endParaRPr>
          </a:p>
        </p:txBody>
      </p:sp>
      <p:sp>
        <p:nvSpPr>
          <p:cNvPr id="36867" name="Rectangle 1"/>
          <p:cNvSpPr>
            <a:spLocks noGrp="1" noRot="1" noChangeAspect="1" noChangeArrowheads="1" noTextEdit="1"/>
          </p:cNvSpPr>
          <p:nvPr>
            <p:ph type="sldImg"/>
          </p:nvPr>
        </p:nvSpPr>
        <p:spPr>
          <a:xfrm>
            <a:off x="85725" y="744538"/>
            <a:ext cx="6610350" cy="37195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8" name="Text Box 2"/>
          <p:cNvSpPr txBox="1">
            <a:spLocks noChangeArrowheads="1"/>
          </p:cNvSpPr>
          <p:nvPr/>
        </p:nvSpPr>
        <p:spPr bwMode="auto">
          <a:xfrm>
            <a:off x="677863" y="4711700"/>
            <a:ext cx="5426075" cy="446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31439317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8"/>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ClrTx/>
              <a:buFontTx/>
              <a:buNone/>
            </a:pPr>
            <a:fld id="{2A64BE4F-E60F-4CA6-B95F-E02DFA7BDFAD}" type="slidenum">
              <a:rPr lang="it-IT" altLang="en-US" smtClean="0">
                <a:latin typeface="Arial" panose="020B0604020202020204" pitchFamily="34" charset="0"/>
              </a:rPr>
              <a:pPr>
                <a:spcBef>
                  <a:spcPct val="0"/>
                </a:spcBef>
                <a:buClrTx/>
                <a:buFontTx/>
                <a:buNone/>
              </a:pPr>
              <a:t>16</a:t>
            </a:fld>
            <a:endParaRPr lang="it-IT" altLang="en-US">
              <a:latin typeface="Arial" panose="020B0604020202020204" pitchFamily="34" charset="0"/>
            </a:endParaRPr>
          </a:p>
        </p:txBody>
      </p:sp>
      <p:sp>
        <p:nvSpPr>
          <p:cNvPr id="38915" name="Rectangle 1"/>
          <p:cNvSpPr>
            <a:spLocks noGrp="1" noRot="1" noChangeAspect="1" noChangeArrowheads="1" noTextEdit="1"/>
          </p:cNvSpPr>
          <p:nvPr>
            <p:ph type="sldImg"/>
          </p:nvPr>
        </p:nvSpPr>
        <p:spPr>
          <a:xfrm>
            <a:off x="85725" y="744538"/>
            <a:ext cx="6610350" cy="37195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6" name="Text Box 2"/>
          <p:cNvSpPr txBox="1">
            <a:spLocks noChangeArrowheads="1"/>
          </p:cNvSpPr>
          <p:nvPr/>
        </p:nvSpPr>
        <p:spPr bwMode="auto">
          <a:xfrm>
            <a:off x="677863" y="4711700"/>
            <a:ext cx="5426075" cy="446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15655701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8"/>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ClrTx/>
              <a:buFontTx/>
              <a:buNone/>
            </a:pPr>
            <a:fld id="{6C55638F-A26F-4F32-9EE2-113C0669F16E}" type="slidenum">
              <a:rPr lang="it-IT" altLang="en-US" smtClean="0">
                <a:latin typeface="Arial" panose="020B0604020202020204" pitchFamily="34" charset="0"/>
              </a:rPr>
              <a:pPr>
                <a:spcBef>
                  <a:spcPct val="0"/>
                </a:spcBef>
                <a:buClrTx/>
                <a:buFontTx/>
                <a:buNone/>
              </a:pPr>
              <a:t>17</a:t>
            </a:fld>
            <a:endParaRPr lang="it-IT" altLang="en-US">
              <a:latin typeface="Arial" panose="020B0604020202020204" pitchFamily="34" charset="0"/>
            </a:endParaRPr>
          </a:p>
        </p:txBody>
      </p:sp>
      <p:sp>
        <p:nvSpPr>
          <p:cNvPr id="40963" name="Rectangle 1"/>
          <p:cNvSpPr>
            <a:spLocks noGrp="1" noRot="1" noChangeAspect="1" noChangeArrowheads="1" noTextEdit="1"/>
          </p:cNvSpPr>
          <p:nvPr>
            <p:ph type="sldImg"/>
          </p:nvPr>
        </p:nvSpPr>
        <p:spPr>
          <a:xfrm>
            <a:off x="85725" y="744538"/>
            <a:ext cx="6610350" cy="37195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4" name="Text Box 2"/>
          <p:cNvSpPr txBox="1">
            <a:spLocks noChangeArrowheads="1"/>
          </p:cNvSpPr>
          <p:nvPr/>
        </p:nvSpPr>
        <p:spPr bwMode="auto">
          <a:xfrm>
            <a:off x="677863" y="4711700"/>
            <a:ext cx="5426075" cy="446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42871334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ClrTx/>
              <a:buFontTx/>
              <a:buNone/>
            </a:pPr>
            <a:fld id="{E0DAAAA8-4F30-491D-ADDE-8B0D1F3D42EF}" type="slidenum">
              <a:rPr lang="it-IT" altLang="en-US" smtClean="0">
                <a:latin typeface="Arial" panose="020B0604020202020204" pitchFamily="34" charset="0"/>
              </a:rPr>
              <a:pPr>
                <a:spcBef>
                  <a:spcPct val="0"/>
                </a:spcBef>
                <a:buClrTx/>
                <a:buFontTx/>
                <a:buNone/>
              </a:pPr>
              <a:t>18</a:t>
            </a:fld>
            <a:endParaRPr lang="it-IT" altLang="en-US">
              <a:latin typeface="Arial" panose="020B0604020202020204" pitchFamily="34" charset="0"/>
            </a:endParaRPr>
          </a:p>
        </p:txBody>
      </p:sp>
      <p:sp>
        <p:nvSpPr>
          <p:cNvPr id="43011" name="Rectangle 1"/>
          <p:cNvSpPr>
            <a:spLocks noGrp="1" noRot="1" noChangeAspect="1" noChangeArrowheads="1" noTextEdit="1"/>
          </p:cNvSpPr>
          <p:nvPr>
            <p:ph type="sldImg"/>
          </p:nvPr>
        </p:nvSpPr>
        <p:spPr>
          <a:xfrm>
            <a:off x="85725" y="744538"/>
            <a:ext cx="6610350" cy="37195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2" name="Text Box 2"/>
          <p:cNvSpPr txBox="1">
            <a:spLocks noChangeArrowheads="1"/>
          </p:cNvSpPr>
          <p:nvPr/>
        </p:nvSpPr>
        <p:spPr bwMode="auto">
          <a:xfrm>
            <a:off x="677863" y="4711700"/>
            <a:ext cx="5426075" cy="446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3035290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8"/>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ClrTx/>
              <a:buFontTx/>
              <a:buNone/>
            </a:pPr>
            <a:fld id="{33F6C48A-A5F5-4DA3-82FF-E786F2A50ADA}" type="slidenum">
              <a:rPr lang="it-IT" altLang="en-US" smtClean="0">
                <a:latin typeface="Arial" panose="020B0604020202020204" pitchFamily="34" charset="0"/>
              </a:rPr>
              <a:pPr>
                <a:spcBef>
                  <a:spcPct val="0"/>
                </a:spcBef>
                <a:buClrTx/>
                <a:buFontTx/>
                <a:buNone/>
              </a:pPr>
              <a:t>2</a:t>
            </a:fld>
            <a:endParaRPr lang="it-IT" altLang="en-US">
              <a:latin typeface="Arial" panose="020B0604020202020204" pitchFamily="34" charset="0"/>
            </a:endParaRPr>
          </a:p>
        </p:txBody>
      </p:sp>
      <p:sp>
        <p:nvSpPr>
          <p:cNvPr id="7171" name="Text Box 1"/>
          <p:cNvSpPr txBox="1">
            <a:spLocks noChangeArrowheads="1"/>
          </p:cNvSpPr>
          <p:nvPr/>
        </p:nvSpPr>
        <p:spPr bwMode="auto">
          <a:xfrm>
            <a:off x="3840163" y="9420225"/>
            <a:ext cx="2940050"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9778D25D-297A-493C-9C49-DF62C93BC147}" type="slidenum">
              <a:rPr lang="it-IT" altLang="en-US">
                <a:latin typeface="Arial" panose="020B0604020202020204" pitchFamily="34" charset="0"/>
              </a:rPr>
              <a:pPr algn="r" eaLnBrk="1" hangingPunct="1">
                <a:spcBef>
                  <a:spcPct val="0"/>
                </a:spcBef>
                <a:buClrTx/>
                <a:buFontTx/>
                <a:buNone/>
              </a:pPr>
              <a:t>2</a:t>
            </a:fld>
            <a:endParaRPr lang="it-IT" altLang="en-US">
              <a:latin typeface="Arial" panose="020B0604020202020204" pitchFamily="34" charset="0"/>
            </a:endParaRPr>
          </a:p>
        </p:txBody>
      </p:sp>
      <p:sp>
        <p:nvSpPr>
          <p:cNvPr id="7172" name="Rectangle 2"/>
          <p:cNvSpPr>
            <a:spLocks noGrp="1" noRot="1" noChangeAspect="1" noChangeArrowheads="1" noTextEdit="1"/>
          </p:cNvSpPr>
          <p:nvPr>
            <p:ph type="sldImg"/>
          </p:nvPr>
        </p:nvSpPr>
        <p:spPr>
          <a:xfrm>
            <a:off x="85725" y="744538"/>
            <a:ext cx="6610350" cy="37195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3" name="Text Box 3"/>
          <p:cNvSpPr txBox="1">
            <a:spLocks noChangeArrowheads="1"/>
          </p:cNvSpPr>
          <p:nvPr/>
        </p:nvSpPr>
        <p:spPr bwMode="auto">
          <a:xfrm>
            <a:off x="677863" y="4711700"/>
            <a:ext cx="5426075" cy="446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1888650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8"/>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ClrTx/>
              <a:buFontTx/>
              <a:buNone/>
            </a:pPr>
            <a:fld id="{8DF674C3-4139-44ED-B30F-56DE86CB1311}" type="slidenum">
              <a:rPr lang="it-IT" altLang="en-US" smtClean="0">
                <a:latin typeface="Arial" panose="020B0604020202020204" pitchFamily="34" charset="0"/>
              </a:rPr>
              <a:pPr>
                <a:spcBef>
                  <a:spcPct val="0"/>
                </a:spcBef>
                <a:buClrTx/>
                <a:buFontTx/>
                <a:buNone/>
              </a:pPr>
              <a:t>3</a:t>
            </a:fld>
            <a:endParaRPr lang="it-IT" altLang="en-US">
              <a:latin typeface="Arial" panose="020B0604020202020204" pitchFamily="34" charset="0"/>
            </a:endParaRPr>
          </a:p>
        </p:txBody>
      </p:sp>
      <p:sp>
        <p:nvSpPr>
          <p:cNvPr id="9219" name="Text Box 1"/>
          <p:cNvSpPr txBox="1">
            <a:spLocks noChangeArrowheads="1"/>
          </p:cNvSpPr>
          <p:nvPr/>
        </p:nvSpPr>
        <p:spPr bwMode="auto">
          <a:xfrm>
            <a:off x="3840163" y="9420225"/>
            <a:ext cx="2940050"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7D04B6A0-8D13-40F7-9F0A-2A2820D3D1C2}" type="slidenum">
              <a:rPr lang="it-IT" altLang="en-US">
                <a:latin typeface="Arial" panose="020B0604020202020204" pitchFamily="34" charset="0"/>
              </a:rPr>
              <a:pPr algn="r" eaLnBrk="1" hangingPunct="1">
                <a:spcBef>
                  <a:spcPct val="0"/>
                </a:spcBef>
                <a:buClrTx/>
                <a:buFontTx/>
                <a:buNone/>
              </a:pPr>
              <a:t>3</a:t>
            </a:fld>
            <a:endParaRPr lang="it-IT" altLang="en-US">
              <a:latin typeface="Arial" panose="020B0604020202020204" pitchFamily="34" charset="0"/>
            </a:endParaRPr>
          </a:p>
        </p:txBody>
      </p:sp>
      <p:sp>
        <p:nvSpPr>
          <p:cNvPr id="9220" name="Rectangle 2"/>
          <p:cNvSpPr>
            <a:spLocks noGrp="1" noRot="1" noChangeAspect="1" noChangeArrowheads="1" noTextEdit="1"/>
          </p:cNvSpPr>
          <p:nvPr>
            <p:ph type="sldImg"/>
          </p:nvPr>
        </p:nvSpPr>
        <p:spPr>
          <a:xfrm>
            <a:off x="85725" y="744538"/>
            <a:ext cx="6610350" cy="37195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1" name="Text Box 3"/>
          <p:cNvSpPr txBox="1">
            <a:spLocks noChangeArrowheads="1"/>
          </p:cNvSpPr>
          <p:nvPr/>
        </p:nvSpPr>
        <p:spPr bwMode="auto">
          <a:xfrm>
            <a:off x="677863" y="4711700"/>
            <a:ext cx="5426075" cy="446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2737480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8"/>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ClrTx/>
              <a:buFontTx/>
              <a:buNone/>
            </a:pPr>
            <a:fld id="{7534230A-9502-4683-904C-6A6D99472E79}" type="slidenum">
              <a:rPr lang="it-IT" altLang="en-US" smtClean="0">
                <a:latin typeface="Arial" panose="020B0604020202020204" pitchFamily="34" charset="0"/>
              </a:rPr>
              <a:pPr>
                <a:spcBef>
                  <a:spcPct val="0"/>
                </a:spcBef>
                <a:buClrTx/>
                <a:buFontTx/>
                <a:buNone/>
              </a:pPr>
              <a:t>4</a:t>
            </a:fld>
            <a:endParaRPr lang="it-IT" altLang="en-US">
              <a:latin typeface="Arial" panose="020B0604020202020204" pitchFamily="34" charset="0"/>
            </a:endParaRPr>
          </a:p>
        </p:txBody>
      </p:sp>
      <p:sp>
        <p:nvSpPr>
          <p:cNvPr id="11267" name="Text Box 1"/>
          <p:cNvSpPr txBox="1">
            <a:spLocks noChangeArrowheads="1"/>
          </p:cNvSpPr>
          <p:nvPr/>
        </p:nvSpPr>
        <p:spPr bwMode="auto">
          <a:xfrm>
            <a:off x="3840163" y="9420225"/>
            <a:ext cx="2940050"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5982EF1-4D42-4886-A14D-A8480B74AC9E}" type="slidenum">
              <a:rPr lang="it-IT" altLang="en-US">
                <a:latin typeface="Arial" panose="020B0604020202020204" pitchFamily="34" charset="0"/>
              </a:rPr>
              <a:pPr algn="r" eaLnBrk="1" hangingPunct="1">
                <a:spcBef>
                  <a:spcPct val="0"/>
                </a:spcBef>
                <a:buClrTx/>
                <a:buFontTx/>
                <a:buNone/>
              </a:pPr>
              <a:t>4</a:t>
            </a:fld>
            <a:endParaRPr lang="it-IT" altLang="en-US">
              <a:latin typeface="Arial" panose="020B0604020202020204" pitchFamily="34" charset="0"/>
            </a:endParaRPr>
          </a:p>
        </p:txBody>
      </p:sp>
      <p:sp>
        <p:nvSpPr>
          <p:cNvPr id="11268" name="Rectangle 2"/>
          <p:cNvSpPr>
            <a:spLocks noGrp="1" noRot="1" noChangeAspect="1" noChangeArrowheads="1" noTextEdit="1"/>
          </p:cNvSpPr>
          <p:nvPr>
            <p:ph type="sldImg"/>
          </p:nvPr>
        </p:nvSpPr>
        <p:spPr>
          <a:xfrm>
            <a:off x="85725" y="744538"/>
            <a:ext cx="6610350" cy="37195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9" name="Text Box 3"/>
          <p:cNvSpPr txBox="1">
            <a:spLocks noChangeArrowheads="1"/>
          </p:cNvSpPr>
          <p:nvPr/>
        </p:nvSpPr>
        <p:spPr bwMode="auto">
          <a:xfrm>
            <a:off x="677863" y="4711700"/>
            <a:ext cx="5426075" cy="446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2075606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8"/>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ClrTx/>
              <a:buFontTx/>
              <a:buNone/>
            </a:pPr>
            <a:fld id="{B60F7CC0-048C-4C3A-B93B-04954F36EB9A}" type="slidenum">
              <a:rPr lang="it-IT" altLang="en-US" smtClean="0">
                <a:latin typeface="Arial" panose="020B0604020202020204" pitchFamily="34" charset="0"/>
              </a:rPr>
              <a:pPr>
                <a:spcBef>
                  <a:spcPct val="0"/>
                </a:spcBef>
                <a:buClrTx/>
                <a:buFontTx/>
                <a:buNone/>
              </a:pPr>
              <a:t>5</a:t>
            </a:fld>
            <a:endParaRPr lang="it-IT" altLang="en-US">
              <a:latin typeface="Arial" panose="020B0604020202020204" pitchFamily="34" charset="0"/>
            </a:endParaRPr>
          </a:p>
        </p:txBody>
      </p:sp>
      <p:sp>
        <p:nvSpPr>
          <p:cNvPr id="15363" name="Rectangle 1"/>
          <p:cNvSpPr>
            <a:spLocks noGrp="1" noRot="1" noChangeAspect="1" noChangeArrowheads="1" noTextEdit="1"/>
          </p:cNvSpPr>
          <p:nvPr>
            <p:ph type="sldImg"/>
          </p:nvPr>
        </p:nvSpPr>
        <p:spPr>
          <a:xfrm>
            <a:off x="85725" y="744538"/>
            <a:ext cx="6610350" cy="37195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Text Box 2"/>
          <p:cNvSpPr txBox="1">
            <a:spLocks noChangeArrowheads="1"/>
          </p:cNvSpPr>
          <p:nvPr/>
        </p:nvSpPr>
        <p:spPr bwMode="auto">
          <a:xfrm>
            <a:off x="677863" y="4711700"/>
            <a:ext cx="5426075" cy="446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2691279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8"/>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ClrTx/>
              <a:buFontTx/>
              <a:buNone/>
            </a:pPr>
            <a:fld id="{AD6DC7F3-0364-40BD-AA95-4A8AE3F3A610}" type="slidenum">
              <a:rPr lang="it-IT" altLang="en-US" smtClean="0">
                <a:latin typeface="Arial" panose="020B0604020202020204" pitchFamily="34" charset="0"/>
              </a:rPr>
              <a:pPr>
                <a:spcBef>
                  <a:spcPct val="0"/>
                </a:spcBef>
                <a:buClrTx/>
                <a:buFontTx/>
                <a:buNone/>
              </a:pPr>
              <a:t>6</a:t>
            </a:fld>
            <a:endParaRPr lang="it-IT" altLang="en-US">
              <a:latin typeface="Arial" panose="020B0604020202020204" pitchFamily="34" charset="0"/>
            </a:endParaRPr>
          </a:p>
        </p:txBody>
      </p:sp>
      <p:sp>
        <p:nvSpPr>
          <p:cNvPr id="17411" name="Rectangle 1"/>
          <p:cNvSpPr>
            <a:spLocks noGrp="1" noRot="1" noChangeAspect="1" noChangeArrowheads="1" noTextEdit="1"/>
          </p:cNvSpPr>
          <p:nvPr>
            <p:ph type="sldImg"/>
          </p:nvPr>
        </p:nvSpPr>
        <p:spPr>
          <a:xfrm>
            <a:off x="85725" y="744538"/>
            <a:ext cx="6610350" cy="37195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2" name="Text Box 2"/>
          <p:cNvSpPr txBox="1">
            <a:spLocks noChangeArrowheads="1"/>
          </p:cNvSpPr>
          <p:nvPr/>
        </p:nvSpPr>
        <p:spPr bwMode="auto">
          <a:xfrm>
            <a:off x="677863" y="4711700"/>
            <a:ext cx="5426075" cy="446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3689624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8"/>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ClrTx/>
              <a:buFontTx/>
              <a:buNone/>
            </a:pPr>
            <a:fld id="{D50415B5-896C-4251-B6AE-8CB5AFD6C350}" type="slidenum">
              <a:rPr lang="it-IT" altLang="en-US" smtClean="0">
                <a:latin typeface="Arial" panose="020B0604020202020204" pitchFamily="34" charset="0"/>
              </a:rPr>
              <a:pPr>
                <a:spcBef>
                  <a:spcPct val="0"/>
                </a:spcBef>
                <a:buClrTx/>
                <a:buFontTx/>
                <a:buNone/>
              </a:pPr>
              <a:t>7</a:t>
            </a:fld>
            <a:endParaRPr lang="it-IT" altLang="en-US">
              <a:latin typeface="Arial" panose="020B0604020202020204" pitchFamily="34" charset="0"/>
            </a:endParaRPr>
          </a:p>
        </p:txBody>
      </p:sp>
      <p:sp>
        <p:nvSpPr>
          <p:cNvPr id="19459" name="Rectangle 1"/>
          <p:cNvSpPr>
            <a:spLocks noGrp="1" noRot="1" noChangeAspect="1" noChangeArrowheads="1" noTextEdit="1"/>
          </p:cNvSpPr>
          <p:nvPr>
            <p:ph type="sldImg"/>
          </p:nvPr>
        </p:nvSpPr>
        <p:spPr>
          <a:xfrm>
            <a:off x="85725" y="744538"/>
            <a:ext cx="6610350" cy="37195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Text Box 2"/>
          <p:cNvSpPr txBox="1">
            <a:spLocks noChangeArrowheads="1"/>
          </p:cNvSpPr>
          <p:nvPr/>
        </p:nvSpPr>
        <p:spPr bwMode="auto">
          <a:xfrm>
            <a:off x="677863" y="4711700"/>
            <a:ext cx="5426075" cy="446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411058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8"/>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ClrTx/>
              <a:buFontTx/>
              <a:buNone/>
            </a:pPr>
            <a:fld id="{ED545152-E573-4979-A4EB-CAEDA515559B}" type="slidenum">
              <a:rPr lang="it-IT" altLang="en-US" smtClean="0">
                <a:latin typeface="Arial" panose="020B0604020202020204" pitchFamily="34" charset="0"/>
              </a:rPr>
              <a:pPr>
                <a:spcBef>
                  <a:spcPct val="0"/>
                </a:spcBef>
                <a:buClrTx/>
                <a:buFontTx/>
                <a:buNone/>
              </a:pPr>
              <a:t>8</a:t>
            </a:fld>
            <a:endParaRPr lang="it-IT" altLang="en-US">
              <a:latin typeface="Arial" panose="020B0604020202020204" pitchFamily="34" charset="0"/>
            </a:endParaRPr>
          </a:p>
        </p:txBody>
      </p:sp>
      <p:sp>
        <p:nvSpPr>
          <p:cNvPr id="21507" name="Rectangle 1"/>
          <p:cNvSpPr>
            <a:spLocks noGrp="1" noRot="1" noChangeAspect="1" noChangeArrowheads="1" noTextEdit="1"/>
          </p:cNvSpPr>
          <p:nvPr>
            <p:ph type="sldImg"/>
          </p:nvPr>
        </p:nvSpPr>
        <p:spPr>
          <a:xfrm>
            <a:off x="85725" y="744538"/>
            <a:ext cx="6610350" cy="37195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Text Box 2"/>
          <p:cNvSpPr txBox="1">
            <a:spLocks noChangeArrowheads="1"/>
          </p:cNvSpPr>
          <p:nvPr/>
        </p:nvSpPr>
        <p:spPr bwMode="auto">
          <a:xfrm>
            <a:off x="677863" y="4711700"/>
            <a:ext cx="5426075" cy="446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4172507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8"/>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ClrTx/>
              <a:buFontTx/>
              <a:buNone/>
            </a:pPr>
            <a:fld id="{8FBCD690-397A-4795-A4B5-4C937C591176}" type="slidenum">
              <a:rPr lang="it-IT" altLang="en-US" smtClean="0">
                <a:latin typeface="Arial" panose="020B0604020202020204" pitchFamily="34" charset="0"/>
              </a:rPr>
              <a:pPr>
                <a:spcBef>
                  <a:spcPct val="0"/>
                </a:spcBef>
                <a:buClrTx/>
                <a:buFontTx/>
                <a:buNone/>
              </a:pPr>
              <a:t>9</a:t>
            </a:fld>
            <a:endParaRPr lang="it-IT" altLang="en-US">
              <a:latin typeface="Arial" panose="020B0604020202020204" pitchFamily="34" charset="0"/>
            </a:endParaRPr>
          </a:p>
        </p:txBody>
      </p:sp>
      <p:sp>
        <p:nvSpPr>
          <p:cNvPr id="25603" name="Rectangle 1"/>
          <p:cNvSpPr>
            <a:spLocks noGrp="1" noRot="1" noChangeAspect="1" noChangeArrowheads="1" noTextEdit="1"/>
          </p:cNvSpPr>
          <p:nvPr>
            <p:ph type="sldImg"/>
          </p:nvPr>
        </p:nvSpPr>
        <p:spPr>
          <a:xfrm>
            <a:off x="85725" y="744538"/>
            <a:ext cx="6610350" cy="37195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4" name="Text Box 2"/>
          <p:cNvSpPr txBox="1">
            <a:spLocks noChangeArrowheads="1"/>
          </p:cNvSpPr>
          <p:nvPr/>
        </p:nvSpPr>
        <p:spPr bwMode="auto">
          <a:xfrm>
            <a:off x="677863" y="4711700"/>
            <a:ext cx="5426075" cy="446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834253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it-IT" dirty="0"/>
              <a:t>Fare clic per modificare lo stile del titolo</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38F8EE20-8D93-4912-83B2-2A6A49A20BD1}" type="datetime1">
              <a:rPr lang="en-US" smtClean="0"/>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B49DA34-149F-4E24-8810-8A0F05ED950A}" type="datetime1">
              <a:rPr lang="en-US" smtClean="0"/>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33211FD-8A77-4D4A-B986-AE4B2158AB3E}" type="datetime1">
              <a:rPr lang="en-US" smtClean="0"/>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7E37D579-C04F-4C5A-BADA-AADE3038F3DB}" type="datetime1">
              <a:rPr lang="en-US" smtClean="0"/>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stili del testo dello schema</a:t>
            </a:r>
          </a:p>
        </p:txBody>
      </p:sp>
      <p:sp>
        <p:nvSpPr>
          <p:cNvPr id="4" name="Date Placeholder 3"/>
          <p:cNvSpPr>
            <a:spLocks noGrp="1"/>
          </p:cNvSpPr>
          <p:nvPr>
            <p:ph type="dt" sz="half" idx="10"/>
          </p:nvPr>
        </p:nvSpPr>
        <p:spPr/>
        <p:txBody>
          <a:bodyPr/>
          <a:lstStyle/>
          <a:p>
            <a:fld id="{33F6B251-35D1-479C-ACCD-8519459F3071}" type="datetime1">
              <a:rPr lang="en-US" smtClean="0"/>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9EEED052-11B4-43F0-8BF6-012B2EB1401B}" type="datetime1">
              <a:rPr lang="en-US" smtClean="0"/>
              <a:t>5/25/2023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it-IT"/>
              <a:t>Fare clic per modificare lo stile del titolo</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Content Placeholder 3"/>
          <p:cNvSpPr>
            <a:spLocks noGrp="1"/>
          </p:cNvSpPr>
          <p:nvPr>
            <p:ph sz="half" idx="2"/>
          </p:nvPr>
        </p:nvSpPr>
        <p:spPr>
          <a:xfrm>
            <a:off x="839788" y="2505075"/>
            <a:ext cx="5157787"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Content Placeholder 5"/>
          <p:cNvSpPr>
            <a:spLocks noGrp="1"/>
          </p:cNvSpPr>
          <p:nvPr>
            <p:ph sz="quarter" idx="4"/>
          </p:nvPr>
        </p:nvSpPr>
        <p:spPr>
          <a:xfrm>
            <a:off x="6172200" y="2505075"/>
            <a:ext cx="5183188"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99F43006-DB36-450C-A048-13F59A378E0D}" type="datetime1">
              <a:rPr lang="en-US" smtClean="0"/>
              <a:t>5/25/2023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Date Placeholder 2"/>
          <p:cNvSpPr>
            <a:spLocks noGrp="1"/>
          </p:cNvSpPr>
          <p:nvPr>
            <p:ph type="dt" sz="half" idx="10"/>
          </p:nvPr>
        </p:nvSpPr>
        <p:spPr/>
        <p:txBody>
          <a:bodyPr/>
          <a:lstStyle/>
          <a:p>
            <a:fld id="{F2BF62B7-4230-4257-9C02-B6D6C1056495}" type="datetime1">
              <a:rPr lang="en-US" smtClean="0"/>
              <a:t>5/25/2023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20BC27-150D-4728-8DC1-9A8A719C9455}" type="datetime1">
              <a:rPr lang="en-US" smtClean="0"/>
              <a:t>5/25/2023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Date Placeholder 4"/>
          <p:cNvSpPr>
            <a:spLocks noGrp="1"/>
          </p:cNvSpPr>
          <p:nvPr>
            <p:ph type="dt" sz="half" idx="10"/>
          </p:nvPr>
        </p:nvSpPr>
        <p:spPr/>
        <p:txBody>
          <a:bodyPr/>
          <a:lstStyle/>
          <a:p>
            <a:fld id="{39C821EC-0167-4CD6-B357-53D1E8F77E8A}" type="datetime1">
              <a:rPr lang="en-US" smtClean="0"/>
              <a:t>5/25/2023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Date Placeholder 4"/>
          <p:cNvSpPr>
            <a:spLocks noGrp="1"/>
          </p:cNvSpPr>
          <p:nvPr>
            <p:ph type="dt" sz="half" idx="10"/>
          </p:nvPr>
        </p:nvSpPr>
        <p:spPr/>
        <p:txBody>
          <a:bodyPr/>
          <a:lstStyle/>
          <a:p>
            <a:fld id="{10D2C42C-3C7A-4B6F-B410-4E0554043F10}" type="datetime1">
              <a:rPr lang="en-US" smtClean="0"/>
              <a:t>5/25/2023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23446"/>
          </a:xfrm>
          <a:prstGeom prst="rect">
            <a:avLst/>
          </a:prstGeom>
        </p:spPr>
        <p:txBody>
          <a:bodyPr vert="horz" lIns="91440" tIns="45720" rIns="91440" bIns="45720" rtlCol="0" anchor="ctr">
            <a:normAutofit/>
          </a:bodyPr>
          <a:lstStyle/>
          <a:p>
            <a:r>
              <a:rPr lang="it-IT" dirty="0"/>
              <a:t>Fare clic per modificare lo stile del titolo</a:t>
            </a:r>
            <a:endParaRPr lang="en-US" dirty="0"/>
          </a:p>
        </p:txBody>
      </p:sp>
      <p:sp>
        <p:nvSpPr>
          <p:cNvPr id="3" name="Text Placeholder 2"/>
          <p:cNvSpPr>
            <a:spLocks noGrp="1"/>
          </p:cNvSpPr>
          <p:nvPr>
            <p:ph type="body" idx="1"/>
          </p:nvPr>
        </p:nvSpPr>
        <p:spPr>
          <a:xfrm>
            <a:off x="838200" y="1328057"/>
            <a:ext cx="10515600" cy="4848906"/>
          </a:xfrm>
          <a:prstGeom prst="rect">
            <a:avLst/>
          </a:prstGeom>
        </p:spPr>
        <p:txBody>
          <a:bodyPr vert="horz" lIns="91440" tIns="45720" rIns="91440" bIns="45720" rtlCol="0">
            <a:normAutofit/>
          </a:body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D5A5D2-0819-4153-987C-10633F792175}" type="datetime1">
              <a:rPr lang="en-US" smtClean="0"/>
              <a:t>5/25/2023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0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ourceforge.net/projects/dtn/" TargetMode="External"/><Relationship Id="rId7" Type="http://schemas.openxmlformats.org/officeDocument/2006/relationships/hyperlink" Target="https://gitlab.com/unibo-dtn/unibo-bp"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github.com/nasa/DTNME/tree/v1.2.0_Beta" TargetMode="External"/><Relationship Id="rId5" Type="http://schemas.openxmlformats.org/officeDocument/2006/relationships/hyperlink" Target="https://sourceforge.net/projects/ion-dtn/" TargetMode="External"/><Relationship Id="rId4" Type="http://schemas.openxmlformats.org/officeDocument/2006/relationships/hyperlink" Target="https://public.ccsds.org/Pubs/734x3b1.pdf"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gi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youtube.com/watch?v=SniWy7C_sh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u_FcvotChhU" TargetMode="External"/><Relationship Id="rId7" Type="http://schemas.openxmlformats.org/officeDocument/2006/relationships/hyperlink" Target="https://www.nasa.gov/mission_pages/station/research/news/space-station-science-highlights-15may23" TargetMode="External"/><Relationship Id="rId2" Type="http://schemas.openxmlformats.org/officeDocument/2006/relationships/hyperlink" Target="https://www.youtube.com/watch?v=tBVUTFPate0&amp;feature=emb_rel_end" TargetMode="External"/><Relationship Id="rId1" Type="http://schemas.openxmlformats.org/officeDocument/2006/relationships/slideLayout" Target="../slideLayouts/slideLayout2.xml"/><Relationship Id="rId6" Type="http://schemas.openxmlformats.org/officeDocument/2006/relationships/hyperlink" Target="https://www.youtube.com/watch?v=_T8cn2J13-4" TargetMode="External"/><Relationship Id="rId5" Type="http://schemas.openxmlformats.org/officeDocument/2006/relationships/hyperlink" Target="https://www.ansa.it/canale_scienza_tecnica/notizie/spazio_astronomia/2020/05/27/e-il-giorno-di-crew-dragon-lancio-storico-_7dc90760-e10d-4687-9c91-10a31cdaf389.html" TargetMode="External"/><Relationship Id="rId4" Type="http://schemas.openxmlformats.org/officeDocument/2006/relationships/hyperlink" Target="https://www.youtube.com/watch?v=YJ_2ABImQeU"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tools.ietf.org/html/draft-irtf-ipnrg-arch-0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tools.ietf.org/html/draft-irtf-ipnrg-arch-01"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datatracker.ietf.org/wg/dtn/charter/"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
          <p:cNvSpPr txBox="1">
            <a:spLocks noChangeArrowheads="1"/>
          </p:cNvSpPr>
          <p:nvPr/>
        </p:nvSpPr>
        <p:spPr bwMode="auto">
          <a:xfrm>
            <a:off x="2495550" y="1341438"/>
            <a:ext cx="4159250" cy="196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eaLnBrk="1" hangingPunct="1">
              <a:lnSpc>
                <a:spcPct val="100000"/>
              </a:lnSpc>
              <a:spcBef>
                <a:spcPct val="0"/>
              </a:spcBef>
              <a:spcAft>
                <a:spcPct val="0"/>
              </a:spcAft>
              <a:buClrTx/>
              <a:buFontTx/>
              <a:buNone/>
            </a:pPr>
            <a:endParaRPr lang="en-US" altLang="en-US" sz="3600" dirty="0">
              <a:solidFill>
                <a:srgbClr val="333399"/>
              </a:solidFill>
            </a:endParaRPr>
          </a:p>
        </p:txBody>
      </p:sp>
      <p:sp>
        <p:nvSpPr>
          <p:cNvPr id="4099" name="Text Box 2"/>
          <p:cNvSpPr txBox="1">
            <a:spLocks noChangeArrowheads="1"/>
          </p:cNvSpPr>
          <p:nvPr/>
        </p:nvSpPr>
        <p:spPr bwMode="auto">
          <a:xfrm>
            <a:off x="2235549" y="4915132"/>
            <a:ext cx="4032250"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gn="ctr">
              <a:lnSpc>
                <a:spcPct val="110000"/>
              </a:lnSpc>
              <a:spcBef>
                <a:spcPts val="400"/>
              </a:spcBef>
              <a:spcAft>
                <a:spcPts val="400"/>
              </a:spcAft>
              <a:buClrTx/>
              <a:buSzPct val="60000"/>
            </a:pPr>
            <a:endParaRPr lang="en-US" altLang="en-US" sz="1600" dirty="0"/>
          </a:p>
        </p:txBody>
      </p:sp>
      <p:pic>
        <p:nvPicPr>
          <p:cNvPr id="410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6350" y="1061690"/>
            <a:ext cx="4140200" cy="3209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Titolo 3"/>
          <p:cNvSpPr>
            <a:spLocks noGrp="1"/>
          </p:cNvSpPr>
          <p:nvPr>
            <p:ph type="ctrTitle"/>
          </p:nvPr>
        </p:nvSpPr>
        <p:spPr>
          <a:xfrm>
            <a:off x="1524000" y="1122363"/>
            <a:ext cx="5975350" cy="2387600"/>
          </a:xfrm>
        </p:spPr>
        <p:txBody>
          <a:bodyPr>
            <a:normAutofit fontScale="90000"/>
          </a:bodyPr>
          <a:lstStyle/>
          <a:p>
            <a:r>
              <a:rPr lang="en-US" altLang="en-US" dirty="0"/>
              <a:t>Delay/Disruption Tolerant Networking</a:t>
            </a:r>
            <a:endParaRPr lang="en-US" dirty="0"/>
          </a:p>
        </p:txBody>
      </p:sp>
      <p:sp>
        <p:nvSpPr>
          <p:cNvPr id="5" name="Sottotitolo 4"/>
          <p:cNvSpPr>
            <a:spLocks noGrp="1"/>
          </p:cNvSpPr>
          <p:nvPr>
            <p:ph type="subTitle" idx="1"/>
          </p:nvPr>
        </p:nvSpPr>
        <p:spPr>
          <a:xfrm>
            <a:off x="1524000" y="4505287"/>
            <a:ext cx="9144000" cy="1655762"/>
          </a:xfrm>
        </p:spPr>
        <p:txBody>
          <a:bodyPr>
            <a:normAutofit lnSpcReduction="10000"/>
          </a:bodyPr>
          <a:lstStyle/>
          <a:p>
            <a:r>
              <a:rPr lang="en-US" altLang="en-US" dirty="0"/>
              <a:t>Carlo Caini</a:t>
            </a:r>
          </a:p>
          <a:p>
            <a:r>
              <a:rPr lang="en-US" altLang="en-US" dirty="0"/>
              <a:t>carlo.caini@unibo.it</a:t>
            </a:r>
          </a:p>
          <a:p>
            <a:r>
              <a:rPr lang="en-US" altLang="en-US" dirty="0"/>
              <a:t/>
            </a:r>
            <a:br>
              <a:rPr lang="en-US" altLang="en-US" dirty="0"/>
            </a:br>
            <a:r>
              <a:rPr lang="en-US" altLang="en-US" dirty="0"/>
              <a:t>DEI/ARCES University of Bologna, Italy</a:t>
            </a:r>
          </a:p>
          <a:p>
            <a:endParaRPr lang="en-US" dirty="0"/>
          </a:p>
        </p:txBody>
      </p:sp>
    </p:spTree>
    <p:extLst>
      <p:ext uri="{BB962C8B-B14F-4D97-AF65-F5344CB8AC3E}">
        <p14:creationId xmlns:p14="http://schemas.microsoft.com/office/powerpoint/2010/main" val="428846583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Line 2"/>
          <p:cNvSpPr>
            <a:spLocks noChangeShapeType="1"/>
          </p:cNvSpPr>
          <p:nvPr/>
        </p:nvSpPr>
        <p:spPr bwMode="auto">
          <a:xfrm flipV="1">
            <a:off x="7535864" y="3357563"/>
            <a:ext cx="1081087" cy="1655762"/>
          </a:xfrm>
          <a:prstGeom prst="line">
            <a:avLst/>
          </a:prstGeom>
          <a:noFill/>
          <a:ln w="762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79" name="Line 3"/>
          <p:cNvSpPr>
            <a:spLocks noChangeShapeType="1"/>
          </p:cNvSpPr>
          <p:nvPr/>
        </p:nvSpPr>
        <p:spPr bwMode="auto">
          <a:xfrm>
            <a:off x="4727575" y="3284539"/>
            <a:ext cx="2376488" cy="1512887"/>
          </a:xfrm>
          <a:prstGeom prst="line">
            <a:avLst/>
          </a:prstGeom>
          <a:noFill/>
          <a:ln w="762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80" name="Line 4"/>
          <p:cNvSpPr>
            <a:spLocks noChangeShapeType="1"/>
          </p:cNvSpPr>
          <p:nvPr/>
        </p:nvSpPr>
        <p:spPr bwMode="auto">
          <a:xfrm flipV="1">
            <a:off x="3935414" y="3141664"/>
            <a:ext cx="720725" cy="1582737"/>
          </a:xfrm>
          <a:prstGeom prst="line">
            <a:avLst/>
          </a:prstGeom>
          <a:noFill/>
          <a:ln w="762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81" name="Line 5"/>
          <p:cNvSpPr>
            <a:spLocks noChangeShapeType="1"/>
          </p:cNvSpPr>
          <p:nvPr/>
        </p:nvSpPr>
        <p:spPr bwMode="auto">
          <a:xfrm>
            <a:off x="2351089" y="3429000"/>
            <a:ext cx="1368425" cy="1295400"/>
          </a:xfrm>
          <a:prstGeom prst="line">
            <a:avLst/>
          </a:prstGeom>
          <a:noFill/>
          <a:ln w="762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75782" name="Picture 6" descr="pc c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0238" y="2492376"/>
            <a:ext cx="552450"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3" name="Picture 7" descr="pc c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8025" y="2492376"/>
            <a:ext cx="552450"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4" name="Picture 8" descr="satell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388" y="2133600"/>
            <a:ext cx="1530350" cy="161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5" name="Rectangle 9"/>
          <p:cNvSpPr>
            <a:spLocks noChangeArrowheads="1"/>
          </p:cNvSpPr>
          <p:nvPr/>
        </p:nvSpPr>
        <p:spPr bwMode="auto">
          <a:xfrm>
            <a:off x="1703389" y="5805489"/>
            <a:ext cx="8785225" cy="504825"/>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700"/>
              </a:spcBef>
              <a:spcAft>
                <a:spcPts val="700"/>
              </a:spcAft>
              <a:buClr>
                <a:srgbClr val="000000"/>
              </a:buClr>
              <a:buSzPct val="100000"/>
              <a:buFont typeface="Times New Roman" panose="02020603050405020304" pitchFamily="18" charset="0"/>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ahoma" panose="020B0604030504040204" pitchFamily="34" charset="0"/>
                <a:ea typeface="Noto Sans CJK SC Regular" charset="0"/>
                <a:cs typeface="Noto Sans CJK SC Regular" charset="0"/>
              </a:defRPr>
            </a:lvl9pPr>
          </a:lstStyle>
          <a:p>
            <a:pPr algn="ctr" eaLnBrk="1" hangingPunct="1">
              <a:lnSpc>
                <a:spcPct val="100000"/>
              </a:lnSpc>
              <a:spcBef>
                <a:spcPct val="0"/>
              </a:spcBef>
              <a:spcAft>
                <a:spcPct val="0"/>
              </a:spcAft>
              <a:buClrTx/>
              <a:buSzTx/>
              <a:buFontTx/>
              <a:buNone/>
            </a:pPr>
            <a:r>
              <a:rPr lang="it-IT" altLang="it-IT" sz="2000">
                <a:solidFill>
                  <a:schemeClr val="tx1"/>
                </a:solidFill>
                <a:latin typeface="Arial Unicode MS" panose="020B0604020202020204" pitchFamily="34" charset="-128"/>
                <a:cs typeface="Arial Unicode MS" panose="020B0604020202020204" pitchFamily="34" charset="-128"/>
              </a:rPr>
              <a:t>Bundle Layer</a:t>
            </a:r>
          </a:p>
        </p:txBody>
      </p:sp>
      <p:sp>
        <p:nvSpPr>
          <p:cNvPr id="75786" name="Rectangle 10"/>
          <p:cNvSpPr>
            <a:spLocks noChangeArrowheads="1"/>
          </p:cNvSpPr>
          <p:nvPr/>
        </p:nvSpPr>
        <p:spPr bwMode="auto">
          <a:xfrm>
            <a:off x="2063750" y="3789363"/>
            <a:ext cx="215900" cy="215900"/>
          </a:xfrm>
          <a:prstGeom prst="rect">
            <a:avLst/>
          </a:prstGeom>
          <a:solidFill>
            <a:srgbClr val="000099"/>
          </a:solidFill>
          <a:ln>
            <a:noFill/>
          </a:ln>
          <a:effectLst/>
          <a:extLs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700"/>
              </a:spcBef>
              <a:spcAft>
                <a:spcPts val="700"/>
              </a:spcAft>
              <a:buClr>
                <a:srgbClr val="000000"/>
              </a:buClr>
              <a:buSzPct val="100000"/>
              <a:buFont typeface="Times New Roman" panose="02020603050405020304" pitchFamily="18" charset="0"/>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ahoma" panose="020B0604030504040204" pitchFamily="34" charset="0"/>
                <a:ea typeface="Noto Sans CJK SC Regular" charset="0"/>
                <a:cs typeface="Noto Sans CJK SC Regular" charset="0"/>
              </a:defRPr>
            </a:lvl9pPr>
          </a:lstStyle>
          <a:p>
            <a:pPr eaLnBrk="1" hangingPunct="1">
              <a:lnSpc>
                <a:spcPct val="100000"/>
              </a:lnSpc>
              <a:spcBef>
                <a:spcPct val="0"/>
              </a:spcBef>
              <a:spcAft>
                <a:spcPct val="0"/>
              </a:spcAft>
              <a:buClrTx/>
              <a:buSzTx/>
              <a:buFontTx/>
              <a:buNone/>
            </a:pPr>
            <a:endParaRPr lang="it-IT" altLang="it-IT" sz="1800">
              <a:solidFill>
                <a:schemeClr val="tx1"/>
              </a:solidFill>
              <a:latin typeface="Verdana" panose="020B0604030504040204" pitchFamily="34" charset="0"/>
            </a:endParaRPr>
          </a:p>
        </p:txBody>
      </p:sp>
      <p:sp>
        <p:nvSpPr>
          <p:cNvPr id="75787" name="Oval 11"/>
          <p:cNvSpPr>
            <a:spLocks noChangeArrowheads="1"/>
          </p:cNvSpPr>
          <p:nvPr/>
        </p:nvSpPr>
        <p:spPr bwMode="auto">
          <a:xfrm rot="4524665">
            <a:off x="5087938" y="2349501"/>
            <a:ext cx="576263" cy="576262"/>
          </a:xfrm>
          <a:prstGeom prst="ellipse">
            <a:avLst/>
          </a:prstGeom>
          <a:solidFill>
            <a:schemeClr val="hlink"/>
          </a:solidFill>
          <a:ln w="9525">
            <a:round/>
            <a:headEnd/>
            <a:tailEnd/>
          </a:ln>
          <a:effectLst/>
          <a:scene3d>
            <a:camera prst="legacyPerspectiveFront">
              <a:rot lat="18000000" lon="0" rev="0"/>
            </a:camera>
            <a:lightRig rig="legacyFlat4" dir="t"/>
          </a:scene3d>
          <a:sp3d extrusionH="887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lnSpc>
                <a:spcPct val="120000"/>
              </a:lnSpc>
              <a:spcBef>
                <a:spcPts val="700"/>
              </a:spcBef>
              <a:spcAft>
                <a:spcPts val="700"/>
              </a:spcAft>
              <a:buClr>
                <a:srgbClr val="000000"/>
              </a:buClr>
              <a:buSzPct val="100000"/>
              <a:buFont typeface="Times New Roman" panose="02020603050405020304" pitchFamily="18" charset="0"/>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ahoma" panose="020B0604030504040204" pitchFamily="34" charset="0"/>
                <a:ea typeface="Noto Sans CJK SC Regular" charset="0"/>
                <a:cs typeface="Noto Sans CJK SC Regular" charset="0"/>
              </a:defRPr>
            </a:lvl9pPr>
          </a:lstStyle>
          <a:p>
            <a:pPr eaLnBrk="1" hangingPunct="1">
              <a:lnSpc>
                <a:spcPct val="100000"/>
              </a:lnSpc>
              <a:spcBef>
                <a:spcPct val="0"/>
              </a:spcBef>
              <a:spcAft>
                <a:spcPct val="0"/>
              </a:spcAft>
              <a:buClrTx/>
              <a:buSzTx/>
              <a:buFontTx/>
              <a:buNone/>
            </a:pPr>
            <a:endParaRPr lang="it-IT" altLang="it-IT" sz="1800">
              <a:solidFill>
                <a:schemeClr val="tx1"/>
              </a:solidFill>
              <a:latin typeface="Verdana" panose="020B0604030504040204" pitchFamily="34" charset="0"/>
            </a:endParaRPr>
          </a:p>
        </p:txBody>
      </p:sp>
      <p:sp>
        <p:nvSpPr>
          <p:cNvPr id="75788" name="Rectangle 12"/>
          <p:cNvSpPr>
            <a:spLocks noChangeArrowheads="1"/>
          </p:cNvSpPr>
          <p:nvPr/>
        </p:nvSpPr>
        <p:spPr bwMode="auto">
          <a:xfrm>
            <a:off x="5303838" y="3789363"/>
            <a:ext cx="215900" cy="215900"/>
          </a:xfrm>
          <a:prstGeom prst="rect">
            <a:avLst/>
          </a:prstGeom>
          <a:solidFill>
            <a:srgbClr val="000099"/>
          </a:solidFill>
          <a:ln>
            <a:noFill/>
          </a:ln>
          <a:effectLst/>
          <a:extLs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700"/>
              </a:spcBef>
              <a:spcAft>
                <a:spcPts val="700"/>
              </a:spcAft>
              <a:buClr>
                <a:srgbClr val="000000"/>
              </a:buClr>
              <a:buSzPct val="100000"/>
              <a:buFont typeface="Times New Roman" panose="02020603050405020304" pitchFamily="18" charset="0"/>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ahoma" panose="020B0604030504040204" pitchFamily="34" charset="0"/>
                <a:ea typeface="Noto Sans CJK SC Regular" charset="0"/>
                <a:cs typeface="Noto Sans CJK SC Regular" charset="0"/>
              </a:defRPr>
            </a:lvl9pPr>
          </a:lstStyle>
          <a:p>
            <a:pPr eaLnBrk="1" hangingPunct="1">
              <a:lnSpc>
                <a:spcPct val="100000"/>
              </a:lnSpc>
              <a:spcBef>
                <a:spcPct val="0"/>
              </a:spcBef>
              <a:spcAft>
                <a:spcPct val="0"/>
              </a:spcAft>
              <a:buClrTx/>
              <a:buSzTx/>
              <a:buFontTx/>
              <a:buNone/>
            </a:pPr>
            <a:endParaRPr lang="it-IT" altLang="it-IT" sz="1800">
              <a:solidFill>
                <a:schemeClr val="tx1"/>
              </a:solidFill>
              <a:latin typeface="Verdana" panose="020B0604030504040204" pitchFamily="34" charset="0"/>
            </a:endParaRPr>
          </a:p>
        </p:txBody>
      </p:sp>
      <p:sp>
        <p:nvSpPr>
          <p:cNvPr id="75789" name="Oval 13"/>
          <p:cNvSpPr>
            <a:spLocks noChangeArrowheads="1"/>
          </p:cNvSpPr>
          <p:nvPr/>
        </p:nvSpPr>
        <p:spPr bwMode="auto">
          <a:xfrm rot="4524665">
            <a:off x="8975726" y="2420938"/>
            <a:ext cx="576262" cy="576263"/>
          </a:xfrm>
          <a:prstGeom prst="ellipse">
            <a:avLst/>
          </a:prstGeom>
          <a:solidFill>
            <a:schemeClr val="hlink"/>
          </a:solidFill>
          <a:ln w="9525">
            <a:round/>
            <a:headEnd/>
            <a:tailEnd/>
          </a:ln>
          <a:effectLst/>
          <a:scene3d>
            <a:camera prst="legacyPerspectiveFront">
              <a:rot lat="18000000" lon="0" rev="0"/>
            </a:camera>
            <a:lightRig rig="legacyFlat4" dir="t"/>
          </a:scene3d>
          <a:sp3d extrusionH="887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lnSpc>
                <a:spcPct val="120000"/>
              </a:lnSpc>
              <a:spcBef>
                <a:spcPts val="700"/>
              </a:spcBef>
              <a:spcAft>
                <a:spcPts val="700"/>
              </a:spcAft>
              <a:buClr>
                <a:srgbClr val="000000"/>
              </a:buClr>
              <a:buSzPct val="100000"/>
              <a:buFont typeface="Times New Roman" panose="02020603050405020304" pitchFamily="18" charset="0"/>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ahoma" panose="020B0604030504040204" pitchFamily="34" charset="0"/>
                <a:ea typeface="Noto Sans CJK SC Regular" charset="0"/>
                <a:cs typeface="Noto Sans CJK SC Regular" charset="0"/>
              </a:defRPr>
            </a:lvl9pPr>
          </a:lstStyle>
          <a:p>
            <a:pPr eaLnBrk="1" hangingPunct="1">
              <a:lnSpc>
                <a:spcPct val="100000"/>
              </a:lnSpc>
              <a:spcBef>
                <a:spcPct val="0"/>
              </a:spcBef>
              <a:spcAft>
                <a:spcPct val="0"/>
              </a:spcAft>
              <a:buClrTx/>
              <a:buSzTx/>
              <a:buFontTx/>
              <a:buNone/>
            </a:pPr>
            <a:endParaRPr lang="it-IT" altLang="it-IT" sz="1800">
              <a:solidFill>
                <a:schemeClr val="tx1"/>
              </a:solidFill>
              <a:latin typeface="Verdana" panose="020B0604030504040204" pitchFamily="34" charset="0"/>
            </a:endParaRPr>
          </a:p>
        </p:txBody>
      </p:sp>
      <p:pic>
        <p:nvPicPr>
          <p:cNvPr id="75790" name="Picture 14" descr="nuvol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7801" y="4005264"/>
            <a:ext cx="2208213"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Lst>
        </p:spPr>
      </p:pic>
      <p:pic>
        <p:nvPicPr>
          <p:cNvPr id="75791" name="Picture 15" descr="pianeti"/>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6275" y="4221163"/>
            <a:ext cx="12827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40" name="Rectangle 16"/>
          <p:cNvSpPr>
            <a:spLocks noGrp="1" noChangeArrowheads="1"/>
          </p:cNvSpPr>
          <p:nvPr>
            <p:ph type="title"/>
          </p:nvPr>
        </p:nvSpPr>
        <p:spPr/>
        <p:txBody>
          <a:bodyPr/>
          <a:lstStyle/>
          <a:p>
            <a:r>
              <a:rPr lang="it-IT" altLang="it-IT"/>
              <a:t>Bundle Transfer</a:t>
            </a:r>
          </a:p>
        </p:txBody>
      </p:sp>
      <p:sp>
        <p:nvSpPr>
          <p:cNvPr id="5" name="Segnaposto numero diapositiva 4"/>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27772705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75784"/>
                                        </p:tgtEl>
                                        <p:attrNameLst>
                                          <p:attrName>style.visibility</p:attrName>
                                        </p:attrNameLst>
                                      </p:cBhvr>
                                      <p:to>
                                        <p:strVal val="visible"/>
                                      </p:to>
                                    </p:set>
                                    <p:animEffect transition="in" filter="fade">
                                      <p:cBhvr>
                                        <p:cTn id="7" dur="500"/>
                                        <p:tgtEl>
                                          <p:spTgt spid="7578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5787"/>
                                        </p:tgtEl>
                                        <p:attrNameLst>
                                          <p:attrName>style.visibility</p:attrName>
                                        </p:attrNameLst>
                                      </p:cBhvr>
                                      <p:to>
                                        <p:strVal val="visible"/>
                                      </p:to>
                                    </p:set>
                                    <p:animEffect transition="in" filter="fade">
                                      <p:cBhvr>
                                        <p:cTn id="10" dur="500"/>
                                        <p:tgtEl>
                                          <p:spTgt spid="75787"/>
                                        </p:tgtEl>
                                      </p:cBhvr>
                                    </p:animEffect>
                                  </p:childTnLst>
                                </p:cTn>
                              </p:par>
                              <p:par>
                                <p:cTn id="11" presetID="10" presetClass="entr" presetSubtype="0" fill="hold" nodeType="withEffect">
                                  <p:stCondLst>
                                    <p:cond delay="0"/>
                                  </p:stCondLst>
                                  <p:childTnLst>
                                    <p:set>
                                      <p:cBhvr>
                                        <p:cTn id="12" dur="1" fill="hold">
                                          <p:stCondLst>
                                            <p:cond delay="0"/>
                                          </p:stCondLst>
                                        </p:cTn>
                                        <p:tgtEl>
                                          <p:spTgt spid="75782"/>
                                        </p:tgtEl>
                                        <p:attrNameLst>
                                          <p:attrName>style.visibility</p:attrName>
                                        </p:attrNameLst>
                                      </p:cBhvr>
                                      <p:to>
                                        <p:strVal val="visible"/>
                                      </p:to>
                                    </p:set>
                                    <p:animEffect transition="in" filter="fade">
                                      <p:cBhvr>
                                        <p:cTn id="13" dur="500"/>
                                        <p:tgtEl>
                                          <p:spTgt spid="7578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5789"/>
                                        </p:tgtEl>
                                        <p:attrNameLst>
                                          <p:attrName>style.visibility</p:attrName>
                                        </p:attrNameLst>
                                      </p:cBhvr>
                                      <p:to>
                                        <p:strVal val="visible"/>
                                      </p:to>
                                    </p:set>
                                    <p:animEffect transition="in" filter="fade">
                                      <p:cBhvr>
                                        <p:cTn id="16" dur="500"/>
                                        <p:tgtEl>
                                          <p:spTgt spid="75789"/>
                                        </p:tgtEl>
                                      </p:cBhvr>
                                    </p:animEffect>
                                  </p:childTnLst>
                                </p:cTn>
                              </p:par>
                              <p:par>
                                <p:cTn id="17" presetID="10" presetClass="entr" presetSubtype="0" fill="hold" nodeType="withEffect">
                                  <p:stCondLst>
                                    <p:cond delay="0"/>
                                  </p:stCondLst>
                                  <p:childTnLst>
                                    <p:set>
                                      <p:cBhvr>
                                        <p:cTn id="18" dur="1" fill="hold">
                                          <p:stCondLst>
                                            <p:cond delay="0"/>
                                          </p:stCondLst>
                                        </p:cTn>
                                        <p:tgtEl>
                                          <p:spTgt spid="75783"/>
                                        </p:tgtEl>
                                        <p:attrNameLst>
                                          <p:attrName>style.visibility</p:attrName>
                                        </p:attrNameLst>
                                      </p:cBhvr>
                                      <p:to>
                                        <p:strVal val="visible"/>
                                      </p:to>
                                    </p:set>
                                    <p:animEffect transition="in" filter="fade">
                                      <p:cBhvr>
                                        <p:cTn id="19" dur="500"/>
                                        <p:tgtEl>
                                          <p:spTgt spid="75783"/>
                                        </p:tgtEl>
                                      </p:cBhvr>
                                    </p:animEffect>
                                  </p:childTnLst>
                                </p:cTn>
                              </p:par>
                            </p:childTnLst>
                          </p:cTn>
                        </p:par>
                        <p:par>
                          <p:cTn id="20" fill="hold" nodeType="afterGroup">
                            <p:stCondLst>
                              <p:cond delay="500"/>
                            </p:stCondLst>
                            <p:childTnLst>
                              <p:par>
                                <p:cTn id="21" presetID="10" presetClass="entr" presetSubtype="0" fill="hold" nodeType="afterEffect">
                                  <p:stCondLst>
                                    <p:cond delay="0"/>
                                  </p:stCondLst>
                                  <p:childTnLst>
                                    <p:set>
                                      <p:cBhvr>
                                        <p:cTn id="22" dur="1" fill="hold">
                                          <p:stCondLst>
                                            <p:cond delay="0"/>
                                          </p:stCondLst>
                                        </p:cTn>
                                        <p:tgtEl>
                                          <p:spTgt spid="75791"/>
                                        </p:tgtEl>
                                        <p:attrNameLst>
                                          <p:attrName>style.visibility</p:attrName>
                                        </p:attrNameLst>
                                      </p:cBhvr>
                                      <p:to>
                                        <p:strVal val="visible"/>
                                      </p:to>
                                    </p:set>
                                    <p:animEffect transition="in" filter="fade">
                                      <p:cBhvr>
                                        <p:cTn id="23" dur="500"/>
                                        <p:tgtEl>
                                          <p:spTgt spid="75791"/>
                                        </p:tgtEl>
                                      </p:cBhvr>
                                    </p:animEffect>
                                  </p:childTnLst>
                                </p:cTn>
                              </p:par>
                              <p:par>
                                <p:cTn id="24" presetID="10" presetClass="entr" presetSubtype="0" fill="hold" nodeType="withEffect">
                                  <p:stCondLst>
                                    <p:cond delay="0"/>
                                  </p:stCondLst>
                                  <p:childTnLst>
                                    <p:set>
                                      <p:cBhvr>
                                        <p:cTn id="25" dur="1" fill="hold">
                                          <p:stCondLst>
                                            <p:cond delay="0"/>
                                          </p:stCondLst>
                                        </p:cTn>
                                        <p:tgtEl>
                                          <p:spTgt spid="75790"/>
                                        </p:tgtEl>
                                        <p:attrNameLst>
                                          <p:attrName>style.visibility</p:attrName>
                                        </p:attrNameLst>
                                      </p:cBhvr>
                                      <p:to>
                                        <p:strVal val="visible"/>
                                      </p:to>
                                    </p:set>
                                    <p:animEffect transition="in" filter="fade">
                                      <p:cBhvr>
                                        <p:cTn id="26" dur="500"/>
                                        <p:tgtEl>
                                          <p:spTgt spid="75790"/>
                                        </p:tgtEl>
                                      </p:cBhvr>
                                    </p:animEffect>
                                  </p:childTnLst>
                                </p:cTn>
                              </p:par>
                            </p:childTnLst>
                          </p:cTn>
                        </p:par>
                        <p:par>
                          <p:cTn id="27" fill="hold" nodeType="afterGroup">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75785"/>
                                        </p:tgtEl>
                                        <p:attrNameLst>
                                          <p:attrName>style.visibility</p:attrName>
                                        </p:attrNameLst>
                                      </p:cBhvr>
                                      <p:to>
                                        <p:strVal val="visible"/>
                                      </p:to>
                                    </p:set>
                                    <p:animEffect transition="in" filter="fade">
                                      <p:cBhvr>
                                        <p:cTn id="30" dur="500"/>
                                        <p:tgtEl>
                                          <p:spTgt spid="7578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5781"/>
                                        </p:tgtEl>
                                        <p:attrNameLst>
                                          <p:attrName>style.visibility</p:attrName>
                                        </p:attrNameLst>
                                      </p:cBhvr>
                                      <p:to>
                                        <p:strVal val="visible"/>
                                      </p:to>
                                    </p:set>
                                    <p:animEffect transition="in" filter="fade">
                                      <p:cBhvr>
                                        <p:cTn id="35" dur="500"/>
                                        <p:tgtEl>
                                          <p:spTgt spid="7578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5780"/>
                                        </p:tgtEl>
                                        <p:attrNameLst>
                                          <p:attrName>style.visibility</p:attrName>
                                        </p:attrNameLst>
                                      </p:cBhvr>
                                      <p:to>
                                        <p:strVal val="visible"/>
                                      </p:to>
                                    </p:set>
                                    <p:animEffect transition="in" filter="fade">
                                      <p:cBhvr>
                                        <p:cTn id="38" dur="500"/>
                                        <p:tgtEl>
                                          <p:spTgt spid="7578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75786"/>
                                        </p:tgtEl>
                                        <p:attrNameLst>
                                          <p:attrName>style.visibility</p:attrName>
                                        </p:attrNameLst>
                                      </p:cBhvr>
                                      <p:to>
                                        <p:strVal val="visible"/>
                                      </p:to>
                                    </p:set>
                                    <p:animEffect transition="in" filter="fade">
                                      <p:cBhvr>
                                        <p:cTn id="43" dur="500"/>
                                        <p:tgtEl>
                                          <p:spTgt spid="75786"/>
                                        </p:tgtEl>
                                      </p:cBhvr>
                                    </p:animEffect>
                                  </p:childTnLst>
                                </p:cTn>
                              </p:par>
                            </p:childTnLst>
                          </p:cTn>
                        </p:par>
                        <p:par>
                          <p:cTn id="44" fill="hold" nodeType="afterGroup">
                            <p:stCondLst>
                              <p:cond delay="500"/>
                            </p:stCondLst>
                            <p:childTnLst>
                              <p:par>
                                <p:cTn id="45" presetID="0" presetClass="path" presetSubtype="0" accel="50000" decel="50000" fill="hold" grpId="1" nodeType="afterEffect">
                                  <p:stCondLst>
                                    <p:cond delay="0"/>
                                  </p:stCondLst>
                                  <p:childTnLst>
                                    <p:animMotion origin="layout" path="M -3.33333E-6 -5.78035E-8 L -3.33333E-6 0.27792 " pathEditMode="relative" rAng="0" ptsTypes="AA">
                                      <p:cBhvr>
                                        <p:cTn id="46" dur="500" fill="hold"/>
                                        <p:tgtEl>
                                          <p:spTgt spid="75786"/>
                                        </p:tgtEl>
                                        <p:attrNameLst>
                                          <p:attrName>ppt_x</p:attrName>
                                          <p:attrName>ppt_y</p:attrName>
                                        </p:attrNameLst>
                                      </p:cBhvr>
                                      <p:rCtr x="0" y="13896"/>
                                    </p:animMotion>
                                  </p:childTnLst>
                                </p:cTn>
                              </p:par>
                            </p:childTnLst>
                          </p:cTn>
                        </p:par>
                        <p:par>
                          <p:cTn id="47" fill="hold" nodeType="afterGroup">
                            <p:stCondLst>
                              <p:cond delay="1000"/>
                            </p:stCondLst>
                            <p:childTnLst>
                              <p:par>
                                <p:cTn id="48" presetID="63" presetClass="path" presetSubtype="0" accel="50000" decel="50000" fill="hold" grpId="2" nodeType="afterEffect">
                                  <p:stCondLst>
                                    <p:cond delay="0"/>
                                  </p:stCondLst>
                                  <p:childTnLst>
                                    <p:animMotion origin="layout" path="M -3.33333E-6 0.27792 L 0.35834 0.27792 " pathEditMode="relative" rAng="0" ptsTypes="AA">
                                      <p:cBhvr>
                                        <p:cTn id="49" dur="500" fill="hold"/>
                                        <p:tgtEl>
                                          <p:spTgt spid="75786"/>
                                        </p:tgtEl>
                                        <p:attrNameLst>
                                          <p:attrName>ppt_x</p:attrName>
                                          <p:attrName>ppt_y</p:attrName>
                                        </p:attrNameLst>
                                      </p:cBhvr>
                                      <p:rCtr x="17917" y="0"/>
                                    </p:animMotion>
                                  </p:childTnLst>
                                </p:cTn>
                              </p:par>
                            </p:childTnLst>
                          </p:cTn>
                        </p:par>
                        <p:par>
                          <p:cTn id="50" fill="hold" nodeType="afterGroup">
                            <p:stCondLst>
                              <p:cond delay="1500"/>
                            </p:stCondLst>
                            <p:childTnLst>
                              <p:par>
                                <p:cTn id="51" presetID="0" presetClass="path" presetSubtype="0" accel="50000" decel="50000" fill="hold" grpId="3" nodeType="afterEffect">
                                  <p:stCondLst>
                                    <p:cond delay="0"/>
                                  </p:stCondLst>
                                  <p:childTnLst>
                                    <p:animMotion origin="layout" path="M 0.35834 0.27792 L 0.35834 -0.07861 " pathEditMode="relative" rAng="0" ptsTypes="AA">
                                      <p:cBhvr>
                                        <p:cTn id="52" dur="500" fill="hold"/>
                                        <p:tgtEl>
                                          <p:spTgt spid="75786"/>
                                        </p:tgtEl>
                                        <p:attrNameLst>
                                          <p:attrName>ppt_x</p:attrName>
                                          <p:attrName>ppt_y</p:attrName>
                                        </p:attrNameLst>
                                      </p:cBhvr>
                                      <p:rCtr x="0" y="-17827"/>
                                    </p:animMotion>
                                  </p:childTnLst>
                                </p:cTn>
                              </p:par>
                            </p:childTnLst>
                          </p:cTn>
                        </p:par>
                        <p:par>
                          <p:cTn id="53" fill="hold" nodeType="afterGroup">
                            <p:stCondLst>
                              <p:cond delay="2000"/>
                            </p:stCondLst>
                            <p:childTnLst>
                              <p:par>
                                <p:cTn id="54" presetID="1" presetClass="emph" presetSubtype="2" fill="hold" nodeType="afterEffect">
                                  <p:stCondLst>
                                    <p:cond delay="0"/>
                                  </p:stCondLst>
                                  <p:childTnLst>
                                    <p:animClr clrSpc="rgb" dir="cw">
                                      <p:cBhvr>
                                        <p:cTn id="55" dur="500" fill="hold"/>
                                        <p:tgtEl>
                                          <p:spTgt spid="75787"/>
                                        </p:tgtEl>
                                        <p:attrNameLst>
                                          <p:attrName>fillcolor</p:attrName>
                                        </p:attrNameLst>
                                      </p:cBhvr>
                                      <p:to>
                                        <a:srgbClr val="FF3300"/>
                                      </p:to>
                                    </p:animClr>
                                    <p:set>
                                      <p:cBhvr>
                                        <p:cTn id="56" dur="500" fill="hold"/>
                                        <p:tgtEl>
                                          <p:spTgt spid="75787"/>
                                        </p:tgtEl>
                                        <p:attrNameLst>
                                          <p:attrName>fill.type</p:attrName>
                                        </p:attrNameLst>
                                      </p:cBhvr>
                                      <p:to>
                                        <p:strVal val="solid"/>
                                      </p:to>
                                    </p:set>
                                    <p:set>
                                      <p:cBhvr>
                                        <p:cTn id="57" dur="500" fill="hold"/>
                                        <p:tgtEl>
                                          <p:spTgt spid="75787"/>
                                        </p:tgtEl>
                                        <p:attrNameLst>
                                          <p:attrName>fill.on</p:attrName>
                                        </p:attrNameLst>
                                      </p:cBhvr>
                                      <p:to>
                                        <p:strVal val="true"/>
                                      </p:to>
                                    </p:set>
                                  </p:childTnLst>
                                </p:cTn>
                              </p:par>
                            </p:childTnLst>
                          </p:cTn>
                        </p:par>
                        <p:par>
                          <p:cTn id="58" fill="hold" nodeType="afterGroup">
                            <p:stCondLst>
                              <p:cond delay="2500"/>
                            </p:stCondLst>
                            <p:childTnLst>
                              <p:par>
                                <p:cTn id="59" presetID="10" presetClass="exit" presetSubtype="0" fill="hold" grpId="1" nodeType="afterEffect">
                                  <p:stCondLst>
                                    <p:cond delay="0"/>
                                  </p:stCondLst>
                                  <p:childTnLst>
                                    <p:animEffect transition="out" filter="fade">
                                      <p:cBhvr>
                                        <p:cTn id="60" dur="500"/>
                                        <p:tgtEl>
                                          <p:spTgt spid="75781"/>
                                        </p:tgtEl>
                                      </p:cBhvr>
                                    </p:animEffect>
                                    <p:set>
                                      <p:cBhvr>
                                        <p:cTn id="61" dur="1" fill="hold">
                                          <p:stCondLst>
                                            <p:cond delay="499"/>
                                          </p:stCondLst>
                                        </p:cTn>
                                        <p:tgtEl>
                                          <p:spTgt spid="75781"/>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75780"/>
                                        </p:tgtEl>
                                      </p:cBhvr>
                                    </p:animEffect>
                                    <p:set>
                                      <p:cBhvr>
                                        <p:cTn id="64" dur="1" fill="hold">
                                          <p:stCondLst>
                                            <p:cond delay="499"/>
                                          </p:stCondLst>
                                        </p:cTn>
                                        <p:tgtEl>
                                          <p:spTgt spid="75780"/>
                                        </p:tgtEl>
                                        <p:attrNameLst>
                                          <p:attrName>style.visibility</p:attrName>
                                        </p:attrNameLst>
                                      </p:cBhvr>
                                      <p:to>
                                        <p:strVal val="hidden"/>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75779"/>
                                        </p:tgtEl>
                                        <p:attrNameLst>
                                          <p:attrName>style.visibility</p:attrName>
                                        </p:attrNameLst>
                                      </p:cBhvr>
                                      <p:to>
                                        <p:strVal val="visible"/>
                                      </p:to>
                                    </p:set>
                                    <p:animEffect transition="in" filter="fade">
                                      <p:cBhvr>
                                        <p:cTn id="69" dur="500"/>
                                        <p:tgtEl>
                                          <p:spTgt spid="7577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75778"/>
                                        </p:tgtEl>
                                        <p:attrNameLst>
                                          <p:attrName>style.visibility</p:attrName>
                                        </p:attrNameLst>
                                      </p:cBhvr>
                                      <p:to>
                                        <p:strVal val="visible"/>
                                      </p:to>
                                    </p:set>
                                    <p:animEffect transition="in" filter="fade">
                                      <p:cBhvr>
                                        <p:cTn id="72" dur="500"/>
                                        <p:tgtEl>
                                          <p:spTgt spid="75778"/>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75788"/>
                                        </p:tgtEl>
                                        <p:attrNameLst>
                                          <p:attrName>style.visibility</p:attrName>
                                        </p:attrNameLst>
                                      </p:cBhvr>
                                      <p:to>
                                        <p:strVal val="visible"/>
                                      </p:to>
                                    </p:set>
                                    <p:animEffect transition="in" filter="fade">
                                      <p:cBhvr>
                                        <p:cTn id="77" dur="500"/>
                                        <p:tgtEl>
                                          <p:spTgt spid="75788"/>
                                        </p:tgtEl>
                                      </p:cBhvr>
                                    </p:animEffect>
                                  </p:childTnLst>
                                </p:cTn>
                              </p:par>
                              <p:par>
                                <p:cTn id="78" presetID="1" presetClass="emph" presetSubtype="2" fill="hold" nodeType="withEffect">
                                  <p:stCondLst>
                                    <p:cond delay="0"/>
                                  </p:stCondLst>
                                  <p:childTnLst>
                                    <p:animClr clrSpc="rgb" dir="cw">
                                      <p:cBhvr>
                                        <p:cTn id="79" dur="500" fill="hold"/>
                                        <p:tgtEl>
                                          <p:spTgt spid="75787"/>
                                        </p:tgtEl>
                                        <p:attrNameLst>
                                          <p:attrName>fillcolor</p:attrName>
                                        </p:attrNameLst>
                                      </p:cBhvr>
                                      <p:to>
                                        <a:schemeClr val="hlink"/>
                                      </p:to>
                                    </p:animClr>
                                    <p:set>
                                      <p:cBhvr>
                                        <p:cTn id="80" dur="500" fill="hold"/>
                                        <p:tgtEl>
                                          <p:spTgt spid="75787"/>
                                        </p:tgtEl>
                                        <p:attrNameLst>
                                          <p:attrName>fill.type</p:attrName>
                                        </p:attrNameLst>
                                      </p:cBhvr>
                                      <p:to>
                                        <p:strVal val="solid"/>
                                      </p:to>
                                    </p:set>
                                    <p:set>
                                      <p:cBhvr>
                                        <p:cTn id="81" dur="500" fill="hold"/>
                                        <p:tgtEl>
                                          <p:spTgt spid="75787"/>
                                        </p:tgtEl>
                                        <p:attrNameLst>
                                          <p:attrName>fill.on</p:attrName>
                                        </p:attrNameLst>
                                      </p:cBhvr>
                                      <p:to>
                                        <p:strVal val="true"/>
                                      </p:to>
                                    </p:set>
                                  </p:childTnLst>
                                </p:cTn>
                              </p:par>
                            </p:childTnLst>
                          </p:cTn>
                        </p:par>
                        <p:par>
                          <p:cTn id="82" fill="hold" nodeType="afterGroup">
                            <p:stCondLst>
                              <p:cond delay="500"/>
                            </p:stCondLst>
                            <p:childTnLst>
                              <p:par>
                                <p:cTn id="83" presetID="0" presetClass="path" presetSubtype="0" accel="50000" decel="50000" fill="hold" grpId="1" nodeType="afterEffect">
                                  <p:stCondLst>
                                    <p:cond delay="0"/>
                                  </p:stCondLst>
                                  <p:childTnLst>
                                    <p:animMotion origin="layout" path="M 0.00399 -5.78035E-8 L 0.00399 0.27792 " pathEditMode="relative" rAng="0" ptsTypes="AA">
                                      <p:cBhvr>
                                        <p:cTn id="84" dur="500" fill="hold"/>
                                        <p:tgtEl>
                                          <p:spTgt spid="75788"/>
                                        </p:tgtEl>
                                        <p:attrNameLst>
                                          <p:attrName>ppt_x</p:attrName>
                                          <p:attrName>ppt_y</p:attrName>
                                        </p:attrNameLst>
                                      </p:cBhvr>
                                      <p:rCtr x="0" y="13896"/>
                                    </p:animMotion>
                                  </p:childTnLst>
                                </p:cTn>
                              </p:par>
                            </p:childTnLst>
                          </p:cTn>
                        </p:par>
                        <p:par>
                          <p:cTn id="85" fill="hold" nodeType="afterGroup">
                            <p:stCondLst>
                              <p:cond delay="1000"/>
                            </p:stCondLst>
                            <p:childTnLst>
                              <p:par>
                                <p:cTn id="86" presetID="63" presetClass="path" presetSubtype="0" accel="50000" decel="50000" fill="hold" grpId="2" nodeType="afterEffect">
                                  <p:stCondLst>
                                    <p:cond delay="0"/>
                                  </p:stCondLst>
                                  <p:childTnLst>
                                    <p:animMotion origin="layout" path="M 0.004 0.27792 L 0.42917 0.28301 " pathEditMode="relative" rAng="0" ptsTypes="AA">
                                      <p:cBhvr>
                                        <p:cTn id="87" dur="500" fill="hold"/>
                                        <p:tgtEl>
                                          <p:spTgt spid="75788"/>
                                        </p:tgtEl>
                                        <p:attrNameLst>
                                          <p:attrName>ppt_x</p:attrName>
                                          <p:attrName>ppt_y</p:attrName>
                                        </p:attrNameLst>
                                      </p:cBhvr>
                                      <p:rCtr x="21250" y="254"/>
                                    </p:animMotion>
                                  </p:childTnLst>
                                </p:cTn>
                              </p:par>
                            </p:childTnLst>
                          </p:cTn>
                        </p:par>
                        <p:par>
                          <p:cTn id="88" fill="hold" nodeType="afterGroup">
                            <p:stCondLst>
                              <p:cond delay="1500"/>
                            </p:stCondLst>
                            <p:childTnLst>
                              <p:par>
                                <p:cTn id="89" presetID="0" presetClass="path" presetSubtype="0" accel="50000" decel="50000" fill="hold" grpId="3" nodeType="afterEffect">
                                  <p:stCondLst>
                                    <p:cond delay="0"/>
                                  </p:stCondLst>
                                  <p:childTnLst>
                                    <p:animMotion origin="layout" path="M 0.42917 0.28301 L 0.42917 -0.07352 " pathEditMode="relative" rAng="0" ptsTypes="AA">
                                      <p:cBhvr>
                                        <p:cTn id="90" dur="500" fill="hold"/>
                                        <p:tgtEl>
                                          <p:spTgt spid="75788"/>
                                        </p:tgtEl>
                                        <p:attrNameLst>
                                          <p:attrName>ppt_x</p:attrName>
                                          <p:attrName>ppt_y</p:attrName>
                                        </p:attrNameLst>
                                      </p:cBhvr>
                                      <p:rCtr x="0" y="-17827"/>
                                    </p:animMotion>
                                  </p:childTnLst>
                                </p:cTn>
                              </p:par>
                            </p:childTnLst>
                          </p:cTn>
                        </p:par>
                        <p:par>
                          <p:cTn id="91" fill="hold" nodeType="afterGroup">
                            <p:stCondLst>
                              <p:cond delay="2000"/>
                            </p:stCondLst>
                            <p:childTnLst>
                              <p:par>
                                <p:cTn id="92" presetID="1" presetClass="emph" presetSubtype="2" fill="hold" nodeType="afterEffect">
                                  <p:stCondLst>
                                    <p:cond delay="0"/>
                                  </p:stCondLst>
                                  <p:childTnLst>
                                    <p:animClr clrSpc="rgb" dir="cw">
                                      <p:cBhvr>
                                        <p:cTn id="93" dur="500" fill="hold"/>
                                        <p:tgtEl>
                                          <p:spTgt spid="75789"/>
                                        </p:tgtEl>
                                        <p:attrNameLst>
                                          <p:attrName>fillcolor</p:attrName>
                                        </p:attrNameLst>
                                      </p:cBhvr>
                                      <p:to>
                                        <a:srgbClr val="FF3300"/>
                                      </p:to>
                                    </p:animClr>
                                    <p:set>
                                      <p:cBhvr>
                                        <p:cTn id="94" dur="500" fill="hold"/>
                                        <p:tgtEl>
                                          <p:spTgt spid="75789"/>
                                        </p:tgtEl>
                                        <p:attrNameLst>
                                          <p:attrName>fill.type</p:attrName>
                                        </p:attrNameLst>
                                      </p:cBhvr>
                                      <p:to>
                                        <p:strVal val="solid"/>
                                      </p:to>
                                    </p:set>
                                    <p:set>
                                      <p:cBhvr>
                                        <p:cTn id="95" dur="500" fill="hold"/>
                                        <p:tgtEl>
                                          <p:spTgt spid="75789"/>
                                        </p:tgtEl>
                                        <p:attrNameLst>
                                          <p:attrName>fill.on</p:attrName>
                                        </p:attrNameLst>
                                      </p:cBhvr>
                                      <p:to>
                                        <p:strVal val="true"/>
                                      </p:to>
                                    </p:set>
                                  </p:childTnLst>
                                </p:cTn>
                              </p:par>
                            </p:childTnLst>
                          </p:cTn>
                        </p:par>
                        <p:par>
                          <p:cTn id="96" fill="hold" nodeType="afterGroup">
                            <p:stCondLst>
                              <p:cond delay="2500"/>
                            </p:stCondLst>
                            <p:childTnLst>
                              <p:par>
                                <p:cTn id="97" presetID="10" presetClass="exit" presetSubtype="0" fill="hold" grpId="1" nodeType="afterEffect">
                                  <p:stCondLst>
                                    <p:cond delay="0"/>
                                  </p:stCondLst>
                                  <p:childTnLst>
                                    <p:animEffect transition="out" filter="fade">
                                      <p:cBhvr>
                                        <p:cTn id="98" dur="500"/>
                                        <p:tgtEl>
                                          <p:spTgt spid="75779"/>
                                        </p:tgtEl>
                                      </p:cBhvr>
                                    </p:animEffect>
                                    <p:set>
                                      <p:cBhvr>
                                        <p:cTn id="99" dur="1" fill="hold">
                                          <p:stCondLst>
                                            <p:cond delay="499"/>
                                          </p:stCondLst>
                                        </p:cTn>
                                        <p:tgtEl>
                                          <p:spTgt spid="75779"/>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75778"/>
                                        </p:tgtEl>
                                      </p:cBhvr>
                                    </p:animEffect>
                                    <p:set>
                                      <p:cBhvr>
                                        <p:cTn id="102" dur="1" fill="hold">
                                          <p:stCondLst>
                                            <p:cond delay="499"/>
                                          </p:stCondLst>
                                        </p:cTn>
                                        <p:tgtEl>
                                          <p:spTgt spid="757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animBg="1"/>
      <p:bldP spid="75778" grpId="1" animBg="1"/>
      <p:bldP spid="75779" grpId="0" animBg="1"/>
      <p:bldP spid="75779" grpId="1" animBg="1"/>
      <p:bldP spid="75780" grpId="0" animBg="1"/>
      <p:bldP spid="75780" grpId="1" animBg="1"/>
      <p:bldP spid="75781" grpId="0" animBg="1"/>
      <p:bldP spid="75781" grpId="1" animBg="1"/>
      <p:bldP spid="75785" grpId="0" animBg="1"/>
      <p:bldP spid="75786" grpId="0" animBg="1"/>
      <p:bldP spid="75786" grpId="1" animBg="1"/>
      <p:bldP spid="75786" grpId="2" animBg="1"/>
      <p:bldP spid="75786" grpId="3" animBg="1"/>
      <p:bldP spid="75787" grpId="0" animBg="1"/>
      <p:bldP spid="75788" grpId="0" animBg="1"/>
      <p:bldP spid="75788" grpId="1" animBg="1"/>
      <p:bldP spid="75788" grpId="2" animBg="1"/>
      <p:bldP spid="75788" grpId="3" animBg="1"/>
      <p:bldP spid="7578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4826" y="2636839"/>
            <a:ext cx="8742363" cy="33035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itolo 1"/>
          <p:cNvSpPr>
            <a:spLocks noGrp="1"/>
          </p:cNvSpPr>
          <p:nvPr>
            <p:ph type="title"/>
          </p:nvPr>
        </p:nvSpPr>
        <p:spPr/>
        <p:txBody>
          <a:bodyPr/>
          <a:lstStyle/>
          <a:p>
            <a:r>
              <a:rPr lang="en-US" altLang="en-US"/>
              <a:t>The TCP/IP architecture</a:t>
            </a:r>
            <a:endParaRPr lang="en-US" dirty="0"/>
          </a:p>
        </p:txBody>
      </p:sp>
      <p:sp>
        <p:nvSpPr>
          <p:cNvPr id="4" name="Segnaposto numero diapositiva 3"/>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243913420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088" y="2492375"/>
            <a:ext cx="7180262" cy="4235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itolo 1"/>
          <p:cNvSpPr>
            <a:spLocks noGrp="1"/>
          </p:cNvSpPr>
          <p:nvPr>
            <p:ph type="title"/>
          </p:nvPr>
        </p:nvSpPr>
        <p:spPr/>
        <p:txBody>
          <a:bodyPr/>
          <a:lstStyle/>
          <a:p>
            <a:r>
              <a:rPr lang="en-US" altLang="en-US"/>
              <a:t>The DTN architecture</a:t>
            </a:r>
            <a:endParaRPr lang="en-US" dirty="0"/>
          </a:p>
        </p:txBody>
      </p:sp>
      <p:sp>
        <p:nvSpPr>
          <p:cNvPr id="3" name="Segnaposto contenuto 2"/>
          <p:cNvSpPr>
            <a:spLocks noGrp="1"/>
          </p:cNvSpPr>
          <p:nvPr>
            <p:ph idx="1"/>
          </p:nvPr>
        </p:nvSpPr>
        <p:spPr/>
        <p:txBody>
          <a:bodyPr/>
          <a:lstStyle/>
          <a:p>
            <a:r>
              <a:rPr lang="en-US" altLang="en-US"/>
              <a:t>Note: between two DTN nodes, we can have many intermediate Layer 3 routers (not reported in the figure)</a:t>
            </a:r>
          </a:p>
          <a:p>
            <a:endParaRPr lang="en-US" dirty="0"/>
          </a:p>
        </p:txBody>
      </p:sp>
      <p:sp>
        <p:nvSpPr>
          <p:cNvPr id="6" name="Segnaposto numero diapositiva 5"/>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217972126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3935413" y="2276475"/>
            <a:ext cx="7772400" cy="492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lnSpc>
                <a:spcPct val="120000"/>
              </a:lnSpc>
              <a:spcBef>
                <a:spcPts val="700"/>
              </a:spcBef>
              <a:spcAft>
                <a:spcPts val="70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rgbClr val="000000"/>
                </a:solidFill>
                <a:latin typeface="Tahoma" panose="020B0604030504040204" pitchFamily="34" charset="0"/>
                <a:ea typeface="Noto Sans CJK SC Regular" charset="0"/>
                <a:cs typeface="Noto Sans CJK SC Regular" charset="0"/>
              </a:defRPr>
            </a:lvl1pPr>
            <a:lvl2pPr marL="739775" indent="-282575">
              <a:lnSpc>
                <a:spcPct val="120000"/>
              </a:lnSpc>
              <a:spcBef>
                <a:spcPts val="600"/>
              </a:spcBef>
              <a:spcAft>
                <a:spcPts val="60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Tahoma" panose="020B0604030504040204" pitchFamily="34" charset="0"/>
                <a:ea typeface="Noto Sans CJK SC Regular" charset="0"/>
                <a:cs typeface="Noto Sans CJK SC Regular" charset="0"/>
              </a:defRPr>
            </a:lvl9pPr>
          </a:lstStyle>
          <a:p>
            <a:pPr>
              <a:lnSpc>
                <a:spcPct val="100000"/>
              </a:lnSpc>
              <a:spcBef>
                <a:spcPts val="275"/>
              </a:spcBef>
              <a:spcAft>
                <a:spcPts val="275"/>
              </a:spcAft>
              <a:buClr>
                <a:srgbClr val="3333CC"/>
              </a:buClr>
              <a:buSzPct val="60000"/>
              <a:buFont typeface="Wingdings" panose="05000000000000000000" pitchFamily="2" charset="2"/>
              <a:buChar char=""/>
            </a:pPr>
            <a:endParaRPr lang="en-US" altLang="en-US" sz="1000"/>
          </a:p>
        </p:txBody>
      </p:sp>
      <p:sp>
        <p:nvSpPr>
          <p:cNvPr id="31748" name="Titolo 1"/>
          <p:cNvSpPr>
            <a:spLocks noGrp="1"/>
          </p:cNvSpPr>
          <p:nvPr>
            <p:ph type="title"/>
          </p:nvPr>
        </p:nvSpPr>
        <p:spPr/>
        <p:txBody>
          <a:bodyPr/>
          <a:lstStyle/>
          <a:p>
            <a:r>
              <a:rPr lang="en-US" altLang="en-US"/>
              <a:t>DTN evolution</a:t>
            </a:r>
          </a:p>
        </p:txBody>
      </p:sp>
      <p:sp>
        <p:nvSpPr>
          <p:cNvPr id="31749" name="Segnaposto contenuto 2"/>
          <p:cNvSpPr>
            <a:spLocks noGrp="1"/>
          </p:cNvSpPr>
          <p:nvPr>
            <p:ph idx="1"/>
          </p:nvPr>
        </p:nvSpPr>
        <p:spPr>
          <a:xfrm>
            <a:off x="838200" y="950665"/>
            <a:ext cx="10515600" cy="5423740"/>
          </a:xfrm>
        </p:spPr>
        <p:txBody>
          <a:bodyPr>
            <a:normAutofit fontScale="47500" lnSpcReduction="20000"/>
          </a:bodyPr>
          <a:lstStyle/>
          <a:p>
            <a:r>
              <a:rPr lang="en-US" altLang="en-US" dirty="0"/>
              <a:t>2007</a:t>
            </a:r>
          </a:p>
          <a:p>
            <a:pPr lvl="1"/>
            <a:r>
              <a:rPr lang="en-US" altLang="en-US" dirty="0"/>
              <a:t>RFC 4838: V. Cerf et al., Delay-Tolerant Networking Architecture, IETF RFC 4838, Apr. 2007</a:t>
            </a:r>
          </a:p>
          <a:p>
            <a:pPr lvl="1"/>
            <a:r>
              <a:rPr lang="en-US" altLang="en-US" dirty="0"/>
              <a:t>RFC 5050: K. Scott and S. Burleigh, Bundle Protocol Specification, IETF RFC 5050, Nov. 2007</a:t>
            </a:r>
          </a:p>
          <a:p>
            <a:r>
              <a:rPr lang="en-US" altLang="en-US" dirty="0"/>
              <a:t>2008</a:t>
            </a:r>
          </a:p>
          <a:p>
            <a:pPr lvl="1"/>
            <a:r>
              <a:rPr lang="en-US" altLang="en-US" dirty="0"/>
              <a:t>The Saratoga project at the University of Surrey: first to test the bundle protocol in space (LEO satellite)</a:t>
            </a:r>
          </a:p>
          <a:p>
            <a:pPr lvl="1"/>
            <a:r>
              <a:rPr lang="en-US" altLang="en-US" dirty="0"/>
              <a:t>First NASA experiments</a:t>
            </a:r>
          </a:p>
          <a:p>
            <a:r>
              <a:rPr lang="en-US" altLang="en-US" dirty="0"/>
              <a:t>2011</a:t>
            </a:r>
          </a:p>
          <a:p>
            <a:pPr lvl="1"/>
            <a:r>
              <a:rPr lang="en-US" altLang="en-US" dirty="0"/>
              <a:t>Many RFCs on DTN security, routing, and various other BP extensions. </a:t>
            </a:r>
          </a:p>
          <a:p>
            <a:pPr lvl="1"/>
            <a:r>
              <a:rPr lang="en-US" altLang="en-US" dirty="0"/>
              <a:t>CGR routing introduced</a:t>
            </a:r>
          </a:p>
          <a:p>
            <a:r>
              <a:rPr lang="en-US" altLang="en-US" dirty="0"/>
              <a:t>2012</a:t>
            </a:r>
          </a:p>
          <a:p>
            <a:pPr lvl="1"/>
            <a:r>
              <a:rPr lang="en-US" altLang="en-US" dirty="0"/>
              <a:t>DTN2 Bundle Layer Reference Implementation  2.9 released (and no more updated…) </a:t>
            </a:r>
            <a:r>
              <a:rPr lang="en-US" altLang="en-US" dirty="0">
                <a:hlinkClick r:id="rId3"/>
              </a:rPr>
              <a:t>https://sourceforge.net/projects/dtn/</a:t>
            </a:r>
            <a:endParaRPr lang="en-US" altLang="en-US" dirty="0"/>
          </a:p>
          <a:p>
            <a:r>
              <a:rPr lang="en-US" altLang="en-US" dirty="0"/>
              <a:t>2015</a:t>
            </a:r>
          </a:p>
          <a:p>
            <a:pPr lvl="1"/>
            <a:r>
              <a:rPr lang="en-US" altLang="en-US" dirty="0"/>
              <a:t>Start of IETF (“Engineering”) standardization</a:t>
            </a:r>
          </a:p>
          <a:p>
            <a:pPr lvl="1"/>
            <a:r>
              <a:rPr lang="en-US" altLang="en-US" dirty="0"/>
              <a:t>CCSDS tests on BP interoperability (DTN2&amp;ION) successful</a:t>
            </a:r>
          </a:p>
          <a:p>
            <a:r>
              <a:rPr lang="en-US" altLang="en-US" dirty="0"/>
              <a:t>2019</a:t>
            </a:r>
          </a:p>
          <a:p>
            <a:pPr lvl="1"/>
            <a:r>
              <a:rPr lang="en-US" altLang="en-US" dirty="0"/>
              <a:t>Experiments with International Space Station</a:t>
            </a:r>
          </a:p>
          <a:p>
            <a:pPr lvl="1"/>
            <a:r>
              <a:rPr lang="en-US" altLang="en-US" dirty="0"/>
              <a:t>CCSDS SABR (CGR) </a:t>
            </a:r>
            <a:r>
              <a:rPr lang="en-US" altLang="en-US" dirty="0">
                <a:hlinkClick r:id="rId4"/>
              </a:rPr>
              <a:t>https://public.ccsds.org/Pubs/734x3b1.pdf</a:t>
            </a:r>
            <a:endParaRPr lang="en-US" altLang="en-US" dirty="0"/>
          </a:p>
          <a:p>
            <a:r>
              <a:rPr lang="en-US" altLang="en-US" dirty="0"/>
              <a:t>2022</a:t>
            </a:r>
          </a:p>
          <a:p>
            <a:pPr lvl="1"/>
            <a:r>
              <a:rPr lang="en-US" altLang="en-US" dirty="0"/>
              <a:t>RFC 9171: S. Burleigh, K. Fall, E. </a:t>
            </a:r>
            <a:r>
              <a:rPr lang="en-US" altLang="en-US" dirty="0" err="1"/>
              <a:t>Birrane</a:t>
            </a:r>
            <a:r>
              <a:rPr lang="en-US" altLang="en-US" dirty="0"/>
              <a:t> “Bundle Protocol Version 7”, IETF RFC 9171, Jan. 2022</a:t>
            </a:r>
          </a:p>
          <a:p>
            <a:pPr lvl="1"/>
            <a:r>
              <a:rPr lang="en-US" altLang="en-US" dirty="0"/>
              <a:t>Inter regional routing introduced</a:t>
            </a:r>
          </a:p>
          <a:p>
            <a:r>
              <a:rPr lang="en-US" altLang="en-US" dirty="0"/>
              <a:t>2023</a:t>
            </a:r>
          </a:p>
          <a:p>
            <a:pPr lvl="1"/>
            <a:r>
              <a:rPr lang="en-US" altLang="en-US" dirty="0"/>
              <a:t>ION 4.1.2, DTN protocol Implementation released by NASA-JPL </a:t>
            </a:r>
            <a:r>
              <a:rPr lang="en-US" altLang="en-US" dirty="0">
                <a:hlinkClick r:id="rId5"/>
              </a:rPr>
              <a:t>https://sourceforge.net/projects/ion-dtn/</a:t>
            </a:r>
            <a:endParaRPr lang="en-US" altLang="en-US" dirty="0"/>
          </a:p>
          <a:p>
            <a:pPr lvl="1"/>
            <a:r>
              <a:rPr lang="en-US" altLang="en-US" dirty="0"/>
              <a:t>DTNME 1.2.0 beta (DTN2 fork, by NASA-MSFC) </a:t>
            </a:r>
            <a:r>
              <a:rPr lang="en-US" altLang="en-US" dirty="0">
                <a:hlinkClick r:id="rId6"/>
              </a:rPr>
              <a:t>https://github.com/nasa/DTNME/tree/v1.2.0_Beta</a:t>
            </a:r>
            <a:endParaRPr lang="en-US" altLang="en-US" dirty="0"/>
          </a:p>
          <a:p>
            <a:pPr lvl="1"/>
            <a:r>
              <a:rPr lang="en-US" altLang="en-US" dirty="0"/>
              <a:t>Unibo-BP </a:t>
            </a:r>
            <a:r>
              <a:rPr lang="en-US" altLang="en-US" dirty="0">
                <a:hlinkClick r:id="rId7"/>
              </a:rPr>
              <a:t>https://gitlab.com/unibo-dtn/unibo-bp</a:t>
            </a:r>
            <a:endParaRPr lang="en-US" altLang="en-US" dirty="0"/>
          </a:p>
        </p:txBody>
      </p:sp>
      <p:sp>
        <p:nvSpPr>
          <p:cNvPr id="4" name="Segnaposto numero diapositiva 3"/>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167369504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altLang="en-US" dirty="0"/>
              <a:t>Research prospects</a:t>
            </a:r>
            <a:endParaRPr lang="en-US" dirty="0"/>
          </a:p>
        </p:txBody>
      </p:sp>
      <p:sp>
        <p:nvSpPr>
          <p:cNvPr id="3" name="Segnaposto contenuto 2"/>
          <p:cNvSpPr>
            <a:spLocks noGrp="1"/>
          </p:cNvSpPr>
          <p:nvPr>
            <p:ph idx="1"/>
          </p:nvPr>
        </p:nvSpPr>
        <p:spPr/>
        <p:txBody>
          <a:bodyPr/>
          <a:lstStyle/>
          <a:p>
            <a:r>
              <a:rPr lang="en-US" altLang="en-US" dirty="0"/>
              <a:t>Scientific challenge</a:t>
            </a:r>
          </a:p>
          <a:p>
            <a:pPr lvl="1"/>
            <a:r>
              <a:rPr lang="en-US" altLang="en-US" dirty="0"/>
              <a:t>Open issues: LTP (transport protocol for space links), routing, security, congestion control. </a:t>
            </a:r>
          </a:p>
          <a:p>
            <a:r>
              <a:rPr lang="en-US" altLang="en-US" dirty="0"/>
              <a:t>Future prospects</a:t>
            </a:r>
          </a:p>
          <a:p>
            <a:pPr lvl="1"/>
            <a:r>
              <a:rPr lang="en-US" altLang="en-US" dirty="0"/>
              <a:t>Interplanetary Internet and Space Communications</a:t>
            </a:r>
          </a:p>
          <a:p>
            <a:pPr lvl="1"/>
            <a:r>
              <a:rPr lang="en-US" altLang="en-US" dirty="0"/>
              <a:t>Aeronautical communications?</a:t>
            </a:r>
          </a:p>
          <a:p>
            <a:pPr lvl="1"/>
            <a:r>
              <a:rPr lang="en-US" altLang="en-US" dirty="0"/>
              <a:t>Smartphones?</a:t>
            </a:r>
          </a:p>
          <a:p>
            <a:pPr lvl="1"/>
            <a:r>
              <a:rPr lang="en-US" altLang="en-US" dirty="0"/>
              <a:t>Internet of Things?</a:t>
            </a:r>
          </a:p>
          <a:p>
            <a:pPr lvl="1"/>
            <a:r>
              <a:rPr lang="en-US" altLang="en-US" dirty="0"/>
              <a:t>Others? </a:t>
            </a:r>
          </a:p>
          <a:p>
            <a:endParaRPr lang="en-US" dirty="0"/>
          </a:p>
        </p:txBody>
      </p:sp>
      <p:sp>
        <p:nvSpPr>
          <p:cNvPr id="6" name="Segnaposto numero diapositiva 5"/>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193801636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Text Box 3"/>
          <p:cNvSpPr txBox="1">
            <a:spLocks noChangeArrowheads="1"/>
          </p:cNvSpPr>
          <p:nvPr/>
        </p:nvSpPr>
        <p:spPr bwMode="auto">
          <a:xfrm>
            <a:off x="8566150" y="6381750"/>
            <a:ext cx="1905000" cy="31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gn="r" eaLnBrk="1" hangingPunct="1">
              <a:lnSpc>
                <a:spcPct val="100000"/>
              </a:lnSpc>
              <a:spcBef>
                <a:spcPct val="0"/>
              </a:spcBef>
              <a:spcAft>
                <a:spcPct val="0"/>
              </a:spcAft>
              <a:buClrTx/>
              <a:buSzPct val="60000"/>
              <a:buFontTx/>
              <a:buNone/>
            </a:pPr>
            <a:fld id="{A2E49DD9-BEED-4FE6-BA18-48479224C1F3}" type="slidenum">
              <a:rPr lang="en-US" altLang="en-US" sz="1400"/>
              <a:pPr algn="r" eaLnBrk="1" hangingPunct="1">
                <a:lnSpc>
                  <a:spcPct val="100000"/>
                </a:lnSpc>
                <a:spcBef>
                  <a:spcPct val="0"/>
                </a:spcBef>
                <a:spcAft>
                  <a:spcPct val="0"/>
                </a:spcAft>
                <a:buClrTx/>
                <a:buSzPct val="60000"/>
                <a:buFontTx/>
                <a:buNone/>
              </a:pPr>
              <a:t>15</a:t>
            </a:fld>
            <a:endParaRPr lang="en-US" altLang="en-US" sz="1400"/>
          </a:p>
        </p:txBody>
      </p:sp>
      <p:sp>
        <p:nvSpPr>
          <p:cNvPr id="2" name="Titolo 1"/>
          <p:cNvSpPr>
            <a:spLocks noGrp="1"/>
          </p:cNvSpPr>
          <p:nvPr>
            <p:ph type="title"/>
          </p:nvPr>
        </p:nvSpPr>
        <p:spPr/>
        <p:txBody>
          <a:bodyPr/>
          <a:lstStyle/>
          <a:p>
            <a:r>
              <a:rPr lang="en-US" altLang="en-US" dirty="0"/>
              <a:t>Unibo research activity</a:t>
            </a:r>
            <a:endParaRPr lang="en-US" dirty="0"/>
          </a:p>
        </p:txBody>
      </p:sp>
      <p:sp>
        <p:nvSpPr>
          <p:cNvPr id="3" name="Segnaposto contenuto 2"/>
          <p:cNvSpPr>
            <a:spLocks noGrp="1"/>
          </p:cNvSpPr>
          <p:nvPr>
            <p:ph idx="1"/>
          </p:nvPr>
        </p:nvSpPr>
        <p:spPr/>
        <p:txBody>
          <a:bodyPr>
            <a:normAutofit/>
          </a:bodyPr>
          <a:lstStyle/>
          <a:p>
            <a:r>
              <a:rPr lang="en-US" altLang="en-US" dirty="0"/>
              <a:t>Research topics</a:t>
            </a:r>
          </a:p>
          <a:p>
            <a:pPr lvl="1"/>
            <a:r>
              <a:rPr lang="en-US" altLang="en-US" dirty="0"/>
              <a:t>DTN protocols</a:t>
            </a:r>
          </a:p>
          <a:p>
            <a:pPr lvl="2"/>
            <a:r>
              <a:rPr lang="en-US" altLang="en-US" dirty="0"/>
              <a:t>Unibo-BP</a:t>
            </a:r>
          </a:p>
          <a:p>
            <a:pPr lvl="2"/>
            <a:r>
              <a:rPr lang="en-US" altLang="en-US" dirty="0"/>
              <a:t>Unibo-LTP</a:t>
            </a:r>
          </a:p>
          <a:p>
            <a:pPr lvl="1"/>
            <a:r>
              <a:rPr lang="en-US" altLang="en-US" dirty="0"/>
              <a:t>DTN Routing</a:t>
            </a:r>
          </a:p>
          <a:p>
            <a:pPr lvl="2"/>
            <a:r>
              <a:rPr lang="en-US" altLang="en-US" dirty="0"/>
              <a:t>Unibo-CGR </a:t>
            </a:r>
          </a:p>
          <a:p>
            <a:pPr lvl="2"/>
            <a:r>
              <a:rPr lang="en-US" altLang="en-US" dirty="0"/>
              <a:t>Inter-regional routing</a:t>
            </a:r>
          </a:p>
          <a:p>
            <a:pPr lvl="1"/>
            <a:r>
              <a:rPr lang="en-US" altLang="en-US" dirty="0"/>
              <a:t>DTN applications (</a:t>
            </a:r>
            <a:r>
              <a:rPr lang="en-US" altLang="en-US" dirty="0" err="1"/>
              <a:t>DTNsuite</a:t>
            </a:r>
            <a:r>
              <a:rPr lang="en-US" altLang="en-US" dirty="0"/>
              <a:t>)</a:t>
            </a:r>
          </a:p>
          <a:p>
            <a:pPr lvl="2"/>
            <a:r>
              <a:rPr lang="en-US" altLang="en-US" dirty="0"/>
              <a:t>Unified API</a:t>
            </a:r>
          </a:p>
          <a:p>
            <a:pPr lvl="2"/>
            <a:r>
              <a:rPr lang="en-US" altLang="en-US" dirty="0"/>
              <a:t>DTNperf etc.</a:t>
            </a:r>
          </a:p>
        </p:txBody>
      </p:sp>
      <p:sp>
        <p:nvSpPr>
          <p:cNvPr id="6" name="Segnaposto numero diapositiva 5"/>
          <p:cNvSpPr>
            <a:spLocks noGrp="1"/>
          </p:cNvSpPr>
          <p:nvPr>
            <p:ph type="sldNum" sz="quarter" idx="12"/>
          </p:nvPr>
        </p:nvSpPr>
        <p:spPr/>
        <p:txBody>
          <a:bodyPr/>
          <a:lstStyle/>
          <a:p>
            <a:fld id="{48F63A3B-78C7-47BE-AE5E-E10140E04643}" type="slidenum">
              <a:rPr lang="en-US" smtClean="0"/>
              <a:t>15</a:t>
            </a:fld>
            <a:endParaRPr lang="en-US" dirty="0"/>
          </a:p>
        </p:txBody>
      </p:sp>
      <p:pic>
        <p:nvPicPr>
          <p:cNvPr id="7" name="Immagine 6">
            <a:extLst>
              <a:ext uri="{FF2B5EF4-FFF2-40B4-BE49-F238E27FC236}">
                <a16:creationId xmlns:a16="http://schemas.microsoft.com/office/drawing/2014/main" id="{788CDF1A-25A2-4C87-B748-6387736FC7C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82891" y="1367722"/>
            <a:ext cx="5718742" cy="3636985"/>
          </a:xfrm>
          <a:prstGeom prst="rect">
            <a:avLst/>
          </a:prstGeom>
          <a:noFill/>
        </p:spPr>
      </p:pic>
    </p:spTree>
    <p:extLst>
      <p:ext uri="{BB962C8B-B14F-4D97-AF65-F5344CB8AC3E}">
        <p14:creationId xmlns:p14="http://schemas.microsoft.com/office/powerpoint/2010/main" val="205895559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2400" y="5029200"/>
            <a:ext cx="1828800" cy="1828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789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7851" y="1916114"/>
            <a:ext cx="2016125" cy="20161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789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6950" y="2060575"/>
            <a:ext cx="1828800" cy="1828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7894" name="Text Box 5"/>
          <p:cNvSpPr txBox="1">
            <a:spLocks noChangeArrowheads="1"/>
          </p:cNvSpPr>
          <p:nvPr/>
        </p:nvSpPr>
        <p:spPr bwMode="auto">
          <a:xfrm>
            <a:off x="1847850" y="3860801"/>
            <a:ext cx="2305050" cy="7716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nSpc>
                <a:spcPct val="100000"/>
              </a:lnSpc>
              <a:spcBef>
                <a:spcPts val="2750"/>
              </a:spcBef>
              <a:spcAft>
                <a:spcPct val="0"/>
              </a:spcAft>
              <a:buClrTx/>
              <a:buSzPct val="60000"/>
            </a:pPr>
            <a:r>
              <a:rPr lang="en-US" altLang="en-US" sz="4400"/>
              <a:t>Client</a:t>
            </a:r>
          </a:p>
        </p:txBody>
      </p:sp>
      <p:sp>
        <p:nvSpPr>
          <p:cNvPr id="37895" name="Text Box 6"/>
          <p:cNvSpPr txBox="1">
            <a:spLocks noChangeArrowheads="1"/>
          </p:cNvSpPr>
          <p:nvPr/>
        </p:nvSpPr>
        <p:spPr bwMode="auto">
          <a:xfrm>
            <a:off x="8616950" y="3789364"/>
            <a:ext cx="2051050" cy="7716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nSpc>
                <a:spcPct val="100000"/>
              </a:lnSpc>
              <a:spcBef>
                <a:spcPts val="2750"/>
              </a:spcBef>
              <a:spcAft>
                <a:spcPct val="0"/>
              </a:spcAft>
              <a:buClrTx/>
              <a:buSzPct val="60000"/>
            </a:pPr>
            <a:r>
              <a:rPr lang="en-US" altLang="en-US" sz="4400"/>
              <a:t>Server</a:t>
            </a:r>
          </a:p>
        </p:txBody>
      </p:sp>
      <p:sp>
        <p:nvSpPr>
          <p:cNvPr id="37896" name="Text Box 7"/>
          <p:cNvSpPr txBox="1">
            <a:spLocks noChangeArrowheads="1"/>
          </p:cNvSpPr>
          <p:nvPr/>
        </p:nvSpPr>
        <p:spPr bwMode="auto">
          <a:xfrm>
            <a:off x="2460625" y="5400676"/>
            <a:ext cx="2376488" cy="7716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nSpc>
                <a:spcPct val="100000"/>
              </a:lnSpc>
              <a:spcBef>
                <a:spcPts val="2750"/>
              </a:spcBef>
              <a:spcAft>
                <a:spcPct val="0"/>
              </a:spcAft>
              <a:buClrTx/>
              <a:buSzPct val="60000"/>
            </a:pPr>
            <a:r>
              <a:rPr lang="en-US" altLang="en-US" sz="4400"/>
              <a:t>Monitor</a:t>
            </a:r>
          </a:p>
        </p:txBody>
      </p:sp>
      <p:sp>
        <p:nvSpPr>
          <p:cNvPr id="37897" name="AutoShape 8"/>
          <p:cNvSpPr>
            <a:spLocks noChangeArrowheads="1"/>
          </p:cNvSpPr>
          <p:nvPr/>
        </p:nvSpPr>
        <p:spPr bwMode="auto">
          <a:xfrm>
            <a:off x="3287713" y="2205038"/>
            <a:ext cx="1223962" cy="360362"/>
          </a:xfrm>
          <a:prstGeom prst="foldedCorner">
            <a:avLst>
              <a:gd name="adj" fmla="val 12500"/>
            </a:avLst>
          </a:prstGeom>
          <a:solidFill>
            <a:srgbClr val="CCEC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gn="ctr">
              <a:lnSpc>
                <a:spcPct val="100000"/>
              </a:lnSpc>
              <a:spcBef>
                <a:spcPct val="0"/>
              </a:spcBef>
              <a:spcAft>
                <a:spcPct val="0"/>
              </a:spcAft>
              <a:buClrTx/>
              <a:buSzPct val="60000"/>
              <a:buFontTx/>
              <a:buNone/>
            </a:pPr>
            <a:r>
              <a:rPr lang="en-US" altLang="en-US" sz="1800"/>
              <a:t>Bundle</a:t>
            </a:r>
          </a:p>
        </p:txBody>
      </p:sp>
      <p:sp>
        <p:nvSpPr>
          <p:cNvPr id="37898" name="AutoShape 9"/>
          <p:cNvSpPr>
            <a:spLocks noChangeArrowheads="1"/>
          </p:cNvSpPr>
          <p:nvPr/>
        </p:nvSpPr>
        <p:spPr bwMode="auto">
          <a:xfrm>
            <a:off x="7032625" y="2205038"/>
            <a:ext cx="1225550" cy="360362"/>
          </a:xfrm>
          <a:prstGeom prst="foldedCorner">
            <a:avLst>
              <a:gd name="adj" fmla="val 12500"/>
            </a:avLst>
          </a:prstGeom>
          <a:solidFill>
            <a:srgbClr val="CCEC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gn="ctr">
              <a:lnSpc>
                <a:spcPct val="100000"/>
              </a:lnSpc>
              <a:spcBef>
                <a:spcPct val="0"/>
              </a:spcBef>
              <a:spcAft>
                <a:spcPct val="0"/>
              </a:spcAft>
              <a:buClrTx/>
              <a:buSzPct val="60000"/>
              <a:buFontTx/>
              <a:buNone/>
            </a:pPr>
            <a:r>
              <a:rPr lang="en-US" altLang="en-US" sz="1800"/>
              <a:t>Bundle</a:t>
            </a:r>
          </a:p>
        </p:txBody>
      </p:sp>
      <p:sp>
        <p:nvSpPr>
          <p:cNvPr id="37899" name="AutoShape 10"/>
          <p:cNvSpPr>
            <a:spLocks noChangeArrowheads="1"/>
          </p:cNvSpPr>
          <p:nvPr/>
        </p:nvSpPr>
        <p:spPr bwMode="auto">
          <a:xfrm>
            <a:off x="4008438" y="2997201"/>
            <a:ext cx="792162" cy="360363"/>
          </a:xfrm>
          <a:prstGeom prst="foldedCorner">
            <a:avLst>
              <a:gd name="adj" fmla="val 12500"/>
            </a:avLst>
          </a:prstGeom>
          <a:solidFill>
            <a:srgbClr val="00E4A8"/>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gn="ctr">
              <a:lnSpc>
                <a:spcPct val="100000"/>
              </a:lnSpc>
              <a:spcBef>
                <a:spcPct val="0"/>
              </a:spcBef>
              <a:spcAft>
                <a:spcPct val="0"/>
              </a:spcAft>
              <a:buClrTx/>
              <a:buSzPct val="60000"/>
              <a:buFontTx/>
              <a:buNone/>
            </a:pPr>
            <a:r>
              <a:rPr lang="en-US" altLang="en-US" sz="1800"/>
              <a:t>ACK</a:t>
            </a:r>
          </a:p>
        </p:txBody>
      </p:sp>
      <p:sp>
        <p:nvSpPr>
          <p:cNvPr id="37900" name="AutoShape 11"/>
          <p:cNvSpPr>
            <a:spLocks noChangeArrowheads="1"/>
          </p:cNvSpPr>
          <p:nvPr/>
        </p:nvSpPr>
        <p:spPr bwMode="auto">
          <a:xfrm>
            <a:off x="7608888" y="2997201"/>
            <a:ext cx="793750" cy="360363"/>
          </a:xfrm>
          <a:prstGeom prst="foldedCorner">
            <a:avLst>
              <a:gd name="adj" fmla="val 12500"/>
            </a:avLst>
          </a:prstGeom>
          <a:solidFill>
            <a:srgbClr val="00E4A8"/>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gn="ctr">
              <a:lnSpc>
                <a:spcPct val="100000"/>
              </a:lnSpc>
              <a:spcBef>
                <a:spcPct val="0"/>
              </a:spcBef>
              <a:spcAft>
                <a:spcPct val="0"/>
              </a:spcAft>
              <a:buClrTx/>
              <a:buSzPct val="60000"/>
              <a:buFontTx/>
              <a:buNone/>
            </a:pPr>
            <a:r>
              <a:rPr lang="en-US" altLang="en-US" sz="1800"/>
              <a:t>ACK</a:t>
            </a:r>
          </a:p>
        </p:txBody>
      </p:sp>
      <p:sp>
        <p:nvSpPr>
          <p:cNvPr id="37901" name="AutoShape 12"/>
          <p:cNvSpPr>
            <a:spLocks noChangeArrowheads="1"/>
          </p:cNvSpPr>
          <p:nvPr/>
        </p:nvSpPr>
        <p:spPr bwMode="auto">
          <a:xfrm>
            <a:off x="4367214" y="4652963"/>
            <a:ext cx="935037" cy="576262"/>
          </a:xfrm>
          <a:prstGeom prst="foldedCorner">
            <a:avLst>
              <a:gd name="adj" fmla="val 12500"/>
            </a:avLst>
          </a:prstGeom>
          <a:solidFill>
            <a:srgbClr val="FFCF01"/>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gn="ctr">
              <a:lnSpc>
                <a:spcPct val="100000"/>
              </a:lnSpc>
              <a:spcBef>
                <a:spcPct val="0"/>
              </a:spcBef>
              <a:spcAft>
                <a:spcPct val="0"/>
              </a:spcAft>
              <a:buClrTx/>
              <a:buSzPct val="60000"/>
              <a:buFontTx/>
              <a:buNone/>
            </a:pPr>
            <a:r>
              <a:rPr lang="en-US" altLang="en-US" sz="2000"/>
              <a:t>Status</a:t>
            </a:r>
            <a:br>
              <a:rPr lang="en-US" altLang="en-US" sz="2000"/>
            </a:br>
            <a:r>
              <a:rPr lang="en-US" altLang="en-US" sz="2000"/>
              <a:t>Report</a:t>
            </a:r>
          </a:p>
        </p:txBody>
      </p:sp>
      <p:sp>
        <p:nvSpPr>
          <p:cNvPr id="37902" name="AutoShape 13"/>
          <p:cNvSpPr>
            <a:spLocks noChangeArrowheads="1"/>
          </p:cNvSpPr>
          <p:nvPr/>
        </p:nvSpPr>
        <p:spPr bwMode="auto">
          <a:xfrm>
            <a:off x="7175500" y="4652963"/>
            <a:ext cx="935038" cy="576262"/>
          </a:xfrm>
          <a:prstGeom prst="foldedCorner">
            <a:avLst>
              <a:gd name="adj" fmla="val 12500"/>
            </a:avLst>
          </a:prstGeom>
          <a:solidFill>
            <a:srgbClr val="FFCF01"/>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gn="ctr">
              <a:lnSpc>
                <a:spcPct val="100000"/>
              </a:lnSpc>
              <a:spcBef>
                <a:spcPct val="0"/>
              </a:spcBef>
              <a:spcAft>
                <a:spcPct val="0"/>
              </a:spcAft>
              <a:buClrTx/>
              <a:buSzPct val="60000"/>
              <a:buFontTx/>
              <a:buNone/>
            </a:pPr>
            <a:r>
              <a:rPr lang="en-US" altLang="en-US" sz="2000"/>
              <a:t>Status</a:t>
            </a:r>
            <a:br>
              <a:rPr lang="en-US" altLang="en-US" sz="2000"/>
            </a:br>
            <a:r>
              <a:rPr lang="en-US" altLang="en-US" sz="2000"/>
              <a:t>Report</a:t>
            </a:r>
          </a:p>
        </p:txBody>
      </p:sp>
      <p:sp>
        <p:nvSpPr>
          <p:cNvPr id="37903" name="Freeform 14"/>
          <p:cNvSpPr>
            <a:spLocks noChangeArrowheads="1"/>
          </p:cNvSpPr>
          <p:nvPr/>
        </p:nvSpPr>
        <p:spPr bwMode="auto">
          <a:xfrm flipH="1">
            <a:off x="3503613" y="3068639"/>
            <a:ext cx="431800" cy="217487"/>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E4A8"/>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904" name="Freeform 15"/>
          <p:cNvSpPr>
            <a:spLocks noChangeArrowheads="1"/>
          </p:cNvSpPr>
          <p:nvPr/>
        </p:nvSpPr>
        <p:spPr bwMode="auto">
          <a:xfrm rot="2220000">
            <a:off x="3649663" y="3932239"/>
            <a:ext cx="647700" cy="288925"/>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CF01"/>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905" name="Freeform 16"/>
          <p:cNvSpPr>
            <a:spLocks noChangeArrowheads="1"/>
          </p:cNvSpPr>
          <p:nvPr/>
        </p:nvSpPr>
        <p:spPr bwMode="auto">
          <a:xfrm rot="19380000" flipH="1">
            <a:off x="7967663" y="4075114"/>
            <a:ext cx="647700" cy="288925"/>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CF01"/>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37906"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7939" y="1916114"/>
            <a:ext cx="1944687" cy="19446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7907" name="Freeform 18"/>
          <p:cNvSpPr>
            <a:spLocks noChangeArrowheads="1"/>
          </p:cNvSpPr>
          <p:nvPr/>
        </p:nvSpPr>
        <p:spPr bwMode="auto">
          <a:xfrm flipH="1">
            <a:off x="7104063" y="3068639"/>
            <a:ext cx="431800" cy="217487"/>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E4A8"/>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908" name="Freeform 19"/>
          <p:cNvSpPr>
            <a:spLocks noChangeArrowheads="1"/>
          </p:cNvSpPr>
          <p:nvPr/>
        </p:nvSpPr>
        <p:spPr bwMode="auto">
          <a:xfrm>
            <a:off x="8328026" y="2276475"/>
            <a:ext cx="430213" cy="2159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CCEC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909" name="Freeform 20"/>
          <p:cNvSpPr>
            <a:spLocks noChangeArrowheads="1"/>
          </p:cNvSpPr>
          <p:nvPr/>
        </p:nvSpPr>
        <p:spPr bwMode="auto">
          <a:xfrm>
            <a:off x="4656138" y="2276475"/>
            <a:ext cx="430212" cy="2159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CCEC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910" name="AutoShape 21"/>
          <p:cNvSpPr>
            <a:spLocks noChangeArrowheads="1"/>
          </p:cNvSpPr>
          <p:nvPr/>
        </p:nvSpPr>
        <p:spPr bwMode="auto">
          <a:xfrm>
            <a:off x="5808664" y="4652963"/>
            <a:ext cx="935037" cy="576262"/>
          </a:xfrm>
          <a:prstGeom prst="foldedCorner">
            <a:avLst>
              <a:gd name="adj" fmla="val 12500"/>
            </a:avLst>
          </a:prstGeom>
          <a:solidFill>
            <a:srgbClr val="FFCF01"/>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gn="ctr">
              <a:lnSpc>
                <a:spcPct val="100000"/>
              </a:lnSpc>
              <a:spcBef>
                <a:spcPct val="0"/>
              </a:spcBef>
              <a:spcAft>
                <a:spcPct val="0"/>
              </a:spcAft>
              <a:buClrTx/>
              <a:buSzPct val="60000"/>
              <a:buFontTx/>
              <a:buNone/>
            </a:pPr>
            <a:r>
              <a:rPr lang="en-US" altLang="en-US" sz="2000"/>
              <a:t>Status</a:t>
            </a:r>
            <a:br>
              <a:rPr lang="en-US" altLang="en-US" sz="2000"/>
            </a:br>
            <a:r>
              <a:rPr lang="en-US" altLang="en-US" sz="2000"/>
              <a:t>Report</a:t>
            </a:r>
          </a:p>
        </p:txBody>
      </p:sp>
      <p:sp>
        <p:nvSpPr>
          <p:cNvPr id="37911" name="Freeform 22"/>
          <p:cNvSpPr>
            <a:spLocks noChangeArrowheads="1"/>
          </p:cNvSpPr>
          <p:nvPr/>
        </p:nvSpPr>
        <p:spPr bwMode="auto">
          <a:xfrm rot="16200000" flipH="1">
            <a:off x="5918201" y="3967164"/>
            <a:ext cx="504825" cy="288925"/>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CF01"/>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912" name="AutoShape 23"/>
          <p:cNvSpPr>
            <a:spLocks noChangeArrowheads="1"/>
          </p:cNvSpPr>
          <p:nvPr/>
        </p:nvSpPr>
        <p:spPr bwMode="auto">
          <a:xfrm>
            <a:off x="7967664" y="5805488"/>
            <a:ext cx="649287" cy="863600"/>
          </a:xfrm>
          <a:prstGeom prst="foldedCorner">
            <a:avLst>
              <a:gd name="adj" fmla="val 12500"/>
            </a:avLst>
          </a:prstGeom>
          <a:solidFill>
            <a:srgbClr val="00E4A8"/>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gn="ctr">
              <a:lnSpc>
                <a:spcPct val="100000"/>
              </a:lnSpc>
              <a:spcBef>
                <a:spcPct val="0"/>
              </a:spcBef>
              <a:spcAft>
                <a:spcPct val="0"/>
              </a:spcAft>
              <a:buClrTx/>
              <a:buSzPct val="60000"/>
              <a:buFontTx/>
              <a:buNone/>
            </a:pPr>
            <a:r>
              <a:rPr lang="en-US" altLang="en-US" sz="2400"/>
              <a:t>.csv</a:t>
            </a:r>
            <a:br>
              <a:rPr lang="en-US" altLang="en-US" sz="2400"/>
            </a:br>
            <a:r>
              <a:rPr lang="en-US" altLang="en-US" sz="2400"/>
              <a:t>file</a:t>
            </a:r>
          </a:p>
        </p:txBody>
      </p:sp>
      <p:sp>
        <p:nvSpPr>
          <p:cNvPr id="37913" name="Freeform 24"/>
          <p:cNvSpPr>
            <a:spLocks noChangeArrowheads="1"/>
          </p:cNvSpPr>
          <p:nvPr/>
        </p:nvSpPr>
        <p:spPr bwMode="auto">
          <a:xfrm rot="1440000">
            <a:off x="7319963" y="6021388"/>
            <a:ext cx="430212" cy="2159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CCEC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 name="Titolo 1"/>
          <p:cNvSpPr>
            <a:spLocks noGrp="1"/>
          </p:cNvSpPr>
          <p:nvPr>
            <p:ph type="title"/>
          </p:nvPr>
        </p:nvSpPr>
        <p:spPr/>
        <p:txBody>
          <a:bodyPr/>
          <a:lstStyle/>
          <a:p>
            <a:r>
              <a:rPr lang="en-US" altLang="en-US" dirty="0"/>
              <a:t>DTNperf_3: client, server &amp; monitor</a:t>
            </a:r>
            <a:endParaRPr lang="en-US" dirty="0"/>
          </a:p>
        </p:txBody>
      </p:sp>
      <p:sp>
        <p:nvSpPr>
          <p:cNvPr id="4" name="Segnaposto numero diapositiva 3"/>
          <p:cNvSpPr>
            <a:spLocks noGrp="1"/>
          </p:cNvSpPr>
          <p:nvPr>
            <p:ph type="sldNum" sz="quarter" idx="12"/>
          </p:nvPr>
        </p:nvSpPr>
        <p:spPr/>
        <p:txBody>
          <a:bodyPr/>
          <a:lstStyle/>
          <a:p>
            <a:fld id="{48F63A3B-78C7-47BE-AE5E-E10140E04643}" type="slidenum">
              <a:rPr lang="en-US" smtClean="0"/>
              <a:t>16</a:t>
            </a:fld>
            <a:endParaRPr lang="en-US" dirty="0"/>
          </a:p>
        </p:txBody>
      </p:sp>
    </p:spTree>
    <p:extLst>
      <p:ext uri="{BB962C8B-B14F-4D97-AF65-F5344CB8AC3E}">
        <p14:creationId xmlns:p14="http://schemas.microsoft.com/office/powerpoint/2010/main" val="147358075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40" name="Group 3"/>
          <p:cNvGrpSpPr>
            <a:grpSpLocks/>
          </p:cNvGrpSpPr>
          <p:nvPr/>
        </p:nvGrpSpPr>
        <p:grpSpPr bwMode="auto">
          <a:xfrm>
            <a:off x="3216276" y="3357565"/>
            <a:ext cx="5972175" cy="3128963"/>
            <a:chOff x="1066" y="2115"/>
            <a:chExt cx="3762" cy="1971"/>
          </a:xfrm>
        </p:grpSpPr>
        <p:sp>
          <p:nvSpPr>
            <p:cNvPr id="39947" name="Text Box 4"/>
            <p:cNvSpPr txBox="1">
              <a:spLocks noChangeArrowheads="1"/>
            </p:cNvSpPr>
            <p:nvPr/>
          </p:nvSpPr>
          <p:spPr bwMode="auto">
            <a:xfrm>
              <a:off x="3944" y="2839"/>
              <a:ext cx="884" cy="5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nSpc>
                  <a:spcPct val="100000"/>
                </a:lnSpc>
                <a:spcBef>
                  <a:spcPts val="1125"/>
                </a:spcBef>
                <a:spcAft>
                  <a:spcPct val="0"/>
                </a:spcAft>
                <a:buClrTx/>
                <a:buSzPct val="60000"/>
              </a:pPr>
              <a:r>
                <a:rPr lang="it-IT" altLang="en-US" sz="1800">
                  <a:latin typeface="Arial" panose="020B0604020202020204" pitchFamily="34" charset="0"/>
                </a:rPr>
                <a:t>Non- institutional user</a:t>
              </a:r>
            </a:p>
          </p:txBody>
        </p:sp>
        <p:sp>
          <p:nvSpPr>
            <p:cNvPr id="39948" name="Oval 5"/>
            <p:cNvSpPr>
              <a:spLocks noChangeArrowheads="1"/>
            </p:cNvSpPr>
            <p:nvPr/>
          </p:nvSpPr>
          <p:spPr bwMode="auto">
            <a:xfrm>
              <a:off x="2040" y="2382"/>
              <a:ext cx="330" cy="284"/>
            </a:xfrm>
            <a:prstGeom prst="ellipse">
              <a:avLst/>
            </a:prstGeom>
            <a:solidFill>
              <a:srgbClr val="00E4A8"/>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39949" name="Oval 6"/>
            <p:cNvSpPr>
              <a:spLocks noChangeArrowheads="1"/>
            </p:cNvSpPr>
            <p:nvPr/>
          </p:nvSpPr>
          <p:spPr bwMode="auto">
            <a:xfrm>
              <a:off x="1287" y="3295"/>
              <a:ext cx="330" cy="284"/>
            </a:xfrm>
            <a:prstGeom prst="ellipse">
              <a:avLst/>
            </a:prstGeom>
            <a:solidFill>
              <a:srgbClr val="0080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39950" name="Line 7"/>
            <p:cNvSpPr>
              <a:spLocks noChangeShapeType="1"/>
            </p:cNvSpPr>
            <p:nvPr/>
          </p:nvSpPr>
          <p:spPr bwMode="auto">
            <a:xfrm flipV="1">
              <a:off x="1553" y="2608"/>
              <a:ext cx="528" cy="687"/>
            </a:xfrm>
            <a:prstGeom prst="line">
              <a:avLst/>
            </a:prstGeom>
            <a:noFill/>
            <a:ln w="9360" cap="sq">
              <a:solidFill>
                <a:srgbClr val="00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951" name="Text Box 8"/>
            <p:cNvSpPr txBox="1">
              <a:spLocks noChangeArrowheads="1"/>
            </p:cNvSpPr>
            <p:nvPr/>
          </p:nvSpPr>
          <p:spPr bwMode="auto">
            <a:xfrm>
              <a:off x="1453" y="2115"/>
              <a:ext cx="1060" cy="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nSpc>
                  <a:spcPct val="100000"/>
                </a:lnSpc>
                <a:spcBef>
                  <a:spcPts val="1125"/>
                </a:spcBef>
                <a:spcAft>
                  <a:spcPct val="0"/>
                </a:spcAft>
                <a:buClrTx/>
                <a:buSzPct val="60000"/>
              </a:pPr>
              <a:r>
                <a:rPr lang="it-IT" altLang="en-US" sz="1800">
                  <a:latin typeface="Arial" panose="020B0604020202020204" pitchFamily="34" charset="0"/>
                </a:rPr>
                <a:t>Lunar Satellite (Sat)</a:t>
              </a:r>
            </a:p>
          </p:txBody>
        </p:sp>
        <p:sp>
          <p:nvSpPr>
            <p:cNvPr id="39952" name="Oval 9"/>
            <p:cNvSpPr>
              <a:spLocks noChangeArrowheads="1"/>
            </p:cNvSpPr>
            <p:nvPr/>
          </p:nvSpPr>
          <p:spPr bwMode="auto">
            <a:xfrm>
              <a:off x="2704" y="3295"/>
              <a:ext cx="352" cy="322"/>
            </a:xfrm>
            <a:prstGeom prst="ellipse">
              <a:avLst/>
            </a:prstGeom>
            <a:solidFill>
              <a:srgbClr val="FF00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39953" name="Line 10"/>
            <p:cNvSpPr>
              <a:spLocks noChangeShapeType="1"/>
            </p:cNvSpPr>
            <p:nvPr/>
          </p:nvSpPr>
          <p:spPr bwMode="auto">
            <a:xfrm>
              <a:off x="2306" y="2648"/>
              <a:ext cx="484" cy="646"/>
            </a:xfrm>
            <a:prstGeom prst="line">
              <a:avLst/>
            </a:prstGeom>
            <a:noFill/>
            <a:ln w="9360" cap="sq">
              <a:solidFill>
                <a:srgbClr val="00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954" name="Text Box 11"/>
            <p:cNvSpPr txBox="1">
              <a:spLocks noChangeArrowheads="1"/>
            </p:cNvSpPr>
            <p:nvPr/>
          </p:nvSpPr>
          <p:spPr bwMode="auto">
            <a:xfrm>
              <a:off x="2218" y="3677"/>
              <a:ext cx="1546" cy="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nSpc>
                  <a:spcPct val="100000"/>
                </a:lnSpc>
                <a:spcBef>
                  <a:spcPts val="1125"/>
                </a:spcBef>
                <a:spcAft>
                  <a:spcPct val="0"/>
                </a:spcAft>
                <a:buClrTx/>
                <a:buSzPct val="60000"/>
              </a:pPr>
              <a:r>
                <a:rPr lang="it-IT" altLang="en-US" sz="1800" dirty="0" err="1">
                  <a:latin typeface="Arial" panose="020B0604020202020204" pitchFamily="34" charset="0"/>
                </a:rPr>
                <a:t>Mission</a:t>
              </a:r>
              <a:r>
                <a:rPr lang="it-IT" altLang="en-US" sz="1800" dirty="0">
                  <a:latin typeface="Arial" panose="020B0604020202020204" pitchFamily="34" charset="0"/>
                </a:rPr>
                <a:t> Control Centre (MCC)</a:t>
              </a:r>
            </a:p>
          </p:txBody>
        </p:sp>
        <p:sp>
          <p:nvSpPr>
            <p:cNvPr id="39955" name="Text Box 12"/>
            <p:cNvSpPr txBox="1">
              <a:spLocks noChangeArrowheads="1"/>
            </p:cNvSpPr>
            <p:nvPr/>
          </p:nvSpPr>
          <p:spPr bwMode="auto">
            <a:xfrm>
              <a:off x="1066" y="3639"/>
              <a:ext cx="793" cy="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nSpc>
                  <a:spcPct val="100000"/>
                </a:lnSpc>
                <a:spcBef>
                  <a:spcPts val="1125"/>
                </a:spcBef>
                <a:spcAft>
                  <a:spcPct val="0"/>
                </a:spcAft>
                <a:buClrTx/>
                <a:buSzPct val="60000"/>
              </a:pPr>
              <a:r>
                <a:rPr lang="it-IT" altLang="en-US" sz="1800">
                  <a:latin typeface="Arial" panose="020B0604020202020204" pitchFamily="34" charset="0"/>
                </a:rPr>
                <a:t>Gateway (GW)</a:t>
              </a:r>
            </a:p>
          </p:txBody>
        </p:sp>
        <p:sp>
          <p:nvSpPr>
            <p:cNvPr id="39956" name="Line 13"/>
            <p:cNvSpPr>
              <a:spLocks noChangeShapeType="1"/>
            </p:cNvSpPr>
            <p:nvPr/>
          </p:nvSpPr>
          <p:spPr bwMode="auto">
            <a:xfrm>
              <a:off x="1618" y="3472"/>
              <a:ext cx="1060" cy="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957" name="Oval 14"/>
            <p:cNvSpPr>
              <a:spLocks noChangeArrowheads="1"/>
            </p:cNvSpPr>
            <p:nvPr/>
          </p:nvSpPr>
          <p:spPr bwMode="auto">
            <a:xfrm>
              <a:off x="2792" y="2382"/>
              <a:ext cx="330" cy="284"/>
            </a:xfrm>
            <a:prstGeom prst="ellipse">
              <a:avLst/>
            </a:prstGeom>
            <a:solidFill>
              <a:srgbClr val="FFFF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39958" name="Text Box 15"/>
            <p:cNvSpPr txBox="1">
              <a:spLocks noChangeArrowheads="1"/>
            </p:cNvSpPr>
            <p:nvPr/>
          </p:nvSpPr>
          <p:spPr bwMode="auto">
            <a:xfrm>
              <a:off x="2660" y="2115"/>
              <a:ext cx="1104"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nSpc>
                  <a:spcPct val="100000"/>
                </a:lnSpc>
                <a:spcBef>
                  <a:spcPts val="1125"/>
                </a:spcBef>
                <a:spcAft>
                  <a:spcPct val="0"/>
                </a:spcAft>
                <a:buClrTx/>
                <a:buSzPct val="60000"/>
              </a:pPr>
              <a:r>
                <a:rPr lang="it-IT" altLang="en-US" sz="1800">
                  <a:latin typeface="Arial" panose="020B0604020202020204" pitchFamily="34" charset="0"/>
                </a:rPr>
                <a:t>Lander</a:t>
              </a:r>
            </a:p>
          </p:txBody>
        </p:sp>
        <p:sp>
          <p:nvSpPr>
            <p:cNvPr id="39959" name="Freeform 16"/>
            <p:cNvSpPr>
              <a:spLocks noChangeArrowheads="1"/>
            </p:cNvSpPr>
            <p:nvPr/>
          </p:nvSpPr>
          <p:spPr bwMode="auto">
            <a:xfrm>
              <a:off x="3236" y="3181"/>
              <a:ext cx="617" cy="35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76 w 21600"/>
                <a:gd name="T13" fmla="*/ 3225 h 21600"/>
                <a:gd name="T14" fmla="*/ 17119 w 21600"/>
                <a:gd name="T15" fmla="*/ 17341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extrusionOk="0">
                  <a:moveTo>
                    <a:pt x="1074" y="12702"/>
                  </a:moveTo>
                  <a:cubicBezTo>
                    <a:pt x="1407" y="12969"/>
                    <a:pt x="1786" y="13110"/>
                    <a:pt x="2172" y="13110"/>
                  </a:cubicBezTo>
                  <a:cubicBezTo>
                    <a:pt x="2228" y="13109"/>
                    <a:pt x="2285" y="13107"/>
                    <a:pt x="2341" y="13101"/>
                  </a:cubicBezTo>
                </a:path>
                <a:path w="21600" h="21600" extrusionOk="0">
                  <a:moveTo>
                    <a:pt x="2909" y="17629"/>
                  </a:moveTo>
                  <a:cubicBezTo>
                    <a:pt x="3099" y="17599"/>
                    <a:pt x="3285" y="17535"/>
                    <a:pt x="3463" y="17439"/>
                  </a:cubicBezTo>
                </a:path>
                <a:path w="21600" h="21600" extrusionOk="0">
                  <a:moveTo>
                    <a:pt x="7895" y="18680"/>
                  </a:moveTo>
                  <a:cubicBezTo>
                    <a:pt x="7983" y="18985"/>
                    <a:pt x="8095" y="19277"/>
                    <a:pt x="8229" y="19550"/>
                  </a:cubicBezTo>
                </a:path>
                <a:path w="21600" h="21600" extrusionOk="0">
                  <a:moveTo>
                    <a:pt x="14267" y="18324"/>
                  </a:moveTo>
                  <a:cubicBezTo>
                    <a:pt x="14336" y="18013"/>
                    <a:pt x="14380" y="17693"/>
                    <a:pt x="14400" y="17370"/>
                  </a:cubicBezTo>
                </a:path>
                <a:path w="21600" h="21600" extrusionOk="0">
                  <a:moveTo>
                    <a:pt x="18694" y="15045"/>
                  </a:moveTo>
                  <a:cubicBezTo>
                    <a:pt x="18694" y="15034"/>
                    <a:pt x="18695" y="15024"/>
                    <a:pt x="18695" y="15013"/>
                  </a:cubicBezTo>
                  <a:cubicBezTo>
                    <a:pt x="18695" y="13508"/>
                    <a:pt x="18063" y="12136"/>
                    <a:pt x="17069" y="11477"/>
                  </a:cubicBezTo>
                </a:path>
                <a:path w="21600" h="21600" extrusionOk="0">
                  <a:moveTo>
                    <a:pt x="20165" y="8999"/>
                  </a:moveTo>
                  <a:cubicBezTo>
                    <a:pt x="20479" y="8635"/>
                    <a:pt x="20726" y="8177"/>
                    <a:pt x="20889" y="7661"/>
                  </a:cubicBezTo>
                </a:path>
                <a:path w="21600" h="21600" extrusionOk="0">
                  <a:moveTo>
                    <a:pt x="19186" y="3344"/>
                  </a:moveTo>
                  <a:cubicBezTo>
                    <a:pt x="19186" y="3328"/>
                    <a:pt x="19187" y="3313"/>
                    <a:pt x="19187" y="3297"/>
                  </a:cubicBezTo>
                  <a:cubicBezTo>
                    <a:pt x="19187" y="3101"/>
                    <a:pt x="19174" y="2905"/>
                    <a:pt x="19148" y="2712"/>
                  </a:cubicBezTo>
                </a:path>
                <a:path w="21600" h="21600" extrusionOk="0">
                  <a:moveTo>
                    <a:pt x="14905" y="1165"/>
                  </a:moveTo>
                  <a:cubicBezTo>
                    <a:pt x="14754" y="1408"/>
                    <a:pt x="14629" y="1679"/>
                    <a:pt x="14535" y="1971"/>
                  </a:cubicBezTo>
                </a:path>
                <a:path w="21600" h="21600" extrusionOk="0">
                  <a:moveTo>
                    <a:pt x="11221" y="1645"/>
                  </a:moveTo>
                  <a:cubicBezTo>
                    <a:pt x="11140" y="1866"/>
                    <a:pt x="11080" y="2099"/>
                    <a:pt x="11041" y="2340"/>
                  </a:cubicBezTo>
                </a:path>
                <a:path w="21600" h="21600" extrusionOk="0">
                  <a:moveTo>
                    <a:pt x="7645" y="3276"/>
                  </a:moveTo>
                  <a:cubicBezTo>
                    <a:pt x="7449" y="3016"/>
                    <a:pt x="7231" y="2790"/>
                    <a:pt x="6995" y="2602"/>
                  </a:cubicBezTo>
                </a:path>
                <a:path w="21600" h="21600" extrusionOk="0">
                  <a:moveTo>
                    <a:pt x="1942" y="7186"/>
                  </a:moveTo>
                  <a:cubicBezTo>
                    <a:pt x="1966" y="7426"/>
                    <a:pt x="2004" y="7663"/>
                    <a:pt x="2056" y="7895"/>
                  </a:cubicBezTo>
                </a:path>
              </a:pathLst>
            </a:custGeom>
            <a:solidFill>
              <a:srgbClr val="CCFFFF"/>
            </a:solidFill>
            <a:ln w="9360" cap="sq">
              <a:solidFill>
                <a:srgbClr val="000000"/>
              </a:solidFill>
              <a:miter lim="800000"/>
              <a:headEnd/>
              <a:tailEnd/>
            </a:ln>
            <a:effectLst>
              <a:outerShdw dist="107933" dir="2700000" algn="ctr" rotWithShape="0">
                <a:srgbClr val="808080"/>
              </a:outerShdw>
            </a:effectLst>
          </p:spPr>
          <p:txBody>
            <a:bodyPr wrap="none" anchor="ctr"/>
            <a:lstStyle/>
            <a:p>
              <a:endParaRPr lang="en-US"/>
            </a:p>
          </p:txBody>
        </p:sp>
        <p:sp>
          <p:nvSpPr>
            <p:cNvPr id="39960" name="Oval 17"/>
            <p:cNvSpPr>
              <a:spLocks noChangeArrowheads="1"/>
            </p:cNvSpPr>
            <p:nvPr/>
          </p:nvSpPr>
          <p:spPr bwMode="auto">
            <a:xfrm>
              <a:off x="4076" y="3334"/>
              <a:ext cx="330" cy="284"/>
            </a:xfrm>
            <a:prstGeom prst="ellipse">
              <a:avLst/>
            </a:prstGeom>
            <a:solidFill>
              <a:srgbClr val="99CC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39961" name="Line 18"/>
            <p:cNvSpPr>
              <a:spLocks noChangeShapeType="1"/>
            </p:cNvSpPr>
            <p:nvPr/>
          </p:nvSpPr>
          <p:spPr bwMode="auto">
            <a:xfrm>
              <a:off x="2394" y="2534"/>
              <a:ext cx="396" cy="0"/>
            </a:xfrm>
            <a:prstGeom prst="line">
              <a:avLst/>
            </a:prstGeom>
            <a:noFill/>
            <a:ln w="9360" cap="sq">
              <a:solidFill>
                <a:srgbClr val="00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962" name="Line 19"/>
            <p:cNvSpPr>
              <a:spLocks noChangeShapeType="1"/>
            </p:cNvSpPr>
            <p:nvPr/>
          </p:nvSpPr>
          <p:spPr bwMode="auto">
            <a:xfrm flipV="1">
              <a:off x="3059" y="3408"/>
              <a:ext cx="175" cy="4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963" name="Line 20"/>
            <p:cNvSpPr>
              <a:spLocks noChangeShapeType="1"/>
            </p:cNvSpPr>
            <p:nvPr/>
          </p:nvSpPr>
          <p:spPr bwMode="auto">
            <a:xfrm>
              <a:off x="3856" y="3372"/>
              <a:ext cx="219" cy="112"/>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964" name="Text Box 21"/>
            <p:cNvSpPr txBox="1">
              <a:spLocks noChangeArrowheads="1"/>
            </p:cNvSpPr>
            <p:nvPr/>
          </p:nvSpPr>
          <p:spPr bwMode="auto">
            <a:xfrm>
              <a:off x="3363" y="3257"/>
              <a:ext cx="580"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nSpc>
                  <a:spcPct val="100000"/>
                </a:lnSpc>
                <a:spcBef>
                  <a:spcPts val="875"/>
                </a:spcBef>
                <a:spcAft>
                  <a:spcPct val="0"/>
                </a:spcAft>
                <a:buClrTx/>
                <a:buSzPct val="60000"/>
              </a:pPr>
              <a:r>
                <a:rPr lang="it-IT" altLang="en-US" sz="1400">
                  <a:latin typeface="Arial" panose="020B0604020202020204" pitchFamily="34" charset="0"/>
                </a:rPr>
                <a:t>Internet</a:t>
              </a:r>
            </a:p>
          </p:txBody>
        </p:sp>
      </p:grpSp>
      <p:cxnSp>
        <p:nvCxnSpPr>
          <p:cNvPr id="23574" name="AutoShape 22"/>
          <p:cNvCxnSpPr>
            <a:cxnSpLocks noChangeShapeType="1"/>
            <a:stCxn id="39951" idx="2"/>
            <a:endCxn id="39949" idx="2"/>
          </p:cNvCxnSpPr>
          <p:nvPr/>
        </p:nvCxnSpPr>
        <p:spPr bwMode="auto">
          <a:xfrm rot="5400000">
            <a:off x="3394871" y="4179094"/>
            <a:ext cx="1449387" cy="1104900"/>
          </a:xfrm>
          <a:prstGeom prst="curvedConnector4">
            <a:avLst>
              <a:gd name="adj1" fmla="val 42223"/>
              <a:gd name="adj2" fmla="val 120690"/>
            </a:avLst>
          </a:prstGeom>
          <a:noFill/>
          <a:ln w="76320" cap="sq">
            <a:solidFill>
              <a:srgbClr val="3333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575" name="AutoShape 23"/>
          <p:cNvCxnSpPr>
            <a:cxnSpLocks noChangeShapeType="1"/>
            <a:stCxn id="39949" idx="4"/>
            <a:endCxn id="39952" idx="4"/>
          </p:cNvCxnSpPr>
          <p:nvPr/>
        </p:nvCxnSpPr>
        <p:spPr bwMode="auto">
          <a:xfrm>
            <a:off x="3829050" y="5683251"/>
            <a:ext cx="2266950" cy="60325"/>
          </a:xfrm>
          <a:prstGeom prst="curvedConnector3">
            <a:avLst>
              <a:gd name="adj1" fmla="val 50000"/>
            </a:avLst>
          </a:prstGeom>
          <a:noFill/>
          <a:ln w="76320" cap="sq">
            <a:solidFill>
              <a:srgbClr val="3333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576" name="AutoShape 24"/>
          <p:cNvCxnSpPr>
            <a:cxnSpLocks noChangeShapeType="1"/>
            <a:stCxn id="39948" idx="6"/>
            <a:endCxn id="39952" idx="7"/>
          </p:cNvCxnSpPr>
          <p:nvPr/>
        </p:nvCxnSpPr>
        <p:spPr bwMode="auto">
          <a:xfrm>
            <a:off x="5287963" y="4006851"/>
            <a:ext cx="1008062" cy="1298575"/>
          </a:xfrm>
          <a:prstGeom prst="curvedConnector3">
            <a:avLst>
              <a:gd name="adj1" fmla="val 50000"/>
            </a:avLst>
          </a:prstGeom>
          <a:noFill/>
          <a:ln w="76320" cap="sq">
            <a:solidFill>
              <a:srgbClr val="5A984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3577" name="Text Box 25"/>
          <p:cNvSpPr txBox="1">
            <a:spLocks noChangeArrowheads="1"/>
          </p:cNvSpPr>
          <p:nvPr/>
        </p:nvSpPr>
        <p:spPr bwMode="auto">
          <a:xfrm>
            <a:off x="2351089" y="4437063"/>
            <a:ext cx="1584325" cy="389980"/>
          </a:xfrm>
          <a:prstGeom prst="rect">
            <a:avLst/>
          </a:prstGeom>
          <a:solidFill>
            <a:srgbClr val="FFFFFF">
              <a:alpha val="50195"/>
            </a:srgbClr>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gn="just">
              <a:spcBef>
                <a:spcPts val="1000"/>
              </a:spcBef>
              <a:spcAft>
                <a:spcPts val="400"/>
              </a:spcAft>
              <a:buClrTx/>
            </a:pPr>
            <a:r>
              <a:rPr lang="it-IT" altLang="en-US" sz="1600" i="1"/>
              <a:t>Route via GW</a:t>
            </a:r>
          </a:p>
        </p:txBody>
      </p:sp>
      <p:sp>
        <p:nvSpPr>
          <p:cNvPr id="23578" name="Text Box 26"/>
          <p:cNvSpPr txBox="1">
            <a:spLocks noChangeArrowheads="1"/>
          </p:cNvSpPr>
          <p:nvPr/>
        </p:nvSpPr>
        <p:spPr bwMode="auto">
          <a:xfrm>
            <a:off x="5664201" y="4365625"/>
            <a:ext cx="1584325" cy="389980"/>
          </a:xfrm>
          <a:prstGeom prst="rect">
            <a:avLst/>
          </a:prstGeom>
          <a:solidFill>
            <a:srgbClr val="FFFFFF">
              <a:alpha val="50195"/>
            </a:srgbClr>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gn="just">
              <a:spcBef>
                <a:spcPts val="1000"/>
              </a:spcBef>
              <a:spcAft>
                <a:spcPts val="400"/>
              </a:spcAft>
              <a:buClrTx/>
            </a:pPr>
            <a:r>
              <a:rPr lang="it-IT" altLang="en-US" sz="1600" i="1"/>
              <a:t>Direct route</a:t>
            </a:r>
          </a:p>
        </p:txBody>
      </p:sp>
      <p:sp>
        <p:nvSpPr>
          <p:cNvPr id="2" name="Titolo 1"/>
          <p:cNvSpPr>
            <a:spLocks noGrp="1"/>
          </p:cNvSpPr>
          <p:nvPr>
            <p:ph type="title"/>
          </p:nvPr>
        </p:nvSpPr>
        <p:spPr/>
        <p:txBody>
          <a:bodyPr>
            <a:normAutofit fontScale="90000"/>
          </a:bodyPr>
          <a:lstStyle/>
          <a:p>
            <a:r>
              <a:rPr lang="en-US" altLang="en-US" dirty="0"/>
              <a:t>DTNperf_3 &amp; CGR research: images from the far side of the Moon…</a:t>
            </a:r>
            <a:endParaRPr lang="en-US" dirty="0"/>
          </a:p>
        </p:txBody>
      </p:sp>
      <p:sp>
        <p:nvSpPr>
          <p:cNvPr id="3" name="Segnaposto contenuto 2"/>
          <p:cNvSpPr>
            <a:spLocks noGrp="1"/>
          </p:cNvSpPr>
          <p:nvPr>
            <p:ph idx="1"/>
          </p:nvPr>
        </p:nvSpPr>
        <p:spPr>
          <a:xfrm>
            <a:off x="838200" y="1328057"/>
            <a:ext cx="10515600" cy="1665971"/>
          </a:xfrm>
        </p:spPr>
        <p:txBody>
          <a:bodyPr>
            <a:normAutofit fontScale="92500" lnSpcReduction="10000"/>
          </a:bodyPr>
          <a:lstStyle/>
          <a:p>
            <a:r>
              <a:rPr lang="en-US" altLang="en-US" dirty="0"/>
              <a:t>Dotted lines=space intermittent links (windows of visibility)</a:t>
            </a:r>
          </a:p>
          <a:p>
            <a:r>
              <a:rPr lang="en-US" altLang="en-US" dirty="0"/>
              <a:t>Continuous lines=terrestrial continuous links </a:t>
            </a:r>
          </a:p>
          <a:p>
            <a:r>
              <a:rPr lang="en-US" altLang="en-US" dirty="0"/>
              <a:t>Two routes possible (via GW or direct); the choice is dynamic (as for trains or flights)</a:t>
            </a:r>
          </a:p>
          <a:p>
            <a:endParaRPr lang="en-US" dirty="0"/>
          </a:p>
        </p:txBody>
      </p:sp>
      <p:sp>
        <p:nvSpPr>
          <p:cNvPr id="6" name="Segnaposto numero diapositiva 5"/>
          <p:cNvSpPr>
            <a:spLocks noGrp="1"/>
          </p:cNvSpPr>
          <p:nvPr>
            <p:ph type="sldNum" sz="quarter" idx="12"/>
          </p:nvPr>
        </p:nvSpPr>
        <p:spPr/>
        <p:txBody>
          <a:bodyPr/>
          <a:lstStyle/>
          <a:p>
            <a:fld id="{48F63A3B-78C7-47BE-AE5E-E10140E04643}" type="slidenum">
              <a:rPr lang="en-US" smtClean="0"/>
              <a:t>17</a:t>
            </a:fld>
            <a:endParaRPr lang="en-US" dirty="0"/>
          </a:p>
        </p:txBody>
      </p:sp>
    </p:spTree>
    <p:extLst>
      <p:ext uri="{BB962C8B-B14F-4D97-AF65-F5344CB8AC3E}">
        <p14:creationId xmlns:p14="http://schemas.microsoft.com/office/powerpoint/2010/main" val="403877329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clickEffect">
                                  <p:stCondLst>
                                    <p:cond delay="0"/>
                                  </p:stCondLst>
                                  <p:childTnLst>
                                    <p:set>
                                      <p:cBhvr additive="repl">
                                        <p:cTn id="6" dur="1" fill="hold">
                                          <p:stCondLst>
                                            <p:cond delay="0"/>
                                          </p:stCondLst>
                                        </p:cTn>
                                        <p:tgtEl>
                                          <p:spTgt spid="23574"/>
                                        </p:tgtEl>
                                        <p:attrNameLst>
                                          <p:attrName>style.visibility</p:attrName>
                                        </p:attrNameLst>
                                      </p:cBhvr>
                                      <p:to>
                                        <p:strVal val="visible"/>
                                      </p:to>
                                    </p:set>
                                    <p:animEffect transition="in" filter="fade">
                                      <p:cBhvr additive="repl">
                                        <p:cTn id="7" dur="2000"/>
                                        <p:tgtEl>
                                          <p:spTgt spid="235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fill="hold" nodeType="clickEffect">
                                  <p:stCondLst>
                                    <p:cond delay="0"/>
                                  </p:stCondLst>
                                  <p:childTnLst>
                                    <p:set>
                                      <p:cBhvr additive="repl">
                                        <p:cTn id="11" dur="1" fill="hold">
                                          <p:stCondLst>
                                            <p:cond delay="0"/>
                                          </p:stCondLst>
                                        </p:cTn>
                                        <p:tgtEl>
                                          <p:spTgt spid="23575"/>
                                        </p:tgtEl>
                                        <p:attrNameLst>
                                          <p:attrName>style.visibility</p:attrName>
                                        </p:attrNameLst>
                                      </p:cBhvr>
                                      <p:to>
                                        <p:strVal val="visible"/>
                                      </p:to>
                                    </p:set>
                                    <p:animEffect transition="in" filter="fade">
                                      <p:cBhvr additive="repl">
                                        <p:cTn id="12" dur="2000"/>
                                        <p:tgtEl>
                                          <p:spTgt spid="235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fill="hold" nodeType="clickEffect">
                                  <p:stCondLst>
                                    <p:cond delay="0"/>
                                  </p:stCondLst>
                                  <p:childTnLst>
                                    <p:set>
                                      <p:cBhvr additive="repl">
                                        <p:cTn id="16" dur="1" fill="hold">
                                          <p:stCondLst>
                                            <p:cond delay="0"/>
                                          </p:stCondLst>
                                        </p:cTn>
                                        <p:tgtEl>
                                          <p:spTgt spid="23577"/>
                                        </p:tgtEl>
                                        <p:attrNameLst>
                                          <p:attrName>style.visibility</p:attrName>
                                        </p:attrNameLst>
                                      </p:cBhvr>
                                      <p:to>
                                        <p:strVal val="visible"/>
                                      </p:to>
                                    </p:set>
                                    <p:animEffect transition="in" filter="fade">
                                      <p:cBhvr additive="repl">
                                        <p:cTn id="17" dur="2000"/>
                                        <p:tgtEl>
                                          <p:spTgt spid="235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fill="hold" nodeType="clickEffect">
                                  <p:stCondLst>
                                    <p:cond delay="0"/>
                                  </p:stCondLst>
                                  <p:childTnLst>
                                    <p:set>
                                      <p:cBhvr additive="repl">
                                        <p:cTn id="21" dur="1" fill="hold">
                                          <p:stCondLst>
                                            <p:cond delay="0"/>
                                          </p:stCondLst>
                                        </p:cTn>
                                        <p:tgtEl>
                                          <p:spTgt spid="23576"/>
                                        </p:tgtEl>
                                        <p:attrNameLst>
                                          <p:attrName>style.visibility</p:attrName>
                                        </p:attrNameLst>
                                      </p:cBhvr>
                                      <p:to>
                                        <p:strVal val="visible"/>
                                      </p:to>
                                    </p:set>
                                    <p:animEffect transition="in" filter="fade">
                                      <p:cBhvr additive="repl">
                                        <p:cTn id="22" dur="2000"/>
                                        <p:tgtEl>
                                          <p:spTgt spid="2357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fill="hold" nodeType="clickEffect">
                                  <p:stCondLst>
                                    <p:cond delay="0"/>
                                  </p:stCondLst>
                                  <p:childTnLst>
                                    <p:set>
                                      <p:cBhvr additive="repl">
                                        <p:cTn id="26" dur="1" fill="hold">
                                          <p:stCondLst>
                                            <p:cond delay="0"/>
                                          </p:stCondLst>
                                        </p:cTn>
                                        <p:tgtEl>
                                          <p:spTgt spid="23578"/>
                                        </p:tgtEl>
                                        <p:attrNameLst>
                                          <p:attrName>style.visibility</p:attrName>
                                        </p:attrNameLst>
                                      </p:cBhvr>
                                      <p:to>
                                        <p:strVal val="visible"/>
                                      </p:to>
                                    </p:set>
                                    <p:animEffect transition="in" filter="fade">
                                      <p:cBhvr additive="repl">
                                        <p:cTn id="27" dur="2000"/>
                                        <p:tgtEl>
                                          <p:spTgt spid="23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3530" y="1749279"/>
            <a:ext cx="6579870" cy="410351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Titolo 4"/>
          <p:cNvSpPr>
            <a:spLocks noGrp="1"/>
          </p:cNvSpPr>
          <p:nvPr>
            <p:ph type="title"/>
          </p:nvPr>
        </p:nvSpPr>
        <p:spPr/>
        <p:txBody>
          <a:bodyPr>
            <a:normAutofit fontScale="90000"/>
          </a:bodyPr>
          <a:lstStyle/>
          <a:p>
            <a:r>
              <a:rPr lang="en-US" altLang="en-US"/>
              <a:t>DTNperf &amp; CGR:images from the far side of the Moon…</a:t>
            </a:r>
            <a:endParaRPr lang="en-US" dirty="0"/>
          </a:p>
        </p:txBody>
      </p:sp>
      <p:sp>
        <p:nvSpPr>
          <p:cNvPr id="3" name="Segnaposto contenuto 2"/>
          <p:cNvSpPr>
            <a:spLocks noGrp="1"/>
          </p:cNvSpPr>
          <p:nvPr>
            <p:ph idx="1"/>
          </p:nvPr>
        </p:nvSpPr>
        <p:spPr>
          <a:xfrm>
            <a:off x="731520" y="1328057"/>
            <a:ext cx="4560570" cy="4848906"/>
          </a:xfrm>
        </p:spPr>
        <p:txBody>
          <a:bodyPr/>
          <a:lstStyle/>
          <a:p>
            <a:r>
              <a:rPr lang="en-US" altLang="en-US" dirty="0"/>
              <a:t>The 8 bundles generated on Lander have to be delivered to User</a:t>
            </a:r>
          </a:p>
          <a:p>
            <a:pPr lvl="1"/>
            <a:r>
              <a:rPr lang="en-US" altLang="en-US" dirty="0"/>
              <a:t>First 6 transferred to Sat during the 1st Lander-Sat window; then routed via GW; </a:t>
            </a:r>
          </a:p>
          <a:p>
            <a:pPr lvl="1"/>
            <a:r>
              <a:rPr lang="en-US" altLang="en-US" dirty="0"/>
              <a:t>Last 2 transferred during the 2nd Lander-Sat window, then routed directly to MCC</a:t>
            </a:r>
          </a:p>
          <a:p>
            <a:endParaRPr lang="en-US" dirty="0"/>
          </a:p>
        </p:txBody>
      </p:sp>
      <p:sp>
        <p:nvSpPr>
          <p:cNvPr id="8" name="Segnaposto numero diapositiva 7"/>
          <p:cNvSpPr>
            <a:spLocks noGrp="1"/>
          </p:cNvSpPr>
          <p:nvPr>
            <p:ph type="sldNum" sz="quarter" idx="12"/>
          </p:nvPr>
        </p:nvSpPr>
        <p:spPr/>
        <p:txBody>
          <a:bodyPr/>
          <a:lstStyle/>
          <a:p>
            <a:fld id="{48F63A3B-78C7-47BE-AE5E-E10140E04643}" type="slidenum">
              <a:rPr lang="en-US" smtClean="0"/>
              <a:t>18</a:t>
            </a:fld>
            <a:endParaRPr lang="en-US" dirty="0"/>
          </a:p>
        </p:txBody>
      </p:sp>
    </p:spTree>
    <p:extLst>
      <p:ext uri="{BB962C8B-B14F-4D97-AF65-F5344CB8AC3E}">
        <p14:creationId xmlns:p14="http://schemas.microsoft.com/office/powerpoint/2010/main" val="380471401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olo 4"/>
          <p:cNvSpPr>
            <a:spLocks noGrp="1"/>
          </p:cNvSpPr>
          <p:nvPr>
            <p:ph type="title"/>
          </p:nvPr>
        </p:nvSpPr>
        <p:spPr/>
        <p:txBody>
          <a:bodyPr/>
          <a:lstStyle/>
          <a:p>
            <a:r>
              <a:rPr lang="en-US" altLang="en-US" dirty="0"/>
              <a:t>Mars-Earth scenario: logical topology</a:t>
            </a:r>
          </a:p>
        </p:txBody>
      </p:sp>
      <p:sp>
        <p:nvSpPr>
          <p:cNvPr id="44035" name="Segnaposto testo 8"/>
          <p:cNvSpPr>
            <a:spLocks noGrp="1"/>
          </p:cNvSpPr>
          <p:nvPr>
            <p:ph idx="1"/>
          </p:nvPr>
        </p:nvSpPr>
        <p:spPr/>
        <p:txBody>
          <a:bodyPr/>
          <a:lstStyle/>
          <a:p>
            <a:r>
              <a:rPr lang="en-US" altLang="en-US" dirty="0"/>
              <a:t>9 DTN nodes:</a:t>
            </a:r>
          </a:p>
          <a:p>
            <a:pPr lvl="1"/>
            <a:r>
              <a:rPr lang="en-US" altLang="en-US" dirty="0"/>
              <a:t>Lander on Mars</a:t>
            </a:r>
          </a:p>
          <a:p>
            <a:pPr lvl="1"/>
            <a:r>
              <a:rPr lang="en-US" altLang="en-US" dirty="0"/>
              <a:t>2 Martian Orbiters</a:t>
            </a:r>
          </a:p>
          <a:p>
            <a:pPr lvl="1"/>
            <a:r>
              <a:rPr lang="en-US" altLang="en-US" dirty="0"/>
              <a:t>3 Ground Stations</a:t>
            </a:r>
          </a:p>
          <a:p>
            <a:pPr lvl="1"/>
            <a:r>
              <a:rPr lang="en-US" altLang="en-US" dirty="0"/>
              <a:t>1 GEO sat system (EDRS)</a:t>
            </a:r>
          </a:p>
          <a:p>
            <a:pPr lvl="1"/>
            <a:r>
              <a:rPr lang="en-US" altLang="en-US" dirty="0"/>
              <a:t>2 destination nodes on Earth</a:t>
            </a:r>
          </a:p>
        </p:txBody>
      </p:sp>
      <p:pic>
        <p:nvPicPr>
          <p:cNvPr id="44036" name="Immagin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72975" y="1717482"/>
            <a:ext cx="4970463" cy="47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egnaposto numero diapositiva 7"/>
          <p:cNvSpPr>
            <a:spLocks noGrp="1"/>
          </p:cNvSpPr>
          <p:nvPr>
            <p:ph type="sldNum" sz="quarter" idx="12"/>
          </p:nvPr>
        </p:nvSpPr>
        <p:spPr/>
        <p:txBody>
          <a:bodyPr/>
          <a:lstStyle/>
          <a:p>
            <a:fld id="{48F63A3B-78C7-47BE-AE5E-E10140E04643}" type="slidenum">
              <a:rPr lang="en-US" smtClean="0"/>
              <a:t>19</a:t>
            </a:fld>
            <a:endParaRPr lang="en-US" dirty="0"/>
          </a:p>
        </p:txBody>
      </p:sp>
    </p:spTree>
    <p:extLst>
      <p:ext uri="{BB962C8B-B14F-4D97-AF65-F5344CB8AC3E}">
        <p14:creationId xmlns:p14="http://schemas.microsoft.com/office/powerpoint/2010/main" val="5245771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182261" y="2165778"/>
            <a:ext cx="7793038" cy="112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nSpc>
                <a:spcPct val="100000"/>
              </a:lnSpc>
              <a:spcBef>
                <a:spcPct val="0"/>
              </a:spcBef>
              <a:spcAft>
                <a:spcPct val="0"/>
              </a:spcAft>
              <a:buClrTx/>
              <a:buFontTx/>
              <a:buNone/>
            </a:pPr>
            <a:endParaRPr lang="en-US" altLang="en-US" sz="3600" dirty="0">
              <a:solidFill>
                <a:srgbClr val="333399"/>
              </a:solidFill>
            </a:endParaRPr>
          </a:p>
        </p:txBody>
      </p:sp>
      <p:sp>
        <p:nvSpPr>
          <p:cNvPr id="2" name="Titolo 1"/>
          <p:cNvSpPr>
            <a:spLocks noGrp="1"/>
          </p:cNvSpPr>
          <p:nvPr>
            <p:ph type="title"/>
          </p:nvPr>
        </p:nvSpPr>
        <p:spPr/>
        <p:txBody>
          <a:bodyPr/>
          <a:lstStyle/>
          <a:p>
            <a:r>
              <a:rPr lang="en-US" altLang="en-US"/>
              <a:t>Introduction</a:t>
            </a:r>
            <a:endParaRPr lang="en-US" dirty="0"/>
          </a:p>
        </p:txBody>
      </p:sp>
      <p:sp>
        <p:nvSpPr>
          <p:cNvPr id="3" name="Segnaposto contenuto 2"/>
          <p:cNvSpPr>
            <a:spLocks noGrp="1"/>
          </p:cNvSpPr>
          <p:nvPr>
            <p:ph idx="1"/>
          </p:nvPr>
        </p:nvSpPr>
        <p:spPr/>
        <p:txBody>
          <a:bodyPr>
            <a:normAutofit lnSpcReduction="10000"/>
          </a:bodyPr>
          <a:lstStyle/>
          <a:p>
            <a:r>
              <a:rPr lang="en-US" altLang="en-US" dirty="0"/>
              <a:t>Some assumptions at the basis of TCP/IP</a:t>
            </a:r>
          </a:p>
          <a:p>
            <a:pPr lvl="1"/>
            <a:r>
              <a:rPr lang="en-US" altLang="en-US" dirty="0"/>
              <a:t>End-to-end connectivity</a:t>
            </a:r>
          </a:p>
          <a:p>
            <a:pPr lvl="2"/>
            <a:r>
              <a:rPr lang="en-US" altLang="en-US" dirty="0"/>
              <a:t>Communication is possible if exists at least a continuous path between source and destination</a:t>
            </a:r>
          </a:p>
          <a:p>
            <a:pPr lvl="1"/>
            <a:r>
              <a:rPr lang="en-US" altLang="en-US" dirty="0"/>
              <a:t>Short RTT</a:t>
            </a:r>
          </a:p>
          <a:p>
            <a:pPr lvl="2"/>
            <a:r>
              <a:rPr lang="en-US" altLang="en-US" dirty="0"/>
              <a:t>Loss recovery from the source, based on ARQ (Automatic Repeat request), is efficient</a:t>
            </a:r>
          </a:p>
          <a:p>
            <a:pPr lvl="1"/>
            <a:r>
              <a:rPr lang="en-US" altLang="en-US" dirty="0"/>
              <a:t>Few Losses</a:t>
            </a:r>
          </a:p>
          <a:p>
            <a:pPr lvl="2"/>
            <a:r>
              <a:rPr lang="en-US" altLang="en-US" dirty="0"/>
              <a:t>Most due to congestion</a:t>
            </a:r>
          </a:p>
          <a:p>
            <a:r>
              <a:rPr lang="en-US" altLang="en-US" dirty="0"/>
              <a:t>“Challenged networks”</a:t>
            </a:r>
          </a:p>
          <a:p>
            <a:pPr lvl="1"/>
            <a:r>
              <a:rPr lang="en-US" altLang="en-US" dirty="0"/>
              <a:t>Environments where one or more of the previous assumptions do not hold</a:t>
            </a:r>
          </a:p>
          <a:p>
            <a:r>
              <a:rPr lang="en-US" altLang="en-US" dirty="0"/>
              <a:t>DTN (Delay/Disruption Tolerant Networking)</a:t>
            </a:r>
          </a:p>
          <a:p>
            <a:pPr lvl="1"/>
            <a:r>
              <a:rPr lang="en-US" altLang="en-US" dirty="0"/>
              <a:t>A novel networking architecture to cope with challenged networks</a:t>
            </a:r>
          </a:p>
          <a:p>
            <a:pPr lvl="1"/>
            <a:r>
              <a:rPr lang="it-IT" altLang="en-US" dirty="0">
                <a:hlinkClick r:id="rId3"/>
              </a:rPr>
              <a:t>DTN-DINET w/ Vint </a:t>
            </a:r>
            <a:r>
              <a:rPr lang="it-IT" altLang="en-US" dirty="0" err="1">
                <a:hlinkClick r:id="rId3"/>
              </a:rPr>
              <a:t>Cerf</a:t>
            </a:r>
            <a:r>
              <a:rPr lang="it-IT" altLang="en-US" dirty="0">
                <a:hlinkClick r:id="rId3"/>
              </a:rPr>
              <a:t> </a:t>
            </a:r>
            <a:r>
              <a:rPr lang="it-IT" altLang="en-US" dirty="0" err="1">
                <a:hlinkClick r:id="rId3"/>
              </a:rPr>
              <a:t>You</a:t>
            </a:r>
            <a:r>
              <a:rPr lang="it-IT" altLang="en-US" dirty="0">
                <a:hlinkClick r:id="rId3"/>
              </a:rPr>
              <a:t> Tube (3 </a:t>
            </a:r>
            <a:r>
              <a:rPr lang="it-IT" altLang="en-US" dirty="0" err="1">
                <a:hlinkClick r:id="rId3"/>
              </a:rPr>
              <a:t>min</a:t>
            </a:r>
            <a:r>
              <a:rPr lang="it-IT" altLang="en-US" dirty="0">
                <a:hlinkClick r:id="rId3"/>
              </a:rPr>
              <a:t>)</a:t>
            </a:r>
          </a:p>
          <a:p>
            <a:endParaRPr lang="en-US" dirty="0"/>
          </a:p>
        </p:txBody>
      </p:sp>
      <p:sp>
        <p:nvSpPr>
          <p:cNvPr id="10" name="Segnaposto numero diapositiva 9"/>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148509432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olo 1"/>
          <p:cNvSpPr>
            <a:spLocks noGrp="1"/>
          </p:cNvSpPr>
          <p:nvPr>
            <p:ph type="title"/>
          </p:nvPr>
        </p:nvSpPr>
        <p:spPr/>
        <p:txBody>
          <a:bodyPr/>
          <a:lstStyle/>
          <a:p>
            <a:r>
              <a:rPr lang="en-US" altLang="en-US"/>
              <a:t>Mars-Earth scenario: Contacts</a:t>
            </a:r>
          </a:p>
        </p:txBody>
      </p:sp>
      <p:pic>
        <p:nvPicPr>
          <p:cNvPr id="45059" name="Immagin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51089" y="1700214"/>
            <a:ext cx="7673975" cy="501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egnaposto numero diapositiva 2"/>
          <p:cNvSpPr>
            <a:spLocks noGrp="1"/>
          </p:cNvSpPr>
          <p:nvPr>
            <p:ph type="sldNum" sz="quarter" idx="12"/>
          </p:nvPr>
        </p:nvSpPr>
        <p:spPr/>
        <p:txBody>
          <a:bodyPr/>
          <a:lstStyle/>
          <a:p>
            <a:fld id="{48F63A3B-78C7-47BE-AE5E-E10140E04643}" type="slidenum">
              <a:rPr lang="en-US" smtClean="0"/>
              <a:t>20</a:t>
            </a:fld>
            <a:endParaRPr lang="en-US" dirty="0"/>
          </a:p>
        </p:txBody>
      </p:sp>
    </p:spTree>
    <p:extLst>
      <p:ext uri="{BB962C8B-B14F-4D97-AF65-F5344CB8AC3E}">
        <p14:creationId xmlns:p14="http://schemas.microsoft.com/office/powerpoint/2010/main" val="11889668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olo 1"/>
          <p:cNvSpPr>
            <a:spLocks noGrp="1"/>
          </p:cNvSpPr>
          <p:nvPr>
            <p:ph type="title"/>
          </p:nvPr>
        </p:nvSpPr>
        <p:spPr/>
        <p:txBody>
          <a:bodyPr>
            <a:normAutofit fontScale="90000"/>
          </a:bodyPr>
          <a:lstStyle/>
          <a:p>
            <a:r>
              <a:rPr lang="en-US" altLang="it-IT"/>
              <a:t>1998-present: cooperation in space, the International Space Station</a:t>
            </a:r>
          </a:p>
        </p:txBody>
      </p:sp>
      <p:pic>
        <p:nvPicPr>
          <p:cNvPr id="46083" name="Segnaposto immagine 10"/>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25625"/>
            <a:ext cx="5163570" cy="3292785"/>
          </a:xfrm>
        </p:spPr>
      </p:pic>
      <p:sp>
        <p:nvSpPr>
          <p:cNvPr id="4" name="Segnaposto contenuto 3"/>
          <p:cNvSpPr>
            <a:spLocks noGrp="1"/>
          </p:cNvSpPr>
          <p:nvPr>
            <p:ph sz="half" idx="2"/>
          </p:nvPr>
        </p:nvSpPr>
        <p:spPr/>
        <p:txBody>
          <a:bodyPr/>
          <a:lstStyle/>
          <a:p>
            <a:pPr lvl="1"/>
            <a:r>
              <a:rPr lang="en-US" altLang="it-IT" dirty="0"/>
              <a:t>The ISS is the result of a wide international cooperation, NASA, </a:t>
            </a:r>
            <a:r>
              <a:rPr lang="en-US" altLang="it-IT" dirty="0" err="1"/>
              <a:t>Roscosmos</a:t>
            </a:r>
            <a:r>
              <a:rPr lang="en-US" altLang="it-IT" dirty="0"/>
              <a:t>, JAXA, ESA, CSA</a:t>
            </a:r>
          </a:p>
          <a:p>
            <a:pPr lvl="1"/>
            <a:r>
              <a:rPr lang="en-US" altLang="it-IT" dirty="0"/>
              <a:t>After the American Space Shuttle program ended in 2011, Russian Soyuz rockets until 2020 were the only means of transport to ISS for all astronauts.</a:t>
            </a:r>
          </a:p>
          <a:p>
            <a:pPr lvl="1"/>
            <a:r>
              <a:rPr lang="en-US" altLang="it-IT" dirty="0"/>
              <a:t>DTN nodes are on board!</a:t>
            </a:r>
          </a:p>
          <a:p>
            <a:pPr lvl="1"/>
            <a:r>
              <a:rPr lang="en-US" altLang="it-IT" dirty="0"/>
              <a:t>It should be operational until 2030</a:t>
            </a:r>
          </a:p>
        </p:txBody>
      </p:sp>
      <p:sp>
        <p:nvSpPr>
          <p:cNvPr id="11" name="Segnaposto numero diapositiva 10"/>
          <p:cNvSpPr>
            <a:spLocks noGrp="1"/>
          </p:cNvSpPr>
          <p:nvPr>
            <p:ph type="sldNum" sz="quarter" idx="12"/>
          </p:nvPr>
        </p:nvSpPr>
        <p:spPr/>
        <p:txBody>
          <a:bodyPr/>
          <a:lstStyle/>
          <a:p>
            <a:fld id="{48F63A3B-78C7-47BE-AE5E-E10140E04643}" type="slidenum">
              <a:rPr lang="en-US" smtClean="0"/>
              <a:t>21</a:t>
            </a:fld>
            <a:endParaRPr lang="en-US" dirty="0"/>
          </a:p>
        </p:txBody>
      </p:sp>
    </p:spTree>
    <p:extLst>
      <p:ext uri="{BB962C8B-B14F-4D97-AF65-F5344CB8AC3E}">
        <p14:creationId xmlns:p14="http://schemas.microsoft.com/office/powerpoint/2010/main" val="3727086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olo 4"/>
          <p:cNvSpPr>
            <a:spLocks noGrp="1"/>
          </p:cNvSpPr>
          <p:nvPr>
            <p:ph type="title"/>
          </p:nvPr>
        </p:nvSpPr>
        <p:spPr/>
        <p:txBody>
          <a:bodyPr/>
          <a:lstStyle/>
          <a:p>
            <a:r>
              <a:rPr lang="en-US" altLang="en-US" dirty="0"/>
              <a:t>Link </a:t>
            </a:r>
            <a:r>
              <a:rPr lang="en-US" altLang="en-US" dirty="0" err="1"/>
              <a:t>su</a:t>
            </a:r>
            <a:r>
              <a:rPr lang="en-US" altLang="en-US" dirty="0"/>
              <a:t> ISS e </a:t>
            </a:r>
            <a:r>
              <a:rPr lang="en-US" altLang="en-US" dirty="0" err="1"/>
              <a:t>dintorni</a:t>
            </a:r>
            <a:endParaRPr lang="en-US" altLang="en-US" dirty="0"/>
          </a:p>
        </p:txBody>
      </p:sp>
      <p:sp>
        <p:nvSpPr>
          <p:cNvPr id="47107" name="Segnaposto contenuto 3"/>
          <p:cNvSpPr>
            <a:spLocks noGrp="1"/>
          </p:cNvSpPr>
          <p:nvPr>
            <p:ph idx="1"/>
          </p:nvPr>
        </p:nvSpPr>
        <p:spPr/>
        <p:txBody>
          <a:bodyPr/>
          <a:lstStyle/>
          <a:p>
            <a:r>
              <a:rPr lang="en-US" altLang="en-US" dirty="0">
                <a:hlinkClick r:id="rId2"/>
              </a:rPr>
              <a:t>Vita a </a:t>
            </a:r>
            <a:r>
              <a:rPr lang="en-US" altLang="en-US" dirty="0" err="1">
                <a:hlinkClick r:id="rId2"/>
              </a:rPr>
              <a:t>bordo</a:t>
            </a:r>
            <a:r>
              <a:rPr lang="en-US" altLang="en-US" dirty="0">
                <a:hlinkClick r:id="rId2"/>
              </a:rPr>
              <a:t> ISS</a:t>
            </a:r>
            <a:endParaRPr lang="en-US" altLang="en-US" dirty="0"/>
          </a:p>
          <a:p>
            <a:r>
              <a:rPr lang="en-US" altLang="en-US" dirty="0">
                <a:hlinkClick r:id="rId3"/>
              </a:rPr>
              <a:t>ISS </a:t>
            </a:r>
            <a:r>
              <a:rPr lang="en-US" altLang="en-US" dirty="0" err="1">
                <a:hlinkClick r:id="rId3"/>
              </a:rPr>
              <a:t>astronauti</a:t>
            </a:r>
            <a:r>
              <a:rPr lang="en-US" altLang="en-US" dirty="0">
                <a:hlinkClick r:id="rId3"/>
              </a:rPr>
              <a:t> </a:t>
            </a:r>
            <a:r>
              <a:rPr lang="en-US" altLang="en-US" dirty="0" err="1">
                <a:hlinkClick r:id="rId3"/>
              </a:rPr>
              <a:t>italiani</a:t>
            </a:r>
            <a:endParaRPr lang="en-US" altLang="en-US" dirty="0"/>
          </a:p>
          <a:p>
            <a:r>
              <a:rPr lang="en-US" altLang="en-US" dirty="0">
                <a:hlinkClick r:id="rId4"/>
              </a:rPr>
              <a:t>SpaceX_Dragon_27_maggio_2020</a:t>
            </a:r>
            <a:endParaRPr lang="en-US" altLang="en-US" dirty="0"/>
          </a:p>
          <a:p>
            <a:r>
              <a:rPr lang="en-US" altLang="en-US" dirty="0" err="1">
                <a:hlinkClick r:id="rId5"/>
              </a:rPr>
              <a:t>il</a:t>
            </a:r>
            <a:r>
              <a:rPr lang="en-US" altLang="en-US" dirty="0">
                <a:hlinkClick r:id="rId5"/>
              </a:rPr>
              <a:t>-</a:t>
            </a:r>
            <a:r>
              <a:rPr lang="en-US" altLang="en-US" dirty="0" err="1">
                <a:hlinkClick r:id="rId5"/>
              </a:rPr>
              <a:t>giorno</a:t>
            </a:r>
            <a:r>
              <a:rPr lang="en-US" altLang="en-US" dirty="0">
                <a:hlinkClick r:id="rId5"/>
              </a:rPr>
              <a:t>-di-crew-dragon-</a:t>
            </a:r>
            <a:r>
              <a:rPr lang="en-US" altLang="en-US" dirty="0" err="1">
                <a:hlinkClick r:id="rId5"/>
              </a:rPr>
              <a:t>lancio</a:t>
            </a:r>
            <a:r>
              <a:rPr lang="en-US" altLang="en-US" dirty="0">
                <a:hlinkClick r:id="rId5"/>
              </a:rPr>
              <a:t>-</a:t>
            </a:r>
            <a:r>
              <a:rPr lang="en-US" altLang="en-US" dirty="0" err="1">
                <a:hlinkClick r:id="rId5"/>
              </a:rPr>
              <a:t>storico</a:t>
            </a:r>
            <a:endParaRPr lang="en-US" altLang="en-US" dirty="0"/>
          </a:p>
          <a:p>
            <a:r>
              <a:rPr lang="en-US" altLang="en-US" dirty="0">
                <a:hlinkClick r:id="rId6"/>
              </a:rPr>
              <a:t>Artemis (Moon)</a:t>
            </a:r>
            <a:endParaRPr lang="en-US" altLang="en-US" dirty="0"/>
          </a:p>
          <a:p>
            <a:r>
              <a:rPr lang="en-US" altLang="en-US" dirty="0" err="1">
                <a:hlinkClick r:id="rId7"/>
              </a:rPr>
              <a:t>Bollettino</a:t>
            </a:r>
            <a:r>
              <a:rPr lang="en-US" altLang="en-US" dirty="0">
                <a:hlinkClick r:id="rId7"/>
              </a:rPr>
              <a:t> 15 </a:t>
            </a:r>
            <a:r>
              <a:rPr lang="en-US" altLang="en-US" dirty="0" err="1">
                <a:hlinkClick r:id="rId7"/>
              </a:rPr>
              <a:t>maggio</a:t>
            </a:r>
            <a:r>
              <a:rPr lang="en-US" altLang="en-US" dirty="0">
                <a:hlinkClick r:id="rId7"/>
              </a:rPr>
              <a:t> 2023</a:t>
            </a:r>
            <a:endParaRPr lang="en-US" altLang="en-US" dirty="0"/>
          </a:p>
        </p:txBody>
      </p:sp>
      <p:sp>
        <p:nvSpPr>
          <p:cNvPr id="6" name="Segnaposto numero diapositiva 5"/>
          <p:cNvSpPr>
            <a:spLocks noGrp="1"/>
          </p:cNvSpPr>
          <p:nvPr>
            <p:ph type="sldNum" sz="quarter" idx="12"/>
          </p:nvPr>
        </p:nvSpPr>
        <p:spPr/>
        <p:txBody>
          <a:bodyPr/>
          <a:lstStyle/>
          <a:p>
            <a:fld id="{48F63A3B-78C7-47BE-AE5E-E10140E04643}" type="slidenum">
              <a:rPr lang="en-US" smtClean="0"/>
              <a:t>22</a:t>
            </a:fld>
            <a:endParaRPr lang="en-US" dirty="0"/>
          </a:p>
        </p:txBody>
      </p:sp>
    </p:spTree>
    <p:extLst>
      <p:ext uri="{BB962C8B-B14F-4D97-AF65-F5344CB8AC3E}">
        <p14:creationId xmlns:p14="http://schemas.microsoft.com/office/powerpoint/2010/main" val="470409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ltLang="en-US"/>
              <a:t>Background</a:t>
            </a:r>
            <a:endParaRPr lang="en-US" dirty="0"/>
          </a:p>
        </p:txBody>
      </p:sp>
      <p:sp>
        <p:nvSpPr>
          <p:cNvPr id="3" name="Segnaposto contenuto 2"/>
          <p:cNvSpPr>
            <a:spLocks noGrp="1"/>
          </p:cNvSpPr>
          <p:nvPr>
            <p:ph idx="1"/>
          </p:nvPr>
        </p:nvSpPr>
        <p:spPr/>
        <p:txBody>
          <a:bodyPr>
            <a:normAutofit fontScale="85000" lnSpcReduction="20000"/>
          </a:bodyPr>
          <a:lstStyle/>
          <a:p>
            <a:r>
              <a:rPr lang="en-US" altLang="en-US" dirty="0"/>
              <a:t>1973 –Cerf’s and Kahn’s work on TCP</a:t>
            </a:r>
          </a:p>
          <a:p>
            <a:r>
              <a:rPr lang="en-US" altLang="en-US" dirty="0"/>
              <a:t>Early ‘90 –Researchers at NASA Jet Propulsion Laboratory (JPL) try to adapt Internet protocols to space missions</a:t>
            </a:r>
          </a:p>
          <a:p>
            <a:r>
              <a:rPr lang="en-US" altLang="en-US" dirty="0"/>
              <a:t>1998 –Cerf at </a:t>
            </a:r>
            <a:r>
              <a:rPr lang="en-US" altLang="en-US" dirty="0" err="1"/>
              <a:t>alii</a:t>
            </a:r>
            <a:r>
              <a:rPr lang="en-US" altLang="en-US" dirty="0"/>
              <a:t> promote the Interplanetary Internet (IPN)</a:t>
            </a:r>
          </a:p>
          <a:p>
            <a:r>
              <a:rPr lang="en-US" altLang="en-US" dirty="0"/>
              <a:t>May 2001 –“Interplanetary Internet: Architectural Definition” </a:t>
            </a:r>
            <a:r>
              <a:rPr lang="en-US" altLang="en-US" dirty="0">
                <a:hlinkClick r:id="rId3"/>
              </a:rPr>
              <a:t>Internet draft 00</a:t>
            </a:r>
            <a:endParaRPr lang="en-US" altLang="en-US" dirty="0"/>
          </a:p>
          <a:p>
            <a:pPr lvl="1"/>
            <a:r>
              <a:rPr lang="en-US" altLang="en-US" dirty="0"/>
              <a:t>Necessity of a new architecture</a:t>
            </a:r>
          </a:p>
          <a:p>
            <a:pPr lvl="1"/>
            <a:r>
              <a:rPr lang="en-US" altLang="en-US" dirty="0"/>
              <a:t>Whereas the Earth’s Internet was basically conceived as a “network of connected networks,” the IPN was thought of as a “network of disconnected Internets” connected through a system of gateways forming a stable backbone across interplanetary space. </a:t>
            </a:r>
          </a:p>
          <a:p>
            <a:r>
              <a:rPr lang="en-US" altLang="en-US" dirty="0"/>
              <a:t>August 2002-updated version of the draft as “Delay-Tolerant Network Architecture: The Evolving Interplanetary Internet” </a:t>
            </a:r>
            <a:r>
              <a:rPr lang="en-US" altLang="en-US" dirty="0">
                <a:hlinkClick r:id="rId4"/>
              </a:rPr>
              <a:t>internet draft 01</a:t>
            </a:r>
            <a:endParaRPr lang="en-US" altLang="en-US" dirty="0"/>
          </a:p>
          <a:p>
            <a:pPr lvl="1"/>
            <a:r>
              <a:rPr lang="en-US" altLang="en-US" dirty="0"/>
              <a:t>The new architecture can be applied to other environments (“challenged networks”) </a:t>
            </a:r>
          </a:p>
          <a:p>
            <a:r>
              <a:rPr lang="en-US" altLang="en-US" dirty="0"/>
              <a:t>October 2002</a:t>
            </a:r>
          </a:p>
          <a:p>
            <a:pPr lvl="1"/>
            <a:r>
              <a:rPr lang="en-US" altLang="en-US" dirty="0"/>
              <a:t>IRTF DTNRG start</a:t>
            </a:r>
          </a:p>
          <a:p>
            <a:pPr lvl="2"/>
            <a:r>
              <a:rPr lang="en-US" altLang="en-US" dirty="0"/>
              <a:t>“It is an open research group, meaning that anyone interested can contribute simply by joining the mailing list and getting involved in the work”.</a:t>
            </a:r>
          </a:p>
          <a:p>
            <a:endParaRPr lang="en-US" dirty="0"/>
          </a:p>
        </p:txBody>
      </p:sp>
      <p:sp>
        <p:nvSpPr>
          <p:cNvPr id="8" name="Segnaposto numero diapositiva 7"/>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136499705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 Box 3"/>
          <p:cNvSpPr txBox="1">
            <a:spLocks noChangeArrowheads="1"/>
          </p:cNvSpPr>
          <p:nvPr/>
        </p:nvSpPr>
        <p:spPr bwMode="auto">
          <a:xfrm>
            <a:off x="8566150" y="6381750"/>
            <a:ext cx="1905000" cy="31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gn="r" eaLnBrk="1" hangingPunct="1">
              <a:lnSpc>
                <a:spcPct val="100000"/>
              </a:lnSpc>
              <a:spcBef>
                <a:spcPct val="0"/>
              </a:spcBef>
              <a:spcAft>
                <a:spcPct val="0"/>
              </a:spcAft>
              <a:buClrTx/>
              <a:buSzPct val="60000"/>
              <a:buFontTx/>
              <a:buNone/>
            </a:pPr>
            <a:fld id="{BB8F65A6-EACE-4754-9655-F9FFB895B792}" type="slidenum">
              <a:rPr lang="en-US" altLang="en-US" sz="1400"/>
              <a:pPr algn="r" eaLnBrk="1" hangingPunct="1">
                <a:lnSpc>
                  <a:spcPct val="100000"/>
                </a:lnSpc>
                <a:spcBef>
                  <a:spcPct val="0"/>
                </a:spcBef>
                <a:spcAft>
                  <a:spcPct val="0"/>
                </a:spcAft>
                <a:buClrTx/>
                <a:buSzPct val="60000"/>
                <a:buFontTx/>
                <a:buNone/>
              </a:pPr>
              <a:t>4</a:t>
            </a:fld>
            <a:endParaRPr lang="en-US" altLang="en-US" sz="1400"/>
          </a:p>
        </p:txBody>
      </p:sp>
      <p:sp>
        <p:nvSpPr>
          <p:cNvPr id="2" name="Titolo 1"/>
          <p:cNvSpPr>
            <a:spLocks noGrp="1"/>
          </p:cNvSpPr>
          <p:nvPr>
            <p:ph type="title"/>
          </p:nvPr>
        </p:nvSpPr>
        <p:spPr/>
        <p:txBody>
          <a:bodyPr>
            <a:normAutofit/>
          </a:bodyPr>
          <a:lstStyle/>
          <a:p>
            <a:r>
              <a:rPr lang="en-US" altLang="en-US" dirty="0"/>
              <a:t>From IRTF-DTNRG to IETF-DTNWG</a:t>
            </a:r>
            <a:endParaRPr lang="en-US" dirty="0"/>
          </a:p>
        </p:txBody>
      </p:sp>
      <p:sp>
        <p:nvSpPr>
          <p:cNvPr id="3" name="Segnaposto contenuto 2"/>
          <p:cNvSpPr>
            <a:spLocks noGrp="1"/>
          </p:cNvSpPr>
          <p:nvPr>
            <p:ph idx="1"/>
          </p:nvPr>
        </p:nvSpPr>
        <p:spPr/>
        <p:txBody>
          <a:bodyPr>
            <a:normAutofit fontScale="92500" lnSpcReduction="10000"/>
          </a:bodyPr>
          <a:lstStyle/>
          <a:p>
            <a:r>
              <a:rPr lang="en-US" altLang="en-US" dirty="0"/>
              <a:t>Members of DTNRG first, and now of IETF DTNWG, are concerned with how to address the architectural and protocol design principles arising from the need to provide interoperable communications in performance-challenged </a:t>
            </a:r>
            <a:r>
              <a:rPr lang="en-US" altLang="en-US" dirty="0" smtClean="0"/>
              <a:t>environments, such as: </a:t>
            </a:r>
            <a:endParaRPr lang="en-US" altLang="en-US" dirty="0"/>
          </a:p>
          <a:p>
            <a:pPr lvl="1"/>
            <a:r>
              <a:rPr lang="en-US" altLang="en-US" dirty="0" smtClean="0"/>
              <a:t>spacecraft</a:t>
            </a:r>
            <a:endParaRPr lang="en-US" altLang="en-US" dirty="0"/>
          </a:p>
          <a:p>
            <a:pPr lvl="1"/>
            <a:r>
              <a:rPr lang="en-US" altLang="en-US" dirty="0"/>
              <a:t>military/tactical</a:t>
            </a:r>
          </a:p>
          <a:p>
            <a:pPr lvl="1"/>
            <a:r>
              <a:rPr lang="en-US" altLang="en-US" dirty="0"/>
              <a:t>some forms of disaster response</a:t>
            </a:r>
          </a:p>
          <a:p>
            <a:pPr lvl="1"/>
            <a:r>
              <a:rPr lang="en-US" altLang="en-US" dirty="0"/>
              <a:t>u</a:t>
            </a:r>
            <a:r>
              <a:rPr lang="en-US" altLang="en-US" dirty="0" smtClean="0"/>
              <a:t>nderwater</a:t>
            </a:r>
            <a:endParaRPr lang="en-US" altLang="en-US" dirty="0"/>
          </a:p>
          <a:p>
            <a:pPr lvl="1"/>
            <a:r>
              <a:rPr lang="en-US" altLang="en-US" dirty="0" smtClean="0"/>
              <a:t>some </a:t>
            </a:r>
            <a:r>
              <a:rPr lang="en-US" altLang="en-US" dirty="0"/>
              <a:t>forms of ad-hoc sensor/actuator networks</a:t>
            </a:r>
          </a:p>
          <a:p>
            <a:pPr lvl="1"/>
            <a:r>
              <a:rPr lang="en-US" altLang="en-US" dirty="0"/>
              <a:t>Internet connectivity in places where performance may suffer such as developing parts of the world. </a:t>
            </a:r>
          </a:p>
          <a:p>
            <a:r>
              <a:rPr lang="en-US" altLang="en-US" dirty="0"/>
              <a:t>2015-from IRTF to IETF (from Research to Engineering)</a:t>
            </a:r>
          </a:p>
          <a:p>
            <a:pPr lvl="1"/>
            <a:r>
              <a:rPr lang="en-US" altLang="en-US" dirty="0"/>
              <a:t>IETF DTN WG start: </a:t>
            </a:r>
            <a:r>
              <a:rPr lang="en-US" altLang="en-US" dirty="0">
                <a:hlinkClick r:id="rId3"/>
              </a:rPr>
              <a:t>https://datatracker.ietf.org/wg/dtn/charter/</a:t>
            </a:r>
            <a:endParaRPr lang="en-US" altLang="en-US" dirty="0"/>
          </a:p>
          <a:p>
            <a:endParaRPr lang="en-US" dirty="0"/>
          </a:p>
        </p:txBody>
      </p:sp>
    </p:spTree>
    <p:extLst>
      <p:ext uri="{BB962C8B-B14F-4D97-AF65-F5344CB8AC3E}">
        <p14:creationId xmlns:p14="http://schemas.microsoft.com/office/powerpoint/2010/main" val="324105881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ltLang="en-US"/>
              <a:t>The DTN architecture</a:t>
            </a:r>
            <a:endParaRPr lang="en-US" dirty="0"/>
          </a:p>
        </p:txBody>
      </p:sp>
      <p:sp>
        <p:nvSpPr>
          <p:cNvPr id="3" name="Segnaposto contenuto 2"/>
          <p:cNvSpPr>
            <a:spLocks noGrp="1"/>
          </p:cNvSpPr>
          <p:nvPr>
            <p:ph idx="1"/>
          </p:nvPr>
        </p:nvSpPr>
        <p:spPr/>
        <p:txBody>
          <a:bodyPr/>
          <a:lstStyle/>
          <a:p>
            <a:r>
              <a:rPr lang="en-US" altLang="en-US"/>
              <a:t>It is based on the introduction of the Bundle layer between Application and Transport</a:t>
            </a:r>
          </a:p>
          <a:p>
            <a:pPr lvl="1"/>
            <a:r>
              <a:rPr lang="en-US" altLang="en-US"/>
              <a:t>“Bundles” are (large) data packet at this layer</a:t>
            </a:r>
          </a:p>
          <a:p>
            <a:pPr lvl="1"/>
            <a:r>
              <a:rPr lang="en-US" altLang="en-US"/>
              <a:t>Store and forward architecture</a:t>
            </a:r>
          </a:p>
          <a:p>
            <a:pPr lvl="2"/>
            <a:r>
              <a:rPr lang="en-US" altLang="en-US"/>
              <a:t>A bundle is first received, stored, and then transmitted (when possible)</a:t>
            </a:r>
          </a:p>
          <a:p>
            <a:endParaRPr lang="en-US" dirty="0"/>
          </a:p>
        </p:txBody>
      </p:sp>
      <p:sp>
        <p:nvSpPr>
          <p:cNvPr id="6" name="Segnaposto numero diapositiva 5"/>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64090580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2279650" y="2706688"/>
            <a:ext cx="7632700" cy="576262"/>
          </a:xfrm>
          <a:prstGeom prst="rect">
            <a:avLst/>
          </a:prstGeom>
          <a:solidFill>
            <a:srgbClr val="FF3300"/>
          </a:solidFill>
          <a:ln w="9360" cap="sq">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gn="ctr" eaLnBrk="1" hangingPunct="1">
              <a:lnSpc>
                <a:spcPct val="100000"/>
              </a:lnSpc>
              <a:spcBef>
                <a:spcPct val="0"/>
              </a:spcBef>
              <a:spcAft>
                <a:spcPct val="0"/>
              </a:spcAft>
              <a:buClrTx/>
              <a:buSzPct val="60000"/>
              <a:buFontTx/>
              <a:buNone/>
            </a:pPr>
            <a:r>
              <a:rPr lang="it-IT" altLang="en-US" sz="2400">
                <a:latin typeface="Arial Unicode MS" panose="020B0604020202020204" pitchFamily="34" charset="-128"/>
                <a:cs typeface="Arial Unicode MS" panose="020B0604020202020204" pitchFamily="34" charset="-128"/>
              </a:rPr>
              <a:t>Bundle Layer</a:t>
            </a:r>
          </a:p>
        </p:txBody>
      </p:sp>
      <p:sp>
        <p:nvSpPr>
          <p:cNvPr id="16387" name="Rectangle 2"/>
          <p:cNvSpPr>
            <a:spLocks noChangeArrowheads="1"/>
          </p:cNvSpPr>
          <p:nvPr/>
        </p:nvSpPr>
        <p:spPr bwMode="auto">
          <a:xfrm>
            <a:off x="2279650" y="3355976"/>
            <a:ext cx="1873250" cy="576263"/>
          </a:xfrm>
          <a:prstGeom prst="rect">
            <a:avLst/>
          </a:prstGeom>
          <a:solidFill>
            <a:srgbClr val="FF6600"/>
          </a:solidFill>
          <a:ln w="9360" cap="sq">
            <a:solidFill>
              <a:srgbClr val="FF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gn="ctr" eaLnBrk="1" hangingPunct="1">
              <a:lnSpc>
                <a:spcPct val="100000"/>
              </a:lnSpc>
              <a:spcBef>
                <a:spcPct val="0"/>
              </a:spcBef>
              <a:spcAft>
                <a:spcPct val="0"/>
              </a:spcAft>
              <a:buClrTx/>
              <a:buSzPct val="60000"/>
              <a:buFontTx/>
              <a:buNone/>
            </a:pPr>
            <a:r>
              <a:rPr lang="it-IT" altLang="en-US" sz="2000">
                <a:latin typeface="Arial Unicode MS" panose="020B0604020202020204" pitchFamily="34" charset="-128"/>
                <a:cs typeface="Arial Unicode MS" panose="020B0604020202020204" pitchFamily="34" charset="-128"/>
              </a:rPr>
              <a:t>Transport</a:t>
            </a:r>
          </a:p>
        </p:txBody>
      </p:sp>
      <p:sp>
        <p:nvSpPr>
          <p:cNvPr id="16388" name="Rectangle 3"/>
          <p:cNvSpPr>
            <a:spLocks noChangeArrowheads="1"/>
          </p:cNvSpPr>
          <p:nvPr/>
        </p:nvSpPr>
        <p:spPr bwMode="auto">
          <a:xfrm>
            <a:off x="2279650" y="4003676"/>
            <a:ext cx="1873250" cy="576263"/>
          </a:xfrm>
          <a:prstGeom prst="rect">
            <a:avLst/>
          </a:prstGeom>
          <a:solidFill>
            <a:srgbClr val="FF9933"/>
          </a:solidFill>
          <a:ln w="9360" cap="sq">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gn="ctr" eaLnBrk="1" hangingPunct="1">
              <a:lnSpc>
                <a:spcPct val="100000"/>
              </a:lnSpc>
              <a:spcBef>
                <a:spcPct val="0"/>
              </a:spcBef>
              <a:spcAft>
                <a:spcPct val="0"/>
              </a:spcAft>
              <a:buClrTx/>
              <a:buSzPct val="60000"/>
              <a:buFontTx/>
              <a:buNone/>
            </a:pPr>
            <a:r>
              <a:rPr lang="it-IT" altLang="en-US" sz="2000">
                <a:latin typeface="Arial Unicode MS" panose="020B0604020202020204" pitchFamily="34" charset="-128"/>
                <a:cs typeface="Arial Unicode MS" panose="020B0604020202020204" pitchFamily="34" charset="-128"/>
              </a:rPr>
              <a:t>Network</a:t>
            </a:r>
          </a:p>
        </p:txBody>
      </p:sp>
      <p:sp>
        <p:nvSpPr>
          <p:cNvPr id="16389" name="Rectangle 4"/>
          <p:cNvSpPr>
            <a:spLocks noChangeArrowheads="1"/>
          </p:cNvSpPr>
          <p:nvPr/>
        </p:nvSpPr>
        <p:spPr bwMode="auto">
          <a:xfrm>
            <a:off x="2279650" y="4651376"/>
            <a:ext cx="1873250" cy="576263"/>
          </a:xfrm>
          <a:prstGeom prst="rect">
            <a:avLst/>
          </a:prstGeom>
          <a:solidFill>
            <a:srgbClr val="FFCC00"/>
          </a:solidFill>
          <a:ln w="9360" cap="sq">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gn="ctr" eaLnBrk="1" hangingPunct="1">
              <a:lnSpc>
                <a:spcPct val="100000"/>
              </a:lnSpc>
              <a:spcBef>
                <a:spcPct val="0"/>
              </a:spcBef>
              <a:spcAft>
                <a:spcPct val="0"/>
              </a:spcAft>
              <a:buClrTx/>
              <a:buSzPct val="60000"/>
              <a:buFontTx/>
              <a:buNone/>
            </a:pPr>
            <a:r>
              <a:rPr lang="it-IT" altLang="en-US" sz="2000">
                <a:latin typeface="Arial Unicode MS" panose="020B0604020202020204" pitchFamily="34" charset="-128"/>
                <a:cs typeface="Arial Unicode MS" panose="020B0604020202020204" pitchFamily="34" charset="-128"/>
              </a:rPr>
              <a:t>Datalink</a:t>
            </a:r>
          </a:p>
        </p:txBody>
      </p:sp>
      <p:sp>
        <p:nvSpPr>
          <p:cNvPr id="16390" name="Rectangle 5"/>
          <p:cNvSpPr>
            <a:spLocks noChangeArrowheads="1"/>
          </p:cNvSpPr>
          <p:nvPr/>
        </p:nvSpPr>
        <p:spPr bwMode="auto">
          <a:xfrm>
            <a:off x="2279650" y="5300663"/>
            <a:ext cx="1873250" cy="576262"/>
          </a:xfrm>
          <a:prstGeom prst="rect">
            <a:avLst/>
          </a:prstGeom>
          <a:solidFill>
            <a:srgbClr val="FFFF66"/>
          </a:solidFill>
          <a:ln w="9360" cap="sq">
            <a:solidFill>
              <a:srgbClr val="FFFF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gn="ctr" eaLnBrk="1" hangingPunct="1">
              <a:lnSpc>
                <a:spcPct val="100000"/>
              </a:lnSpc>
              <a:spcBef>
                <a:spcPct val="0"/>
              </a:spcBef>
              <a:spcAft>
                <a:spcPct val="0"/>
              </a:spcAft>
              <a:buClrTx/>
              <a:buSzPct val="60000"/>
              <a:buFontTx/>
              <a:buNone/>
            </a:pPr>
            <a:r>
              <a:rPr lang="it-IT" altLang="en-US" sz="2000">
                <a:latin typeface="Arial Unicode MS" panose="020B0604020202020204" pitchFamily="34" charset="-128"/>
                <a:cs typeface="Arial Unicode MS" panose="020B0604020202020204" pitchFamily="34" charset="-128"/>
              </a:rPr>
              <a:t>Physical</a:t>
            </a:r>
          </a:p>
        </p:txBody>
      </p:sp>
      <p:sp>
        <p:nvSpPr>
          <p:cNvPr id="16391" name="Rectangle 6"/>
          <p:cNvSpPr>
            <a:spLocks noChangeArrowheads="1"/>
          </p:cNvSpPr>
          <p:nvPr/>
        </p:nvSpPr>
        <p:spPr bwMode="auto">
          <a:xfrm>
            <a:off x="8040688" y="3355976"/>
            <a:ext cx="1873250" cy="576263"/>
          </a:xfrm>
          <a:prstGeom prst="rect">
            <a:avLst/>
          </a:prstGeom>
          <a:solidFill>
            <a:srgbClr val="FF6600"/>
          </a:solidFill>
          <a:ln w="9360" cap="sq">
            <a:solidFill>
              <a:srgbClr val="FF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gn="ctr" eaLnBrk="1" hangingPunct="1">
              <a:lnSpc>
                <a:spcPct val="100000"/>
              </a:lnSpc>
              <a:spcBef>
                <a:spcPct val="0"/>
              </a:spcBef>
              <a:spcAft>
                <a:spcPct val="0"/>
              </a:spcAft>
              <a:buClrTx/>
              <a:buSzPct val="60000"/>
              <a:buFontTx/>
              <a:buNone/>
            </a:pPr>
            <a:r>
              <a:rPr lang="it-IT" altLang="en-US" sz="2000">
                <a:latin typeface="Arial Unicode MS" panose="020B0604020202020204" pitchFamily="34" charset="-128"/>
                <a:cs typeface="Arial Unicode MS" panose="020B0604020202020204" pitchFamily="34" charset="-128"/>
              </a:rPr>
              <a:t>Transport</a:t>
            </a:r>
          </a:p>
        </p:txBody>
      </p:sp>
      <p:sp>
        <p:nvSpPr>
          <p:cNvPr id="16392" name="Rectangle 7"/>
          <p:cNvSpPr>
            <a:spLocks noChangeArrowheads="1"/>
          </p:cNvSpPr>
          <p:nvPr/>
        </p:nvSpPr>
        <p:spPr bwMode="auto">
          <a:xfrm>
            <a:off x="8040688" y="4003676"/>
            <a:ext cx="1873250" cy="576263"/>
          </a:xfrm>
          <a:prstGeom prst="rect">
            <a:avLst/>
          </a:prstGeom>
          <a:solidFill>
            <a:srgbClr val="FF9933"/>
          </a:solidFill>
          <a:ln w="9360" cap="sq">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gn="ctr" eaLnBrk="1" hangingPunct="1">
              <a:lnSpc>
                <a:spcPct val="100000"/>
              </a:lnSpc>
              <a:spcBef>
                <a:spcPct val="0"/>
              </a:spcBef>
              <a:spcAft>
                <a:spcPct val="0"/>
              </a:spcAft>
              <a:buClrTx/>
              <a:buSzPct val="60000"/>
              <a:buFontTx/>
              <a:buNone/>
            </a:pPr>
            <a:r>
              <a:rPr lang="it-IT" altLang="en-US" sz="2000">
                <a:latin typeface="Arial Unicode MS" panose="020B0604020202020204" pitchFamily="34" charset="-128"/>
                <a:cs typeface="Arial Unicode MS" panose="020B0604020202020204" pitchFamily="34" charset="-128"/>
              </a:rPr>
              <a:t>Network</a:t>
            </a:r>
          </a:p>
        </p:txBody>
      </p:sp>
      <p:sp>
        <p:nvSpPr>
          <p:cNvPr id="16393" name="Rectangle 8"/>
          <p:cNvSpPr>
            <a:spLocks noChangeArrowheads="1"/>
          </p:cNvSpPr>
          <p:nvPr/>
        </p:nvSpPr>
        <p:spPr bwMode="auto">
          <a:xfrm>
            <a:off x="8040688" y="4651376"/>
            <a:ext cx="1873250" cy="576263"/>
          </a:xfrm>
          <a:prstGeom prst="rect">
            <a:avLst/>
          </a:prstGeom>
          <a:solidFill>
            <a:srgbClr val="FFCC00"/>
          </a:solidFill>
          <a:ln w="9360" cap="sq">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gn="ctr" eaLnBrk="1" hangingPunct="1">
              <a:lnSpc>
                <a:spcPct val="100000"/>
              </a:lnSpc>
              <a:spcBef>
                <a:spcPct val="0"/>
              </a:spcBef>
              <a:spcAft>
                <a:spcPct val="0"/>
              </a:spcAft>
              <a:buClrTx/>
              <a:buSzPct val="60000"/>
              <a:buFontTx/>
              <a:buNone/>
            </a:pPr>
            <a:r>
              <a:rPr lang="it-IT" altLang="en-US" sz="2000">
                <a:latin typeface="Arial Unicode MS" panose="020B0604020202020204" pitchFamily="34" charset="-128"/>
                <a:cs typeface="Arial Unicode MS" panose="020B0604020202020204" pitchFamily="34" charset="-128"/>
              </a:rPr>
              <a:t>Datalink</a:t>
            </a:r>
          </a:p>
        </p:txBody>
      </p:sp>
      <p:sp>
        <p:nvSpPr>
          <p:cNvPr id="16394" name="Rectangle 9"/>
          <p:cNvSpPr>
            <a:spLocks noChangeArrowheads="1"/>
          </p:cNvSpPr>
          <p:nvPr/>
        </p:nvSpPr>
        <p:spPr bwMode="auto">
          <a:xfrm>
            <a:off x="8040688" y="5300663"/>
            <a:ext cx="1873250" cy="576262"/>
          </a:xfrm>
          <a:prstGeom prst="rect">
            <a:avLst/>
          </a:prstGeom>
          <a:solidFill>
            <a:srgbClr val="FFFF66"/>
          </a:solidFill>
          <a:ln w="9360" cap="sq">
            <a:solidFill>
              <a:srgbClr val="FFFF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gn="ctr" eaLnBrk="1" hangingPunct="1">
              <a:lnSpc>
                <a:spcPct val="100000"/>
              </a:lnSpc>
              <a:spcBef>
                <a:spcPct val="0"/>
              </a:spcBef>
              <a:spcAft>
                <a:spcPct val="0"/>
              </a:spcAft>
              <a:buClrTx/>
              <a:buSzPct val="60000"/>
              <a:buFontTx/>
              <a:buNone/>
            </a:pPr>
            <a:r>
              <a:rPr lang="it-IT" altLang="en-US" sz="2000">
                <a:latin typeface="Arial Unicode MS" panose="020B0604020202020204" pitchFamily="34" charset="-128"/>
                <a:cs typeface="Arial Unicode MS" panose="020B0604020202020204" pitchFamily="34" charset="-128"/>
              </a:rPr>
              <a:t>Physical</a:t>
            </a:r>
          </a:p>
        </p:txBody>
      </p:sp>
      <p:sp>
        <p:nvSpPr>
          <p:cNvPr id="16395" name="Rectangle 10"/>
          <p:cNvSpPr>
            <a:spLocks noChangeArrowheads="1"/>
          </p:cNvSpPr>
          <p:nvPr/>
        </p:nvSpPr>
        <p:spPr bwMode="auto">
          <a:xfrm>
            <a:off x="5160963" y="4003676"/>
            <a:ext cx="1873250" cy="576263"/>
          </a:xfrm>
          <a:prstGeom prst="rect">
            <a:avLst/>
          </a:prstGeom>
          <a:solidFill>
            <a:srgbClr val="FF9933"/>
          </a:solidFill>
          <a:ln w="9360" cap="sq">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gn="ctr" eaLnBrk="1" hangingPunct="1">
              <a:lnSpc>
                <a:spcPct val="100000"/>
              </a:lnSpc>
              <a:spcBef>
                <a:spcPct val="0"/>
              </a:spcBef>
              <a:spcAft>
                <a:spcPct val="0"/>
              </a:spcAft>
              <a:buClrTx/>
              <a:buSzPct val="60000"/>
              <a:buFontTx/>
              <a:buNone/>
            </a:pPr>
            <a:r>
              <a:rPr lang="it-IT" altLang="en-US" sz="2000">
                <a:latin typeface="Arial Unicode MS" panose="020B0604020202020204" pitchFamily="34" charset="-128"/>
                <a:cs typeface="Arial Unicode MS" panose="020B0604020202020204" pitchFamily="34" charset="-128"/>
              </a:rPr>
              <a:t>Network</a:t>
            </a:r>
          </a:p>
        </p:txBody>
      </p:sp>
      <p:sp>
        <p:nvSpPr>
          <p:cNvPr id="16396" name="Rectangle 11"/>
          <p:cNvSpPr>
            <a:spLocks noChangeArrowheads="1"/>
          </p:cNvSpPr>
          <p:nvPr/>
        </p:nvSpPr>
        <p:spPr bwMode="auto">
          <a:xfrm>
            <a:off x="5160963" y="4651376"/>
            <a:ext cx="1873250" cy="576263"/>
          </a:xfrm>
          <a:prstGeom prst="rect">
            <a:avLst/>
          </a:prstGeom>
          <a:solidFill>
            <a:srgbClr val="FFCC00"/>
          </a:solidFill>
          <a:ln w="9360" cap="sq">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gn="ctr" eaLnBrk="1" hangingPunct="1">
              <a:lnSpc>
                <a:spcPct val="100000"/>
              </a:lnSpc>
              <a:spcBef>
                <a:spcPct val="0"/>
              </a:spcBef>
              <a:spcAft>
                <a:spcPct val="0"/>
              </a:spcAft>
              <a:buClrTx/>
              <a:buSzPct val="60000"/>
              <a:buFontTx/>
              <a:buNone/>
            </a:pPr>
            <a:r>
              <a:rPr lang="it-IT" altLang="en-US" sz="2000">
                <a:latin typeface="Arial Unicode MS" panose="020B0604020202020204" pitchFamily="34" charset="-128"/>
                <a:cs typeface="Arial Unicode MS" panose="020B0604020202020204" pitchFamily="34" charset="-128"/>
              </a:rPr>
              <a:t>Datalink</a:t>
            </a:r>
          </a:p>
        </p:txBody>
      </p:sp>
      <p:sp>
        <p:nvSpPr>
          <p:cNvPr id="16397" name="Rectangle 12"/>
          <p:cNvSpPr>
            <a:spLocks noChangeArrowheads="1"/>
          </p:cNvSpPr>
          <p:nvPr/>
        </p:nvSpPr>
        <p:spPr bwMode="auto">
          <a:xfrm>
            <a:off x="5160963" y="5300663"/>
            <a:ext cx="1873250" cy="576262"/>
          </a:xfrm>
          <a:prstGeom prst="rect">
            <a:avLst/>
          </a:prstGeom>
          <a:solidFill>
            <a:srgbClr val="FFFF66"/>
          </a:solidFill>
          <a:ln w="9360" cap="sq">
            <a:solidFill>
              <a:srgbClr val="FFFF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gn="ctr" eaLnBrk="1" hangingPunct="1">
              <a:lnSpc>
                <a:spcPct val="100000"/>
              </a:lnSpc>
              <a:spcBef>
                <a:spcPct val="0"/>
              </a:spcBef>
              <a:spcAft>
                <a:spcPct val="0"/>
              </a:spcAft>
              <a:buClrTx/>
              <a:buSzPct val="60000"/>
              <a:buFontTx/>
              <a:buNone/>
            </a:pPr>
            <a:r>
              <a:rPr lang="it-IT" altLang="en-US" sz="2000">
                <a:latin typeface="Arial Unicode MS" panose="020B0604020202020204" pitchFamily="34" charset="-128"/>
                <a:cs typeface="Arial Unicode MS" panose="020B0604020202020204" pitchFamily="34" charset="-128"/>
              </a:rPr>
              <a:t>Physical</a:t>
            </a:r>
          </a:p>
        </p:txBody>
      </p:sp>
      <p:sp>
        <p:nvSpPr>
          <p:cNvPr id="10253" name="Rectangle 13"/>
          <p:cNvSpPr>
            <a:spLocks noChangeArrowheads="1"/>
          </p:cNvSpPr>
          <p:nvPr/>
        </p:nvSpPr>
        <p:spPr bwMode="auto">
          <a:xfrm>
            <a:off x="5160963" y="3355976"/>
            <a:ext cx="1873250" cy="576263"/>
          </a:xfrm>
          <a:prstGeom prst="rect">
            <a:avLst/>
          </a:prstGeom>
          <a:solidFill>
            <a:srgbClr val="FF6600"/>
          </a:solidFill>
          <a:ln w="9360" cap="sq">
            <a:solidFill>
              <a:srgbClr val="FF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gn="ctr" eaLnBrk="1" hangingPunct="1">
              <a:lnSpc>
                <a:spcPct val="100000"/>
              </a:lnSpc>
              <a:spcBef>
                <a:spcPct val="0"/>
              </a:spcBef>
              <a:spcAft>
                <a:spcPct val="0"/>
              </a:spcAft>
              <a:buClrTx/>
              <a:buSzPct val="60000"/>
              <a:buFontTx/>
              <a:buNone/>
            </a:pPr>
            <a:r>
              <a:rPr lang="it-IT" altLang="en-US" sz="2000">
                <a:latin typeface="Arial Unicode MS" panose="020B0604020202020204" pitchFamily="34" charset="-128"/>
                <a:cs typeface="Arial Unicode MS" panose="020B0604020202020204" pitchFamily="34" charset="-128"/>
              </a:rPr>
              <a:t>Transport</a:t>
            </a:r>
          </a:p>
        </p:txBody>
      </p:sp>
      <p:sp>
        <p:nvSpPr>
          <p:cNvPr id="10254" name="Line 14"/>
          <p:cNvSpPr>
            <a:spLocks noChangeShapeType="1"/>
          </p:cNvSpPr>
          <p:nvPr/>
        </p:nvSpPr>
        <p:spPr bwMode="auto">
          <a:xfrm>
            <a:off x="4295776" y="3643314"/>
            <a:ext cx="3529013" cy="1587"/>
          </a:xfrm>
          <a:prstGeom prst="line">
            <a:avLst/>
          </a:prstGeom>
          <a:noFill/>
          <a:ln w="57240" cap="sq">
            <a:solidFill>
              <a:srgbClr val="0099FF"/>
            </a:solidFill>
            <a:prstDash val="lg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255" name="Rectangle 15"/>
          <p:cNvSpPr>
            <a:spLocks noChangeArrowheads="1"/>
          </p:cNvSpPr>
          <p:nvPr/>
        </p:nvSpPr>
        <p:spPr bwMode="auto">
          <a:xfrm>
            <a:off x="2279650" y="2706688"/>
            <a:ext cx="1873250" cy="576262"/>
          </a:xfrm>
          <a:prstGeom prst="rect">
            <a:avLst/>
          </a:prstGeom>
          <a:solidFill>
            <a:srgbClr val="FF0066"/>
          </a:solidFill>
          <a:ln w="9360" cap="sq">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gn="ctr" eaLnBrk="1" hangingPunct="1">
              <a:lnSpc>
                <a:spcPct val="100000"/>
              </a:lnSpc>
              <a:spcBef>
                <a:spcPct val="0"/>
              </a:spcBef>
              <a:spcAft>
                <a:spcPct val="0"/>
              </a:spcAft>
              <a:buClrTx/>
              <a:buSzPct val="60000"/>
              <a:buFontTx/>
              <a:buNone/>
            </a:pPr>
            <a:r>
              <a:rPr lang="it-IT" altLang="en-US" sz="2000">
                <a:latin typeface="Arial Unicode MS" panose="020B0604020202020204" pitchFamily="34" charset="-128"/>
                <a:cs typeface="Arial Unicode MS" panose="020B0604020202020204" pitchFamily="34" charset="-128"/>
              </a:rPr>
              <a:t>Application</a:t>
            </a:r>
          </a:p>
        </p:txBody>
      </p:sp>
      <p:sp>
        <p:nvSpPr>
          <p:cNvPr id="10256" name="Rectangle 16"/>
          <p:cNvSpPr>
            <a:spLocks noChangeArrowheads="1"/>
          </p:cNvSpPr>
          <p:nvPr/>
        </p:nvSpPr>
        <p:spPr bwMode="auto">
          <a:xfrm>
            <a:off x="8040688" y="2706688"/>
            <a:ext cx="1873250" cy="576262"/>
          </a:xfrm>
          <a:prstGeom prst="rect">
            <a:avLst/>
          </a:prstGeom>
          <a:solidFill>
            <a:srgbClr val="FF0066"/>
          </a:solidFill>
          <a:ln w="9360" cap="sq">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gn="ctr" eaLnBrk="1" hangingPunct="1">
              <a:lnSpc>
                <a:spcPct val="100000"/>
              </a:lnSpc>
              <a:spcBef>
                <a:spcPct val="0"/>
              </a:spcBef>
              <a:spcAft>
                <a:spcPct val="0"/>
              </a:spcAft>
              <a:buClrTx/>
              <a:buSzPct val="60000"/>
              <a:buFontTx/>
              <a:buNone/>
            </a:pPr>
            <a:r>
              <a:rPr lang="it-IT" altLang="en-US" sz="2000">
                <a:latin typeface="Arial Unicode MS" panose="020B0604020202020204" pitchFamily="34" charset="-128"/>
                <a:cs typeface="Arial Unicode MS" panose="020B0604020202020204" pitchFamily="34" charset="-128"/>
              </a:rPr>
              <a:t>Application</a:t>
            </a:r>
          </a:p>
        </p:txBody>
      </p:sp>
      <p:sp>
        <p:nvSpPr>
          <p:cNvPr id="10257" name="Line 17"/>
          <p:cNvSpPr>
            <a:spLocks noChangeShapeType="1"/>
          </p:cNvSpPr>
          <p:nvPr/>
        </p:nvSpPr>
        <p:spPr bwMode="auto">
          <a:xfrm>
            <a:off x="4295776" y="2995614"/>
            <a:ext cx="3529013" cy="1587"/>
          </a:xfrm>
          <a:prstGeom prst="line">
            <a:avLst/>
          </a:prstGeom>
          <a:noFill/>
          <a:ln w="57240" cap="sq">
            <a:solidFill>
              <a:srgbClr val="0099FF"/>
            </a:solidFill>
            <a:prstDash val="lg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258" name="Freeform 18"/>
          <p:cNvSpPr>
            <a:spLocks/>
          </p:cNvSpPr>
          <p:nvPr/>
        </p:nvSpPr>
        <p:spPr bwMode="auto">
          <a:xfrm>
            <a:off x="2395539" y="2930525"/>
            <a:ext cx="7388225" cy="3265488"/>
          </a:xfrm>
          <a:custGeom>
            <a:avLst/>
            <a:gdLst>
              <a:gd name="T0" fmla="*/ 0 w 4654"/>
              <a:gd name="T1" fmla="*/ 0 h 2057"/>
              <a:gd name="T2" fmla="*/ 2147483646 w 4654"/>
              <a:gd name="T3" fmla="*/ 2147483646 h 2057"/>
              <a:gd name="T4" fmla="*/ 2147483646 w 4654"/>
              <a:gd name="T5" fmla="*/ 2147483646 h 2057"/>
              <a:gd name="T6" fmla="*/ 2147483646 w 4654"/>
              <a:gd name="T7" fmla="*/ 2147483646 h 2057"/>
              <a:gd name="T8" fmla="*/ 2147483646 w 4654"/>
              <a:gd name="T9" fmla="*/ 2147483646 h 2057"/>
              <a:gd name="T10" fmla="*/ 2147483646 w 4654"/>
              <a:gd name="T11" fmla="*/ 2147483646 h 2057"/>
              <a:gd name="T12" fmla="*/ 2147483646 w 4654"/>
              <a:gd name="T13" fmla="*/ 2147483646 h 2057"/>
              <a:gd name="T14" fmla="*/ 2147483646 w 4654"/>
              <a:gd name="T15" fmla="*/ 2147483646 h 205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654" h="2057">
                <a:moveTo>
                  <a:pt x="0" y="0"/>
                </a:moveTo>
                <a:lnTo>
                  <a:pt x="9" y="2057"/>
                </a:lnTo>
                <a:lnTo>
                  <a:pt x="1856" y="2048"/>
                </a:lnTo>
                <a:lnTo>
                  <a:pt x="1856" y="740"/>
                </a:lnTo>
                <a:lnTo>
                  <a:pt x="2825" y="740"/>
                </a:lnTo>
                <a:lnTo>
                  <a:pt x="2835" y="2039"/>
                </a:lnTo>
                <a:lnTo>
                  <a:pt x="4654" y="2030"/>
                </a:lnTo>
                <a:lnTo>
                  <a:pt x="4645" y="9"/>
                </a:lnTo>
              </a:path>
            </a:pathLst>
          </a:custGeom>
          <a:noFill/>
          <a:ln w="57240" cap="sq">
            <a:solidFill>
              <a:srgbClr val="0099FF"/>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9" name="Freeform 19"/>
          <p:cNvSpPr>
            <a:spLocks/>
          </p:cNvSpPr>
          <p:nvPr/>
        </p:nvSpPr>
        <p:spPr bwMode="auto">
          <a:xfrm>
            <a:off x="3933826" y="2174875"/>
            <a:ext cx="4252913" cy="1016000"/>
          </a:xfrm>
          <a:custGeom>
            <a:avLst/>
            <a:gdLst>
              <a:gd name="T0" fmla="*/ 2147483646 w 2679"/>
              <a:gd name="T1" fmla="*/ 2147483646 h 640"/>
              <a:gd name="T2" fmla="*/ 0 w 2679"/>
              <a:gd name="T3" fmla="*/ 2147483646 h 640"/>
              <a:gd name="T4" fmla="*/ 2147483646 w 2679"/>
              <a:gd name="T5" fmla="*/ 2147483646 h 640"/>
              <a:gd name="T6" fmla="*/ 2147483646 w 2679"/>
              <a:gd name="T7" fmla="*/ 0 h 6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79" h="640">
                <a:moveTo>
                  <a:pt x="2" y="18"/>
                </a:moveTo>
                <a:lnTo>
                  <a:pt x="0" y="640"/>
                </a:lnTo>
                <a:lnTo>
                  <a:pt x="2679" y="631"/>
                </a:lnTo>
                <a:lnTo>
                  <a:pt x="2670" y="0"/>
                </a:lnTo>
              </a:path>
            </a:pathLst>
          </a:custGeom>
          <a:noFill/>
          <a:ln w="57240" cap="sq">
            <a:solidFill>
              <a:srgbClr val="0099FF"/>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 name="Titolo 1"/>
          <p:cNvSpPr>
            <a:spLocks noGrp="1"/>
          </p:cNvSpPr>
          <p:nvPr>
            <p:ph type="title"/>
          </p:nvPr>
        </p:nvSpPr>
        <p:spPr/>
        <p:txBody>
          <a:bodyPr>
            <a:normAutofit/>
          </a:bodyPr>
          <a:lstStyle/>
          <a:p>
            <a:r>
              <a:rPr lang="en-US" altLang="en-US" dirty="0"/>
              <a:t>Bundle Layer</a:t>
            </a:r>
            <a:endParaRPr lang="en-US" dirty="0"/>
          </a:p>
        </p:txBody>
      </p:sp>
      <p:sp>
        <p:nvSpPr>
          <p:cNvPr id="4" name="Segnaposto numero diapositiva 3"/>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216615924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fill="hold" grpId="0" nodeType="clickEffect">
                                  <p:stCondLst>
                                    <p:cond delay="0"/>
                                  </p:stCondLst>
                                  <p:childTnLst>
                                    <p:animEffect transition="out" filter="fade">
                                      <p:cBhvr additive="repl">
                                        <p:cTn id="6" dur="500"/>
                                        <p:tgtEl>
                                          <p:spTgt spid="10258"/>
                                        </p:tgtEl>
                                      </p:cBhvr>
                                    </p:animEffect>
                                    <p:set>
                                      <p:cBhvr additive="repl">
                                        <p:cTn id="7" dur="1" fill="hold">
                                          <p:stCondLst>
                                            <p:cond delay="499"/>
                                          </p:stCondLst>
                                        </p:cTn>
                                        <p:tgtEl>
                                          <p:spTgt spid="10258"/>
                                        </p:tgtEl>
                                        <p:attrNameLst>
                                          <p:attrName>style.visibility</p:attrName>
                                        </p:attrNameLst>
                                      </p:cBhvr>
                                      <p:to>
                                        <p:strVal val="hidden"/>
                                      </p:to>
                                    </p:set>
                                  </p:childTnLst>
                                </p:cTn>
                              </p:par>
                            </p:childTnLst>
                          </p:cTn>
                        </p:par>
                        <p:par>
                          <p:cTn id="8" fill="hold" nodeType="afterGroup">
                            <p:stCondLst>
                              <p:cond delay="500"/>
                            </p:stCondLst>
                            <p:childTnLst>
                              <p:par>
                                <p:cTn id="9" presetID="10" presetClass="exit" fill="hold" grpId="0" nodeType="afterEffect">
                                  <p:stCondLst>
                                    <p:cond delay="0"/>
                                  </p:stCondLst>
                                  <p:childTnLst>
                                    <p:animEffect transition="out" filter="fade">
                                      <p:cBhvr additive="repl">
                                        <p:cTn id="10" dur="500"/>
                                        <p:tgtEl>
                                          <p:spTgt spid="10254"/>
                                        </p:tgtEl>
                                      </p:cBhvr>
                                    </p:animEffect>
                                    <p:set>
                                      <p:cBhvr additive="repl">
                                        <p:cTn id="11" dur="1" fill="hold">
                                          <p:stCondLst>
                                            <p:cond delay="499"/>
                                          </p:stCondLst>
                                        </p:cTn>
                                        <p:tgtEl>
                                          <p:spTgt spid="10254"/>
                                        </p:tgtEl>
                                        <p:attrNameLst>
                                          <p:attrName>style.visibility</p:attrName>
                                        </p:attrNameLst>
                                      </p:cBhvr>
                                      <p:to>
                                        <p:strVal val="hidden"/>
                                      </p:to>
                                    </p:set>
                                  </p:childTnLst>
                                </p:cTn>
                              </p:par>
                            </p:childTnLst>
                          </p:cTn>
                        </p:par>
                        <p:par>
                          <p:cTn id="12" fill="hold" nodeType="afterGroup">
                            <p:stCondLst>
                              <p:cond delay="1000"/>
                            </p:stCondLst>
                            <p:childTnLst>
                              <p:par>
                                <p:cTn id="13" presetID="10" presetClass="exit" fill="hold" grpId="0" nodeType="afterEffect">
                                  <p:stCondLst>
                                    <p:cond delay="0"/>
                                  </p:stCondLst>
                                  <p:childTnLst>
                                    <p:animEffect transition="out" filter="fade">
                                      <p:cBhvr additive="repl">
                                        <p:cTn id="14" dur="500"/>
                                        <p:tgtEl>
                                          <p:spTgt spid="10257"/>
                                        </p:tgtEl>
                                      </p:cBhvr>
                                    </p:animEffect>
                                    <p:set>
                                      <p:cBhvr additive="repl">
                                        <p:cTn id="15" dur="1" fill="hold">
                                          <p:stCondLst>
                                            <p:cond delay="499"/>
                                          </p:stCondLst>
                                        </p:cTn>
                                        <p:tgtEl>
                                          <p:spTgt spid="10257"/>
                                        </p:tgtEl>
                                        <p:attrNameLst>
                                          <p:attrName>style.visibility</p:attrName>
                                        </p:attrNameLst>
                                      </p:cBhvr>
                                      <p:to>
                                        <p:strVal val="hidden"/>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0" presetClass="path" accel="50000" decel="50000" fill="hold" nodeType="clickEffect">
                                  <p:stCondLst>
                                    <p:cond delay="0"/>
                                  </p:stCondLst>
                                  <p:childTnLst>
                                    <p:animMotion origin="layout" path="M 0 0 L 0 -0.09433">
                                      <p:cBhvr additive="repl">
                                        <p:cTn id="19" dur="500" fill="hold"/>
                                        <p:tgtEl>
                                          <p:spTgt spid="10255"/>
                                        </p:tgtEl>
                                      </p:cBhvr>
                                    </p:animMotion>
                                  </p:childTnLst>
                                </p:cTn>
                              </p:par>
                              <p:par>
                                <p:cTn id="20" presetID="0" presetClass="path" accel="50000" decel="50000" fill="hold" grpId="1" nodeType="withEffect">
                                  <p:stCondLst>
                                    <p:cond delay="0"/>
                                  </p:stCondLst>
                                  <p:childTnLst>
                                    <p:animMotion origin="layout" path="M 0 0 L 0 -0.09433">
                                      <p:cBhvr additive="repl">
                                        <p:cTn id="21" dur="500" fill="hold"/>
                                        <p:tgtEl>
                                          <p:spTgt spid="10257"/>
                                        </p:tgtEl>
                                      </p:cBhvr>
                                    </p:animMotion>
                                  </p:childTnLst>
                                </p:cTn>
                              </p:par>
                              <p:par>
                                <p:cTn id="22" presetID="0" presetClass="path" accel="50000" decel="50000" fill="hold" nodeType="withEffect">
                                  <p:stCondLst>
                                    <p:cond delay="0"/>
                                  </p:stCondLst>
                                  <p:childTnLst>
                                    <p:animMotion origin="layout" path="M 0 0 L 0 -0.09433">
                                      <p:cBhvr additive="repl">
                                        <p:cTn id="23" dur="500" fill="hold"/>
                                        <p:tgtEl>
                                          <p:spTgt spid="10256"/>
                                        </p:tgtEl>
                                      </p:cBhvr>
                                    </p:animMotion>
                                  </p:childTnLst>
                                </p:cTn>
                              </p:par>
                            </p:childTnLst>
                          </p:cTn>
                        </p:par>
                        <p:par>
                          <p:cTn id="24" fill="hold" nodeType="afterGroup">
                            <p:stCondLst>
                              <p:cond delay="500"/>
                            </p:stCondLst>
                            <p:childTnLst>
                              <p:par>
                                <p:cTn id="25" presetID="10" presetClass="entr" fill="hold" nodeType="afterEffect">
                                  <p:stCondLst>
                                    <p:cond delay="0"/>
                                  </p:stCondLst>
                                  <p:childTnLst>
                                    <p:set>
                                      <p:cBhvr additive="repl">
                                        <p:cTn id="26" dur="1" fill="hold">
                                          <p:stCondLst>
                                            <p:cond delay="0"/>
                                          </p:stCondLst>
                                        </p:cTn>
                                        <p:tgtEl>
                                          <p:spTgt spid="10241"/>
                                        </p:tgtEl>
                                        <p:attrNameLst>
                                          <p:attrName>style.visibility</p:attrName>
                                        </p:attrNameLst>
                                      </p:cBhvr>
                                      <p:to>
                                        <p:strVal val="visible"/>
                                      </p:to>
                                    </p:set>
                                    <p:animEffect transition="in" filter="fade">
                                      <p:cBhvr additive="repl">
                                        <p:cTn id="27" dur="1000"/>
                                        <p:tgtEl>
                                          <p:spTgt spid="10241"/>
                                        </p:tgtEl>
                                      </p:cBhvr>
                                    </p:animEffect>
                                  </p:childTnLst>
                                </p:cTn>
                              </p:par>
                            </p:childTnLst>
                          </p:cTn>
                        </p:par>
                        <p:par>
                          <p:cTn id="28" fill="hold" nodeType="afterGroup">
                            <p:stCondLst>
                              <p:cond delay="1500"/>
                            </p:stCondLst>
                            <p:childTnLst>
                              <p:par>
                                <p:cTn id="29" presetID="10" presetClass="entr" fill="hold" nodeType="afterEffect">
                                  <p:stCondLst>
                                    <p:cond delay="0"/>
                                  </p:stCondLst>
                                  <p:childTnLst>
                                    <p:set>
                                      <p:cBhvr additive="repl">
                                        <p:cTn id="30" dur="1" fill="hold">
                                          <p:stCondLst>
                                            <p:cond delay="0"/>
                                          </p:stCondLst>
                                        </p:cTn>
                                        <p:tgtEl>
                                          <p:spTgt spid="10253"/>
                                        </p:tgtEl>
                                        <p:attrNameLst>
                                          <p:attrName>style.visibility</p:attrName>
                                        </p:attrNameLst>
                                      </p:cBhvr>
                                      <p:to>
                                        <p:strVal val="visible"/>
                                      </p:to>
                                    </p:set>
                                    <p:animEffect transition="in" filter="fade">
                                      <p:cBhvr additive="repl">
                                        <p:cTn id="31" dur="500"/>
                                        <p:tgtEl>
                                          <p:spTgt spid="1025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fill="hold" grpId="0" nodeType="clickEffect">
                                  <p:stCondLst>
                                    <p:cond delay="0"/>
                                  </p:stCondLst>
                                  <p:childTnLst>
                                    <p:set>
                                      <p:cBhvr additive="repl">
                                        <p:cTn id="35" dur="1" fill="hold">
                                          <p:stCondLst>
                                            <p:cond delay="0"/>
                                          </p:stCondLst>
                                        </p:cTn>
                                        <p:tgtEl>
                                          <p:spTgt spid="10259"/>
                                        </p:tgtEl>
                                        <p:attrNameLst>
                                          <p:attrName>style.visibility</p:attrName>
                                        </p:attrNameLst>
                                      </p:cBhvr>
                                      <p:to>
                                        <p:strVal val="visible"/>
                                      </p:to>
                                    </p:set>
                                    <p:animEffect transition="in" filter="fade">
                                      <p:cBhvr additive="repl">
                                        <p:cTn id="36" dur="500"/>
                                        <p:tgtEl>
                                          <p:spTgt spid="10259"/>
                                        </p:tgtEl>
                                      </p:cBhvr>
                                    </p:animEffect>
                                  </p:childTnLst>
                                </p:cTn>
                              </p:par>
                            </p:childTnLst>
                          </p:cTn>
                        </p:par>
                        <p:par>
                          <p:cTn id="37" fill="hold" nodeType="afterGroup">
                            <p:stCondLst>
                              <p:cond delay="500"/>
                            </p:stCondLst>
                            <p:childTnLst>
                              <p:par>
                                <p:cTn id="38" presetID="10" presetClass="entr" fill="hold" grpId="2" nodeType="afterEffect">
                                  <p:stCondLst>
                                    <p:cond delay="0"/>
                                  </p:stCondLst>
                                  <p:childTnLst>
                                    <p:set>
                                      <p:cBhvr additive="repl">
                                        <p:cTn id="39" dur="1" fill="hold">
                                          <p:stCondLst>
                                            <p:cond delay="0"/>
                                          </p:stCondLst>
                                        </p:cTn>
                                        <p:tgtEl>
                                          <p:spTgt spid="10257"/>
                                        </p:tgtEl>
                                        <p:attrNameLst>
                                          <p:attrName>style.visibility</p:attrName>
                                        </p:attrNameLst>
                                      </p:cBhvr>
                                      <p:to>
                                        <p:strVal val="visible"/>
                                      </p:to>
                                    </p:set>
                                    <p:animEffect transition="in" filter="fade">
                                      <p:cBhvr additive="repl">
                                        <p:cTn id="40" dur="500"/>
                                        <p:tgtEl>
                                          <p:spTgt spid="10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4" grpId="0" animBg="1"/>
      <p:bldP spid="10257" grpId="0" animBg="1"/>
      <p:bldP spid="10257" grpId="1" animBg="1"/>
      <p:bldP spid="10257" grpId="2" animBg="1"/>
      <p:bldP spid="10258" grpId="0" animBg="1"/>
      <p:bldP spid="1025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1774825" y="1628776"/>
            <a:ext cx="4319588" cy="4968875"/>
          </a:xfrm>
          <a:prstGeom prst="rect">
            <a:avLst/>
          </a:prstGeom>
          <a:gradFill rotWithShape="0">
            <a:gsLst>
              <a:gs pos="0">
                <a:srgbClr val="1C491C">
                  <a:alpha val="0"/>
                </a:srgbClr>
              </a:gs>
              <a:gs pos="100000">
                <a:srgbClr val="003300"/>
              </a:gs>
            </a:gsLst>
            <a:lin ang="108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1266" name="Rectangle 2"/>
          <p:cNvSpPr>
            <a:spLocks noChangeArrowheads="1"/>
          </p:cNvSpPr>
          <p:nvPr/>
        </p:nvSpPr>
        <p:spPr bwMode="auto">
          <a:xfrm>
            <a:off x="6094414" y="1628776"/>
            <a:ext cx="4319587" cy="4968875"/>
          </a:xfrm>
          <a:prstGeom prst="rect">
            <a:avLst/>
          </a:prstGeom>
          <a:gradFill rotWithShape="0">
            <a:gsLst>
              <a:gs pos="0">
                <a:srgbClr val="000066"/>
              </a:gs>
              <a:gs pos="100000">
                <a:srgbClr val="353586">
                  <a:alpha val="0"/>
                </a:srgbClr>
              </a:gs>
            </a:gsLst>
            <a:lin ang="108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1267" name="Text Box 3"/>
          <p:cNvSpPr txBox="1">
            <a:spLocks noChangeArrowheads="1"/>
          </p:cNvSpPr>
          <p:nvPr/>
        </p:nvSpPr>
        <p:spPr bwMode="auto">
          <a:xfrm>
            <a:off x="1846264" y="1628776"/>
            <a:ext cx="1368425"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nSpc>
                <a:spcPct val="100000"/>
              </a:lnSpc>
              <a:spcBef>
                <a:spcPts val="1125"/>
              </a:spcBef>
              <a:spcAft>
                <a:spcPct val="0"/>
              </a:spcAft>
              <a:buClrTx/>
              <a:buSzPct val="60000"/>
            </a:pPr>
            <a:r>
              <a:rPr lang="it-IT" altLang="en-US" sz="1800" b="1">
                <a:solidFill>
                  <a:srgbClr val="FFFFFF"/>
                </a:solidFill>
                <a:latin typeface="Arial Unicode MS" panose="020B0604020202020204" pitchFamily="34" charset="-128"/>
                <a:cs typeface="Arial Unicode MS" panose="020B0604020202020204" pitchFamily="34" charset="-128"/>
              </a:rPr>
              <a:t>Regione A</a:t>
            </a:r>
          </a:p>
        </p:txBody>
      </p:sp>
      <p:sp>
        <p:nvSpPr>
          <p:cNvPr id="11268" name="Text Box 4"/>
          <p:cNvSpPr txBox="1">
            <a:spLocks noChangeArrowheads="1"/>
          </p:cNvSpPr>
          <p:nvPr/>
        </p:nvSpPr>
        <p:spPr bwMode="auto">
          <a:xfrm>
            <a:off x="9047164" y="1628776"/>
            <a:ext cx="1368425"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nSpc>
                <a:spcPct val="100000"/>
              </a:lnSpc>
              <a:spcBef>
                <a:spcPts val="1125"/>
              </a:spcBef>
              <a:spcAft>
                <a:spcPct val="0"/>
              </a:spcAft>
              <a:buClrTx/>
              <a:buSzPct val="60000"/>
            </a:pPr>
            <a:r>
              <a:rPr lang="it-IT" altLang="en-US" sz="1800" b="1">
                <a:solidFill>
                  <a:srgbClr val="FFFFFF"/>
                </a:solidFill>
                <a:latin typeface="Arial Unicode MS" panose="020B0604020202020204" pitchFamily="34" charset="-128"/>
                <a:cs typeface="Arial Unicode MS" panose="020B0604020202020204" pitchFamily="34" charset="-128"/>
              </a:rPr>
              <a:t>Regione B</a:t>
            </a:r>
          </a:p>
        </p:txBody>
      </p:sp>
      <p:sp>
        <p:nvSpPr>
          <p:cNvPr id="18438" name="Rectangle 5"/>
          <p:cNvSpPr>
            <a:spLocks noChangeArrowheads="1"/>
          </p:cNvSpPr>
          <p:nvPr/>
        </p:nvSpPr>
        <p:spPr bwMode="auto">
          <a:xfrm>
            <a:off x="2278063" y="2060576"/>
            <a:ext cx="1873250" cy="576263"/>
          </a:xfrm>
          <a:prstGeom prst="rect">
            <a:avLst/>
          </a:prstGeom>
          <a:solidFill>
            <a:srgbClr val="FF0066"/>
          </a:solidFill>
          <a:ln w="9360" cap="sq">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gn="ctr" eaLnBrk="1" hangingPunct="1">
              <a:lnSpc>
                <a:spcPct val="100000"/>
              </a:lnSpc>
              <a:spcBef>
                <a:spcPct val="0"/>
              </a:spcBef>
              <a:spcAft>
                <a:spcPct val="0"/>
              </a:spcAft>
              <a:buClrTx/>
              <a:buSzPct val="60000"/>
              <a:buFontTx/>
              <a:buNone/>
            </a:pPr>
            <a:r>
              <a:rPr lang="it-IT" altLang="en-US" sz="2000">
                <a:latin typeface="Arial Unicode MS" panose="020B0604020202020204" pitchFamily="34" charset="-128"/>
                <a:cs typeface="Arial Unicode MS" panose="020B0604020202020204" pitchFamily="34" charset="-128"/>
              </a:rPr>
              <a:t>Application</a:t>
            </a:r>
          </a:p>
        </p:txBody>
      </p:sp>
      <p:sp>
        <p:nvSpPr>
          <p:cNvPr id="18439" name="Rectangle 6"/>
          <p:cNvSpPr>
            <a:spLocks noChangeArrowheads="1"/>
          </p:cNvSpPr>
          <p:nvPr/>
        </p:nvSpPr>
        <p:spPr bwMode="auto">
          <a:xfrm>
            <a:off x="2278063" y="2708276"/>
            <a:ext cx="7632700" cy="576263"/>
          </a:xfrm>
          <a:prstGeom prst="rect">
            <a:avLst/>
          </a:prstGeom>
          <a:solidFill>
            <a:srgbClr val="FF3300"/>
          </a:solidFill>
          <a:ln w="9360" cap="sq">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gn="ctr" eaLnBrk="1" hangingPunct="1">
              <a:lnSpc>
                <a:spcPct val="100000"/>
              </a:lnSpc>
              <a:spcBef>
                <a:spcPct val="0"/>
              </a:spcBef>
              <a:spcAft>
                <a:spcPct val="0"/>
              </a:spcAft>
              <a:buClrTx/>
              <a:buSzPct val="60000"/>
              <a:buFontTx/>
              <a:buNone/>
            </a:pPr>
            <a:r>
              <a:rPr lang="it-IT" altLang="en-US" sz="2400">
                <a:latin typeface="Arial Unicode MS" panose="020B0604020202020204" pitchFamily="34" charset="-128"/>
                <a:cs typeface="Arial Unicode MS" panose="020B0604020202020204" pitchFamily="34" charset="-128"/>
              </a:rPr>
              <a:t>Bundle Layer</a:t>
            </a:r>
          </a:p>
        </p:txBody>
      </p:sp>
      <p:sp>
        <p:nvSpPr>
          <p:cNvPr id="11271" name="Rectangle 7"/>
          <p:cNvSpPr>
            <a:spLocks noChangeArrowheads="1"/>
          </p:cNvSpPr>
          <p:nvPr/>
        </p:nvSpPr>
        <p:spPr bwMode="auto">
          <a:xfrm>
            <a:off x="2278063" y="3357563"/>
            <a:ext cx="1873250" cy="576262"/>
          </a:xfrm>
          <a:prstGeom prst="rect">
            <a:avLst/>
          </a:prstGeom>
          <a:solidFill>
            <a:srgbClr val="FF6600"/>
          </a:solidFill>
          <a:ln w="9360" cap="sq">
            <a:solidFill>
              <a:srgbClr val="FF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gn="ctr" eaLnBrk="1" hangingPunct="1">
              <a:lnSpc>
                <a:spcPct val="100000"/>
              </a:lnSpc>
              <a:spcBef>
                <a:spcPct val="0"/>
              </a:spcBef>
              <a:spcAft>
                <a:spcPct val="0"/>
              </a:spcAft>
              <a:buClrTx/>
              <a:buSzPct val="60000"/>
              <a:buFontTx/>
              <a:buNone/>
            </a:pPr>
            <a:r>
              <a:rPr lang="it-IT" altLang="en-US" sz="2000">
                <a:latin typeface="Arial Unicode MS" panose="020B0604020202020204" pitchFamily="34" charset="-128"/>
                <a:cs typeface="Arial Unicode MS" panose="020B0604020202020204" pitchFamily="34" charset="-128"/>
              </a:rPr>
              <a:t>Transport A</a:t>
            </a:r>
          </a:p>
        </p:txBody>
      </p:sp>
      <p:sp>
        <p:nvSpPr>
          <p:cNvPr id="11272" name="Rectangle 8"/>
          <p:cNvSpPr>
            <a:spLocks noChangeArrowheads="1"/>
          </p:cNvSpPr>
          <p:nvPr/>
        </p:nvSpPr>
        <p:spPr bwMode="auto">
          <a:xfrm>
            <a:off x="2278063" y="4005263"/>
            <a:ext cx="1873250" cy="576262"/>
          </a:xfrm>
          <a:prstGeom prst="rect">
            <a:avLst/>
          </a:prstGeom>
          <a:solidFill>
            <a:srgbClr val="FF9933"/>
          </a:solidFill>
          <a:ln w="9360" cap="sq">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gn="ctr" eaLnBrk="1" hangingPunct="1">
              <a:lnSpc>
                <a:spcPct val="100000"/>
              </a:lnSpc>
              <a:spcBef>
                <a:spcPct val="0"/>
              </a:spcBef>
              <a:spcAft>
                <a:spcPct val="0"/>
              </a:spcAft>
              <a:buClrTx/>
              <a:buSzPct val="60000"/>
              <a:buFontTx/>
              <a:buNone/>
            </a:pPr>
            <a:r>
              <a:rPr lang="it-IT" altLang="en-US" sz="2000">
                <a:latin typeface="Arial Unicode MS" panose="020B0604020202020204" pitchFamily="34" charset="-128"/>
                <a:cs typeface="Arial Unicode MS" panose="020B0604020202020204" pitchFamily="34" charset="-128"/>
              </a:rPr>
              <a:t>Network A</a:t>
            </a:r>
          </a:p>
        </p:txBody>
      </p:sp>
      <p:sp>
        <p:nvSpPr>
          <p:cNvPr id="11273" name="Rectangle 9"/>
          <p:cNvSpPr>
            <a:spLocks noChangeArrowheads="1"/>
          </p:cNvSpPr>
          <p:nvPr/>
        </p:nvSpPr>
        <p:spPr bwMode="auto">
          <a:xfrm>
            <a:off x="2278063" y="4652963"/>
            <a:ext cx="1873250" cy="576262"/>
          </a:xfrm>
          <a:prstGeom prst="rect">
            <a:avLst/>
          </a:prstGeom>
          <a:solidFill>
            <a:srgbClr val="FFCC00"/>
          </a:solidFill>
          <a:ln w="9360" cap="sq">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gn="ctr" eaLnBrk="1" hangingPunct="1">
              <a:lnSpc>
                <a:spcPct val="100000"/>
              </a:lnSpc>
              <a:spcBef>
                <a:spcPct val="0"/>
              </a:spcBef>
              <a:spcAft>
                <a:spcPct val="0"/>
              </a:spcAft>
              <a:buClrTx/>
              <a:buSzPct val="60000"/>
              <a:buFontTx/>
              <a:buNone/>
            </a:pPr>
            <a:r>
              <a:rPr lang="it-IT" altLang="en-US" sz="2000">
                <a:latin typeface="Arial Unicode MS" panose="020B0604020202020204" pitchFamily="34" charset="-128"/>
                <a:cs typeface="Arial Unicode MS" panose="020B0604020202020204" pitchFamily="34" charset="-128"/>
              </a:rPr>
              <a:t>Datalink A</a:t>
            </a:r>
          </a:p>
        </p:txBody>
      </p:sp>
      <p:sp>
        <p:nvSpPr>
          <p:cNvPr id="11274" name="Rectangle 10"/>
          <p:cNvSpPr>
            <a:spLocks noChangeArrowheads="1"/>
          </p:cNvSpPr>
          <p:nvPr/>
        </p:nvSpPr>
        <p:spPr bwMode="auto">
          <a:xfrm>
            <a:off x="2278063" y="5302251"/>
            <a:ext cx="1873250" cy="576263"/>
          </a:xfrm>
          <a:prstGeom prst="rect">
            <a:avLst/>
          </a:prstGeom>
          <a:solidFill>
            <a:srgbClr val="FFFF66"/>
          </a:solidFill>
          <a:ln w="9360" cap="sq">
            <a:solidFill>
              <a:srgbClr val="FFFF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gn="ctr" eaLnBrk="1" hangingPunct="1">
              <a:lnSpc>
                <a:spcPct val="100000"/>
              </a:lnSpc>
              <a:spcBef>
                <a:spcPct val="0"/>
              </a:spcBef>
              <a:spcAft>
                <a:spcPct val="0"/>
              </a:spcAft>
              <a:buClrTx/>
              <a:buSzPct val="60000"/>
              <a:buFontTx/>
              <a:buNone/>
            </a:pPr>
            <a:r>
              <a:rPr lang="it-IT" altLang="en-US" sz="2000">
                <a:latin typeface="Arial Unicode MS" panose="020B0604020202020204" pitchFamily="34" charset="-128"/>
                <a:cs typeface="Arial Unicode MS" panose="020B0604020202020204" pitchFamily="34" charset="-128"/>
              </a:rPr>
              <a:t>Physical A</a:t>
            </a:r>
          </a:p>
        </p:txBody>
      </p:sp>
      <p:sp>
        <p:nvSpPr>
          <p:cNvPr id="18444" name="Rectangle 11"/>
          <p:cNvSpPr>
            <a:spLocks noChangeArrowheads="1"/>
          </p:cNvSpPr>
          <p:nvPr/>
        </p:nvSpPr>
        <p:spPr bwMode="auto">
          <a:xfrm>
            <a:off x="8039100" y="2060576"/>
            <a:ext cx="1873250" cy="576263"/>
          </a:xfrm>
          <a:prstGeom prst="rect">
            <a:avLst/>
          </a:prstGeom>
          <a:solidFill>
            <a:srgbClr val="FF0066"/>
          </a:solidFill>
          <a:ln w="9360" cap="sq">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gn="ctr" eaLnBrk="1" hangingPunct="1">
              <a:lnSpc>
                <a:spcPct val="100000"/>
              </a:lnSpc>
              <a:spcBef>
                <a:spcPct val="0"/>
              </a:spcBef>
              <a:spcAft>
                <a:spcPct val="0"/>
              </a:spcAft>
              <a:buClrTx/>
              <a:buSzPct val="60000"/>
              <a:buFontTx/>
              <a:buNone/>
            </a:pPr>
            <a:r>
              <a:rPr lang="it-IT" altLang="en-US" sz="2000">
                <a:latin typeface="Arial Unicode MS" panose="020B0604020202020204" pitchFamily="34" charset="-128"/>
                <a:cs typeface="Arial Unicode MS" panose="020B0604020202020204" pitchFamily="34" charset="-128"/>
              </a:rPr>
              <a:t>Application</a:t>
            </a:r>
          </a:p>
        </p:txBody>
      </p:sp>
      <p:sp>
        <p:nvSpPr>
          <p:cNvPr id="11276" name="Rectangle 12"/>
          <p:cNvSpPr>
            <a:spLocks noChangeArrowheads="1"/>
          </p:cNvSpPr>
          <p:nvPr/>
        </p:nvSpPr>
        <p:spPr bwMode="auto">
          <a:xfrm>
            <a:off x="8039100" y="3357563"/>
            <a:ext cx="1873250" cy="576262"/>
          </a:xfrm>
          <a:prstGeom prst="rect">
            <a:avLst/>
          </a:prstGeom>
          <a:solidFill>
            <a:srgbClr val="FF6600"/>
          </a:solidFill>
          <a:ln w="9360" cap="sq">
            <a:solidFill>
              <a:srgbClr val="FF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gn="ctr" eaLnBrk="1" hangingPunct="1">
              <a:lnSpc>
                <a:spcPct val="100000"/>
              </a:lnSpc>
              <a:spcBef>
                <a:spcPct val="0"/>
              </a:spcBef>
              <a:spcAft>
                <a:spcPct val="0"/>
              </a:spcAft>
              <a:buClrTx/>
              <a:buSzPct val="60000"/>
              <a:buFontTx/>
              <a:buNone/>
            </a:pPr>
            <a:r>
              <a:rPr lang="it-IT" altLang="en-US" sz="2000">
                <a:latin typeface="Arial Unicode MS" panose="020B0604020202020204" pitchFamily="34" charset="-128"/>
                <a:cs typeface="Arial Unicode MS" panose="020B0604020202020204" pitchFamily="34" charset="-128"/>
              </a:rPr>
              <a:t>Transport B</a:t>
            </a:r>
          </a:p>
        </p:txBody>
      </p:sp>
      <p:sp>
        <p:nvSpPr>
          <p:cNvPr id="11277" name="Rectangle 13"/>
          <p:cNvSpPr>
            <a:spLocks noChangeArrowheads="1"/>
          </p:cNvSpPr>
          <p:nvPr/>
        </p:nvSpPr>
        <p:spPr bwMode="auto">
          <a:xfrm>
            <a:off x="8039100" y="4005263"/>
            <a:ext cx="1873250" cy="576262"/>
          </a:xfrm>
          <a:prstGeom prst="rect">
            <a:avLst/>
          </a:prstGeom>
          <a:solidFill>
            <a:srgbClr val="FF9933"/>
          </a:solidFill>
          <a:ln w="9360" cap="sq">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gn="ctr" eaLnBrk="1" hangingPunct="1">
              <a:lnSpc>
                <a:spcPct val="100000"/>
              </a:lnSpc>
              <a:spcBef>
                <a:spcPct val="0"/>
              </a:spcBef>
              <a:spcAft>
                <a:spcPct val="0"/>
              </a:spcAft>
              <a:buClrTx/>
              <a:buSzPct val="60000"/>
              <a:buFontTx/>
              <a:buNone/>
            </a:pPr>
            <a:r>
              <a:rPr lang="it-IT" altLang="en-US" sz="2000">
                <a:latin typeface="Arial Unicode MS" panose="020B0604020202020204" pitchFamily="34" charset="-128"/>
                <a:cs typeface="Arial Unicode MS" panose="020B0604020202020204" pitchFamily="34" charset="-128"/>
              </a:rPr>
              <a:t>Network B</a:t>
            </a:r>
          </a:p>
        </p:txBody>
      </p:sp>
      <p:sp>
        <p:nvSpPr>
          <p:cNvPr id="11278" name="Rectangle 14"/>
          <p:cNvSpPr>
            <a:spLocks noChangeArrowheads="1"/>
          </p:cNvSpPr>
          <p:nvPr/>
        </p:nvSpPr>
        <p:spPr bwMode="auto">
          <a:xfrm>
            <a:off x="8039100" y="4652963"/>
            <a:ext cx="1873250" cy="576262"/>
          </a:xfrm>
          <a:prstGeom prst="rect">
            <a:avLst/>
          </a:prstGeom>
          <a:solidFill>
            <a:srgbClr val="FFCC00"/>
          </a:solidFill>
          <a:ln w="9360" cap="sq">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gn="ctr" eaLnBrk="1" hangingPunct="1">
              <a:lnSpc>
                <a:spcPct val="100000"/>
              </a:lnSpc>
              <a:spcBef>
                <a:spcPct val="0"/>
              </a:spcBef>
              <a:spcAft>
                <a:spcPct val="0"/>
              </a:spcAft>
              <a:buClrTx/>
              <a:buSzPct val="60000"/>
              <a:buFontTx/>
              <a:buNone/>
            </a:pPr>
            <a:r>
              <a:rPr lang="it-IT" altLang="en-US" sz="2000">
                <a:latin typeface="Arial Unicode MS" panose="020B0604020202020204" pitchFamily="34" charset="-128"/>
                <a:cs typeface="Arial Unicode MS" panose="020B0604020202020204" pitchFamily="34" charset="-128"/>
              </a:rPr>
              <a:t>Datalink B</a:t>
            </a:r>
          </a:p>
        </p:txBody>
      </p:sp>
      <p:sp>
        <p:nvSpPr>
          <p:cNvPr id="11279" name="Rectangle 15"/>
          <p:cNvSpPr>
            <a:spLocks noChangeArrowheads="1"/>
          </p:cNvSpPr>
          <p:nvPr/>
        </p:nvSpPr>
        <p:spPr bwMode="auto">
          <a:xfrm>
            <a:off x="8039100" y="5302251"/>
            <a:ext cx="1873250" cy="576263"/>
          </a:xfrm>
          <a:prstGeom prst="rect">
            <a:avLst/>
          </a:prstGeom>
          <a:solidFill>
            <a:srgbClr val="FFFF66"/>
          </a:solidFill>
          <a:ln w="9360" cap="sq">
            <a:solidFill>
              <a:srgbClr val="FFFF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gn="ctr" eaLnBrk="1" hangingPunct="1">
              <a:lnSpc>
                <a:spcPct val="100000"/>
              </a:lnSpc>
              <a:spcBef>
                <a:spcPct val="0"/>
              </a:spcBef>
              <a:spcAft>
                <a:spcPct val="0"/>
              </a:spcAft>
              <a:buClrTx/>
              <a:buSzPct val="60000"/>
              <a:buFontTx/>
              <a:buNone/>
            </a:pPr>
            <a:r>
              <a:rPr lang="it-IT" altLang="en-US" sz="2000">
                <a:latin typeface="Arial Unicode MS" panose="020B0604020202020204" pitchFamily="34" charset="-128"/>
                <a:cs typeface="Arial Unicode MS" panose="020B0604020202020204" pitchFamily="34" charset="-128"/>
              </a:rPr>
              <a:t>Physical B</a:t>
            </a:r>
          </a:p>
        </p:txBody>
      </p:sp>
      <p:sp>
        <p:nvSpPr>
          <p:cNvPr id="11280" name="Rectangle 16"/>
          <p:cNvSpPr>
            <a:spLocks noChangeArrowheads="1"/>
          </p:cNvSpPr>
          <p:nvPr/>
        </p:nvSpPr>
        <p:spPr bwMode="auto">
          <a:xfrm>
            <a:off x="4583113" y="4005264"/>
            <a:ext cx="1511300" cy="573087"/>
          </a:xfrm>
          <a:prstGeom prst="rect">
            <a:avLst/>
          </a:prstGeom>
          <a:solidFill>
            <a:srgbClr val="FF9933"/>
          </a:solidFill>
          <a:ln w="9360" cap="sq">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gn="ctr" eaLnBrk="1" hangingPunct="1">
              <a:lnSpc>
                <a:spcPct val="100000"/>
              </a:lnSpc>
              <a:spcBef>
                <a:spcPct val="0"/>
              </a:spcBef>
              <a:spcAft>
                <a:spcPct val="0"/>
              </a:spcAft>
              <a:buClrTx/>
              <a:buSzPct val="60000"/>
              <a:buFontTx/>
              <a:buNone/>
            </a:pPr>
            <a:r>
              <a:rPr lang="it-IT" altLang="en-US" sz="2000">
                <a:latin typeface="Arial Unicode MS" panose="020B0604020202020204" pitchFamily="34" charset="-128"/>
                <a:cs typeface="Arial Unicode MS" panose="020B0604020202020204" pitchFamily="34" charset="-128"/>
              </a:rPr>
              <a:t>Network A</a:t>
            </a:r>
          </a:p>
        </p:txBody>
      </p:sp>
      <p:sp>
        <p:nvSpPr>
          <p:cNvPr id="11281" name="Rectangle 17"/>
          <p:cNvSpPr>
            <a:spLocks noChangeArrowheads="1"/>
          </p:cNvSpPr>
          <p:nvPr/>
        </p:nvSpPr>
        <p:spPr bwMode="auto">
          <a:xfrm>
            <a:off x="4583113" y="4652964"/>
            <a:ext cx="1511300" cy="573087"/>
          </a:xfrm>
          <a:prstGeom prst="rect">
            <a:avLst/>
          </a:prstGeom>
          <a:solidFill>
            <a:srgbClr val="FFCC00"/>
          </a:solidFill>
          <a:ln w="9360" cap="sq">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gn="ctr" eaLnBrk="1" hangingPunct="1">
              <a:lnSpc>
                <a:spcPct val="100000"/>
              </a:lnSpc>
              <a:spcBef>
                <a:spcPct val="0"/>
              </a:spcBef>
              <a:spcAft>
                <a:spcPct val="0"/>
              </a:spcAft>
              <a:buClrTx/>
              <a:buSzPct val="60000"/>
              <a:buFontTx/>
              <a:buNone/>
            </a:pPr>
            <a:r>
              <a:rPr lang="it-IT" altLang="en-US" sz="2000">
                <a:latin typeface="Arial Unicode MS" panose="020B0604020202020204" pitchFamily="34" charset="-128"/>
                <a:cs typeface="Arial Unicode MS" panose="020B0604020202020204" pitchFamily="34" charset="-128"/>
              </a:rPr>
              <a:t>Datalink A</a:t>
            </a:r>
          </a:p>
        </p:txBody>
      </p:sp>
      <p:sp>
        <p:nvSpPr>
          <p:cNvPr id="11282" name="Rectangle 18"/>
          <p:cNvSpPr>
            <a:spLocks noChangeArrowheads="1"/>
          </p:cNvSpPr>
          <p:nvPr/>
        </p:nvSpPr>
        <p:spPr bwMode="auto">
          <a:xfrm>
            <a:off x="4583113" y="5302250"/>
            <a:ext cx="1511300" cy="573088"/>
          </a:xfrm>
          <a:prstGeom prst="rect">
            <a:avLst/>
          </a:prstGeom>
          <a:solidFill>
            <a:srgbClr val="FFFF66"/>
          </a:solidFill>
          <a:ln w="9360" cap="sq">
            <a:solidFill>
              <a:srgbClr val="FFFF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gn="ctr" eaLnBrk="1" hangingPunct="1">
              <a:lnSpc>
                <a:spcPct val="100000"/>
              </a:lnSpc>
              <a:spcBef>
                <a:spcPct val="0"/>
              </a:spcBef>
              <a:spcAft>
                <a:spcPct val="0"/>
              </a:spcAft>
              <a:buClrTx/>
              <a:buSzPct val="60000"/>
              <a:buFontTx/>
              <a:buNone/>
            </a:pPr>
            <a:r>
              <a:rPr lang="it-IT" altLang="en-US" sz="2000">
                <a:latin typeface="Arial Unicode MS" panose="020B0604020202020204" pitchFamily="34" charset="-128"/>
                <a:cs typeface="Arial Unicode MS" panose="020B0604020202020204" pitchFamily="34" charset="-128"/>
              </a:rPr>
              <a:t>Physical A</a:t>
            </a:r>
          </a:p>
        </p:txBody>
      </p:sp>
      <p:sp>
        <p:nvSpPr>
          <p:cNvPr id="11283" name="Rectangle 19"/>
          <p:cNvSpPr>
            <a:spLocks noChangeArrowheads="1"/>
          </p:cNvSpPr>
          <p:nvPr/>
        </p:nvSpPr>
        <p:spPr bwMode="auto">
          <a:xfrm>
            <a:off x="6094414" y="4003676"/>
            <a:ext cx="1512887" cy="576263"/>
          </a:xfrm>
          <a:prstGeom prst="rect">
            <a:avLst/>
          </a:prstGeom>
          <a:solidFill>
            <a:srgbClr val="FF9933"/>
          </a:solidFill>
          <a:ln w="9360" cap="sq">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gn="ctr" eaLnBrk="1" hangingPunct="1">
              <a:lnSpc>
                <a:spcPct val="100000"/>
              </a:lnSpc>
              <a:spcBef>
                <a:spcPct val="0"/>
              </a:spcBef>
              <a:spcAft>
                <a:spcPct val="0"/>
              </a:spcAft>
              <a:buClrTx/>
              <a:buSzPct val="60000"/>
              <a:buFontTx/>
              <a:buNone/>
            </a:pPr>
            <a:r>
              <a:rPr lang="it-IT" altLang="en-US" sz="2000">
                <a:latin typeface="Arial Unicode MS" panose="020B0604020202020204" pitchFamily="34" charset="-128"/>
                <a:cs typeface="Arial Unicode MS" panose="020B0604020202020204" pitchFamily="34" charset="-128"/>
              </a:rPr>
              <a:t>Network B</a:t>
            </a:r>
          </a:p>
        </p:txBody>
      </p:sp>
      <p:sp>
        <p:nvSpPr>
          <p:cNvPr id="11284" name="Rectangle 20"/>
          <p:cNvSpPr>
            <a:spLocks noChangeArrowheads="1"/>
          </p:cNvSpPr>
          <p:nvPr/>
        </p:nvSpPr>
        <p:spPr bwMode="auto">
          <a:xfrm>
            <a:off x="6094414" y="4651376"/>
            <a:ext cx="1512887" cy="576263"/>
          </a:xfrm>
          <a:prstGeom prst="rect">
            <a:avLst/>
          </a:prstGeom>
          <a:solidFill>
            <a:srgbClr val="FFCC00"/>
          </a:solidFill>
          <a:ln w="9360" cap="sq">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gn="ctr" eaLnBrk="1" hangingPunct="1">
              <a:lnSpc>
                <a:spcPct val="100000"/>
              </a:lnSpc>
              <a:spcBef>
                <a:spcPct val="0"/>
              </a:spcBef>
              <a:spcAft>
                <a:spcPct val="0"/>
              </a:spcAft>
              <a:buClrTx/>
              <a:buSzPct val="60000"/>
              <a:buFontTx/>
              <a:buNone/>
            </a:pPr>
            <a:r>
              <a:rPr lang="it-IT" altLang="en-US" sz="2000">
                <a:latin typeface="Arial Unicode MS" panose="020B0604020202020204" pitchFamily="34" charset="-128"/>
                <a:cs typeface="Arial Unicode MS" panose="020B0604020202020204" pitchFamily="34" charset="-128"/>
              </a:rPr>
              <a:t>Datalink B</a:t>
            </a:r>
          </a:p>
        </p:txBody>
      </p:sp>
      <p:sp>
        <p:nvSpPr>
          <p:cNvPr id="11285" name="Rectangle 21"/>
          <p:cNvSpPr>
            <a:spLocks noChangeArrowheads="1"/>
          </p:cNvSpPr>
          <p:nvPr/>
        </p:nvSpPr>
        <p:spPr bwMode="auto">
          <a:xfrm>
            <a:off x="6094414" y="5300663"/>
            <a:ext cx="1512887" cy="576262"/>
          </a:xfrm>
          <a:prstGeom prst="rect">
            <a:avLst/>
          </a:prstGeom>
          <a:solidFill>
            <a:srgbClr val="FFFF66"/>
          </a:solidFill>
          <a:ln w="9360" cap="sq">
            <a:solidFill>
              <a:srgbClr val="FFFF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gn="ctr" eaLnBrk="1" hangingPunct="1">
              <a:lnSpc>
                <a:spcPct val="100000"/>
              </a:lnSpc>
              <a:spcBef>
                <a:spcPct val="0"/>
              </a:spcBef>
              <a:spcAft>
                <a:spcPct val="0"/>
              </a:spcAft>
              <a:buClrTx/>
              <a:buSzPct val="60000"/>
              <a:buFontTx/>
              <a:buNone/>
            </a:pPr>
            <a:r>
              <a:rPr lang="it-IT" altLang="en-US" sz="2000">
                <a:latin typeface="Arial Unicode MS" panose="020B0604020202020204" pitchFamily="34" charset="-128"/>
                <a:cs typeface="Arial Unicode MS" panose="020B0604020202020204" pitchFamily="34" charset="-128"/>
              </a:rPr>
              <a:t>Physical B</a:t>
            </a:r>
          </a:p>
        </p:txBody>
      </p:sp>
      <p:sp>
        <p:nvSpPr>
          <p:cNvPr id="11286" name="Rectangle 22"/>
          <p:cNvSpPr>
            <a:spLocks noChangeArrowheads="1"/>
          </p:cNvSpPr>
          <p:nvPr/>
        </p:nvSpPr>
        <p:spPr bwMode="auto">
          <a:xfrm>
            <a:off x="4583113" y="3359150"/>
            <a:ext cx="1511300" cy="573088"/>
          </a:xfrm>
          <a:prstGeom prst="rect">
            <a:avLst/>
          </a:prstGeom>
          <a:solidFill>
            <a:srgbClr val="FF6600"/>
          </a:solidFill>
          <a:ln w="9360" cap="sq">
            <a:solidFill>
              <a:srgbClr val="FF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gn="ctr" eaLnBrk="1" hangingPunct="1">
              <a:lnSpc>
                <a:spcPct val="100000"/>
              </a:lnSpc>
              <a:spcBef>
                <a:spcPct val="0"/>
              </a:spcBef>
              <a:spcAft>
                <a:spcPct val="0"/>
              </a:spcAft>
              <a:buClrTx/>
              <a:buSzPct val="60000"/>
              <a:buFontTx/>
              <a:buNone/>
            </a:pPr>
            <a:r>
              <a:rPr lang="it-IT" altLang="en-US" sz="2000">
                <a:latin typeface="Arial Unicode MS" panose="020B0604020202020204" pitchFamily="34" charset="-128"/>
                <a:cs typeface="Arial Unicode MS" panose="020B0604020202020204" pitchFamily="34" charset="-128"/>
              </a:rPr>
              <a:t>Transport A</a:t>
            </a:r>
          </a:p>
        </p:txBody>
      </p:sp>
      <p:sp>
        <p:nvSpPr>
          <p:cNvPr id="11287" name="Rectangle 23"/>
          <p:cNvSpPr>
            <a:spLocks noChangeArrowheads="1"/>
          </p:cNvSpPr>
          <p:nvPr/>
        </p:nvSpPr>
        <p:spPr bwMode="auto">
          <a:xfrm>
            <a:off x="6094414" y="3357563"/>
            <a:ext cx="1512887" cy="576262"/>
          </a:xfrm>
          <a:prstGeom prst="rect">
            <a:avLst/>
          </a:prstGeom>
          <a:solidFill>
            <a:srgbClr val="FF6600"/>
          </a:solidFill>
          <a:ln w="9360" cap="sq">
            <a:solidFill>
              <a:srgbClr val="FF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lnSpc>
                <a:spcPct val="120000"/>
              </a:lnSpc>
              <a:spcBef>
                <a:spcPts val="700"/>
              </a:spcBef>
              <a:spcAft>
                <a:spcPts val="7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ea typeface="Noto Sans CJK SC Regular" charset="0"/>
                <a:cs typeface="Noto Sans CJK SC Regular" charset="0"/>
              </a:defRPr>
            </a:lvl1pPr>
            <a:lvl2pPr>
              <a:lnSpc>
                <a:spcPct val="120000"/>
              </a:lnSpc>
              <a:spcBef>
                <a:spcPts val="600"/>
              </a:spcBef>
              <a:spcAft>
                <a:spcPts val="60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ea typeface="Noto Sans CJK SC Regular" charset="0"/>
                <a:cs typeface="Noto Sans CJK SC Regular" charset="0"/>
              </a:defRPr>
            </a:lvl2pPr>
            <a:lvl3pPr>
              <a:lnSpc>
                <a:spcPct val="12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ea typeface="Noto Sans CJK SC Regular" charset="0"/>
                <a:cs typeface="Noto Sans CJK SC Regular" charset="0"/>
              </a:defRPr>
            </a:lvl9pPr>
          </a:lstStyle>
          <a:p>
            <a:pPr algn="ctr" eaLnBrk="1" hangingPunct="1">
              <a:lnSpc>
                <a:spcPct val="100000"/>
              </a:lnSpc>
              <a:spcBef>
                <a:spcPct val="0"/>
              </a:spcBef>
              <a:spcAft>
                <a:spcPct val="0"/>
              </a:spcAft>
              <a:buClrTx/>
              <a:buSzPct val="60000"/>
              <a:buFontTx/>
              <a:buNone/>
            </a:pPr>
            <a:r>
              <a:rPr lang="it-IT" altLang="en-US" sz="2000">
                <a:latin typeface="Arial Unicode MS" panose="020B0604020202020204" pitchFamily="34" charset="-128"/>
                <a:cs typeface="Arial Unicode MS" panose="020B0604020202020204" pitchFamily="34" charset="-128"/>
              </a:rPr>
              <a:t>Transport B</a:t>
            </a:r>
          </a:p>
        </p:txBody>
      </p:sp>
      <p:sp>
        <p:nvSpPr>
          <p:cNvPr id="11288" name="Line 24"/>
          <p:cNvSpPr>
            <a:spLocks noChangeShapeType="1"/>
          </p:cNvSpPr>
          <p:nvPr/>
        </p:nvSpPr>
        <p:spPr bwMode="auto">
          <a:xfrm>
            <a:off x="6094414" y="3357563"/>
            <a:ext cx="1587" cy="2519362"/>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89" name="Line 25"/>
          <p:cNvSpPr>
            <a:spLocks noChangeShapeType="1"/>
          </p:cNvSpPr>
          <p:nvPr/>
        </p:nvSpPr>
        <p:spPr bwMode="auto">
          <a:xfrm>
            <a:off x="4294188" y="2349500"/>
            <a:ext cx="3529012" cy="1588"/>
          </a:xfrm>
          <a:prstGeom prst="line">
            <a:avLst/>
          </a:prstGeom>
          <a:noFill/>
          <a:ln w="57240" cap="sq">
            <a:solidFill>
              <a:srgbClr val="0099FF"/>
            </a:solidFill>
            <a:prstDash val="lg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90" name="Freeform 26"/>
          <p:cNvSpPr>
            <a:spLocks/>
          </p:cNvSpPr>
          <p:nvPr/>
        </p:nvSpPr>
        <p:spPr bwMode="auto">
          <a:xfrm>
            <a:off x="2336801" y="2349501"/>
            <a:ext cx="2365375" cy="3732213"/>
          </a:xfrm>
          <a:custGeom>
            <a:avLst/>
            <a:gdLst>
              <a:gd name="T0" fmla="*/ 2147483646 w 1490"/>
              <a:gd name="T1" fmla="*/ 0 h 2351"/>
              <a:gd name="T2" fmla="*/ 0 w 1490"/>
              <a:gd name="T3" fmla="*/ 2147483646 h 2351"/>
              <a:gd name="T4" fmla="*/ 2147483646 w 1490"/>
              <a:gd name="T5" fmla="*/ 2147483646 h 2351"/>
              <a:gd name="T6" fmla="*/ 2147483646 w 1490"/>
              <a:gd name="T7" fmla="*/ 2147483646 h 23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0" h="2351">
                <a:moveTo>
                  <a:pt x="9" y="0"/>
                </a:moveTo>
                <a:lnTo>
                  <a:pt x="0" y="2351"/>
                </a:lnTo>
                <a:lnTo>
                  <a:pt x="1490" y="2351"/>
                </a:lnTo>
                <a:lnTo>
                  <a:pt x="1481" y="413"/>
                </a:lnTo>
              </a:path>
            </a:pathLst>
          </a:custGeom>
          <a:noFill/>
          <a:ln w="57240" cap="sq">
            <a:solidFill>
              <a:srgbClr val="0099FF"/>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1" name="Freeform 27"/>
          <p:cNvSpPr>
            <a:spLocks/>
          </p:cNvSpPr>
          <p:nvPr/>
        </p:nvSpPr>
        <p:spPr bwMode="auto">
          <a:xfrm>
            <a:off x="7462839" y="2365375"/>
            <a:ext cx="2276475" cy="3702050"/>
          </a:xfrm>
          <a:custGeom>
            <a:avLst/>
            <a:gdLst>
              <a:gd name="T0" fmla="*/ 0 w 1434"/>
              <a:gd name="T1" fmla="*/ 2147483646 h 2332"/>
              <a:gd name="T2" fmla="*/ 2147483646 w 1434"/>
              <a:gd name="T3" fmla="*/ 2147483646 h 2332"/>
              <a:gd name="T4" fmla="*/ 2147483646 w 1434"/>
              <a:gd name="T5" fmla="*/ 2147483646 h 2332"/>
              <a:gd name="T6" fmla="*/ 2147483646 w 1434"/>
              <a:gd name="T7" fmla="*/ 0 h 23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4" h="2332">
                <a:moveTo>
                  <a:pt x="0" y="398"/>
                </a:moveTo>
                <a:lnTo>
                  <a:pt x="16" y="2332"/>
                </a:lnTo>
                <a:lnTo>
                  <a:pt x="1434" y="2332"/>
                </a:lnTo>
                <a:lnTo>
                  <a:pt x="1434" y="0"/>
                </a:lnTo>
              </a:path>
            </a:pathLst>
          </a:custGeom>
          <a:noFill/>
          <a:ln w="57240" cap="sq">
            <a:solidFill>
              <a:srgbClr val="0099FF"/>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 name="Titolo 1"/>
          <p:cNvSpPr>
            <a:spLocks noGrp="1"/>
          </p:cNvSpPr>
          <p:nvPr>
            <p:ph type="title"/>
          </p:nvPr>
        </p:nvSpPr>
        <p:spPr/>
        <p:txBody>
          <a:bodyPr/>
          <a:lstStyle/>
          <a:p>
            <a:r>
              <a:rPr lang="en-US" altLang="en-US"/>
              <a:t>Bundle Layer</a:t>
            </a:r>
            <a:endParaRPr lang="en-US" dirty="0"/>
          </a:p>
        </p:txBody>
      </p:sp>
      <p:sp>
        <p:nvSpPr>
          <p:cNvPr id="4" name="Segnaposto numero diapositiva 3"/>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248312867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0"/>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11271"/>
                                        </p:tgtEl>
                                        <p:attrNameLst>
                                          <p:attrName>style.visibility</p:attrName>
                                        </p:attrNameLst>
                                      </p:cBhvr>
                                      <p:to>
                                        <p:strVal val="visible"/>
                                      </p:to>
                                    </p:set>
                                    <p:animEffect transition="in" filter="fade">
                                      <p:cBhvr additive="repl">
                                        <p:cTn id="7" dur="1000"/>
                                        <p:tgtEl>
                                          <p:spTgt spid="11271"/>
                                        </p:tgtEl>
                                      </p:cBhvr>
                                    </p:animEffect>
                                  </p:childTnLst>
                                </p:cTn>
                              </p:par>
                              <p:par>
                                <p:cTn id="8" presetID="10" presetClass="entr" fill="hold" nodeType="withEffect">
                                  <p:stCondLst>
                                    <p:cond delay="0"/>
                                  </p:stCondLst>
                                  <p:childTnLst>
                                    <p:set>
                                      <p:cBhvr additive="repl">
                                        <p:cTn id="9" dur="1" fill="hold">
                                          <p:stCondLst>
                                            <p:cond delay="0"/>
                                          </p:stCondLst>
                                        </p:cTn>
                                        <p:tgtEl>
                                          <p:spTgt spid="11272"/>
                                        </p:tgtEl>
                                        <p:attrNameLst>
                                          <p:attrName>style.visibility</p:attrName>
                                        </p:attrNameLst>
                                      </p:cBhvr>
                                      <p:to>
                                        <p:strVal val="visible"/>
                                      </p:to>
                                    </p:set>
                                    <p:animEffect transition="in" filter="fade">
                                      <p:cBhvr additive="repl">
                                        <p:cTn id="10" dur="1000"/>
                                        <p:tgtEl>
                                          <p:spTgt spid="11272"/>
                                        </p:tgtEl>
                                      </p:cBhvr>
                                    </p:animEffect>
                                  </p:childTnLst>
                                </p:cTn>
                              </p:par>
                              <p:par>
                                <p:cTn id="11" presetID="10" presetClass="entr" fill="hold" nodeType="withEffect">
                                  <p:stCondLst>
                                    <p:cond delay="0"/>
                                  </p:stCondLst>
                                  <p:childTnLst>
                                    <p:set>
                                      <p:cBhvr additive="repl">
                                        <p:cTn id="12" dur="1" fill="hold">
                                          <p:stCondLst>
                                            <p:cond delay="0"/>
                                          </p:stCondLst>
                                        </p:cTn>
                                        <p:tgtEl>
                                          <p:spTgt spid="11273"/>
                                        </p:tgtEl>
                                        <p:attrNameLst>
                                          <p:attrName>style.visibility</p:attrName>
                                        </p:attrNameLst>
                                      </p:cBhvr>
                                      <p:to>
                                        <p:strVal val="visible"/>
                                      </p:to>
                                    </p:set>
                                    <p:animEffect transition="in" filter="fade">
                                      <p:cBhvr additive="repl">
                                        <p:cTn id="13" dur="1000"/>
                                        <p:tgtEl>
                                          <p:spTgt spid="11273"/>
                                        </p:tgtEl>
                                      </p:cBhvr>
                                    </p:animEffect>
                                  </p:childTnLst>
                                </p:cTn>
                              </p:par>
                              <p:par>
                                <p:cTn id="14" presetID="10" presetClass="entr" fill="hold" nodeType="withEffect">
                                  <p:stCondLst>
                                    <p:cond delay="0"/>
                                  </p:stCondLst>
                                  <p:childTnLst>
                                    <p:set>
                                      <p:cBhvr additive="repl">
                                        <p:cTn id="15" dur="1" fill="hold">
                                          <p:stCondLst>
                                            <p:cond delay="0"/>
                                          </p:stCondLst>
                                        </p:cTn>
                                        <p:tgtEl>
                                          <p:spTgt spid="11274"/>
                                        </p:tgtEl>
                                        <p:attrNameLst>
                                          <p:attrName>style.visibility</p:attrName>
                                        </p:attrNameLst>
                                      </p:cBhvr>
                                      <p:to>
                                        <p:strVal val="visible"/>
                                      </p:to>
                                    </p:set>
                                    <p:animEffect transition="in" filter="fade">
                                      <p:cBhvr additive="repl">
                                        <p:cTn id="16" dur="1000"/>
                                        <p:tgtEl>
                                          <p:spTgt spid="11274"/>
                                        </p:tgtEl>
                                      </p:cBhvr>
                                    </p:animEffect>
                                  </p:childTnLst>
                                </p:cTn>
                              </p:par>
                              <p:par>
                                <p:cTn id="17" presetID="10" presetClass="entr" fill="hold" nodeType="withEffect">
                                  <p:stCondLst>
                                    <p:cond delay="0"/>
                                  </p:stCondLst>
                                  <p:childTnLst>
                                    <p:set>
                                      <p:cBhvr additive="repl">
                                        <p:cTn id="18" dur="1" fill="hold">
                                          <p:stCondLst>
                                            <p:cond delay="0"/>
                                          </p:stCondLst>
                                        </p:cTn>
                                        <p:tgtEl>
                                          <p:spTgt spid="11282"/>
                                        </p:tgtEl>
                                        <p:attrNameLst>
                                          <p:attrName>style.visibility</p:attrName>
                                        </p:attrNameLst>
                                      </p:cBhvr>
                                      <p:to>
                                        <p:strVal val="visible"/>
                                      </p:to>
                                    </p:set>
                                    <p:animEffect transition="in" filter="fade">
                                      <p:cBhvr additive="repl">
                                        <p:cTn id="19" dur="1000"/>
                                        <p:tgtEl>
                                          <p:spTgt spid="11282"/>
                                        </p:tgtEl>
                                      </p:cBhvr>
                                    </p:animEffect>
                                  </p:childTnLst>
                                </p:cTn>
                              </p:par>
                              <p:par>
                                <p:cTn id="20" presetID="10" presetClass="entr" fill="hold" nodeType="withEffect">
                                  <p:stCondLst>
                                    <p:cond delay="0"/>
                                  </p:stCondLst>
                                  <p:childTnLst>
                                    <p:set>
                                      <p:cBhvr additive="repl">
                                        <p:cTn id="21" dur="1" fill="hold">
                                          <p:stCondLst>
                                            <p:cond delay="0"/>
                                          </p:stCondLst>
                                        </p:cTn>
                                        <p:tgtEl>
                                          <p:spTgt spid="11281"/>
                                        </p:tgtEl>
                                        <p:attrNameLst>
                                          <p:attrName>style.visibility</p:attrName>
                                        </p:attrNameLst>
                                      </p:cBhvr>
                                      <p:to>
                                        <p:strVal val="visible"/>
                                      </p:to>
                                    </p:set>
                                    <p:animEffect transition="in" filter="fade">
                                      <p:cBhvr additive="repl">
                                        <p:cTn id="22" dur="1000"/>
                                        <p:tgtEl>
                                          <p:spTgt spid="11281"/>
                                        </p:tgtEl>
                                      </p:cBhvr>
                                    </p:animEffect>
                                  </p:childTnLst>
                                </p:cTn>
                              </p:par>
                              <p:par>
                                <p:cTn id="23" presetID="10" presetClass="entr" fill="hold" nodeType="withEffect">
                                  <p:stCondLst>
                                    <p:cond delay="0"/>
                                  </p:stCondLst>
                                  <p:childTnLst>
                                    <p:set>
                                      <p:cBhvr additive="repl">
                                        <p:cTn id="24" dur="1" fill="hold">
                                          <p:stCondLst>
                                            <p:cond delay="0"/>
                                          </p:stCondLst>
                                        </p:cTn>
                                        <p:tgtEl>
                                          <p:spTgt spid="11280"/>
                                        </p:tgtEl>
                                        <p:attrNameLst>
                                          <p:attrName>style.visibility</p:attrName>
                                        </p:attrNameLst>
                                      </p:cBhvr>
                                      <p:to>
                                        <p:strVal val="visible"/>
                                      </p:to>
                                    </p:set>
                                    <p:animEffect transition="in" filter="fade">
                                      <p:cBhvr additive="repl">
                                        <p:cTn id="25" dur="1000"/>
                                        <p:tgtEl>
                                          <p:spTgt spid="11280"/>
                                        </p:tgtEl>
                                      </p:cBhvr>
                                    </p:animEffect>
                                  </p:childTnLst>
                                </p:cTn>
                              </p:par>
                              <p:par>
                                <p:cTn id="26" presetID="10" presetClass="entr" fill="hold" nodeType="withEffect">
                                  <p:stCondLst>
                                    <p:cond delay="0"/>
                                  </p:stCondLst>
                                  <p:childTnLst>
                                    <p:set>
                                      <p:cBhvr additive="repl">
                                        <p:cTn id="27" dur="1" fill="hold">
                                          <p:stCondLst>
                                            <p:cond delay="0"/>
                                          </p:stCondLst>
                                        </p:cTn>
                                        <p:tgtEl>
                                          <p:spTgt spid="11286"/>
                                        </p:tgtEl>
                                        <p:attrNameLst>
                                          <p:attrName>style.visibility</p:attrName>
                                        </p:attrNameLst>
                                      </p:cBhvr>
                                      <p:to>
                                        <p:strVal val="visible"/>
                                      </p:to>
                                    </p:set>
                                    <p:animEffect transition="in" filter="fade">
                                      <p:cBhvr additive="repl">
                                        <p:cTn id="28" dur="1000"/>
                                        <p:tgtEl>
                                          <p:spTgt spid="11286"/>
                                        </p:tgtEl>
                                      </p:cBhvr>
                                    </p:animEffect>
                                  </p:childTnLst>
                                </p:cTn>
                              </p:par>
                              <p:par>
                                <p:cTn id="29" presetID="10" presetClass="entr" fill="hold" nodeType="withEffect">
                                  <p:stCondLst>
                                    <p:cond delay="0"/>
                                  </p:stCondLst>
                                  <p:childTnLst>
                                    <p:set>
                                      <p:cBhvr additive="repl">
                                        <p:cTn id="30" dur="1" fill="hold">
                                          <p:stCondLst>
                                            <p:cond delay="0"/>
                                          </p:stCondLst>
                                        </p:cTn>
                                        <p:tgtEl>
                                          <p:spTgt spid="11287"/>
                                        </p:tgtEl>
                                        <p:attrNameLst>
                                          <p:attrName>style.visibility</p:attrName>
                                        </p:attrNameLst>
                                      </p:cBhvr>
                                      <p:to>
                                        <p:strVal val="visible"/>
                                      </p:to>
                                    </p:set>
                                    <p:animEffect transition="in" filter="fade">
                                      <p:cBhvr additive="repl">
                                        <p:cTn id="31" dur="1000"/>
                                        <p:tgtEl>
                                          <p:spTgt spid="11287"/>
                                        </p:tgtEl>
                                      </p:cBhvr>
                                    </p:animEffect>
                                  </p:childTnLst>
                                </p:cTn>
                              </p:par>
                              <p:par>
                                <p:cTn id="32" presetID="10" presetClass="entr" fill="hold" nodeType="withEffect">
                                  <p:stCondLst>
                                    <p:cond delay="0"/>
                                  </p:stCondLst>
                                  <p:childTnLst>
                                    <p:set>
                                      <p:cBhvr additive="repl">
                                        <p:cTn id="33" dur="1" fill="hold">
                                          <p:stCondLst>
                                            <p:cond delay="0"/>
                                          </p:stCondLst>
                                        </p:cTn>
                                        <p:tgtEl>
                                          <p:spTgt spid="11283"/>
                                        </p:tgtEl>
                                        <p:attrNameLst>
                                          <p:attrName>style.visibility</p:attrName>
                                        </p:attrNameLst>
                                      </p:cBhvr>
                                      <p:to>
                                        <p:strVal val="visible"/>
                                      </p:to>
                                    </p:set>
                                    <p:animEffect transition="in" filter="fade">
                                      <p:cBhvr additive="repl">
                                        <p:cTn id="34" dur="1000"/>
                                        <p:tgtEl>
                                          <p:spTgt spid="11283"/>
                                        </p:tgtEl>
                                      </p:cBhvr>
                                    </p:animEffect>
                                  </p:childTnLst>
                                </p:cTn>
                              </p:par>
                              <p:par>
                                <p:cTn id="35" presetID="10" presetClass="entr" fill="hold" nodeType="withEffect">
                                  <p:stCondLst>
                                    <p:cond delay="0"/>
                                  </p:stCondLst>
                                  <p:childTnLst>
                                    <p:set>
                                      <p:cBhvr additive="repl">
                                        <p:cTn id="36" dur="1" fill="hold">
                                          <p:stCondLst>
                                            <p:cond delay="0"/>
                                          </p:stCondLst>
                                        </p:cTn>
                                        <p:tgtEl>
                                          <p:spTgt spid="11284"/>
                                        </p:tgtEl>
                                        <p:attrNameLst>
                                          <p:attrName>style.visibility</p:attrName>
                                        </p:attrNameLst>
                                      </p:cBhvr>
                                      <p:to>
                                        <p:strVal val="visible"/>
                                      </p:to>
                                    </p:set>
                                    <p:animEffect transition="in" filter="fade">
                                      <p:cBhvr additive="repl">
                                        <p:cTn id="37" dur="1000"/>
                                        <p:tgtEl>
                                          <p:spTgt spid="11284"/>
                                        </p:tgtEl>
                                      </p:cBhvr>
                                    </p:animEffect>
                                  </p:childTnLst>
                                </p:cTn>
                              </p:par>
                              <p:par>
                                <p:cTn id="38" presetID="10" presetClass="entr" fill="hold" nodeType="withEffect">
                                  <p:stCondLst>
                                    <p:cond delay="0"/>
                                  </p:stCondLst>
                                  <p:childTnLst>
                                    <p:set>
                                      <p:cBhvr additive="repl">
                                        <p:cTn id="39" dur="1" fill="hold">
                                          <p:stCondLst>
                                            <p:cond delay="0"/>
                                          </p:stCondLst>
                                        </p:cTn>
                                        <p:tgtEl>
                                          <p:spTgt spid="11285"/>
                                        </p:tgtEl>
                                        <p:attrNameLst>
                                          <p:attrName>style.visibility</p:attrName>
                                        </p:attrNameLst>
                                      </p:cBhvr>
                                      <p:to>
                                        <p:strVal val="visible"/>
                                      </p:to>
                                    </p:set>
                                    <p:animEffect transition="in" filter="fade">
                                      <p:cBhvr additive="repl">
                                        <p:cTn id="40" dur="1000"/>
                                        <p:tgtEl>
                                          <p:spTgt spid="11285"/>
                                        </p:tgtEl>
                                      </p:cBhvr>
                                    </p:animEffect>
                                  </p:childTnLst>
                                </p:cTn>
                              </p:par>
                              <p:par>
                                <p:cTn id="41" presetID="10" presetClass="entr" fill="hold" nodeType="withEffect">
                                  <p:stCondLst>
                                    <p:cond delay="0"/>
                                  </p:stCondLst>
                                  <p:childTnLst>
                                    <p:set>
                                      <p:cBhvr additive="repl">
                                        <p:cTn id="42" dur="1" fill="hold">
                                          <p:stCondLst>
                                            <p:cond delay="0"/>
                                          </p:stCondLst>
                                        </p:cTn>
                                        <p:tgtEl>
                                          <p:spTgt spid="11279"/>
                                        </p:tgtEl>
                                        <p:attrNameLst>
                                          <p:attrName>style.visibility</p:attrName>
                                        </p:attrNameLst>
                                      </p:cBhvr>
                                      <p:to>
                                        <p:strVal val="visible"/>
                                      </p:to>
                                    </p:set>
                                    <p:animEffect transition="in" filter="fade">
                                      <p:cBhvr additive="repl">
                                        <p:cTn id="43" dur="1000"/>
                                        <p:tgtEl>
                                          <p:spTgt spid="11279"/>
                                        </p:tgtEl>
                                      </p:cBhvr>
                                    </p:animEffect>
                                  </p:childTnLst>
                                </p:cTn>
                              </p:par>
                              <p:par>
                                <p:cTn id="44" presetID="10" presetClass="entr" fill="hold" nodeType="withEffect">
                                  <p:stCondLst>
                                    <p:cond delay="0"/>
                                  </p:stCondLst>
                                  <p:childTnLst>
                                    <p:set>
                                      <p:cBhvr additive="repl">
                                        <p:cTn id="45" dur="1" fill="hold">
                                          <p:stCondLst>
                                            <p:cond delay="0"/>
                                          </p:stCondLst>
                                        </p:cTn>
                                        <p:tgtEl>
                                          <p:spTgt spid="11278"/>
                                        </p:tgtEl>
                                        <p:attrNameLst>
                                          <p:attrName>style.visibility</p:attrName>
                                        </p:attrNameLst>
                                      </p:cBhvr>
                                      <p:to>
                                        <p:strVal val="visible"/>
                                      </p:to>
                                    </p:set>
                                    <p:animEffect transition="in" filter="fade">
                                      <p:cBhvr additive="repl">
                                        <p:cTn id="46" dur="1000"/>
                                        <p:tgtEl>
                                          <p:spTgt spid="11278"/>
                                        </p:tgtEl>
                                      </p:cBhvr>
                                    </p:animEffect>
                                  </p:childTnLst>
                                </p:cTn>
                              </p:par>
                              <p:par>
                                <p:cTn id="47" presetID="10" presetClass="entr" fill="hold" nodeType="withEffect">
                                  <p:stCondLst>
                                    <p:cond delay="0"/>
                                  </p:stCondLst>
                                  <p:childTnLst>
                                    <p:set>
                                      <p:cBhvr additive="repl">
                                        <p:cTn id="48" dur="1" fill="hold">
                                          <p:stCondLst>
                                            <p:cond delay="0"/>
                                          </p:stCondLst>
                                        </p:cTn>
                                        <p:tgtEl>
                                          <p:spTgt spid="11277"/>
                                        </p:tgtEl>
                                        <p:attrNameLst>
                                          <p:attrName>style.visibility</p:attrName>
                                        </p:attrNameLst>
                                      </p:cBhvr>
                                      <p:to>
                                        <p:strVal val="visible"/>
                                      </p:to>
                                    </p:set>
                                    <p:animEffect transition="in" filter="fade">
                                      <p:cBhvr additive="repl">
                                        <p:cTn id="49" dur="1000"/>
                                        <p:tgtEl>
                                          <p:spTgt spid="11277"/>
                                        </p:tgtEl>
                                      </p:cBhvr>
                                    </p:animEffect>
                                  </p:childTnLst>
                                </p:cTn>
                              </p:par>
                              <p:par>
                                <p:cTn id="50" presetID="10" presetClass="entr" fill="hold" nodeType="withEffect">
                                  <p:stCondLst>
                                    <p:cond delay="0"/>
                                  </p:stCondLst>
                                  <p:childTnLst>
                                    <p:set>
                                      <p:cBhvr additive="repl">
                                        <p:cTn id="51" dur="1" fill="hold">
                                          <p:stCondLst>
                                            <p:cond delay="0"/>
                                          </p:stCondLst>
                                        </p:cTn>
                                        <p:tgtEl>
                                          <p:spTgt spid="11276"/>
                                        </p:tgtEl>
                                        <p:attrNameLst>
                                          <p:attrName>style.visibility</p:attrName>
                                        </p:attrNameLst>
                                      </p:cBhvr>
                                      <p:to>
                                        <p:strVal val="visible"/>
                                      </p:to>
                                    </p:set>
                                    <p:animEffect transition="in" filter="fade">
                                      <p:cBhvr additive="repl">
                                        <p:cTn id="52" dur="1000"/>
                                        <p:tgtEl>
                                          <p:spTgt spid="11276"/>
                                        </p:tgtEl>
                                      </p:cBhvr>
                                    </p:animEffect>
                                  </p:childTnLst>
                                </p:cTn>
                              </p:par>
                              <p:par>
                                <p:cTn id="53" presetID="10" presetClass="entr" fill="hold" grpId="0" nodeType="withEffect">
                                  <p:stCondLst>
                                    <p:cond delay="0"/>
                                  </p:stCondLst>
                                  <p:childTnLst>
                                    <p:set>
                                      <p:cBhvr additive="repl">
                                        <p:cTn id="54" dur="1" fill="hold">
                                          <p:stCondLst>
                                            <p:cond delay="0"/>
                                          </p:stCondLst>
                                        </p:cTn>
                                        <p:tgtEl>
                                          <p:spTgt spid="11288"/>
                                        </p:tgtEl>
                                        <p:attrNameLst>
                                          <p:attrName>style.visibility</p:attrName>
                                        </p:attrNameLst>
                                      </p:cBhvr>
                                      <p:to>
                                        <p:strVal val="visible"/>
                                      </p:to>
                                    </p:set>
                                    <p:animEffect transition="in" filter="fade">
                                      <p:cBhvr additive="repl">
                                        <p:cTn id="55" dur="1000"/>
                                        <p:tgtEl>
                                          <p:spTgt spid="11288"/>
                                        </p:tgtEl>
                                      </p:cBhvr>
                                    </p:animEffect>
                                  </p:childTnLst>
                                </p:cTn>
                              </p:par>
                            </p:childTnLst>
                          </p:cTn>
                        </p:par>
                        <p:par>
                          <p:cTn id="56" fill="hold" nodeType="afterGroup">
                            <p:stCondLst>
                              <p:cond delay="1000"/>
                            </p:stCondLst>
                            <p:childTnLst>
                              <p:par>
                                <p:cTn id="57" presetID="10" presetClass="entr" fill="hold" grpId="0" nodeType="afterEffect">
                                  <p:stCondLst>
                                    <p:cond delay="0"/>
                                  </p:stCondLst>
                                  <p:childTnLst>
                                    <p:set>
                                      <p:cBhvr additive="repl">
                                        <p:cTn id="58" dur="1" fill="hold">
                                          <p:stCondLst>
                                            <p:cond delay="0"/>
                                          </p:stCondLst>
                                        </p:cTn>
                                        <p:tgtEl>
                                          <p:spTgt spid="11265"/>
                                        </p:tgtEl>
                                        <p:attrNameLst>
                                          <p:attrName>style.visibility</p:attrName>
                                        </p:attrNameLst>
                                      </p:cBhvr>
                                      <p:to>
                                        <p:strVal val="visible"/>
                                      </p:to>
                                    </p:set>
                                    <p:animEffect transition="in" filter="fade">
                                      <p:cBhvr additive="repl">
                                        <p:cTn id="59" dur="500"/>
                                        <p:tgtEl>
                                          <p:spTgt spid="11265"/>
                                        </p:tgtEl>
                                      </p:cBhvr>
                                    </p:animEffect>
                                  </p:childTnLst>
                                </p:cTn>
                              </p:par>
                              <p:par>
                                <p:cTn id="60" presetID="10" presetClass="entr" fill="hold" grpId="0" nodeType="withEffect">
                                  <p:stCondLst>
                                    <p:cond delay="0"/>
                                  </p:stCondLst>
                                  <p:childTnLst>
                                    <p:set>
                                      <p:cBhvr additive="repl">
                                        <p:cTn id="61" dur="1" fill="hold">
                                          <p:stCondLst>
                                            <p:cond delay="0"/>
                                          </p:stCondLst>
                                        </p:cTn>
                                        <p:tgtEl>
                                          <p:spTgt spid="11266"/>
                                        </p:tgtEl>
                                        <p:attrNameLst>
                                          <p:attrName>style.visibility</p:attrName>
                                        </p:attrNameLst>
                                      </p:cBhvr>
                                      <p:to>
                                        <p:strVal val="visible"/>
                                      </p:to>
                                    </p:set>
                                    <p:animEffect transition="in" filter="fade">
                                      <p:cBhvr additive="repl">
                                        <p:cTn id="62" dur="500"/>
                                        <p:tgtEl>
                                          <p:spTgt spid="11266"/>
                                        </p:tgtEl>
                                      </p:cBhvr>
                                    </p:animEffect>
                                  </p:childTnLst>
                                </p:cTn>
                              </p:par>
                              <p:par>
                                <p:cTn id="63" presetID="10" presetClass="entr" fill="hold" nodeType="withEffect">
                                  <p:stCondLst>
                                    <p:cond delay="0"/>
                                  </p:stCondLst>
                                  <p:childTnLst>
                                    <p:set>
                                      <p:cBhvr additive="repl">
                                        <p:cTn id="64" dur="1" fill="hold">
                                          <p:stCondLst>
                                            <p:cond delay="0"/>
                                          </p:stCondLst>
                                        </p:cTn>
                                        <p:tgtEl>
                                          <p:spTgt spid="11267"/>
                                        </p:tgtEl>
                                        <p:attrNameLst>
                                          <p:attrName>style.visibility</p:attrName>
                                        </p:attrNameLst>
                                      </p:cBhvr>
                                      <p:to>
                                        <p:strVal val="visible"/>
                                      </p:to>
                                    </p:set>
                                    <p:animEffect transition="in" filter="fade">
                                      <p:cBhvr additive="repl">
                                        <p:cTn id="65" dur="500"/>
                                        <p:tgtEl>
                                          <p:spTgt spid="11267"/>
                                        </p:tgtEl>
                                      </p:cBhvr>
                                    </p:animEffect>
                                  </p:childTnLst>
                                </p:cTn>
                              </p:par>
                              <p:par>
                                <p:cTn id="66" presetID="10" presetClass="entr" fill="hold" nodeType="withEffect">
                                  <p:stCondLst>
                                    <p:cond delay="0"/>
                                  </p:stCondLst>
                                  <p:childTnLst>
                                    <p:set>
                                      <p:cBhvr additive="repl">
                                        <p:cTn id="67" dur="1" fill="hold">
                                          <p:stCondLst>
                                            <p:cond delay="0"/>
                                          </p:stCondLst>
                                        </p:cTn>
                                        <p:tgtEl>
                                          <p:spTgt spid="11268"/>
                                        </p:tgtEl>
                                        <p:attrNameLst>
                                          <p:attrName>style.visibility</p:attrName>
                                        </p:attrNameLst>
                                      </p:cBhvr>
                                      <p:to>
                                        <p:strVal val="visible"/>
                                      </p:to>
                                    </p:set>
                                    <p:animEffect transition="in" filter="fade">
                                      <p:cBhvr additive="repl">
                                        <p:cTn id="68" dur="500"/>
                                        <p:tgtEl>
                                          <p:spTgt spid="11268"/>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0" presetClass="entr" fill="hold" grpId="0" nodeType="clickEffect">
                                  <p:stCondLst>
                                    <p:cond delay="0"/>
                                  </p:stCondLst>
                                  <p:childTnLst>
                                    <p:set>
                                      <p:cBhvr additive="repl">
                                        <p:cTn id="72" dur="1" fill="hold">
                                          <p:stCondLst>
                                            <p:cond delay="0"/>
                                          </p:stCondLst>
                                        </p:cTn>
                                        <p:tgtEl>
                                          <p:spTgt spid="11290"/>
                                        </p:tgtEl>
                                        <p:attrNameLst>
                                          <p:attrName>style.visibility</p:attrName>
                                        </p:attrNameLst>
                                      </p:cBhvr>
                                      <p:to>
                                        <p:strVal val="visible"/>
                                      </p:to>
                                    </p:set>
                                    <p:animEffect transition="in" filter="fade">
                                      <p:cBhvr additive="repl">
                                        <p:cTn id="73" dur="500"/>
                                        <p:tgtEl>
                                          <p:spTgt spid="11290"/>
                                        </p:tgtEl>
                                      </p:cBhvr>
                                    </p:animEffect>
                                  </p:childTnLst>
                                </p:cTn>
                              </p:par>
                            </p:childTnLst>
                          </p:cTn>
                        </p:par>
                        <p:par>
                          <p:cTn id="74" fill="hold" nodeType="afterGroup">
                            <p:stCondLst>
                              <p:cond delay="500"/>
                            </p:stCondLst>
                            <p:childTnLst>
                              <p:par>
                                <p:cTn id="75" presetID="10" presetClass="entr" fill="hold" grpId="0" nodeType="afterEffect">
                                  <p:stCondLst>
                                    <p:cond delay="0"/>
                                  </p:stCondLst>
                                  <p:childTnLst>
                                    <p:set>
                                      <p:cBhvr additive="repl">
                                        <p:cTn id="76" dur="1" fill="hold">
                                          <p:stCondLst>
                                            <p:cond delay="0"/>
                                          </p:stCondLst>
                                        </p:cTn>
                                        <p:tgtEl>
                                          <p:spTgt spid="11291"/>
                                        </p:tgtEl>
                                        <p:attrNameLst>
                                          <p:attrName>style.visibility</p:attrName>
                                        </p:attrNameLst>
                                      </p:cBhvr>
                                      <p:to>
                                        <p:strVal val="visible"/>
                                      </p:to>
                                    </p:set>
                                    <p:animEffect transition="in" filter="fade">
                                      <p:cBhvr additive="repl">
                                        <p:cTn id="77" dur="500"/>
                                        <p:tgtEl>
                                          <p:spTgt spid="11291"/>
                                        </p:tgtEl>
                                      </p:cBhvr>
                                    </p:animEffect>
                                  </p:childTnLst>
                                </p:cTn>
                              </p:par>
                            </p:childTnLst>
                          </p:cTn>
                        </p:par>
                        <p:par>
                          <p:cTn id="78" fill="hold" nodeType="afterGroup">
                            <p:stCondLst>
                              <p:cond delay="1000"/>
                            </p:stCondLst>
                            <p:childTnLst>
                              <p:par>
                                <p:cTn id="79" presetID="10" presetClass="entr" fill="hold" grpId="0" nodeType="afterEffect">
                                  <p:stCondLst>
                                    <p:cond delay="0"/>
                                  </p:stCondLst>
                                  <p:childTnLst>
                                    <p:set>
                                      <p:cBhvr additive="repl">
                                        <p:cTn id="80" dur="1" fill="hold">
                                          <p:stCondLst>
                                            <p:cond delay="0"/>
                                          </p:stCondLst>
                                        </p:cTn>
                                        <p:tgtEl>
                                          <p:spTgt spid="11289"/>
                                        </p:tgtEl>
                                        <p:attrNameLst>
                                          <p:attrName>style.visibility</p:attrName>
                                        </p:attrNameLst>
                                      </p:cBhvr>
                                      <p:to>
                                        <p:strVal val="visible"/>
                                      </p:to>
                                    </p:set>
                                    <p:animEffect transition="in" filter="fade">
                                      <p:cBhvr additive="repl">
                                        <p:cTn id="81" dur="500"/>
                                        <p:tgtEl>
                                          <p:spTgt spid="11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5" grpId="0" animBg="1"/>
      <p:bldP spid="11266" grpId="0" animBg="1"/>
      <p:bldP spid="11288" grpId="0" animBg="1"/>
      <p:bldP spid="11289" grpId="0" animBg="1"/>
      <p:bldP spid="11290" grpId="0" animBg="1"/>
      <p:bldP spid="1129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en-US" altLang="en-US"/>
              <a:t>First basic concept: overlay network</a:t>
            </a:r>
            <a:endParaRPr lang="en-US" dirty="0"/>
          </a:p>
        </p:txBody>
      </p:sp>
      <p:sp>
        <p:nvSpPr>
          <p:cNvPr id="5" name="Segnaposto contenuto 4"/>
          <p:cNvSpPr>
            <a:spLocks noGrp="1"/>
          </p:cNvSpPr>
          <p:nvPr>
            <p:ph idx="1"/>
          </p:nvPr>
        </p:nvSpPr>
        <p:spPr>
          <a:xfrm>
            <a:off x="838200" y="1328057"/>
            <a:ext cx="10515600" cy="2137456"/>
          </a:xfrm>
        </p:spPr>
        <p:txBody>
          <a:bodyPr>
            <a:normAutofit fontScale="85000" lnSpcReduction="10000"/>
          </a:bodyPr>
          <a:lstStyle/>
          <a:p>
            <a:r>
              <a:rPr lang="en-US" altLang="en-US" dirty="0"/>
              <a:t>End-to-end path in a heterogeneous network divided into multiple DTN hops</a:t>
            </a:r>
          </a:p>
          <a:p>
            <a:r>
              <a:rPr lang="en-US" altLang="en-US" dirty="0"/>
              <a:t>Transport end-to-end semantics </a:t>
            </a:r>
            <a:r>
              <a:rPr lang="en-US" altLang="en-US" dirty="0" smtClean="0"/>
              <a:t>confined </a:t>
            </a:r>
            <a:r>
              <a:rPr lang="en-US" altLang="en-US" dirty="0"/>
              <a:t>inside each DTN hop</a:t>
            </a:r>
          </a:p>
          <a:p>
            <a:r>
              <a:rPr lang="en-US" altLang="en-US" dirty="0"/>
              <a:t>Possibility to use different protocol stacks in different DTN hops</a:t>
            </a:r>
          </a:p>
          <a:p>
            <a:pPr lvl="1"/>
            <a:r>
              <a:rPr lang="en-US" altLang="en-US" dirty="0"/>
              <a:t>TCP or transport protocols optimized to channel characteristics of each DTN hop</a:t>
            </a:r>
          </a:p>
          <a:p>
            <a:r>
              <a:rPr lang="en-US" altLang="en-US" dirty="0"/>
              <a:t>Note: the Bundle protocol is not end-to-end, but just hop-by-hop</a:t>
            </a:r>
          </a:p>
          <a:p>
            <a:endParaRPr lang="en-US" dirty="0"/>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6908" y="3465513"/>
            <a:ext cx="9370901" cy="324292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Segnaposto numero diapositiva 8"/>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28274979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altLang="en-US" dirty="0"/>
              <a:t>Second basic concept: bundle stored inside the network</a:t>
            </a:r>
            <a:endParaRPr lang="en-US" dirty="0"/>
          </a:p>
        </p:txBody>
      </p:sp>
      <p:sp>
        <p:nvSpPr>
          <p:cNvPr id="3" name="Segnaposto contenuto 2"/>
          <p:cNvSpPr>
            <a:spLocks noGrp="1"/>
          </p:cNvSpPr>
          <p:nvPr>
            <p:ph idx="1"/>
          </p:nvPr>
        </p:nvSpPr>
        <p:spPr/>
        <p:txBody>
          <a:bodyPr>
            <a:normAutofit/>
          </a:bodyPr>
          <a:lstStyle/>
          <a:p>
            <a:r>
              <a:rPr lang="en-US" altLang="en-US" dirty="0"/>
              <a:t>Why necessary</a:t>
            </a:r>
          </a:p>
          <a:p>
            <a:pPr lvl="1"/>
            <a:r>
              <a:rPr lang="en-US" altLang="en-US" dirty="0"/>
              <a:t>To cope with the possible lack of a continuous end-to-end path</a:t>
            </a:r>
          </a:p>
          <a:p>
            <a:pPr lvl="2"/>
            <a:r>
              <a:rPr lang="en-US" altLang="en-US" dirty="0"/>
              <a:t>“data mule” applications random intermittent connectivity (disruptions) on earth</a:t>
            </a:r>
          </a:p>
          <a:p>
            <a:pPr lvl="2"/>
            <a:r>
              <a:rPr lang="en-US" altLang="en-US" dirty="0"/>
              <a:t>scheduled intermittent connectivity (space)</a:t>
            </a:r>
          </a:p>
          <a:p>
            <a:pPr lvl="1"/>
            <a:r>
              <a:rPr lang="en-US" altLang="en-US" dirty="0"/>
              <a:t>More efficient loss recovery with long RTTs</a:t>
            </a:r>
          </a:p>
          <a:p>
            <a:r>
              <a:rPr lang="en-US" altLang="en-US" dirty="0"/>
              <a:t>Custody transfer option</a:t>
            </a:r>
          </a:p>
          <a:p>
            <a:pPr lvl="1"/>
            <a:r>
              <a:rPr lang="en-US" altLang="en-US" dirty="0"/>
              <a:t>The task of successful bundle delivery to destination is moved forward to the next DTN custodian</a:t>
            </a:r>
          </a:p>
          <a:p>
            <a:pPr lvl="1"/>
            <a:r>
              <a:rPr lang="en-US" altLang="en-US" dirty="0"/>
              <a:t>Bundles are deleted only when a following custodian has accepted the custody (or the bundle expires)</a:t>
            </a:r>
          </a:p>
          <a:p>
            <a:pPr lvl="1"/>
            <a:r>
              <a:rPr lang="en-US" altLang="en-US" dirty="0"/>
              <a:t>Bundles are retransmitted after a given interval, unless a custody acceptance signal has been received. </a:t>
            </a:r>
          </a:p>
          <a:p>
            <a:endParaRPr lang="en-US" dirty="0"/>
          </a:p>
        </p:txBody>
      </p:sp>
      <p:sp>
        <p:nvSpPr>
          <p:cNvPr id="6" name="Segnaposto numero diapositiva 5"/>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284005624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556</TotalTime>
  <Words>1245</Words>
  <Application>Microsoft Office PowerPoint</Application>
  <PresentationFormat>Widescreen</PresentationFormat>
  <Paragraphs>239</Paragraphs>
  <Slides>22</Slides>
  <Notes>17</Notes>
  <HiddenSlides>0</HiddenSlides>
  <MMClips>0</MMClips>
  <ScaleCrop>false</ScaleCrop>
  <HeadingPairs>
    <vt:vector size="6" baseType="variant">
      <vt:variant>
        <vt:lpstr>Caratteri utilizzati</vt:lpstr>
      </vt:variant>
      <vt:variant>
        <vt:i4>9</vt:i4>
      </vt:variant>
      <vt:variant>
        <vt:lpstr>Tema</vt:lpstr>
      </vt:variant>
      <vt:variant>
        <vt:i4>1</vt:i4>
      </vt:variant>
      <vt:variant>
        <vt:lpstr>Titoli diapositive</vt:lpstr>
      </vt:variant>
      <vt:variant>
        <vt:i4>22</vt:i4>
      </vt:variant>
    </vt:vector>
  </HeadingPairs>
  <TitlesOfParts>
    <vt:vector size="32" baseType="lpstr">
      <vt:lpstr>Arial Unicode MS</vt:lpstr>
      <vt:lpstr>Arial</vt:lpstr>
      <vt:lpstr>Calibri</vt:lpstr>
      <vt:lpstr>Calibri Light</vt:lpstr>
      <vt:lpstr>Noto Sans CJK SC Regular</vt:lpstr>
      <vt:lpstr>Tahoma</vt:lpstr>
      <vt:lpstr>Times New Roman</vt:lpstr>
      <vt:lpstr>Verdana</vt:lpstr>
      <vt:lpstr>Wingdings</vt:lpstr>
      <vt:lpstr>Tema di Office</vt:lpstr>
      <vt:lpstr>Delay/Disruption Tolerant Networking</vt:lpstr>
      <vt:lpstr>Introduction</vt:lpstr>
      <vt:lpstr>Background</vt:lpstr>
      <vt:lpstr>From IRTF-DTNRG to IETF-DTNWG</vt:lpstr>
      <vt:lpstr>The DTN architecture</vt:lpstr>
      <vt:lpstr>Bundle Layer</vt:lpstr>
      <vt:lpstr>Bundle Layer</vt:lpstr>
      <vt:lpstr>First basic concept: overlay network</vt:lpstr>
      <vt:lpstr>Second basic concept: bundle stored inside the network</vt:lpstr>
      <vt:lpstr>Bundle Transfer</vt:lpstr>
      <vt:lpstr>The TCP/IP architecture</vt:lpstr>
      <vt:lpstr>The DTN architecture</vt:lpstr>
      <vt:lpstr>DTN evolution</vt:lpstr>
      <vt:lpstr>Research prospects</vt:lpstr>
      <vt:lpstr>Unibo research activity</vt:lpstr>
      <vt:lpstr>DTNperf_3: client, server &amp; monitor</vt:lpstr>
      <vt:lpstr>DTNperf_3 &amp; CGR research: images from the far side of the Moon…</vt:lpstr>
      <vt:lpstr>DTNperf &amp; CGR:images from the far side of the Moon…</vt:lpstr>
      <vt:lpstr>Mars-Earth scenario: logical topology</vt:lpstr>
      <vt:lpstr>Mars-Earth scenario: Contacts</vt:lpstr>
      <vt:lpstr>1998-present: cooperation in space, the International Space Station</vt:lpstr>
      <vt:lpstr>Link su ISS e dintorni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IEEE 802.11 (WiFi)</dc:title>
  <dc:creator>carlo</dc:creator>
  <cp:lastModifiedBy>carlo</cp:lastModifiedBy>
  <cp:revision>75</cp:revision>
  <dcterms:created xsi:type="dcterms:W3CDTF">2021-04-16T07:30:55Z</dcterms:created>
  <dcterms:modified xsi:type="dcterms:W3CDTF">2023-05-25T12:51:23Z</dcterms:modified>
</cp:coreProperties>
</file>