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0"/>
  </p:notesMasterIdLst>
  <p:handoutMasterIdLst>
    <p:handoutMasterId r:id="rId41"/>
  </p:handoutMasterIdLst>
  <p:sldIdLst>
    <p:sldId id="257" r:id="rId2"/>
    <p:sldId id="337" r:id="rId3"/>
    <p:sldId id="340" r:id="rId4"/>
    <p:sldId id="341" r:id="rId5"/>
    <p:sldId id="342" r:id="rId6"/>
    <p:sldId id="343" r:id="rId7"/>
    <p:sldId id="344" r:id="rId8"/>
    <p:sldId id="369" r:id="rId9"/>
    <p:sldId id="596" r:id="rId10"/>
    <p:sldId id="345" r:id="rId11"/>
    <p:sldId id="346" r:id="rId12"/>
    <p:sldId id="347" r:id="rId13"/>
    <p:sldId id="348" r:id="rId14"/>
    <p:sldId id="592" r:id="rId15"/>
    <p:sldId id="593" r:id="rId16"/>
    <p:sldId id="594" r:id="rId17"/>
    <p:sldId id="595" r:id="rId18"/>
    <p:sldId id="597" r:id="rId19"/>
    <p:sldId id="349" r:id="rId20"/>
    <p:sldId id="350" r:id="rId21"/>
    <p:sldId id="351" r:id="rId22"/>
    <p:sldId id="352" r:id="rId23"/>
    <p:sldId id="353" r:id="rId24"/>
    <p:sldId id="354" r:id="rId25"/>
    <p:sldId id="355" r:id="rId26"/>
    <p:sldId id="356" r:id="rId27"/>
    <p:sldId id="357" r:id="rId28"/>
    <p:sldId id="358" r:id="rId29"/>
    <p:sldId id="360" r:id="rId30"/>
    <p:sldId id="362" r:id="rId31"/>
    <p:sldId id="363" r:id="rId32"/>
    <p:sldId id="364" r:id="rId33"/>
    <p:sldId id="365" r:id="rId34"/>
    <p:sldId id="598" r:id="rId35"/>
    <p:sldId id="370" r:id="rId36"/>
    <p:sldId id="591" r:id="rId37"/>
    <p:sldId id="599" r:id="rId38"/>
    <p:sldId id="37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showGuides="1">
      <p:cViewPr varScale="1">
        <p:scale>
          <a:sx n="67" d="100"/>
          <a:sy n="67" d="100"/>
        </p:scale>
        <p:origin x="604" y="44"/>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4F8F5F6-B689-44B1-937B-51DBC06277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a:extLst>
              <a:ext uri="{FF2B5EF4-FFF2-40B4-BE49-F238E27FC236}">
                <a16:creationId xmlns:a16="http://schemas.microsoft.com/office/drawing/2014/main" id="{7C566103-922D-4AFA-B7F0-DE629942BC7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032D37-C7BC-437C-BBBC-8F691C0DC3F3}" type="datetimeFigureOut">
              <a:rPr lang="en-US" smtClean="0"/>
              <a:t>5/22/2023</a:t>
            </a:fld>
            <a:endParaRPr lang="en-US"/>
          </a:p>
        </p:txBody>
      </p:sp>
      <p:sp>
        <p:nvSpPr>
          <p:cNvPr id="4" name="Segnaposto piè di pagina 3">
            <a:extLst>
              <a:ext uri="{FF2B5EF4-FFF2-40B4-BE49-F238E27FC236}">
                <a16:creationId xmlns:a16="http://schemas.microsoft.com/office/drawing/2014/main" id="{EF223E33-4515-4E0E-B0D4-53EF8F0454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a:extLst>
              <a:ext uri="{FF2B5EF4-FFF2-40B4-BE49-F238E27FC236}">
                <a16:creationId xmlns:a16="http://schemas.microsoft.com/office/drawing/2014/main" id="{45DAABEC-0611-43AF-954E-EC5D0E4E86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C578CF-6730-42FB-9C8B-36C162F8308F}" type="slidenum">
              <a:rPr lang="en-US" smtClean="0"/>
              <a:t>‹N›</a:t>
            </a:fld>
            <a:endParaRPr lang="en-US"/>
          </a:p>
        </p:txBody>
      </p:sp>
    </p:spTree>
    <p:extLst>
      <p:ext uri="{BB962C8B-B14F-4D97-AF65-F5344CB8AC3E}">
        <p14:creationId xmlns:p14="http://schemas.microsoft.com/office/powerpoint/2010/main" val="5935446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BF0A4-D266-4927-A79D-8B39A78593B8}" type="datetimeFigureOut">
              <a:rPr lang="en-US" smtClean="0"/>
              <a:t>5/22/2023</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F22A5E-1B9B-4931-AF40-8C32F75C3D6B}" type="slidenum">
              <a:rPr lang="en-US" smtClean="0"/>
              <a:t>‹N›</a:t>
            </a:fld>
            <a:endParaRPr lang="en-US"/>
          </a:p>
        </p:txBody>
      </p:sp>
    </p:spTree>
    <p:extLst>
      <p:ext uri="{BB962C8B-B14F-4D97-AF65-F5344CB8AC3E}">
        <p14:creationId xmlns:p14="http://schemas.microsoft.com/office/powerpoint/2010/main" val="30395964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egnaposto immagine diapositiva 1"/>
          <p:cNvSpPr>
            <a:spLocks noGrp="1" noRot="1" noChangeAspect="1" noTextEdit="1"/>
          </p:cNvSpPr>
          <p:nvPr>
            <p:ph type="sldImg"/>
          </p:nvPr>
        </p:nvSpPr>
        <p:spPr>
          <a:ln/>
        </p:spPr>
      </p:sp>
      <p:sp>
        <p:nvSpPr>
          <p:cNvPr id="5123" name="Segnaposto note 2"/>
          <p:cNvSpPr>
            <a:spLocks noGrp="1"/>
          </p:cNvSpPr>
          <p:nvPr>
            <p:ph type="body" idx="1"/>
          </p:nvPr>
        </p:nvSpPr>
        <p:spPr>
          <a:noFill/>
        </p:spPr>
        <p:txBody>
          <a:bodyPr/>
          <a:lstStyle/>
          <a:p>
            <a:endParaRPr lang="en-US" altLang="en-US"/>
          </a:p>
        </p:txBody>
      </p:sp>
      <p:sp>
        <p:nvSpPr>
          <p:cNvPr id="5124" name="Segnaposto numero diapositiva 3"/>
          <p:cNvSpPr>
            <a:spLocks noGrp="1"/>
          </p:cNvSpPr>
          <p:nvPr>
            <p:ph type="sldNum" sz="quarter" idx="5"/>
          </p:nvPr>
        </p:nvSpPr>
        <p:spPr>
          <a:noFill/>
        </p:spPr>
        <p:txBody>
          <a:bodyPr/>
          <a:lstStyle>
            <a:lvl1pPr>
              <a:defRPr b="1">
                <a:solidFill>
                  <a:schemeClr val="tx1"/>
                </a:solidFill>
                <a:latin typeface="Times New Roman" panose="02020603050405020304" pitchFamily="18" charset="0"/>
              </a:defRPr>
            </a:lvl1pPr>
            <a:lvl2pPr marL="742950" indent="-285750">
              <a:defRPr b="1">
                <a:solidFill>
                  <a:schemeClr val="tx1"/>
                </a:solidFill>
                <a:latin typeface="Times New Roman" panose="02020603050405020304" pitchFamily="18" charset="0"/>
              </a:defRPr>
            </a:lvl2pPr>
            <a:lvl3pPr marL="1143000" indent="-228600">
              <a:defRPr b="1">
                <a:solidFill>
                  <a:schemeClr val="tx1"/>
                </a:solidFill>
                <a:latin typeface="Times New Roman" panose="02020603050405020304" pitchFamily="18" charset="0"/>
              </a:defRPr>
            </a:lvl3pPr>
            <a:lvl4pPr marL="1600200" indent="-228600">
              <a:defRPr b="1">
                <a:solidFill>
                  <a:schemeClr val="tx1"/>
                </a:solidFill>
                <a:latin typeface="Times New Roman" panose="02020603050405020304" pitchFamily="18" charset="0"/>
              </a:defRPr>
            </a:lvl4pPr>
            <a:lvl5pPr marL="2057400" indent="-228600">
              <a:defRPr b="1">
                <a:solidFill>
                  <a:schemeClr val="tx1"/>
                </a:solidFill>
                <a:latin typeface="Times New Roman" panose="02020603050405020304" pitchFamily="18" charset="0"/>
              </a:defRPr>
            </a:lvl5pPr>
            <a:lvl6pPr marL="2514600" indent="-228600" eaLnBrk="0" fontAlgn="base" hangingPunct="0">
              <a:spcBef>
                <a:spcPct val="0"/>
              </a:spcBef>
              <a:spcAft>
                <a:spcPct val="0"/>
              </a:spcAft>
              <a:defRPr b="1">
                <a:solidFill>
                  <a:schemeClr val="tx1"/>
                </a:solidFill>
                <a:latin typeface="Times New Roman" panose="02020603050405020304" pitchFamily="18" charset="0"/>
              </a:defRPr>
            </a:lvl6pPr>
            <a:lvl7pPr marL="2971800" indent="-228600" eaLnBrk="0" fontAlgn="base" hangingPunct="0">
              <a:spcBef>
                <a:spcPct val="0"/>
              </a:spcBef>
              <a:spcAft>
                <a:spcPct val="0"/>
              </a:spcAft>
              <a:defRPr b="1">
                <a:solidFill>
                  <a:schemeClr val="tx1"/>
                </a:solidFill>
                <a:latin typeface="Times New Roman" panose="02020603050405020304" pitchFamily="18" charset="0"/>
              </a:defRPr>
            </a:lvl7pPr>
            <a:lvl8pPr marL="3429000" indent="-228600" eaLnBrk="0" fontAlgn="base" hangingPunct="0">
              <a:spcBef>
                <a:spcPct val="0"/>
              </a:spcBef>
              <a:spcAft>
                <a:spcPct val="0"/>
              </a:spcAft>
              <a:defRPr b="1">
                <a:solidFill>
                  <a:schemeClr val="tx1"/>
                </a:solidFill>
                <a:latin typeface="Times New Roman" panose="02020603050405020304" pitchFamily="18" charset="0"/>
              </a:defRPr>
            </a:lvl8pPr>
            <a:lvl9pPr marL="3886200" indent="-228600" eaLnBrk="0" fontAlgn="base" hangingPunct="0">
              <a:spcBef>
                <a:spcPct val="0"/>
              </a:spcBef>
              <a:spcAft>
                <a:spcPct val="0"/>
              </a:spcAft>
              <a:defRPr b="1">
                <a:solidFill>
                  <a:schemeClr val="tx1"/>
                </a:solidFill>
                <a:latin typeface="Times New Roman" panose="02020603050405020304" pitchFamily="18" charset="0"/>
              </a:defRPr>
            </a:lvl9pPr>
          </a:lstStyle>
          <a:p>
            <a:fld id="{186AF220-226C-4FCC-A7B2-49073D217B06}" type="slidenum">
              <a:rPr lang="en-US" altLang="it-IT" b="0" smtClean="0"/>
              <a:pPr/>
              <a:t>1</a:t>
            </a:fld>
            <a:endParaRPr lang="en-US" altLang="it-IT" b="0"/>
          </a:p>
        </p:txBody>
      </p:sp>
    </p:spTree>
    <p:extLst>
      <p:ext uri="{BB962C8B-B14F-4D97-AF65-F5344CB8AC3E}">
        <p14:creationId xmlns:p14="http://schemas.microsoft.com/office/powerpoint/2010/main" val="26827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EDB3430A-8ACD-4DFF-9642-45A1C690E9A5}" type="slidenum">
              <a:rPr lang="en-US" altLang="en-US" smtClean="0">
                <a:ea typeface="DejaVu Sans"/>
                <a:cs typeface="DejaVu Sans"/>
              </a:rPr>
              <a:pPr>
                <a:spcBef>
                  <a:spcPct val="0"/>
                </a:spcBef>
                <a:buClrTx/>
                <a:buFontTx/>
                <a:buNone/>
              </a:pPr>
              <a:t>8</a:t>
            </a:fld>
            <a:endParaRPr lang="en-US" altLang="en-US">
              <a:ea typeface="DejaVu Sans"/>
              <a:cs typeface="DejaVu Sans"/>
            </a:endParaRPr>
          </a:p>
        </p:txBody>
      </p:sp>
      <p:sp>
        <p:nvSpPr>
          <p:cNvPr id="32771"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8DC3279-9D7E-4581-9FD9-2EE43339DC13}" type="slidenum">
              <a:rPr lang="en-US" altLang="en-US"/>
              <a:pPr algn="r" eaLnBrk="1" hangingPunct="1">
                <a:spcBef>
                  <a:spcPct val="0"/>
                </a:spcBef>
                <a:buClrTx/>
                <a:buFontTx/>
                <a:buNone/>
              </a:pPr>
              <a:t>8</a:t>
            </a:fld>
            <a:endParaRPr lang="en-US" altLang="en-US"/>
          </a:p>
        </p:txBody>
      </p:sp>
      <p:sp>
        <p:nvSpPr>
          <p:cNvPr id="32772" name="Rectangle 2"/>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3"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1113830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28DE78B9-C2BE-40C8-ADA1-D1695348B114}" type="slidenum">
              <a:rPr lang="en-US" altLang="en-US" smtClean="0">
                <a:ea typeface="DejaVu Sans"/>
                <a:cs typeface="DejaVu Sans"/>
              </a:rPr>
              <a:pPr>
                <a:spcBef>
                  <a:spcPct val="0"/>
                </a:spcBef>
                <a:buClrTx/>
                <a:buFontTx/>
                <a:buNone/>
              </a:pPr>
              <a:t>28</a:t>
            </a:fld>
            <a:endParaRPr lang="en-US" altLang="en-US">
              <a:ea typeface="DejaVu Sans"/>
              <a:cs typeface="DejaVu Sans"/>
            </a:endParaRPr>
          </a:p>
        </p:txBody>
      </p:sp>
      <p:sp>
        <p:nvSpPr>
          <p:cNvPr id="1024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B0E63345-39F6-470E-82A7-71BFBAE68511}" type="slidenum">
              <a:rPr lang="en-US" altLang="en-US"/>
              <a:pPr algn="r" eaLnBrk="1" hangingPunct="1">
                <a:spcBef>
                  <a:spcPct val="0"/>
                </a:spcBef>
                <a:buClrTx/>
                <a:buFontTx/>
                <a:buNone/>
              </a:pPr>
              <a:t>28</a:t>
            </a:fld>
            <a:endParaRPr lang="en-US" altLang="en-US"/>
          </a:p>
        </p:txBody>
      </p:sp>
      <p:sp>
        <p:nvSpPr>
          <p:cNvPr id="10244" name="Rectangle 2"/>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5"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4271540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B547DA25-068A-49EA-A4F5-E461A1800347}" type="slidenum">
              <a:rPr lang="en-US" altLang="en-US" smtClean="0">
                <a:ea typeface="DejaVu Sans"/>
                <a:cs typeface="DejaVu Sans"/>
              </a:rPr>
              <a:pPr>
                <a:spcBef>
                  <a:spcPct val="0"/>
                </a:spcBef>
                <a:buClrTx/>
                <a:buFontTx/>
                <a:buNone/>
              </a:pPr>
              <a:t>29</a:t>
            </a:fld>
            <a:endParaRPr lang="en-US" altLang="en-US">
              <a:ea typeface="DejaVu Sans"/>
              <a:cs typeface="DejaVu Sans"/>
            </a:endParaRPr>
          </a:p>
        </p:txBody>
      </p:sp>
      <p:sp>
        <p:nvSpPr>
          <p:cNvPr id="14339"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1212069-956D-4B6B-90E6-A46C236C9144}" type="slidenum">
              <a:rPr lang="en-US" altLang="en-US"/>
              <a:pPr algn="r" eaLnBrk="1" hangingPunct="1">
                <a:spcBef>
                  <a:spcPct val="0"/>
                </a:spcBef>
                <a:buClrTx/>
                <a:buFontTx/>
                <a:buNone/>
              </a:pPr>
              <a:t>29</a:t>
            </a:fld>
            <a:endParaRPr lang="en-US" altLang="en-US"/>
          </a:p>
        </p:txBody>
      </p:sp>
      <p:sp>
        <p:nvSpPr>
          <p:cNvPr id="14340" name="Rectangle 2"/>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1"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2384746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676B8A17-5479-40A9-90D1-B411A9E7C220}" type="slidenum">
              <a:rPr lang="en-US" altLang="en-US" smtClean="0">
                <a:ea typeface="DejaVu Sans"/>
                <a:cs typeface="DejaVu Sans"/>
              </a:rPr>
              <a:pPr>
                <a:spcBef>
                  <a:spcPct val="0"/>
                </a:spcBef>
                <a:buClrTx/>
                <a:buFontTx/>
                <a:buNone/>
              </a:pPr>
              <a:t>30</a:t>
            </a:fld>
            <a:endParaRPr lang="en-US" altLang="en-US">
              <a:ea typeface="DejaVu Sans"/>
              <a:cs typeface="DejaVu Sans"/>
            </a:endParaRPr>
          </a:p>
        </p:txBody>
      </p:sp>
      <p:sp>
        <p:nvSpPr>
          <p:cNvPr id="18435"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761A5DB-B3BE-45D4-81E6-AA3BB8A84E06}" type="slidenum">
              <a:rPr lang="en-US" altLang="en-US"/>
              <a:pPr algn="r" eaLnBrk="1" hangingPunct="1">
                <a:spcBef>
                  <a:spcPct val="0"/>
                </a:spcBef>
                <a:buClrTx/>
                <a:buFontTx/>
                <a:buNone/>
              </a:pPr>
              <a:t>30</a:t>
            </a:fld>
            <a:endParaRPr lang="en-US" altLang="en-US"/>
          </a:p>
        </p:txBody>
      </p:sp>
      <p:sp>
        <p:nvSpPr>
          <p:cNvPr id="18436" name="Rectangle 2"/>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7"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71972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56D976AA-CA00-4FCF-88C8-E5C1916F372D}" type="slidenum">
              <a:rPr lang="en-US" altLang="en-US" smtClean="0">
                <a:ea typeface="DejaVu Sans"/>
                <a:cs typeface="DejaVu Sans"/>
              </a:rPr>
              <a:pPr>
                <a:spcBef>
                  <a:spcPct val="0"/>
                </a:spcBef>
                <a:buClrTx/>
                <a:buFontTx/>
                <a:buNone/>
              </a:pPr>
              <a:t>31</a:t>
            </a:fld>
            <a:endParaRPr lang="en-US" altLang="en-US">
              <a:ea typeface="DejaVu Sans"/>
              <a:cs typeface="DejaVu Sans"/>
            </a:endParaRPr>
          </a:p>
        </p:txBody>
      </p:sp>
      <p:sp>
        <p:nvSpPr>
          <p:cNvPr id="20483" name="Text Box 1"/>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8DBCA88-38DC-4BE8-AC1E-1E30B71F218F}" type="slidenum">
              <a:rPr lang="en-US" altLang="en-US"/>
              <a:pPr algn="r" eaLnBrk="1" hangingPunct="1">
                <a:spcBef>
                  <a:spcPct val="0"/>
                </a:spcBef>
                <a:buClrTx/>
                <a:buFontTx/>
                <a:buNone/>
              </a:pPr>
              <a:t>31</a:t>
            </a:fld>
            <a:endParaRPr lang="en-US" altLang="en-US"/>
          </a:p>
        </p:txBody>
      </p:sp>
      <p:sp>
        <p:nvSpPr>
          <p:cNvPr id="20484" name="Rectangle 2"/>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5" name="Text Box 3"/>
          <p:cNvSpPr txBox="1">
            <a:spLocks noChangeArrowheads="1"/>
          </p:cNvSpPr>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Tree>
    <p:extLst>
      <p:ext uri="{BB962C8B-B14F-4D97-AF65-F5344CB8AC3E}">
        <p14:creationId xmlns:p14="http://schemas.microsoft.com/office/powerpoint/2010/main" val="1116977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5DF7B2BF-2C4B-47F4-8E4F-92C86C8CCDD8}" type="slidenum">
              <a:rPr lang="en-US" altLang="en-US" smtClean="0">
                <a:ea typeface="DejaVu Sans"/>
                <a:cs typeface="DejaVu Sans"/>
              </a:rPr>
              <a:pPr>
                <a:spcBef>
                  <a:spcPct val="0"/>
                </a:spcBef>
                <a:buClrTx/>
                <a:buFontTx/>
                <a:buNone/>
              </a:pPr>
              <a:t>32</a:t>
            </a:fld>
            <a:endParaRPr lang="en-US" altLang="en-US">
              <a:ea typeface="DejaVu Sans"/>
              <a:cs typeface="DejaVu Sans"/>
            </a:endParaRPr>
          </a:p>
        </p:txBody>
      </p:sp>
      <p:sp>
        <p:nvSpPr>
          <p:cNvPr id="22531"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2"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81262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C68C500E-B3DA-4378-8622-825F0A13FDE4}" type="slidenum">
              <a:rPr lang="en-US" altLang="en-US" smtClean="0">
                <a:ea typeface="DejaVu Sans"/>
                <a:cs typeface="DejaVu Sans"/>
              </a:rPr>
              <a:pPr>
                <a:spcBef>
                  <a:spcPct val="0"/>
                </a:spcBef>
                <a:buClrTx/>
                <a:buFontTx/>
                <a:buNone/>
              </a:pPr>
              <a:t>33</a:t>
            </a:fld>
            <a:endParaRPr lang="en-US" altLang="en-US">
              <a:ea typeface="DejaVu Sans"/>
              <a:cs typeface="DejaVu Sans"/>
            </a:endParaRPr>
          </a:p>
        </p:txBody>
      </p:sp>
      <p:sp>
        <p:nvSpPr>
          <p:cNvPr id="24579" name="Rectangle 1"/>
          <p:cNvSpPr>
            <a:spLocks noGrp="1" noRot="1" noChangeAspect="1" noChangeArrowheads="1" noTextEdit="1"/>
          </p:cNvSpPr>
          <p:nvPr>
            <p:ph type="sldImg"/>
          </p:nvPr>
        </p:nvSpPr>
        <p:spPr>
          <a:xfrm>
            <a:off x="381000" y="685800"/>
            <a:ext cx="6096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80" name="Rectangle 2"/>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3465A4"/>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28326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065039EA-52BA-4828-89B6-9C1F0C91779A}"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7C0010E-9766-4A40-BB90-204BABFC5426}"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C8DB54D-79C1-4BFE-9FA3-91FD7A72F2BA}"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609600" y="228601"/>
            <a:ext cx="109728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609600" y="5050972"/>
            <a:ext cx="109728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dk1"/>
                </a:solidFill>
                <a:latin typeface="Arial"/>
                <a:ea typeface="Arial"/>
                <a:cs typeface="Arial"/>
                <a:sym typeface="Arial"/>
              </a:rPr>
              <a:pPr>
                <a:buSzPct val="25000"/>
              </a:pPr>
              <a:t>‹N›</a:t>
            </a:fld>
            <a:endParaRPr lang="en-US" sz="900" dirty="0">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609601" y="1512889"/>
            <a:ext cx="10977033" cy="3417887"/>
          </a:xfrm>
        </p:spPr>
        <p:txBody>
          <a:bodyPr/>
          <a:lstStyle/>
          <a:p>
            <a:endParaRPr lang="en-US" dirty="0"/>
          </a:p>
        </p:txBody>
      </p:sp>
    </p:spTree>
    <p:extLst>
      <p:ext uri="{BB962C8B-B14F-4D97-AF65-F5344CB8AC3E}">
        <p14:creationId xmlns:p14="http://schemas.microsoft.com/office/powerpoint/2010/main" val="3826641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A5CF981-01D1-4B80-A1D1-44918B8AC6BC}"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E088610D-02BC-4258-8ABE-E0B756D8B7C0}" type="datetime1">
              <a:rPr lang="en-US" smtClean="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2246390-84CA-43D5-A589-39708020674C}"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BCDBA6C-A4B3-4633-80E7-A7A7B85F108C}" type="datetime1">
              <a:rPr lang="en-US" smtClean="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D51E7F33-4015-4A52-93C6-1C8E33A29CF7}" type="datetime1">
              <a:rPr lang="en-US" smtClean="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3A617-8D82-4341-9E16-D3196AD3EF1E}" type="datetime1">
              <a:rPr lang="en-US" smtClean="0"/>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BE56301F-9B6E-436F-9091-E15EE6826695}"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6E09244E-E29E-44C2-8F5C-4AF56312F80E}" type="datetime1">
              <a:rPr lang="en-US" smtClean="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23446"/>
          </a:xfrm>
          <a:prstGeom prst="rect">
            <a:avLst/>
          </a:prstGeom>
        </p:spPr>
        <p:txBody>
          <a:bodyPr vert="horz" lIns="91440" tIns="45720" rIns="91440" bIns="45720" rtlCol="0" anchor="ctr">
            <a:normAutofit/>
          </a:bodyPr>
          <a:lstStyle/>
          <a:p>
            <a:r>
              <a:rPr lang="it-IT" dirty="0"/>
              <a:t>Fare clic per modificare lo stile del titolo</a:t>
            </a:r>
            <a:endParaRPr lang="en-US" dirty="0"/>
          </a:p>
        </p:txBody>
      </p:sp>
      <p:sp>
        <p:nvSpPr>
          <p:cNvPr id="3" name="Text Placeholder 2"/>
          <p:cNvSpPr>
            <a:spLocks noGrp="1"/>
          </p:cNvSpPr>
          <p:nvPr>
            <p:ph type="body" idx="1"/>
          </p:nvPr>
        </p:nvSpPr>
        <p:spPr>
          <a:xfrm>
            <a:off x="838200" y="1328057"/>
            <a:ext cx="10515600" cy="4848906"/>
          </a:xfrm>
          <a:prstGeom prst="rect">
            <a:avLst/>
          </a:prstGeom>
        </p:spPr>
        <p:txBody>
          <a:bodyPr vert="horz" lIns="91440" tIns="45720" rIns="91440" bIns="45720" rtlCol="0">
            <a:normAutofit/>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FA0406-7550-4115-A6B0-038D99AA36D1}" type="datetime1">
              <a:rPr lang="en-US" smtClean="0"/>
              <a:t>5/22/2023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0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tools.ietf.org/html/rfc5681" TargetMode="External"/><Relationship Id="rId7" Type="http://schemas.openxmlformats.org/officeDocument/2006/relationships/hyperlink" Target="http://www.cs.helsinki.fi/research/iwtcp/papers/linuxtcp.pdf" TargetMode="External"/><Relationship Id="rId2" Type="http://schemas.openxmlformats.org/officeDocument/2006/relationships/hyperlink" Target="https://tools.ietf.org/html/rfc7414" TargetMode="External"/><Relationship Id="rId1" Type="http://schemas.openxmlformats.org/officeDocument/2006/relationships/slideLayout" Target="../slideLayouts/slideLayout2.xml"/><Relationship Id="rId6" Type="http://schemas.openxmlformats.org/officeDocument/2006/relationships/hyperlink" Target="https://tools.ietf.org/html/rfc793" TargetMode="External"/><Relationship Id="rId5" Type="http://schemas.openxmlformats.org/officeDocument/2006/relationships/hyperlink" Target="http://tools.ietf.org/html/rfc2018" TargetMode="External"/><Relationship Id="rId4" Type="http://schemas.openxmlformats.org/officeDocument/2006/relationships/hyperlink" Target="http://tools.ietf.org/html/rfc2988"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Transmission_Control_Protocol" TargetMode="External"/><Relationship Id="rId2" Type="http://schemas.openxmlformats.org/officeDocument/2006/relationships/hyperlink" Target="https://www.rfc-editor.org/rfc/rfc5681" TargetMode="External"/><Relationship Id="rId1" Type="http://schemas.openxmlformats.org/officeDocument/2006/relationships/slideLayout" Target="../slideLayouts/slideLayout2.xml"/><Relationship Id="rId4" Type="http://schemas.openxmlformats.org/officeDocument/2006/relationships/hyperlink" Target="http://condor.depaul.edu/~jkristof/technotes/tcp.htm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TCP_window_scale_opt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tools.ietf.org/html/rfc5681"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2.emf"/><Relationship Id="rId13" Type="http://schemas.openxmlformats.org/officeDocument/2006/relationships/image" Target="../media/image27.emf"/><Relationship Id="rId3" Type="http://schemas.openxmlformats.org/officeDocument/2006/relationships/image" Target="../media/image17.png"/><Relationship Id="rId7" Type="http://schemas.openxmlformats.org/officeDocument/2006/relationships/image" Target="../media/image21.emf"/><Relationship Id="rId12" Type="http://schemas.openxmlformats.org/officeDocument/2006/relationships/image" Target="../media/image26.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emf"/><Relationship Id="rId11" Type="http://schemas.openxmlformats.org/officeDocument/2006/relationships/image" Target="../media/image25.emf"/><Relationship Id="rId5" Type="http://schemas.openxmlformats.org/officeDocument/2006/relationships/image" Target="../media/image19.e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tools.ietf.org/html/rfc5681" TargetMode="External"/><Relationship Id="rId7" Type="http://schemas.openxmlformats.org/officeDocument/2006/relationships/hyperlink" Target="https://www.rfc-editor.org/rfc/rfc6937.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tools.ietf.org/html/rfc6675" TargetMode="External"/><Relationship Id="rId5" Type="http://schemas.openxmlformats.org/officeDocument/2006/relationships/hyperlink" Target="https://www.rfc-editor.org/rfc/rfc8312" TargetMode="External"/><Relationship Id="rId4" Type="http://schemas.openxmlformats.org/officeDocument/2006/relationships/hyperlink" Target="https://tools.ietf.org/html/rfc6582"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nas.nasa.gov/hecc/support/kb/advanced-tuning-for-linux_138.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olo 1"/>
          <p:cNvSpPr>
            <a:spLocks noGrp="1"/>
          </p:cNvSpPr>
          <p:nvPr>
            <p:ph type="ctrTitle"/>
          </p:nvPr>
        </p:nvSpPr>
        <p:spPr/>
        <p:txBody>
          <a:bodyPr/>
          <a:lstStyle/>
          <a:p>
            <a:r>
              <a:rPr lang="en-US" altLang="en-US" dirty="0"/>
              <a:t>TCP</a:t>
            </a:r>
          </a:p>
        </p:txBody>
      </p:sp>
      <p:sp>
        <p:nvSpPr>
          <p:cNvPr id="7" name="Sottotitolo 6"/>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05031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it-IT"/>
              <a:t>TCP Connection Establishment</a:t>
            </a:r>
          </a:p>
        </p:txBody>
      </p:sp>
      <p:sp>
        <p:nvSpPr>
          <p:cNvPr id="19459" name="Rectangle 3"/>
          <p:cNvSpPr>
            <a:spLocks noGrp="1" noChangeArrowheads="1"/>
          </p:cNvSpPr>
          <p:nvPr>
            <p:ph type="body" idx="1"/>
          </p:nvPr>
        </p:nvSpPr>
        <p:spPr/>
        <p:txBody>
          <a:bodyPr/>
          <a:lstStyle/>
          <a:p>
            <a:r>
              <a:rPr lang="en-US" altLang="it-IT"/>
              <a:t>(a) TCP connection establishment in the normal case.</a:t>
            </a:r>
          </a:p>
          <a:p>
            <a:r>
              <a:rPr lang="en-US" altLang="it-IT"/>
              <a:t>(b) Call collision.</a:t>
            </a:r>
          </a:p>
        </p:txBody>
      </p:sp>
      <p:sp>
        <p:nvSpPr>
          <p:cNvPr id="2" name="Segnaposto numero diapositiva 1"/>
          <p:cNvSpPr>
            <a:spLocks noGrp="1"/>
          </p:cNvSpPr>
          <p:nvPr>
            <p:ph type="sldNum" sz="quarter" idx="12"/>
          </p:nvPr>
        </p:nvSpPr>
        <p:spPr/>
        <p:txBody>
          <a:bodyPr/>
          <a:lstStyle/>
          <a:p>
            <a:fld id="{48F63A3B-78C7-47BE-AE5E-E10140E04643}" type="slidenum">
              <a:rPr lang="en-US" smtClean="0"/>
              <a:pPr/>
              <a:t>10</a:t>
            </a:fld>
            <a:endParaRPr lang="en-US" dirty="0"/>
          </a:p>
        </p:txBody>
      </p:sp>
      <p:sp>
        <p:nvSpPr>
          <p:cNvPr id="19460" name="Text Box 4"/>
          <p:cNvSpPr txBox="1">
            <a:spLocks noChangeArrowheads="1"/>
          </p:cNvSpPr>
          <p:nvPr/>
        </p:nvSpPr>
        <p:spPr bwMode="auto">
          <a:xfrm>
            <a:off x="5313363" y="3068638"/>
            <a:ext cx="9509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it-IT" sz="2400">
                <a:latin typeface="Times New Roman" panose="02020603050405020304" pitchFamily="18" charset="0"/>
              </a:rPr>
              <a:t>6-31</a:t>
            </a:r>
          </a:p>
        </p:txBody>
      </p:sp>
      <p:pic>
        <p:nvPicPr>
          <p:cNvPr id="19461" name="Picture 5" descr="6-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748" y="2580592"/>
            <a:ext cx="7458550" cy="3857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5296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p:txBody>
          <a:bodyPr/>
          <a:lstStyle/>
          <a:p>
            <a:r>
              <a:rPr lang="en-US" altLang="it-IT"/>
              <a:t>TCP Connection Management Modeling</a:t>
            </a:r>
          </a:p>
        </p:txBody>
      </p:sp>
      <p:sp>
        <p:nvSpPr>
          <p:cNvPr id="20483" name="Rectangle 6"/>
          <p:cNvSpPr>
            <a:spLocks noGrp="1" noChangeArrowheads="1"/>
          </p:cNvSpPr>
          <p:nvPr>
            <p:ph type="body" idx="1"/>
          </p:nvPr>
        </p:nvSpPr>
        <p:spPr/>
        <p:txBody>
          <a:bodyPr/>
          <a:lstStyle/>
          <a:p>
            <a:r>
              <a:rPr lang="en-US" altLang="it-IT"/>
              <a:t>The states used in the TCP connection management finite state machine.</a:t>
            </a:r>
          </a:p>
        </p:txBody>
      </p:sp>
      <p:sp>
        <p:nvSpPr>
          <p:cNvPr id="2" name="Segnaposto numero diapositiva 1"/>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20484" name="Picture 4" descr="6-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1" y="2636838"/>
            <a:ext cx="6272213" cy="385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512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it-IT"/>
              <a:t>TCP Connection Management Modeling (2)</a:t>
            </a:r>
          </a:p>
        </p:txBody>
      </p:sp>
      <p:sp>
        <p:nvSpPr>
          <p:cNvPr id="6" name="Segnaposto contenuto 5"/>
          <p:cNvSpPr>
            <a:spLocks noGrp="1"/>
          </p:cNvSpPr>
          <p:nvPr>
            <p:ph idx="1"/>
          </p:nvPr>
        </p:nvSpPr>
        <p:spPr>
          <a:xfrm>
            <a:off x="838200" y="1328057"/>
            <a:ext cx="5607205" cy="4848906"/>
          </a:xfrm>
        </p:spPr>
        <p:txBody>
          <a:bodyPr/>
          <a:lstStyle/>
          <a:p>
            <a:r>
              <a:rPr lang="en-US" altLang="it-IT" dirty="0"/>
              <a:t>TCP connection management finite state machine.  </a:t>
            </a:r>
          </a:p>
          <a:p>
            <a:pPr lvl="1"/>
            <a:r>
              <a:rPr lang="en-US" altLang="it-IT" dirty="0"/>
              <a:t>The heavy solid line is the normal path for a client.  </a:t>
            </a:r>
          </a:p>
          <a:p>
            <a:pPr lvl="1"/>
            <a:r>
              <a:rPr lang="en-US" altLang="it-IT" dirty="0"/>
              <a:t>The heavy dashed line is the normal path for a server.  </a:t>
            </a:r>
          </a:p>
          <a:p>
            <a:pPr lvl="1"/>
            <a:r>
              <a:rPr lang="en-US" altLang="it-IT" dirty="0"/>
              <a:t>The light lines are unusual events.  </a:t>
            </a:r>
          </a:p>
          <a:p>
            <a:pPr lvl="1"/>
            <a:r>
              <a:rPr lang="en-US" altLang="it-IT" dirty="0"/>
              <a:t>Each transition is labeled by the event causing it and the action resulting from it, separated by a slash.</a:t>
            </a:r>
          </a:p>
          <a:p>
            <a:endParaRPr lang="en-US" dirty="0"/>
          </a:p>
        </p:txBody>
      </p:sp>
      <p:sp>
        <p:nvSpPr>
          <p:cNvPr id="2" name="Segnaposto numero diapositiva 1"/>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21508" name="Picture 4" descr="6-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812" y="1088572"/>
            <a:ext cx="5040313" cy="534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832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4" descr="6-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76" y="271464"/>
            <a:ext cx="6215063" cy="658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egnaposto numero diapositiva 1"/>
          <p:cNvSpPr>
            <a:spLocks noGrp="1"/>
          </p:cNvSpPr>
          <p:nvPr>
            <p:ph type="sldNum" sz="quarter" idx="12"/>
          </p:nvPr>
        </p:nvSpPr>
        <p:spPr/>
        <p:txBody>
          <a:bodyPr/>
          <a:lstStyle/>
          <a:p>
            <a:fld id="{48F63A3B-78C7-47BE-AE5E-E10140E04643}" type="slidenum">
              <a:rPr lang="en-US" smtClean="0"/>
              <a:t>13</a:t>
            </a:fld>
            <a:endParaRPr lang="en-US" dirty="0"/>
          </a:p>
        </p:txBody>
      </p:sp>
    </p:spTree>
    <p:extLst>
      <p:ext uri="{BB962C8B-B14F-4D97-AF65-F5344CB8AC3E}">
        <p14:creationId xmlns:p14="http://schemas.microsoft.com/office/powerpoint/2010/main" val="562387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A04660-DDBE-4756-BD74-C79EFD856133}"/>
              </a:ext>
            </a:extLst>
          </p:cNvPr>
          <p:cNvSpPr>
            <a:spLocks noGrp="1"/>
          </p:cNvSpPr>
          <p:nvPr>
            <p:ph type="title"/>
          </p:nvPr>
        </p:nvSpPr>
        <p:spPr/>
        <p:txBody>
          <a:bodyPr/>
          <a:lstStyle/>
          <a:p>
            <a:r>
              <a:rPr lang="en-US" dirty="0"/>
              <a:t>Options in the 3-way handshake: SYN</a:t>
            </a:r>
          </a:p>
        </p:txBody>
      </p:sp>
      <p:sp>
        <p:nvSpPr>
          <p:cNvPr id="3" name="Segnaposto contenuto 2">
            <a:extLst>
              <a:ext uri="{FF2B5EF4-FFF2-40B4-BE49-F238E27FC236}">
                <a16:creationId xmlns:a16="http://schemas.microsoft.com/office/drawing/2014/main" id="{2CE9CD0B-E5FC-4BA6-B950-3F739D918A50}"/>
              </a:ext>
            </a:extLst>
          </p:cNvPr>
          <p:cNvSpPr>
            <a:spLocks noGrp="1"/>
          </p:cNvSpPr>
          <p:nvPr>
            <p:ph idx="1"/>
          </p:nvPr>
        </p:nvSpPr>
        <p:spPr>
          <a:xfrm>
            <a:off x="838200" y="1328057"/>
            <a:ext cx="10515600" cy="2491468"/>
          </a:xfrm>
        </p:spPr>
        <p:txBody>
          <a:bodyPr>
            <a:normAutofit fontScale="85000" lnSpcReduction="10000"/>
          </a:bodyPr>
          <a:lstStyle/>
          <a:p>
            <a:r>
              <a:rPr lang="it-IT" dirty="0" err="1"/>
              <a:t>This</a:t>
            </a:r>
            <a:r>
              <a:rPr lang="it-IT" dirty="0"/>
              <a:t> </a:t>
            </a:r>
            <a:r>
              <a:rPr lang="it-IT" dirty="0" err="1"/>
              <a:t>syn</a:t>
            </a:r>
            <a:r>
              <a:rPr lang="it-IT" dirty="0"/>
              <a:t> </a:t>
            </a:r>
            <a:r>
              <a:rPr lang="it-IT" dirty="0" err="1"/>
              <a:t>has</a:t>
            </a:r>
            <a:r>
              <a:rPr lang="it-IT" dirty="0"/>
              <a:t> 20B of options: MSS, SACK, </a:t>
            </a:r>
            <a:r>
              <a:rPr lang="it-IT" dirty="0" err="1"/>
              <a:t>Timestamp</a:t>
            </a:r>
            <a:r>
              <a:rPr lang="it-IT" dirty="0"/>
              <a:t>, Window Scale</a:t>
            </a:r>
          </a:p>
          <a:p>
            <a:pPr lvl="1"/>
            <a:r>
              <a:rPr lang="it-IT" dirty="0"/>
              <a:t>MSS </a:t>
            </a:r>
            <a:r>
              <a:rPr lang="it-IT" dirty="0" err="1"/>
              <a:t>is</a:t>
            </a:r>
            <a:r>
              <a:rPr lang="it-IT" dirty="0"/>
              <a:t> the Max </a:t>
            </a:r>
            <a:r>
              <a:rPr lang="it-IT" dirty="0" err="1"/>
              <a:t>Segment</a:t>
            </a:r>
            <a:r>
              <a:rPr lang="it-IT" dirty="0"/>
              <a:t> Size the client </a:t>
            </a:r>
            <a:r>
              <a:rPr lang="it-IT" dirty="0" err="1"/>
              <a:t>is</a:t>
            </a:r>
            <a:r>
              <a:rPr lang="it-IT" dirty="0"/>
              <a:t> </a:t>
            </a:r>
            <a:r>
              <a:rPr lang="it-IT" dirty="0" err="1"/>
              <a:t>willing</a:t>
            </a:r>
            <a:r>
              <a:rPr lang="it-IT" dirty="0"/>
              <a:t> to </a:t>
            </a:r>
            <a:r>
              <a:rPr lang="it-IT" dirty="0" err="1"/>
              <a:t>accept</a:t>
            </a:r>
            <a:r>
              <a:rPr lang="it-IT" dirty="0"/>
              <a:t> (</a:t>
            </a:r>
            <a:r>
              <a:rPr lang="it-IT" dirty="0" err="1"/>
              <a:t>it</a:t>
            </a:r>
            <a:r>
              <a:rPr lang="it-IT" dirty="0"/>
              <a:t> </a:t>
            </a:r>
            <a:r>
              <a:rPr lang="it-IT" dirty="0" err="1"/>
              <a:t>is</a:t>
            </a:r>
            <a:r>
              <a:rPr lang="it-IT" dirty="0"/>
              <a:t> </a:t>
            </a:r>
            <a:r>
              <a:rPr lang="it-IT" dirty="0" err="1"/>
              <a:t>calculated</a:t>
            </a:r>
            <a:r>
              <a:rPr lang="it-IT" dirty="0"/>
              <a:t> by the machine on the </a:t>
            </a:r>
            <a:r>
              <a:rPr lang="it-IT" dirty="0" err="1"/>
              <a:t>basis</a:t>
            </a:r>
            <a:r>
              <a:rPr lang="it-IT" dirty="0"/>
              <a:t> of </a:t>
            </a:r>
            <a:r>
              <a:rPr lang="it-IT" dirty="0" err="1"/>
              <a:t>its</a:t>
            </a:r>
            <a:r>
              <a:rPr lang="it-IT" dirty="0"/>
              <a:t> link MTU or of </a:t>
            </a:r>
            <a:r>
              <a:rPr lang="it-IT" dirty="0" err="1"/>
              <a:t>its</a:t>
            </a:r>
            <a:r>
              <a:rPr lang="it-IT" dirty="0"/>
              <a:t> </a:t>
            </a:r>
            <a:r>
              <a:rPr lang="it-IT" dirty="0" err="1"/>
              <a:t>path</a:t>
            </a:r>
            <a:r>
              <a:rPr lang="it-IT" dirty="0"/>
              <a:t> MTU)</a:t>
            </a:r>
          </a:p>
          <a:p>
            <a:pPr lvl="1"/>
            <a:r>
              <a:rPr lang="it-IT" dirty="0"/>
              <a:t>SACK </a:t>
            </a:r>
            <a:r>
              <a:rPr lang="it-IT" dirty="0" err="1"/>
              <a:t>permitted</a:t>
            </a:r>
            <a:r>
              <a:rPr lang="it-IT" dirty="0"/>
              <a:t> </a:t>
            </a:r>
            <a:r>
              <a:rPr lang="it-IT" dirty="0" err="1"/>
              <a:t>means</a:t>
            </a:r>
            <a:r>
              <a:rPr lang="it-IT" dirty="0"/>
              <a:t> </a:t>
            </a:r>
            <a:r>
              <a:rPr lang="it-IT" dirty="0" err="1"/>
              <a:t>that</a:t>
            </a:r>
            <a:r>
              <a:rPr lang="it-IT" dirty="0"/>
              <a:t> the client </a:t>
            </a:r>
            <a:r>
              <a:rPr lang="it-IT" dirty="0" err="1"/>
              <a:t>is</a:t>
            </a:r>
            <a:r>
              <a:rPr lang="it-IT" dirty="0"/>
              <a:t> </a:t>
            </a:r>
            <a:r>
              <a:rPr lang="it-IT" dirty="0" err="1"/>
              <a:t>able</a:t>
            </a:r>
            <a:r>
              <a:rPr lang="it-IT" dirty="0"/>
              <a:t> to </a:t>
            </a:r>
            <a:r>
              <a:rPr lang="it-IT" dirty="0" err="1"/>
              <a:t>decode</a:t>
            </a:r>
            <a:r>
              <a:rPr lang="it-IT" dirty="0"/>
              <a:t> SACK information</a:t>
            </a:r>
          </a:p>
          <a:p>
            <a:pPr lvl="1"/>
            <a:r>
              <a:rPr lang="it-IT" dirty="0"/>
              <a:t>Window scale 6 </a:t>
            </a:r>
            <a:r>
              <a:rPr lang="it-IT" dirty="0" err="1"/>
              <a:t>means</a:t>
            </a:r>
            <a:r>
              <a:rPr lang="it-IT" dirty="0"/>
              <a:t> </a:t>
            </a:r>
            <a:r>
              <a:rPr lang="it-IT" dirty="0" err="1"/>
              <a:t>that</a:t>
            </a:r>
            <a:r>
              <a:rPr lang="it-IT" dirty="0"/>
              <a:t> the client </a:t>
            </a:r>
            <a:r>
              <a:rPr lang="it-IT" dirty="0" err="1"/>
              <a:t>is</a:t>
            </a:r>
            <a:r>
              <a:rPr lang="it-IT" dirty="0"/>
              <a:t> </a:t>
            </a:r>
            <a:r>
              <a:rPr lang="it-IT" dirty="0" err="1"/>
              <a:t>willing</a:t>
            </a:r>
            <a:r>
              <a:rPr lang="it-IT" dirty="0"/>
              <a:t> to use the window scale option, </a:t>
            </a:r>
            <a:r>
              <a:rPr lang="it-IT" dirty="0" err="1"/>
              <a:t>if</a:t>
            </a:r>
            <a:r>
              <a:rPr lang="it-IT" dirty="0"/>
              <a:t> </a:t>
            </a:r>
            <a:r>
              <a:rPr lang="it-IT" dirty="0" err="1"/>
              <a:t>agreed</a:t>
            </a:r>
            <a:r>
              <a:rPr lang="it-IT" dirty="0"/>
              <a:t> by the server </a:t>
            </a:r>
            <a:r>
              <a:rPr lang="it-IT" dirty="0" err="1"/>
              <a:t>it</a:t>
            </a:r>
            <a:r>
              <a:rPr lang="it-IT" dirty="0"/>
              <a:t> </a:t>
            </a:r>
            <a:r>
              <a:rPr lang="it-IT" dirty="0" err="1"/>
              <a:t>will</a:t>
            </a:r>
            <a:r>
              <a:rPr lang="it-IT" dirty="0"/>
              <a:t> scale down the </a:t>
            </a:r>
            <a:r>
              <a:rPr lang="it-IT" dirty="0" err="1"/>
              <a:t>declared</a:t>
            </a:r>
            <a:r>
              <a:rPr lang="it-IT" dirty="0"/>
              <a:t> RCWND by 2^6 (64) in </a:t>
            </a:r>
            <a:r>
              <a:rPr lang="it-IT" dirty="0" err="1"/>
              <a:t>next</a:t>
            </a:r>
            <a:r>
              <a:rPr lang="it-IT" dirty="0"/>
              <a:t> </a:t>
            </a:r>
            <a:r>
              <a:rPr lang="it-IT" dirty="0" err="1"/>
              <a:t>segments</a:t>
            </a:r>
            <a:endParaRPr lang="it-IT" dirty="0"/>
          </a:p>
          <a:p>
            <a:pPr lvl="1"/>
            <a:r>
              <a:rPr lang="it-IT" dirty="0" err="1"/>
              <a:t>Tsval</a:t>
            </a:r>
            <a:r>
              <a:rPr lang="it-IT" dirty="0"/>
              <a:t> </a:t>
            </a:r>
            <a:r>
              <a:rPr lang="it-IT" dirty="0" err="1"/>
              <a:t>is</a:t>
            </a:r>
            <a:r>
              <a:rPr lang="it-IT" dirty="0"/>
              <a:t> the </a:t>
            </a:r>
            <a:r>
              <a:rPr lang="it-IT" dirty="0" err="1"/>
              <a:t>timestamp</a:t>
            </a:r>
            <a:r>
              <a:rPr lang="it-IT" dirty="0"/>
              <a:t> </a:t>
            </a:r>
            <a:r>
              <a:rPr lang="it-IT" dirty="0" err="1"/>
              <a:t>value</a:t>
            </a:r>
            <a:r>
              <a:rPr lang="it-IT" dirty="0"/>
              <a:t> </a:t>
            </a:r>
            <a:r>
              <a:rPr lang="it-IT" dirty="0" err="1"/>
              <a:t>declared</a:t>
            </a:r>
            <a:r>
              <a:rPr lang="it-IT" dirty="0"/>
              <a:t> by the client in </a:t>
            </a:r>
            <a:r>
              <a:rPr lang="it-IT" dirty="0" err="1"/>
              <a:t>this</a:t>
            </a:r>
            <a:r>
              <a:rPr lang="it-IT" dirty="0"/>
              <a:t> SYN; </a:t>
            </a:r>
            <a:r>
              <a:rPr lang="it-IT" dirty="0" err="1"/>
              <a:t>Tsecr</a:t>
            </a:r>
            <a:r>
              <a:rPr lang="it-IT" dirty="0"/>
              <a:t> </a:t>
            </a:r>
            <a:r>
              <a:rPr lang="it-IT" dirty="0" err="1"/>
              <a:t>is</a:t>
            </a:r>
            <a:r>
              <a:rPr lang="it-IT" dirty="0"/>
              <a:t> the </a:t>
            </a:r>
            <a:r>
              <a:rPr lang="it-IT" dirty="0" err="1"/>
              <a:t>TimeStamp</a:t>
            </a:r>
            <a:r>
              <a:rPr lang="it-IT" dirty="0"/>
              <a:t> </a:t>
            </a:r>
            <a:r>
              <a:rPr lang="it-IT" dirty="0" err="1"/>
              <a:t>Echo</a:t>
            </a:r>
            <a:r>
              <a:rPr lang="it-IT" dirty="0"/>
              <a:t> </a:t>
            </a:r>
            <a:r>
              <a:rPr lang="it-IT" dirty="0" err="1"/>
              <a:t>Reply</a:t>
            </a:r>
            <a:r>
              <a:rPr lang="it-IT" dirty="0"/>
              <a:t> (0 </a:t>
            </a:r>
            <a:r>
              <a:rPr lang="it-IT" dirty="0" err="1"/>
              <a:t>has</a:t>
            </a:r>
            <a:r>
              <a:rPr lang="it-IT" dirty="0"/>
              <a:t> the </a:t>
            </a:r>
            <a:r>
              <a:rPr lang="it-IT" dirty="0" err="1"/>
              <a:t>syn</a:t>
            </a:r>
            <a:r>
              <a:rPr lang="it-IT" dirty="0"/>
              <a:t> </a:t>
            </a:r>
            <a:r>
              <a:rPr lang="it-IT" dirty="0" err="1"/>
              <a:t>is</a:t>
            </a:r>
            <a:r>
              <a:rPr lang="it-IT" dirty="0"/>
              <a:t> the first </a:t>
            </a:r>
            <a:r>
              <a:rPr lang="it-IT" dirty="0" err="1"/>
              <a:t>segment</a:t>
            </a:r>
            <a:r>
              <a:rPr lang="it-IT" dirty="0"/>
              <a:t> of the connection)</a:t>
            </a:r>
          </a:p>
          <a:p>
            <a:pPr lvl="1"/>
            <a:endParaRPr lang="it-IT" dirty="0"/>
          </a:p>
        </p:txBody>
      </p:sp>
      <p:sp>
        <p:nvSpPr>
          <p:cNvPr id="4" name="Segnaposto numero diapositiva 3">
            <a:extLst>
              <a:ext uri="{FF2B5EF4-FFF2-40B4-BE49-F238E27FC236}">
                <a16:creationId xmlns:a16="http://schemas.microsoft.com/office/drawing/2014/main" id="{3B5BE430-6FB6-490D-8127-4F13FFDDA4C8}"/>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5" name="Immagine 4">
            <a:extLst>
              <a:ext uri="{FF2B5EF4-FFF2-40B4-BE49-F238E27FC236}">
                <a16:creationId xmlns:a16="http://schemas.microsoft.com/office/drawing/2014/main" id="{40FF357D-2BD0-48BF-A231-E13D47549D6A}"/>
              </a:ext>
            </a:extLst>
          </p:cNvPr>
          <p:cNvPicPr>
            <a:picLocks noChangeAspect="1"/>
          </p:cNvPicPr>
          <p:nvPr/>
        </p:nvPicPr>
        <p:blipFill>
          <a:blip r:embed="rId2"/>
          <a:stretch>
            <a:fillRect/>
          </a:stretch>
        </p:blipFill>
        <p:spPr>
          <a:xfrm>
            <a:off x="1025599" y="4015922"/>
            <a:ext cx="10140802" cy="2282690"/>
          </a:xfrm>
          <a:prstGeom prst="rect">
            <a:avLst/>
          </a:prstGeom>
        </p:spPr>
      </p:pic>
    </p:spTree>
    <p:extLst>
      <p:ext uri="{BB962C8B-B14F-4D97-AF65-F5344CB8AC3E}">
        <p14:creationId xmlns:p14="http://schemas.microsoft.com/office/powerpoint/2010/main" val="60710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A04660-DDBE-4756-BD74-C79EFD856133}"/>
              </a:ext>
            </a:extLst>
          </p:cNvPr>
          <p:cNvSpPr>
            <a:spLocks noGrp="1"/>
          </p:cNvSpPr>
          <p:nvPr>
            <p:ph type="title"/>
          </p:nvPr>
        </p:nvSpPr>
        <p:spPr/>
        <p:txBody>
          <a:bodyPr>
            <a:normAutofit/>
          </a:bodyPr>
          <a:lstStyle/>
          <a:p>
            <a:r>
              <a:rPr lang="en-US" dirty="0"/>
              <a:t>Options in the 3-way handshake: SYN+ACK</a:t>
            </a:r>
          </a:p>
        </p:txBody>
      </p:sp>
      <p:sp>
        <p:nvSpPr>
          <p:cNvPr id="3" name="Segnaposto contenuto 2">
            <a:extLst>
              <a:ext uri="{FF2B5EF4-FFF2-40B4-BE49-F238E27FC236}">
                <a16:creationId xmlns:a16="http://schemas.microsoft.com/office/drawing/2014/main" id="{2CE9CD0B-E5FC-4BA6-B950-3F739D918A50}"/>
              </a:ext>
            </a:extLst>
          </p:cNvPr>
          <p:cNvSpPr>
            <a:spLocks noGrp="1"/>
          </p:cNvSpPr>
          <p:nvPr>
            <p:ph idx="1"/>
          </p:nvPr>
        </p:nvSpPr>
        <p:spPr>
          <a:xfrm>
            <a:off x="838200" y="1328057"/>
            <a:ext cx="10515600" cy="2491468"/>
          </a:xfrm>
        </p:spPr>
        <p:txBody>
          <a:bodyPr>
            <a:normAutofit fontScale="62500" lnSpcReduction="20000"/>
          </a:bodyPr>
          <a:lstStyle/>
          <a:p>
            <a:r>
              <a:rPr lang="it-IT" dirty="0" err="1"/>
              <a:t>This</a:t>
            </a:r>
            <a:r>
              <a:rPr lang="it-IT" dirty="0"/>
              <a:t> SYN+ACK </a:t>
            </a:r>
            <a:r>
              <a:rPr lang="it-IT" dirty="0" err="1"/>
              <a:t>has</a:t>
            </a:r>
            <a:r>
              <a:rPr lang="it-IT" dirty="0"/>
              <a:t> 20B of options: MSS, SACK, </a:t>
            </a:r>
            <a:r>
              <a:rPr lang="it-IT" dirty="0" err="1"/>
              <a:t>Timestamp</a:t>
            </a:r>
            <a:r>
              <a:rPr lang="it-IT" dirty="0"/>
              <a:t>, Window Scale</a:t>
            </a:r>
          </a:p>
          <a:p>
            <a:pPr lvl="1"/>
            <a:r>
              <a:rPr lang="it-IT" dirty="0"/>
              <a:t>MSS </a:t>
            </a:r>
            <a:r>
              <a:rPr lang="it-IT" dirty="0" err="1"/>
              <a:t>is</a:t>
            </a:r>
            <a:r>
              <a:rPr lang="it-IT" dirty="0"/>
              <a:t> the Max </a:t>
            </a:r>
            <a:r>
              <a:rPr lang="it-IT" dirty="0" err="1"/>
              <a:t>Segment</a:t>
            </a:r>
            <a:r>
              <a:rPr lang="it-IT" dirty="0"/>
              <a:t> Size the server </a:t>
            </a:r>
            <a:r>
              <a:rPr lang="it-IT" dirty="0" err="1"/>
              <a:t>is</a:t>
            </a:r>
            <a:r>
              <a:rPr lang="it-IT" dirty="0"/>
              <a:t> </a:t>
            </a:r>
            <a:r>
              <a:rPr lang="it-IT" dirty="0" err="1"/>
              <a:t>willing</a:t>
            </a:r>
            <a:r>
              <a:rPr lang="it-IT" dirty="0"/>
              <a:t> to </a:t>
            </a:r>
            <a:r>
              <a:rPr lang="it-IT" dirty="0" err="1"/>
              <a:t>accept</a:t>
            </a:r>
            <a:r>
              <a:rPr lang="it-IT" dirty="0"/>
              <a:t> (</a:t>
            </a:r>
            <a:r>
              <a:rPr lang="it-IT" dirty="0" err="1"/>
              <a:t>it</a:t>
            </a:r>
            <a:r>
              <a:rPr lang="it-IT" dirty="0"/>
              <a:t> </a:t>
            </a:r>
            <a:r>
              <a:rPr lang="it-IT" dirty="0" err="1"/>
              <a:t>is</a:t>
            </a:r>
            <a:r>
              <a:rPr lang="it-IT" dirty="0"/>
              <a:t> </a:t>
            </a:r>
            <a:r>
              <a:rPr lang="it-IT" dirty="0" err="1"/>
              <a:t>calculated</a:t>
            </a:r>
            <a:r>
              <a:rPr lang="it-IT" dirty="0"/>
              <a:t> by the machine on the </a:t>
            </a:r>
            <a:r>
              <a:rPr lang="it-IT" dirty="0" err="1"/>
              <a:t>basis</a:t>
            </a:r>
            <a:r>
              <a:rPr lang="it-IT" dirty="0"/>
              <a:t> of </a:t>
            </a:r>
            <a:r>
              <a:rPr lang="it-IT" dirty="0" err="1"/>
              <a:t>its</a:t>
            </a:r>
            <a:r>
              <a:rPr lang="it-IT" dirty="0"/>
              <a:t> link MTU or of </a:t>
            </a:r>
            <a:r>
              <a:rPr lang="it-IT" dirty="0" err="1"/>
              <a:t>its</a:t>
            </a:r>
            <a:r>
              <a:rPr lang="it-IT" dirty="0"/>
              <a:t> </a:t>
            </a:r>
            <a:r>
              <a:rPr lang="it-IT" dirty="0" err="1"/>
              <a:t>path</a:t>
            </a:r>
            <a:r>
              <a:rPr lang="it-IT" dirty="0"/>
              <a:t> MTU)</a:t>
            </a:r>
          </a:p>
          <a:p>
            <a:pPr lvl="2"/>
            <a:r>
              <a:rPr lang="it-IT" dirty="0"/>
              <a:t>Note </a:t>
            </a:r>
            <a:r>
              <a:rPr lang="it-IT" dirty="0" err="1"/>
              <a:t>that</a:t>
            </a:r>
            <a:r>
              <a:rPr lang="it-IT" dirty="0"/>
              <a:t> </a:t>
            </a:r>
            <a:r>
              <a:rPr lang="it-IT" dirty="0" err="1"/>
              <a:t>it</a:t>
            </a:r>
            <a:r>
              <a:rPr lang="it-IT" dirty="0"/>
              <a:t> </a:t>
            </a:r>
            <a:r>
              <a:rPr lang="it-IT" dirty="0" err="1"/>
              <a:t>could</a:t>
            </a:r>
            <a:r>
              <a:rPr lang="it-IT" dirty="0"/>
              <a:t> be </a:t>
            </a:r>
            <a:r>
              <a:rPr lang="it-IT" dirty="0" err="1"/>
              <a:t>different</a:t>
            </a:r>
            <a:r>
              <a:rPr lang="it-IT" dirty="0"/>
              <a:t> from </a:t>
            </a:r>
            <a:r>
              <a:rPr lang="it-IT" dirty="0" err="1"/>
              <a:t>that</a:t>
            </a:r>
            <a:r>
              <a:rPr lang="it-IT" dirty="0"/>
              <a:t> </a:t>
            </a:r>
            <a:r>
              <a:rPr lang="it-IT" dirty="0" err="1"/>
              <a:t>declared</a:t>
            </a:r>
            <a:r>
              <a:rPr lang="it-IT" dirty="0"/>
              <a:t> by the client</a:t>
            </a:r>
          </a:p>
          <a:p>
            <a:pPr lvl="1"/>
            <a:r>
              <a:rPr lang="it-IT" dirty="0"/>
              <a:t>SACK </a:t>
            </a:r>
            <a:r>
              <a:rPr lang="it-IT" dirty="0" err="1"/>
              <a:t>permitted</a:t>
            </a:r>
            <a:r>
              <a:rPr lang="it-IT" dirty="0"/>
              <a:t> </a:t>
            </a:r>
            <a:r>
              <a:rPr lang="it-IT" dirty="0" err="1"/>
              <a:t>means</a:t>
            </a:r>
            <a:r>
              <a:rPr lang="it-IT" dirty="0"/>
              <a:t> </a:t>
            </a:r>
            <a:r>
              <a:rPr lang="it-IT" dirty="0" err="1"/>
              <a:t>that</a:t>
            </a:r>
            <a:r>
              <a:rPr lang="it-IT" dirty="0"/>
              <a:t> the server </a:t>
            </a:r>
            <a:r>
              <a:rPr lang="it-IT" dirty="0" err="1"/>
              <a:t>is</a:t>
            </a:r>
            <a:r>
              <a:rPr lang="it-IT" dirty="0"/>
              <a:t> </a:t>
            </a:r>
            <a:r>
              <a:rPr lang="it-IT" dirty="0" err="1"/>
              <a:t>able</a:t>
            </a:r>
            <a:r>
              <a:rPr lang="it-IT" dirty="0"/>
              <a:t> to </a:t>
            </a:r>
            <a:r>
              <a:rPr lang="it-IT" dirty="0" err="1"/>
              <a:t>decode</a:t>
            </a:r>
            <a:r>
              <a:rPr lang="it-IT" dirty="0"/>
              <a:t> SACK information</a:t>
            </a:r>
          </a:p>
          <a:p>
            <a:pPr lvl="2"/>
            <a:r>
              <a:rPr lang="it-IT" dirty="0" err="1"/>
              <a:t>Both</a:t>
            </a:r>
            <a:r>
              <a:rPr lang="it-IT" dirty="0"/>
              <a:t> sides can </a:t>
            </a:r>
            <a:r>
              <a:rPr lang="it-IT" dirty="0" err="1"/>
              <a:t>now</a:t>
            </a:r>
            <a:r>
              <a:rPr lang="it-IT" dirty="0"/>
              <a:t> use SACK</a:t>
            </a:r>
          </a:p>
          <a:p>
            <a:pPr lvl="1"/>
            <a:r>
              <a:rPr lang="it-IT" dirty="0"/>
              <a:t>Window scale 6 </a:t>
            </a:r>
            <a:r>
              <a:rPr lang="it-IT" dirty="0" err="1"/>
              <a:t>means</a:t>
            </a:r>
            <a:r>
              <a:rPr lang="it-IT" dirty="0"/>
              <a:t> </a:t>
            </a:r>
            <a:r>
              <a:rPr lang="it-IT" dirty="0" err="1"/>
              <a:t>that</a:t>
            </a:r>
            <a:r>
              <a:rPr lang="it-IT" dirty="0"/>
              <a:t> the server </a:t>
            </a:r>
            <a:r>
              <a:rPr lang="it-IT" dirty="0" err="1"/>
              <a:t>will</a:t>
            </a:r>
            <a:r>
              <a:rPr lang="it-IT" dirty="0"/>
              <a:t> use the window scale option, scaling down </a:t>
            </a:r>
            <a:r>
              <a:rPr lang="it-IT" dirty="0" err="1"/>
              <a:t>its</a:t>
            </a:r>
            <a:r>
              <a:rPr lang="it-IT" dirty="0"/>
              <a:t> RCWND by 2^6 (64) in </a:t>
            </a:r>
            <a:r>
              <a:rPr lang="it-IT" dirty="0" err="1"/>
              <a:t>next</a:t>
            </a:r>
            <a:r>
              <a:rPr lang="it-IT" dirty="0"/>
              <a:t> </a:t>
            </a:r>
            <a:r>
              <a:rPr lang="it-IT" dirty="0" err="1"/>
              <a:t>segments</a:t>
            </a:r>
            <a:endParaRPr lang="it-IT" dirty="0"/>
          </a:p>
          <a:p>
            <a:pPr lvl="2"/>
            <a:r>
              <a:rPr lang="it-IT" dirty="0" err="1"/>
              <a:t>This</a:t>
            </a:r>
            <a:r>
              <a:rPr lang="it-IT" dirty="0"/>
              <a:t> options </a:t>
            </a:r>
            <a:r>
              <a:rPr lang="it-IT" dirty="0" err="1"/>
              <a:t>aknowledge</a:t>
            </a:r>
            <a:r>
              <a:rPr lang="it-IT" dirty="0"/>
              <a:t> the client </a:t>
            </a:r>
            <a:r>
              <a:rPr lang="it-IT" dirty="0" err="1"/>
              <a:t>request</a:t>
            </a:r>
            <a:r>
              <a:rPr lang="it-IT" dirty="0"/>
              <a:t> of </a:t>
            </a:r>
            <a:r>
              <a:rPr lang="it-IT" dirty="0" err="1"/>
              <a:t>using</a:t>
            </a:r>
            <a:r>
              <a:rPr lang="it-IT" dirty="0"/>
              <a:t> the window scale option an </a:t>
            </a:r>
            <a:r>
              <a:rPr lang="it-IT" dirty="0" err="1"/>
              <a:t>it</a:t>
            </a:r>
            <a:r>
              <a:rPr lang="it-IT" dirty="0"/>
              <a:t> </a:t>
            </a:r>
            <a:r>
              <a:rPr lang="it-IT" dirty="0" err="1"/>
              <a:t>also</a:t>
            </a:r>
            <a:r>
              <a:rPr lang="it-IT" dirty="0"/>
              <a:t> </a:t>
            </a:r>
            <a:r>
              <a:rPr lang="it-IT" dirty="0" err="1"/>
              <a:t>declares</a:t>
            </a:r>
            <a:r>
              <a:rPr lang="it-IT" dirty="0"/>
              <a:t> </a:t>
            </a:r>
            <a:r>
              <a:rPr lang="it-IT" dirty="0" err="1"/>
              <a:t>its</a:t>
            </a:r>
            <a:r>
              <a:rPr lang="it-IT" dirty="0"/>
              <a:t> scale </a:t>
            </a:r>
            <a:r>
              <a:rPr lang="it-IT" dirty="0" err="1"/>
              <a:t>factor</a:t>
            </a:r>
            <a:endParaRPr lang="it-IT" dirty="0"/>
          </a:p>
          <a:p>
            <a:pPr lvl="1"/>
            <a:r>
              <a:rPr lang="it-IT" dirty="0" err="1"/>
              <a:t>Tsval</a:t>
            </a:r>
            <a:r>
              <a:rPr lang="it-IT" dirty="0"/>
              <a:t> </a:t>
            </a:r>
            <a:r>
              <a:rPr lang="it-IT" dirty="0" err="1"/>
              <a:t>is</a:t>
            </a:r>
            <a:r>
              <a:rPr lang="it-IT" dirty="0"/>
              <a:t> the </a:t>
            </a:r>
            <a:r>
              <a:rPr lang="it-IT" dirty="0" err="1"/>
              <a:t>timestamp</a:t>
            </a:r>
            <a:r>
              <a:rPr lang="it-IT" dirty="0"/>
              <a:t> </a:t>
            </a:r>
            <a:r>
              <a:rPr lang="it-IT" dirty="0" err="1"/>
              <a:t>value</a:t>
            </a:r>
            <a:r>
              <a:rPr lang="it-IT" dirty="0"/>
              <a:t> </a:t>
            </a:r>
            <a:r>
              <a:rPr lang="it-IT" dirty="0" err="1"/>
              <a:t>declared</a:t>
            </a:r>
            <a:r>
              <a:rPr lang="it-IT" dirty="0"/>
              <a:t> by the client in </a:t>
            </a:r>
            <a:r>
              <a:rPr lang="it-IT" dirty="0" err="1"/>
              <a:t>this</a:t>
            </a:r>
            <a:r>
              <a:rPr lang="it-IT" dirty="0"/>
              <a:t> SYN; </a:t>
            </a:r>
            <a:r>
              <a:rPr lang="it-IT" dirty="0" err="1"/>
              <a:t>Tsecr</a:t>
            </a:r>
            <a:r>
              <a:rPr lang="it-IT" dirty="0"/>
              <a:t> </a:t>
            </a:r>
            <a:r>
              <a:rPr lang="it-IT" dirty="0" err="1"/>
              <a:t>is</a:t>
            </a:r>
            <a:r>
              <a:rPr lang="it-IT" dirty="0"/>
              <a:t> the </a:t>
            </a:r>
            <a:r>
              <a:rPr lang="it-IT" dirty="0" err="1"/>
              <a:t>TimeStamp</a:t>
            </a:r>
            <a:r>
              <a:rPr lang="it-IT" dirty="0"/>
              <a:t> </a:t>
            </a:r>
            <a:r>
              <a:rPr lang="it-IT" dirty="0" err="1"/>
              <a:t>Echo</a:t>
            </a:r>
            <a:r>
              <a:rPr lang="it-IT" dirty="0"/>
              <a:t> </a:t>
            </a:r>
            <a:r>
              <a:rPr lang="it-IT" dirty="0" err="1"/>
              <a:t>Reply</a:t>
            </a:r>
            <a:r>
              <a:rPr lang="it-IT" dirty="0"/>
              <a:t> (0 </a:t>
            </a:r>
            <a:r>
              <a:rPr lang="it-IT" dirty="0" err="1"/>
              <a:t>has</a:t>
            </a:r>
            <a:r>
              <a:rPr lang="it-IT" dirty="0"/>
              <a:t> the </a:t>
            </a:r>
            <a:r>
              <a:rPr lang="it-IT" dirty="0" err="1"/>
              <a:t>syn</a:t>
            </a:r>
            <a:r>
              <a:rPr lang="it-IT" dirty="0"/>
              <a:t> </a:t>
            </a:r>
            <a:r>
              <a:rPr lang="it-IT" dirty="0" err="1"/>
              <a:t>is</a:t>
            </a:r>
            <a:r>
              <a:rPr lang="it-IT" dirty="0"/>
              <a:t> the first </a:t>
            </a:r>
            <a:r>
              <a:rPr lang="it-IT" dirty="0" err="1"/>
              <a:t>segment</a:t>
            </a:r>
            <a:r>
              <a:rPr lang="it-IT" dirty="0"/>
              <a:t> of the connection)</a:t>
            </a:r>
          </a:p>
          <a:p>
            <a:pPr lvl="2"/>
            <a:r>
              <a:rPr lang="it-IT" dirty="0"/>
              <a:t>Note </a:t>
            </a:r>
            <a:r>
              <a:rPr lang="it-IT" dirty="0" err="1"/>
              <a:t>that</a:t>
            </a:r>
            <a:r>
              <a:rPr lang="it-IT" dirty="0"/>
              <a:t> </a:t>
            </a:r>
            <a:r>
              <a:rPr lang="it-IT" dirty="0" err="1"/>
              <a:t>Tsecr</a:t>
            </a:r>
            <a:r>
              <a:rPr lang="it-IT" dirty="0"/>
              <a:t> </a:t>
            </a:r>
            <a:r>
              <a:rPr lang="it-IT" dirty="0" err="1"/>
              <a:t>is</a:t>
            </a:r>
            <a:r>
              <a:rPr lang="it-IT" dirty="0"/>
              <a:t> the copy of the SYN </a:t>
            </a:r>
            <a:r>
              <a:rPr lang="it-IT" dirty="0" err="1"/>
              <a:t>Tval</a:t>
            </a:r>
            <a:endParaRPr lang="it-IT" dirty="0"/>
          </a:p>
          <a:p>
            <a:pPr lvl="1"/>
            <a:endParaRPr lang="it-IT" dirty="0"/>
          </a:p>
        </p:txBody>
      </p:sp>
      <p:sp>
        <p:nvSpPr>
          <p:cNvPr id="4" name="Segnaposto numero diapositiva 3">
            <a:extLst>
              <a:ext uri="{FF2B5EF4-FFF2-40B4-BE49-F238E27FC236}">
                <a16:creationId xmlns:a16="http://schemas.microsoft.com/office/drawing/2014/main" id="{3B5BE430-6FB6-490D-8127-4F13FFDDA4C8}"/>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6" name="Immagine 5">
            <a:extLst>
              <a:ext uri="{FF2B5EF4-FFF2-40B4-BE49-F238E27FC236}">
                <a16:creationId xmlns:a16="http://schemas.microsoft.com/office/drawing/2014/main" id="{A5EF530D-D02E-4EDE-B52B-AD2E7A930301}"/>
              </a:ext>
            </a:extLst>
          </p:cNvPr>
          <p:cNvPicPr>
            <a:picLocks noChangeAspect="1"/>
          </p:cNvPicPr>
          <p:nvPr/>
        </p:nvPicPr>
        <p:blipFill>
          <a:blip r:embed="rId2"/>
          <a:stretch>
            <a:fillRect/>
          </a:stretch>
        </p:blipFill>
        <p:spPr>
          <a:xfrm>
            <a:off x="942807" y="3941497"/>
            <a:ext cx="10141200" cy="2292881"/>
          </a:xfrm>
          <a:prstGeom prst="rect">
            <a:avLst/>
          </a:prstGeom>
        </p:spPr>
      </p:pic>
    </p:spTree>
    <p:extLst>
      <p:ext uri="{BB962C8B-B14F-4D97-AF65-F5344CB8AC3E}">
        <p14:creationId xmlns:p14="http://schemas.microsoft.com/office/powerpoint/2010/main" val="3479757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1A04660-DDBE-4756-BD74-C79EFD856133}"/>
              </a:ext>
            </a:extLst>
          </p:cNvPr>
          <p:cNvSpPr>
            <a:spLocks noGrp="1"/>
          </p:cNvSpPr>
          <p:nvPr>
            <p:ph type="title"/>
          </p:nvPr>
        </p:nvSpPr>
        <p:spPr/>
        <p:txBody>
          <a:bodyPr/>
          <a:lstStyle/>
          <a:p>
            <a:r>
              <a:rPr lang="en-US" dirty="0"/>
              <a:t>Options in the 3-way handshake: ACK</a:t>
            </a:r>
          </a:p>
        </p:txBody>
      </p:sp>
      <p:sp>
        <p:nvSpPr>
          <p:cNvPr id="3" name="Segnaposto contenuto 2">
            <a:extLst>
              <a:ext uri="{FF2B5EF4-FFF2-40B4-BE49-F238E27FC236}">
                <a16:creationId xmlns:a16="http://schemas.microsoft.com/office/drawing/2014/main" id="{2CE9CD0B-E5FC-4BA6-B950-3F739D918A50}"/>
              </a:ext>
            </a:extLst>
          </p:cNvPr>
          <p:cNvSpPr>
            <a:spLocks noGrp="1"/>
          </p:cNvSpPr>
          <p:nvPr>
            <p:ph idx="1"/>
          </p:nvPr>
        </p:nvSpPr>
        <p:spPr>
          <a:xfrm>
            <a:off x="838200" y="1328057"/>
            <a:ext cx="10515600" cy="2491468"/>
          </a:xfrm>
        </p:spPr>
        <p:txBody>
          <a:bodyPr>
            <a:normAutofit fontScale="92500" lnSpcReduction="10000"/>
          </a:bodyPr>
          <a:lstStyle/>
          <a:p>
            <a:r>
              <a:rPr lang="it-IT" dirty="0" err="1"/>
              <a:t>This</a:t>
            </a:r>
            <a:r>
              <a:rPr lang="it-IT" dirty="0"/>
              <a:t> ACK </a:t>
            </a:r>
            <a:r>
              <a:rPr lang="it-IT" dirty="0" err="1"/>
              <a:t>has</a:t>
            </a:r>
            <a:r>
              <a:rPr lang="it-IT" dirty="0"/>
              <a:t> </a:t>
            </a:r>
            <a:r>
              <a:rPr lang="it-IT" dirty="0" err="1"/>
              <a:t>only</a:t>
            </a:r>
            <a:r>
              <a:rPr lang="it-IT" dirty="0"/>
              <a:t> 12B of options: </a:t>
            </a:r>
            <a:r>
              <a:rPr lang="it-IT" dirty="0" err="1"/>
              <a:t>Timestamp</a:t>
            </a:r>
            <a:endParaRPr lang="it-IT" dirty="0"/>
          </a:p>
          <a:p>
            <a:pPr lvl="1"/>
            <a:r>
              <a:rPr lang="it-IT" dirty="0"/>
              <a:t>MSS, SACK, and window scale </a:t>
            </a:r>
            <a:r>
              <a:rPr lang="it-IT" dirty="0" err="1"/>
              <a:t>have</a:t>
            </a:r>
            <a:r>
              <a:rPr lang="it-IT" dirty="0"/>
              <a:t> </a:t>
            </a:r>
            <a:r>
              <a:rPr lang="it-IT" dirty="0" err="1"/>
              <a:t>already</a:t>
            </a:r>
            <a:r>
              <a:rPr lang="it-IT" dirty="0"/>
              <a:t> </a:t>
            </a:r>
            <a:r>
              <a:rPr lang="it-IT" dirty="0" err="1"/>
              <a:t>been</a:t>
            </a:r>
            <a:r>
              <a:rPr lang="it-IT" dirty="0"/>
              <a:t> </a:t>
            </a:r>
            <a:r>
              <a:rPr lang="it-IT" dirty="0" err="1"/>
              <a:t>negotiated</a:t>
            </a:r>
            <a:r>
              <a:rPr lang="it-IT" dirty="0"/>
              <a:t>; no </a:t>
            </a:r>
            <a:r>
              <a:rPr lang="it-IT" dirty="0" err="1"/>
              <a:t>need</a:t>
            </a:r>
            <a:r>
              <a:rPr lang="it-IT" dirty="0"/>
              <a:t> to </a:t>
            </a:r>
            <a:r>
              <a:rPr lang="it-IT" dirty="0" err="1"/>
              <a:t>add</a:t>
            </a:r>
            <a:r>
              <a:rPr lang="it-IT" dirty="0"/>
              <a:t> </a:t>
            </a:r>
            <a:r>
              <a:rPr lang="it-IT" dirty="0" err="1"/>
              <a:t>these</a:t>
            </a:r>
            <a:r>
              <a:rPr lang="it-IT" dirty="0"/>
              <a:t> options </a:t>
            </a:r>
            <a:r>
              <a:rPr lang="it-IT" dirty="0" err="1"/>
              <a:t>here</a:t>
            </a:r>
            <a:r>
              <a:rPr lang="it-IT" dirty="0"/>
              <a:t> and in </a:t>
            </a:r>
            <a:r>
              <a:rPr lang="it-IT" dirty="0" err="1"/>
              <a:t>next</a:t>
            </a:r>
            <a:r>
              <a:rPr lang="it-IT" dirty="0"/>
              <a:t> </a:t>
            </a:r>
            <a:r>
              <a:rPr lang="it-IT" dirty="0" err="1"/>
              <a:t>packets</a:t>
            </a:r>
            <a:r>
              <a:rPr lang="it-IT" dirty="0"/>
              <a:t> </a:t>
            </a:r>
            <a:r>
              <a:rPr lang="it-IT" dirty="0" err="1"/>
              <a:t>unless</a:t>
            </a:r>
            <a:r>
              <a:rPr lang="it-IT" dirty="0"/>
              <a:t> </a:t>
            </a:r>
            <a:r>
              <a:rPr lang="it-IT" dirty="0" err="1"/>
              <a:t>necessary</a:t>
            </a:r>
            <a:r>
              <a:rPr lang="it-IT" dirty="0"/>
              <a:t> for updates (MSS, window scale) or to report SACK </a:t>
            </a:r>
            <a:r>
              <a:rPr lang="it-IT" dirty="0" err="1"/>
              <a:t>blocks</a:t>
            </a:r>
            <a:endParaRPr lang="it-IT" dirty="0"/>
          </a:p>
          <a:p>
            <a:pPr lvl="1"/>
            <a:r>
              <a:rPr lang="it-IT" dirty="0"/>
              <a:t>Vice versa, </a:t>
            </a:r>
            <a:r>
              <a:rPr lang="it-IT" dirty="0" err="1"/>
              <a:t>timestamp</a:t>
            </a:r>
            <a:r>
              <a:rPr lang="it-IT" dirty="0"/>
              <a:t> must be </a:t>
            </a:r>
            <a:r>
              <a:rPr lang="it-IT" dirty="0" err="1"/>
              <a:t>always</a:t>
            </a:r>
            <a:r>
              <a:rPr lang="it-IT" dirty="0"/>
              <a:t> </a:t>
            </a:r>
            <a:r>
              <a:rPr lang="it-IT" dirty="0" err="1"/>
              <a:t>declared</a:t>
            </a:r>
            <a:r>
              <a:rPr lang="it-IT" dirty="0"/>
              <a:t> in order to </a:t>
            </a:r>
            <a:r>
              <a:rPr lang="it-IT" dirty="0" err="1"/>
              <a:t>have</a:t>
            </a:r>
            <a:r>
              <a:rPr lang="it-IT" dirty="0"/>
              <a:t> a sample of RTT for </a:t>
            </a:r>
            <a:r>
              <a:rPr lang="it-IT" dirty="0" err="1"/>
              <a:t>each</a:t>
            </a:r>
            <a:r>
              <a:rPr lang="it-IT" dirty="0"/>
              <a:t> </a:t>
            </a:r>
            <a:r>
              <a:rPr lang="it-IT" dirty="0" err="1"/>
              <a:t>segment</a:t>
            </a:r>
            <a:r>
              <a:rPr lang="it-IT" dirty="0"/>
              <a:t> </a:t>
            </a:r>
            <a:r>
              <a:rPr lang="it-IT" dirty="0" err="1"/>
              <a:t>sent</a:t>
            </a:r>
            <a:endParaRPr lang="it-IT" dirty="0"/>
          </a:p>
          <a:p>
            <a:pPr lvl="1"/>
            <a:r>
              <a:rPr lang="it-IT" dirty="0"/>
              <a:t>Note </a:t>
            </a:r>
            <a:r>
              <a:rPr lang="it-IT" dirty="0" err="1"/>
              <a:t>that</a:t>
            </a:r>
            <a:r>
              <a:rPr lang="it-IT" dirty="0"/>
              <a:t> the </a:t>
            </a:r>
            <a:r>
              <a:rPr lang="it-IT" u="sng" dirty="0" err="1"/>
              <a:t>calculated</a:t>
            </a:r>
            <a:r>
              <a:rPr lang="it-IT" dirty="0"/>
              <a:t> </a:t>
            </a:r>
            <a:r>
              <a:rPr lang="it-IT" dirty="0" err="1"/>
              <a:t>rwnd</a:t>
            </a:r>
            <a:r>
              <a:rPr lang="it-IT" dirty="0"/>
              <a:t> </a:t>
            </a:r>
            <a:r>
              <a:rPr lang="it-IT" dirty="0" err="1"/>
              <a:t>is</a:t>
            </a:r>
            <a:r>
              <a:rPr lang="it-IT" dirty="0"/>
              <a:t> the </a:t>
            </a:r>
            <a:r>
              <a:rPr lang="it-IT" dirty="0" err="1"/>
              <a:t>same</a:t>
            </a:r>
            <a:r>
              <a:rPr lang="it-IT" dirty="0"/>
              <a:t> </a:t>
            </a:r>
            <a:r>
              <a:rPr lang="it-IT" dirty="0" err="1"/>
              <a:t>as</a:t>
            </a:r>
            <a:r>
              <a:rPr lang="it-IT" dirty="0"/>
              <a:t> </a:t>
            </a:r>
            <a:r>
              <a:rPr lang="it-IT" dirty="0" err="1"/>
              <a:t>before</a:t>
            </a:r>
            <a:r>
              <a:rPr lang="it-IT" dirty="0"/>
              <a:t>, </a:t>
            </a:r>
            <a:r>
              <a:rPr lang="it-IT" dirty="0" err="1"/>
              <a:t>but</a:t>
            </a:r>
            <a:r>
              <a:rPr lang="it-IT" dirty="0"/>
              <a:t> the </a:t>
            </a:r>
            <a:r>
              <a:rPr lang="it-IT" dirty="0" err="1"/>
              <a:t>value</a:t>
            </a:r>
            <a:r>
              <a:rPr lang="it-IT" dirty="0"/>
              <a:t> </a:t>
            </a:r>
            <a:r>
              <a:rPr lang="it-IT" dirty="0" err="1"/>
              <a:t>declared</a:t>
            </a:r>
            <a:r>
              <a:rPr lang="it-IT" dirty="0"/>
              <a:t> </a:t>
            </a:r>
            <a:r>
              <a:rPr lang="it-IT" dirty="0" err="1"/>
              <a:t>has</a:t>
            </a:r>
            <a:r>
              <a:rPr lang="it-IT" dirty="0"/>
              <a:t> </a:t>
            </a:r>
            <a:r>
              <a:rPr lang="it-IT" dirty="0" err="1"/>
              <a:t>been</a:t>
            </a:r>
            <a:r>
              <a:rPr lang="it-IT" dirty="0"/>
              <a:t> </a:t>
            </a:r>
            <a:r>
              <a:rPr lang="it-IT" dirty="0" err="1"/>
              <a:t>scaled</a:t>
            </a:r>
            <a:r>
              <a:rPr lang="it-IT" dirty="0"/>
              <a:t> down by 64.</a:t>
            </a:r>
          </a:p>
        </p:txBody>
      </p:sp>
      <p:sp>
        <p:nvSpPr>
          <p:cNvPr id="4" name="Segnaposto numero diapositiva 3">
            <a:extLst>
              <a:ext uri="{FF2B5EF4-FFF2-40B4-BE49-F238E27FC236}">
                <a16:creationId xmlns:a16="http://schemas.microsoft.com/office/drawing/2014/main" id="{3B5BE430-6FB6-490D-8127-4F13FFDDA4C8}"/>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5" name="Immagine 4">
            <a:extLst>
              <a:ext uri="{FF2B5EF4-FFF2-40B4-BE49-F238E27FC236}">
                <a16:creationId xmlns:a16="http://schemas.microsoft.com/office/drawing/2014/main" id="{CD3453FF-2FC9-4431-AE3E-CE4C7C560A8F}"/>
              </a:ext>
            </a:extLst>
          </p:cNvPr>
          <p:cNvPicPr>
            <a:picLocks noChangeAspect="1"/>
          </p:cNvPicPr>
          <p:nvPr/>
        </p:nvPicPr>
        <p:blipFill>
          <a:blip r:embed="rId2"/>
          <a:stretch>
            <a:fillRect/>
          </a:stretch>
        </p:blipFill>
        <p:spPr>
          <a:xfrm>
            <a:off x="1110119" y="3939203"/>
            <a:ext cx="10161487" cy="2297468"/>
          </a:xfrm>
          <a:prstGeom prst="rect">
            <a:avLst/>
          </a:prstGeom>
        </p:spPr>
      </p:pic>
    </p:spTree>
    <p:extLst>
      <p:ext uri="{BB962C8B-B14F-4D97-AF65-F5344CB8AC3E}">
        <p14:creationId xmlns:p14="http://schemas.microsoft.com/office/powerpoint/2010/main" val="4185104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C930A4-2288-4A24-9AB6-66270070B2EE}"/>
              </a:ext>
            </a:extLst>
          </p:cNvPr>
          <p:cNvSpPr>
            <a:spLocks noGrp="1"/>
          </p:cNvSpPr>
          <p:nvPr>
            <p:ph type="title"/>
          </p:nvPr>
        </p:nvSpPr>
        <p:spPr/>
        <p:txBody>
          <a:bodyPr/>
          <a:lstStyle/>
          <a:p>
            <a:r>
              <a:rPr lang="it-IT" dirty="0"/>
              <a:t>FIN </a:t>
            </a:r>
            <a:r>
              <a:rPr lang="it-IT" dirty="0" err="1"/>
              <a:t>handshakes</a:t>
            </a:r>
            <a:r>
              <a:rPr lang="it-IT" dirty="0"/>
              <a:t>: SSH and Telnet</a:t>
            </a:r>
            <a:endParaRPr lang="en-US" dirty="0"/>
          </a:p>
        </p:txBody>
      </p:sp>
      <p:sp>
        <p:nvSpPr>
          <p:cNvPr id="3" name="Segnaposto contenuto 2">
            <a:extLst>
              <a:ext uri="{FF2B5EF4-FFF2-40B4-BE49-F238E27FC236}">
                <a16:creationId xmlns:a16="http://schemas.microsoft.com/office/drawing/2014/main" id="{9077EF44-3791-4C57-8BD0-6BFF0D8075D8}"/>
              </a:ext>
            </a:extLst>
          </p:cNvPr>
          <p:cNvSpPr>
            <a:spLocks noGrp="1"/>
          </p:cNvSpPr>
          <p:nvPr>
            <p:ph idx="1"/>
          </p:nvPr>
        </p:nvSpPr>
        <p:spPr>
          <a:xfrm>
            <a:off x="838200" y="3884659"/>
            <a:ext cx="10515600" cy="686413"/>
          </a:xfrm>
        </p:spPr>
        <p:txBody>
          <a:bodyPr>
            <a:normAutofit fontScale="85000" lnSpcReduction="20000"/>
          </a:bodyPr>
          <a:lstStyle/>
          <a:p>
            <a:r>
              <a:rPr lang="it-IT" dirty="0"/>
              <a:t>In the </a:t>
            </a:r>
            <a:r>
              <a:rPr lang="it-IT" dirty="0" err="1"/>
              <a:t>example</a:t>
            </a:r>
            <a:r>
              <a:rPr lang="it-IT" dirty="0"/>
              <a:t> </a:t>
            </a:r>
            <a:r>
              <a:rPr lang="it-IT" dirty="0" err="1"/>
              <a:t>below</a:t>
            </a:r>
            <a:r>
              <a:rPr lang="it-IT" dirty="0"/>
              <a:t>, SSH </a:t>
            </a:r>
            <a:r>
              <a:rPr lang="it-IT" dirty="0" err="1"/>
              <a:t>performs</a:t>
            </a:r>
            <a:r>
              <a:rPr lang="it-IT" dirty="0"/>
              <a:t> </a:t>
            </a:r>
            <a:r>
              <a:rPr lang="it-IT" dirty="0" err="1"/>
              <a:t>two</a:t>
            </a:r>
            <a:r>
              <a:rPr lang="it-IT" dirty="0"/>
              <a:t> separate 2-way </a:t>
            </a:r>
            <a:r>
              <a:rPr lang="it-IT" dirty="0" err="1"/>
              <a:t>handshakes</a:t>
            </a:r>
            <a:endParaRPr lang="it-IT" dirty="0"/>
          </a:p>
          <a:p>
            <a:pPr lvl="1"/>
            <a:r>
              <a:rPr lang="it-IT" dirty="0" err="1"/>
              <a:t>Each</a:t>
            </a:r>
            <a:r>
              <a:rPr lang="it-IT" dirty="0"/>
              <a:t> FIN </a:t>
            </a:r>
            <a:r>
              <a:rPr lang="it-IT" dirty="0" err="1"/>
              <a:t>is</a:t>
            </a:r>
            <a:r>
              <a:rPr lang="it-IT" dirty="0"/>
              <a:t> </a:t>
            </a:r>
            <a:r>
              <a:rPr lang="it-IT" dirty="0" err="1"/>
              <a:t>acked</a:t>
            </a:r>
            <a:r>
              <a:rPr lang="it-IT" dirty="0"/>
              <a:t> by a </a:t>
            </a:r>
            <a:r>
              <a:rPr lang="it-IT" dirty="0" err="1"/>
              <a:t>simple</a:t>
            </a:r>
            <a:r>
              <a:rPr lang="it-IT" dirty="0"/>
              <a:t> (</a:t>
            </a:r>
            <a:r>
              <a:rPr lang="it-IT" dirty="0" err="1"/>
              <a:t>not</a:t>
            </a:r>
            <a:r>
              <a:rPr lang="it-IT" dirty="0"/>
              <a:t> FIN) ACK</a:t>
            </a:r>
          </a:p>
        </p:txBody>
      </p:sp>
      <p:sp>
        <p:nvSpPr>
          <p:cNvPr id="4" name="Segnaposto numero diapositiva 3">
            <a:extLst>
              <a:ext uri="{FF2B5EF4-FFF2-40B4-BE49-F238E27FC236}">
                <a16:creationId xmlns:a16="http://schemas.microsoft.com/office/drawing/2014/main" id="{D2BBFB1A-15C9-4E21-BFC5-FDBDB2D98769}"/>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5" name="Immagine 4">
            <a:extLst>
              <a:ext uri="{FF2B5EF4-FFF2-40B4-BE49-F238E27FC236}">
                <a16:creationId xmlns:a16="http://schemas.microsoft.com/office/drawing/2014/main" id="{FC5A2915-57B5-4825-AE0C-358F159031E7}"/>
              </a:ext>
            </a:extLst>
          </p:cNvPr>
          <p:cNvPicPr>
            <a:picLocks noChangeAspect="1"/>
          </p:cNvPicPr>
          <p:nvPr/>
        </p:nvPicPr>
        <p:blipFill>
          <a:blip r:embed="rId2"/>
          <a:stretch>
            <a:fillRect/>
          </a:stretch>
        </p:blipFill>
        <p:spPr>
          <a:xfrm>
            <a:off x="598234" y="4682593"/>
            <a:ext cx="11283209" cy="1719454"/>
          </a:xfrm>
          <a:prstGeom prst="rect">
            <a:avLst/>
          </a:prstGeom>
        </p:spPr>
      </p:pic>
      <p:sp>
        <p:nvSpPr>
          <p:cNvPr id="6" name="Segnaposto contenuto 2">
            <a:extLst>
              <a:ext uri="{FF2B5EF4-FFF2-40B4-BE49-F238E27FC236}">
                <a16:creationId xmlns:a16="http://schemas.microsoft.com/office/drawing/2014/main" id="{20A83753-25CF-4B0A-A098-F85234D0C178}"/>
              </a:ext>
            </a:extLst>
          </p:cNvPr>
          <p:cNvSpPr txBox="1">
            <a:spLocks/>
          </p:cNvSpPr>
          <p:nvPr/>
        </p:nvSpPr>
        <p:spPr>
          <a:xfrm>
            <a:off x="838200" y="1200094"/>
            <a:ext cx="10515600" cy="101080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In the </a:t>
            </a:r>
            <a:r>
              <a:rPr lang="it-IT" dirty="0" err="1"/>
              <a:t>example</a:t>
            </a:r>
            <a:r>
              <a:rPr lang="it-IT" dirty="0"/>
              <a:t> </a:t>
            </a:r>
            <a:r>
              <a:rPr lang="it-IT" dirty="0" err="1"/>
              <a:t>below</a:t>
            </a:r>
            <a:r>
              <a:rPr lang="it-IT" dirty="0"/>
              <a:t>, Telnet </a:t>
            </a:r>
            <a:r>
              <a:rPr lang="it-IT" dirty="0" err="1"/>
              <a:t>performs</a:t>
            </a:r>
            <a:r>
              <a:rPr lang="it-IT" dirty="0"/>
              <a:t> a 3-way </a:t>
            </a:r>
            <a:r>
              <a:rPr lang="it-IT" dirty="0" err="1"/>
              <a:t>handsake</a:t>
            </a:r>
            <a:endParaRPr lang="it-IT" dirty="0"/>
          </a:p>
          <a:p>
            <a:pPr lvl="1"/>
            <a:r>
              <a:rPr lang="en-US" dirty="0"/>
              <a:t>The first FIN is labelled FIN ACK by </a:t>
            </a:r>
            <a:r>
              <a:rPr lang="en-US" dirty="0" err="1"/>
              <a:t>wireshark</a:t>
            </a:r>
            <a:r>
              <a:rPr lang="en-US" dirty="0"/>
              <a:t> as it (redundantly) acknowledges the last segment sent in the opposite direction </a:t>
            </a:r>
          </a:p>
          <a:p>
            <a:pPr lvl="1"/>
            <a:r>
              <a:rPr lang="en-US" dirty="0"/>
              <a:t>The second FIN also labelled as FIN ACK, acknowledges the previous FIN </a:t>
            </a:r>
          </a:p>
        </p:txBody>
      </p:sp>
      <p:pic>
        <p:nvPicPr>
          <p:cNvPr id="7" name="Immagine 6">
            <a:extLst>
              <a:ext uri="{FF2B5EF4-FFF2-40B4-BE49-F238E27FC236}">
                <a16:creationId xmlns:a16="http://schemas.microsoft.com/office/drawing/2014/main" id="{C5B8F28B-0D86-4838-92EB-7989EA64C3FF}"/>
              </a:ext>
            </a:extLst>
          </p:cNvPr>
          <p:cNvPicPr>
            <a:picLocks noChangeAspect="1"/>
          </p:cNvPicPr>
          <p:nvPr/>
        </p:nvPicPr>
        <p:blipFill>
          <a:blip r:embed="rId3"/>
          <a:stretch>
            <a:fillRect/>
          </a:stretch>
        </p:blipFill>
        <p:spPr>
          <a:xfrm>
            <a:off x="598234" y="2210902"/>
            <a:ext cx="11283209" cy="1607072"/>
          </a:xfrm>
          <a:prstGeom prst="rect">
            <a:avLst/>
          </a:prstGeom>
        </p:spPr>
      </p:pic>
    </p:spTree>
    <p:extLst>
      <p:ext uri="{BB962C8B-B14F-4D97-AF65-F5344CB8AC3E}">
        <p14:creationId xmlns:p14="http://schemas.microsoft.com/office/powerpoint/2010/main" val="179389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BC7691-223C-43F4-ADE6-3AC7EA3035DD}"/>
              </a:ext>
            </a:extLst>
          </p:cNvPr>
          <p:cNvSpPr>
            <a:spLocks noGrp="1"/>
          </p:cNvSpPr>
          <p:nvPr>
            <p:ph type="title"/>
          </p:nvPr>
        </p:nvSpPr>
        <p:spPr/>
        <p:txBody>
          <a:bodyPr/>
          <a:lstStyle/>
          <a:p>
            <a:r>
              <a:rPr lang="it-IT" dirty="0"/>
              <a:t>Connection </a:t>
            </a:r>
            <a:r>
              <a:rPr lang="it-IT" dirty="0" err="1"/>
              <a:t>established</a:t>
            </a:r>
            <a:endParaRPr lang="en-US" dirty="0"/>
          </a:p>
        </p:txBody>
      </p:sp>
      <p:sp>
        <p:nvSpPr>
          <p:cNvPr id="3" name="Segnaposto testo 2">
            <a:extLst>
              <a:ext uri="{FF2B5EF4-FFF2-40B4-BE49-F238E27FC236}">
                <a16:creationId xmlns:a16="http://schemas.microsoft.com/office/drawing/2014/main" id="{27E0E676-1E78-4FBD-AE26-21351BC26059}"/>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9254313-8067-4BCE-95A7-BF8ED7441820}"/>
              </a:ext>
            </a:extLst>
          </p:cNvPr>
          <p:cNvSpPr>
            <a:spLocks noGrp="1"/>
          </p:cNvSpPr>
          <p:nvPr>
            <p:ph type="sldNum" sz="quarter" idx="12"/>
          </p:nvPr>
        </p:nvSpPr>
        <p:spPr/>
        <p:txBody>
          <a:bodyPr/>
          <a:lstStyle/>
          <a:p>
            <a:fld id="{48F63A3B-78C7-47BE-AE5E-E10140E04643}" type="slidenum">
              <a:rPr lang="en-US" smtClean="0"/>
              <a:t>18</a:t>
            </a:fld>
            <a:endParaRPr lang="en-US" dirty="0"/>
          </a:p>
        </p:txBody>
      </p:sp>
    </p:spTree>
    <p:extLst>
      <p:ext uri="{BB962C8B-B14F-4D97-AF65-F5344CB8AC3E}">
        <p14:creationId xmlns:p14="http://schemas.microsoft.com/office/powerpoint/2010/main" val="1888943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it-IT" dirty="0"/>
              <a:t>Connection established</a:t>
            </a:r>
          </a:p>
        </p:txBody>
      </p:sp>
      <p:sp>
        <p:nvSpPr>
          <p:cNvPr id="23555" name="Rectangle 3"/>
          <p:cNvSpPr>
            <a:spLocks noGrp="1" noChangeArrowheads="1"/>
          </p:cNvSpPr>
          <p:nvPr>
            <p:ph type="body" idx="1"/>
          </p:nvPr>
        </p:nvSpPr>
        <p:spPr/>
        <p:txBody>
          <a:bodyPr/>
          <a:lstStyle/>
          <a:p>
            <a:r>
              <a:rPr lang="en-US" altLang="it-IT" dirty="0"/>
              <a:t>TCP is complex. It is often preferable to read the «source» documents, i.e. RFCs:</a:t>
            </a:r>
          </a:p>
          <a:p>
            <a:pPr lvl="1"/>
            <a:r>
              <a:rPr lang="en-US" altLang="it-IT" dirty="0">
                <a:hlinkClick r:id="rId2"/>
              </a:rPr>
              <a:t>RFC 7414</a:t>
            </a:r>
            <a:r>
              <a:rPr lang="en-US" altLang="it-IT" dirty="0"/>
              <a:t> - A Roadmap for Transmission Control Protocol (TCP) Specification Documents</a:t>
            </a:r>
          </a:p>
          <a:p>
            <a:pPr lvl="1"/>
            <a:r>
              <a:rPr lang="en-US" altLang="it-IT" dirty="0">
                <a:hlinkClick r:id="rId3"/>
              </a:rPr>
              <a:t>RFC 6582</a:t>
            </a:r>
            <a:r>
              <a:rPr lang="en-US" altLang="it-IT" dirty="0"/>
              <a:t> - TCP </a:t>
            </a:r>
            <a:r>
              <a:rPr lang="en-US" altLang="it-IT" dirty="0" err="1"/>
              <a:t>NewReno</a:t>
            </a:r>
            <a:r>
              <a:rPr lang="en-US" altLang="it-IT" dirty="0"/>
              <a:t> Congestion Control</a:t>
            </a:r>
            <a:endParaRPr lang="en-US" altLang="it-IT" dirty="0">
              <a:hlinkClick r:id="rId3"/>
            </a:endParaRPr>
          </a:p>
          <a:p>
            <a:pPr lvl="1"/>
            <a:r>
              <a:rPr lang="en-US" altLang="it-IT" dirty="0">
                <a:hlinkClick r:id="rId4"/>
              </a:rPr>
              <a:t>RFC 6298</a:t>
            </a:r>
            <a:r>
              <a:rPr lang="en-US" altLang="it-IT" dirty="0"/>
              <a:t> - Computing TCP's Retransmission Timer</a:t>
            </a:r>
          </a:p>
          <a:p>
            <a:pPr lvl="1"/>
            <a:r>
              <a:rPr lang="en-US" altLang="it-IT" dirty="0">
                <a:hlinkClick r:id="rId3"/>
              </a:rPr>
              <a:t>RFC 5681</a:t>
            </a:r>
            <a:r>
              <a:rPr lang="en-US" altLang="it-IT" dirty="0"/>
              <a:t> - TCP Congestion Control</a:t>
            </a:r>
          </a:p>
          <a:p>
            <a:pPr lvl="1"/>
            <a:r>
              <a:rPr lang="en-US" altLang="it-IT" dirty="0">
                <a:hlinkClick r:id="rId5"/>
              </a:rPr>
              <a:t>RFC 2018</a:t>
            </a:r>
            <a:r>
              <a:rPr lang="en-US" altLang="it-IT" dirty="0"/>
              <a:t> - TCP Selective Acknowledgment Options</a:t>
            </a:r>
          </a:p>
          <a:p>
            <a:pPr lvl="1"/>
            <a:r>
              <a:rPr lang="en-US" altLang="it-IT" dirty="0">
                <a:hlinkClick r:id="rId6"/>
              </a:rPr>
              <a:t>RFC 793</a:t>
            </a:r>
            <a:r>
              <a:rPr lang="en-US" altLang="it-IT" dirty="0"/>
              <a:t>   - TCP</a:t>
            </a:r>
          </a:p>
          <a:p>
            <a:r>
              <a:rPr lang="en-US" altLang="it-IT" dirty="0"/>
              <a:t>Implementations are rarely strictly compliant</a:t>
            </a:r>
          </a:p>
          <a:p>
            <a:pPr lvl="1"/>
            <a:r>
              <a:rPr lang="en-US" altLang="it-IT" dirty="0"/>
              <a:t>See for Linux</a:t>
            </a:r>
          </a:p>
          <a:p>
            <a:pPr lvl="2"/>
            <a:r>
              <a:rPr lang="en-US" altLang="it-IT" dirty="0">
                <a:hlinkClick r:id="rId7"/>
              </a:rPr>
              <a:t>http://www.cs.helsinki.fi/research/iwtcp/papers/linuxtcp.pdf</a:t>
            </a:r>
            <a:endParaRPr lang="en-US" altLang="it-IT" dirty="0"/>
          </a:p>
        </p:txBody>
      </p:sp>
      <p:sp>
        <p:nvSpPr>
          <p:cNvPr id="2" name="Segnaposto numero diapositiva 1"/>
          <p:cNvSpPr>
            <a:spLocks noGrp="1"/>
          </p:cNvSpPr>
          <p:nvPr>
            <p:ph type="sldNum" sz="quarter" idx="12"/>
          </p:nvPr>
        </p:nvSpPr>
        <p:spPr/>
        <p:txBody>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181278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it-IT" dirty="0"/>
              <a:t>TCP (Transmission Control Protocol)</a:t>
            </a:r>
          </a:p>
        </p:txBody>
      </p:sp>
      <p:sp>
        <p:nvSpPr>
          <p:cNvPr id="11267" name="Rectangle 3"/>
          <p:cNvSpPr>
            <a:spLocks noGrp="1" noChangeArrowheads="1"/>
          </p:cNvSpPr>
          <p:nvPr>
            <p:ph type="body" idx="1"/>
          </p:nvPr>
        </p:nvSpPr>
        <p:spPr/>
        <p:txBody>
          <a:bodyPr>
            <a:normAutofit fontScale="77500" lnSpcReduction="20000"/>
          </a:bodyPr>
          <a:lstStyle/>
          <a:p>
            <a:r>
              <a:rPr lang="en-US" altLang="it-IT" dirty="0"/>
              <a:t>Much more complex than UDP, as it must offer a connection oriented and reliable service at Transport layer, starting from the datagram service offered by IP.</a:t>
            </a:r>
          </a:p>
          <a:p>
            <a:pPr lvl="1"/>
            <a:r>
              <a:rPr lang="en-US" altLang="it-IT" dirty="0"/>
              <a:t>Data are seen as a flow of bytes, although organized by TCP in packets called “segments”</a:t>
            </a:r>
          </a:p>
          <a:p>
            <a:r>
              <a:rPr lang="en-US" altLang="it-IT" dirty="0"/>
              <a:t>Services offered</a:t>
            </a:r>
          </a:p>
          <a:p>
            <a:pPr lvl="1"/>
            <a:r>
              <a:rPr lang="en-US" altLang="it-IT" dirty="0"/>
              <a:t>Multiplexing (by TCP ports) </a:t>
            </a:r>
          </a:p>
          <a:p>
            <a:pPr lvl="1"/>
            <a:r>
              <a:rPr lang="en-US" altLang="it-IT" dirty="0"/>
              <a:t>Error detection (checksum)</a:t>
            </a:r>
          </a:p>
          <a:p>
            <a:pPr lvl="1"/>
            <a:r>
              <a:rPr lang="en-US" altLang="it-IT" dirty="0"/>
              <a:t>Ordered data delivery</a:t>
            </a:r>
          </a:p>
          <a:p>
            <a:pPr lvl="1"/>
            <a:r>
              <a:rPr lang="en-US" altLang="it-IT" dirty="0"/>
              <a:t>Loss recovery (ARQ, automatic Repeat Request)</a:t>
            </a:r>
          </a:p>
          <a:p>
            <a:pPr lvl="1"/>
            <a:r>
              <a:rPr lang="en-US" altLang="it-IT" dirty="0"/>
              <a:t>Flow control</a:t>
            </a:r>
          </a:p>
          <a:p>
            <a:pPr lvl="2"/>
            <a:r>
              <a:rPr lang="en-US" altLang="it-IT" dirty="0"/>
              <a:t>Not to overload the receiver</a:t>
            </a:r>
          </a:p>
          <a:p>
            <a:pPr lvl="1"/>
            <a:r>
              <a:rPr lang="en-US" altLang="it-IT" dirty="0"/>
              <a:t>Congestion control</a:t>
            </a:r>
          </a:p>
          <a:p>
            <a:pPr lvl="2"/>
            <a:r>
              <a:rPr lang="en-US" altLang="it-IT" dirty="0"/>
              <a:t>Not to congest the network</a:t>
            </a:r>
          </a:p>
          <a:p>
            <a:pPr lvl="2"/>
            <a:r>
              <a:rPr lang="en-US" altLang="it-IT" dirty="0"/>
              <a:t>Decentralized, feedback based</a:t>
            </a:r>
          </a:p>
          <a:p>
            <a:r>
              <a:rPr lang="en-US" altLang="it-IT" dirty="0"/>
              <a:t>To know more:</a:t>
            </a:r>
          </a:p>
          <a:p>
            <a:pPr lvl="1"/>
            <a:r>
              <a:rPr lang="en-US" altLang="it-IT" dirty="0">
                <a:hlinkClick r:id="rId2"/>
              </a:rPr>
              <a:t>RFC 5681</a:t>
            </a:r>
            <a:r>
              <a:rPr lang="en-US" altLang="it-IT" dirty="0"/>
              <a:t> (</a:t>
            </a:r>
            <a:r>
              <a:rPr lang="en-US" altLang="it-IT" dirty="0" err="1"/>
              <a:t>NewReno</a:t>
            </a:r>
            <a:r>
              <a:rPr lang="en-US" altLang="it-IT" dirty="0"/>
              <a:t>)</a:t>
            </a:r>
          </a:p>
          <a:p>
            <a:pPr lvl="1"/>
            <a:r>
              <a:rPr lang="en-US" altLang="it-IT" dirty="0">
                <a:hlinkClick r:id="rId3"/>
              </a:rPr>
              <a:t>http://en.wikipedia.org/wiki/Transmission_Control_Protocol</a:t>
            </a:r>
            <a:endParaRPr lang="en-US" altLang="it-IT" dirty="0"/>
          </a:p>
          <a:p>
            <a:pPr lvl="1"/>
            <a:r>
              <a:rPr lang="en-US" altLang="it-IT" dirty="0">
                <a:hlinkClick r:id="rId4"/>
              </a:rPr>
              <a:t>http://condor.depaul.edu/~jkristof/technotes/tcp.html</a:t>
            </a:r>
            <a:r>
              <a:rPr lang="en-US" altLang="it-IT" dirty="0"/>
              <a:t> (</a:t>
            </a:r>
            <a:r>
              <a:rPr lang="en-US" altLang="it-IT" dirty="0" err="1"/>
              <a:t>ottimo</a:t>
            </a:r>
            <a:r>
              <a:rPr lang="en-US" altLang="it-IT" dirty="0"/>
              <a:t> e molto </a:t>
            </a:r>
            <a:r>
              <a:rPr lang="en-US" altLang="it-IT" dirty="0" err="1"/>
              <a:t>conciso</a:t>
            </a:r>
            <a:r>
              <a:rPr lang="en-US" altLang="it-IT" dirty="0"/>
              <a:t> tutorial)</a:t>
            </a:r>
          </a:p>
        </p:txBody>
      </p:sp>
      <p:sp>
        <p:nvSpPr>
          <p:cNvPr id="2" name="Segnaposto numero diapositiva 1"/>
          <p:cNvSpPr>
            <a:spLocks noGrp="1"/>
          </p:cNvSpPr>
          <p:nvPr>
            <p:ph type="sldNum" sz="quarter" idx="12"/>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715064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title"/>
          </p:nvPr>
        </p:nvSpPr>
        <p:spPr/>
        <p:txBody>
          <a:bodyPr/>
          <a:lstStyle/>
          <a:p>
            <a:r>
              <a:rPr lang="en-US" altLang="it-IT"/>
              <a:t>TCP Flow &amp; Congestion Control</a:t>
            </a:r>
          </a:p>
        </p:txBody>
      </p:sp>
      <p:sp>
        <p:nvSpPr>
          <p:cNvPr id="24579" name="Rectangle 6"/>
          <p:cNvSpPr>
            <a:spLocks noGrp="1" noChangeArrowheads="1"/>
          </p:cNvSpPr>
          <p:nvPr>
            <p:ph type="body" idx="1"/>
          </p:nvPr>
        </p:nvSpPr>
        <p:spPr>
          <a:xfrm>
            <a:off x="838200" y="1328057"/>
            <a:ext cx="10515600" cy="1114060"/>
          </a:xfrm>
        </p:spPr>
        <p:txBody>
          <a:bodyPr>
            <a:normAutofit fontScale="77500" lnSpcReduction="20000"/>
          </a:bodyPr>
          <a:lstStyle/>
          <a:p>
            <a:r>
              <a:rPr lang="en-US" altLang="it-IT" dirty="0"/>
              <a:t>(a) A fast network feeding a low capacity receiver. (need of a flow control, rwnd window))</a:t>
            </a:r>
          </a:p>
          <a:p>
            <a:r>
              <a:rPr lang="en-US" altLang="it-IT" dirty="0"/>
              <a:t>(b) A slow network feeding a high-capacity receiver. (need of a congestion control, cwnd window)</a:t>
            </a:r>
          </a:p>
        </p:txBody>
      </p:sp>
      <p:sp>
        <p:nvSpPr>
          <p:cNvPr id="2" name="Segnaposto numero diapositiva 1"/>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24580" name="Picture 4" descr="6-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3395" y="2149842"/>
            <a:ext cx="5625209" cy="4206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9662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olo 1"/>
          <p:cNvSpPr>
            <a:spLocks noGrp="1"/>
          </p:cNvSpPr>
          <p:nvPr>
            <p:ph type="title"/>
          </p:nvPr>
        </p:nvSpPr>
        <p:spPr/>
        <p:txBody>
          <a:bodyPr/>
          <a:lstStyle/>
          <a:p>
            <a:r>
              <a:rPr lang="it-IT" altLang="it-IT" dirty="0"/>
              <a:t>Windows &amp; </a:t>
            </a:r>
            <a:r>
              <a:rPr lang="it-IT" altLang="it-IT" dirty="0" err="1"/>
              <a:t>Tx</a:t>
            </a:r>
            <a:r>
              <a:rPr lang="it-IT" altLang="it-IT" dirty="0"/>
              <a:t>-rate</a:t>
            </a:r>
          </a:p>
        </p:txBody>
      </p:sp>
      <p:sp>
        <p:nvSpPr>
          <p:cNvPr id="3" name="Segnaposto contenuto 2"/>
          <p:cNvSpPr>
            <a:spLocks noGrp="1"/>
          </p:cNvSpPr>
          <p:nvPr>
            <p:ph idx="1"/>
          </p:nvPr>
        </p:nvSpPr>
        <p:spPr/>
        <p:txBody>
          <a:bodyPr>
            <a:normAutofit fontScale="92500" lnSpcReduction="10000"/>
          </a:bodyPr>
          <a:lstStyle/>
          <a:p>
            <a:pPr>
              <a:defRPr/>
            </a:pPr>
            <a:r>
              <a:rPr lang="en-US" dirty="0"/>
              <a:t>W (in segments) is the max number of segments that can be sent after the last confirmed.</a:t>
            </a:r>
          </a:p>
          <a:p>
            <a:pPr lvl="1">
              <a:defRPr/>
            </a:pPr>
            <a:r>
              <a:rPr lang="en-US" dirty="0"/>
              <a:t>It represents the max number of segments “in flight” (sent but not </a:t>
            </a:r>
            <a:r>
              <a:rPr lang="en-US" dirty="0" err="1"/>
              <a:t>ACKed</a:t>
            </a:r>
            <a:r>
              <a:rPr lang="en-US" dirty="0"/>
              <a:t> yet)</a:t>
            </a:r>
          </a:p>
          <a:p>
            <a:pPr>
              <a:defRPr/>
            </a:pPr>
            <a:r>
              <a:rPr lang="en-US" dirty="0"/>
              <a:t>W=1 </a:t>
            </a:r>
          </a:p>
          <a:p>
            <a:pPr lvl="1">
              <a:defRPr/>
            </a:pPr>
            <a:r>
              <a:rPr lang="en-US" dirty="0"/>
              <a:t>One segment is sent, the next is blocked until the ACK arrives, and so on (sliding window of dimension 1). The </a:t>
            </a:r>
            <a:r>
              <a:rPr lang="en-US" dirty="0" err="1"/>
              <a:t>Tx</a:t>
            </a:r>
            <a:r>
              <a:rPr lang="en-US" dirty="0"/>
              <a:t>-rate is equal to 1 segment per RTT, usually to low.</a:t>
            </a:r>
          </a:p>
          <a:p>
            <a:pPr>
              <a:defRPr/>
            </a:pPr>
            <a:r>
              <a:rPr lang="en-US" dirty="0"/>
              <a:t>W&gt;1 </a:t>
            </a:r>
          </a:p>
          <a:p>
            <a:pPr lvl="1">
              <a:defRPr/>
            </a:pPr>
            <a:r>
              <a:rPr lang="en-US" dirty="0"/>
              <a:t>W segments are sent; at the arrival of the first ACK the next is sent, and so on, (sliding window of dimension W).</a:t>
            </a:r>
          </a:p>
          <a:p>
            <a:pPr lvl="1">
              <a:defRPr/>
            </a:pPr>
            <a:r>
              <a:rPr lang="en-US" dirty="0" err="1"/>
              <a:t>Tx</a:t>
            </a:r>
            <a:r>
              <a:rPr lang="en-US" dirty="0"/>
              <a:t>(bit/s)=W(in bit)/RTT(s)</a:t>
            </a:r>
          </a:p>
          <a:p>
            <a:pPr>
              <a:defRPr/>
            </a:pPr>
            <a:r>
              <a:rPr lang="en-US" dirty="0"/>
              <a:t>To have </a:t>
            </a:r>
            <a:r>
              <a:rPr lang="en-US" dirty="0" err="1"/>
              <a:t>Tx</a:t>
            </a:r>
            <a:r>
              <a:rPr lang="en-US" dirty="0"/>
              <a:t> = </a:t>
            </a:r>
            <a:r>
              <a:rPr lang="en-US" dirty="0" err="1"/>
              <a:t>bandwidth_available</a:t>
            </a:r>
            <a:r>
              <a:rPr lang="en-US" dirty="0"/>
              <a:t>, the window must be equal to the bandwidth delay product (BDP)</a:t>
            </a:r>
          </a:p>
          <a:p>
            <a:pPr lvl="1">
              <a:defRPr/>
            </a:pPr>
            <a:r>
              <a:rPr lang="en-US" dirty="0"/>
              <a:t>W=B*RTT</a:t>
            </a:r>
          </a:p>
        </p:txBody>
      </p:sp>
      <p:sp>
        <p:nvSpPr>
          <p:cNvPr id="2" name="Segnaposto numero diapositiva 1"/>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3343579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olo 1"/>
          <p:cNvSpPr>
            <a:spLocks noGrp="1"/>
          </p:cNvSpPr>
          <p:nvPr>
            <p:ph type="title"/>
          </p:nvPr>
        </p:nvSpPr>
        <p:spPr/>
        <p:txBody>
          <a:bodyPr/>
          <a:lstStyle/>
          <a:p>
            <a:r>
              <a:rPr lang="it-IT" altLang="it-IT" dirty="0"/>
              <a:t>Windows &amp; </a:t>
            </a:r>
            <a:r>
              <a:rPr lang="it-IT" altLang="it-IT" dirty="0" err="1"/>
              <a:t>Tx</a:t>
            </a:r>
            <a:r>
              <a:rPr lang="it-IT" altLang="it-IT" dirty="0"/>
              <a:t>-rate</a:t>
            </a:r>
          </a:p>
        </p:txBody>
      </p:sp>
      <p:sp>
        <p:nvSpPr>
          <p:cNvPr id="3" name="Segnaposto contenuto 2"/>
          <p:cNvSpPr>
            <a:spLocks noGrp="1"/>
          </p:cNvSpPr>
          <p:nvPr>
            <p:ph idx="1"/>
          </p:nvPr>
        </p:nvSpPr>
        <p:spPr/>
        <p:txBody>
          <a:bodyPr/>
          <a:lstStyle/>
          <a:p>
            <a:r>
              <a:rPr lang="en-US" dirty="0"/>
              <a:t>W=min(</a:t>
            </a:r>
            <a:r>
              <a:rPr lang="en-US" dirty="0" err="1"/>
              <a:t>cwnd,rwnd</a:t>
            </a:r>
            <a:r>
              <a:rPr lang="en-US" dirty="0"/>
              <a:t>)</a:t>
            </a:r>
          </a:p>
          <a:p>
            <a:r>
              <a:rPr lang="en-US" dirty="0"/>
              <a:t>Thus</a:t>
            </a:r>
          </a:p>
          <a:p>
            <a:pPr lvl="1"/>
            <a:r>
              <a:rPr lang="en-US" dirty="0" err="1"/>
              <a:t>Tx</a:t>
            </a:r>
            <a:r>
              <a:rPr lang="en-US" dirty="0"/>
              <a:t>=min(</a:t>
            </a:r>
            <a:r>
              <a:rPr lang="en-US" dirty="0" err="1"/>
              <a:t>cwnd</a:t>
            </a:r>
            <a:r>
              <a:rPr lang="en-US" dirty="0"/>
              <a:t>/</a:t>
            </a:r>
            <a:r>
              <a:rPr lang="en-US" dirty="0" err="1"/>
              <a:t>RTT,rwnd</a:t>
            </a:r>
            <a:r>
              <a:rPr lang="en-US" dirty="0"/>
              <a:t>/RTT)</a:t>
            </a:r>
          </a:p>
          <a:p>
            <a:r>
              <a:rPr lang="en-US" dirty="0" err="1"/>
              <a:t>cwnd</a:t>
            </a:r>
            <a:r>
              <a:rPr lang="en-US" dirty="0"/>
              <a:t>/RTT is the max </a:t>
            </a:r>
            <a:r>
              <a:rPr lang="en-US" dirty="0" err="1"/>
              <a:t>Tx</a:t>
            </a:r>
            <a:r>
              <a:rPr lang="en-US" dirty="0"/>
              <a:t>-rate allowed by the congestion control</a:t>
            </a:r>
          </a:p>
          <a:p>
            <a:r>
              <a:rPr lang="en-US" dirty="0"/>
              <a:t>rwnd/RTT is the max Rx-rate allowed by the flow control</a:t>
            </a:r>
          </a:p>
          <a:p>
            <a:r>
              <a:rPr lang="en-US" dirty="0"/>
              <a:t>The </a:t>
            </a:r>
            <a:r>
              <a:rPr lang="en-US" dirty="0" err="1"/>
              <a:t>Tx</a:t>
            </a:r>
            <a:r>
              <a:rPr lang="en-US" dirty="0"/>
              <a:t>-rate can be limited either by the congestion or the flow control</a:t>
            </a:r>
          </a:p>
          <a:p>
            <a:r>
              <a:rPr lang="en-US" dirty="0"/>
              <a:t>Both cwnd and rwnd change with time</a:t>
            </a:r>
          </a:p>
        </p:txBody>
      </p:sp>
      <p:sp>
        <p:nvSpPr>
          <p:cNvPr id="2" name="Segnaposto numero diapositiva 1"/>
          <p:cNvSpPr>
            <a:spLocks noGrp="1"/>
          </p:cNvSpPr>
          <p:nvPr>
            <p:ph type="sldNum" sz="quarter" idx="12"/>
          </p:nvPr>
        </p:nvSpPr>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1498312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it-IT" altLang="it-IT" dirty="0"/>
              <a:t>Flow control</a:t>
            </a:r>
          </a:p>
        </p:txBody>
      </p:sp>
      <p:sp>
        <p:nvSpPr>
          <p:cNvPr id="27651" name="Rectangle 3"/>
          <p:cNvSpPr>
            <a:spLocks noGrp="1" noChangeArrowheads="1"/>
          </p:cNvSpPr>
          <p:nvPr>
            <p:ph type="body" idx="1"/>
          </p:nvPr>
        </p:nvSpPr>
        <p:spPr/>
        <p:txBody>
          <a:bodyPr/>
          <a:lstStyle/>
          <a:p>
            <a:r>
              <a:rPr lang="en-US" altLang="it-IT" dirty="0"/>
              <a:t>Receiver window (rwnd; alias «advertised window», or «window»)</a:t>
            </a:r>
          </a:p>
          <a:p>
            <a:pPr lvl="1"/>
            <a:r>
              <a:rPr lang="en-US" altLang="it-IT" dirty="0"/>
              <a:t>It represents the amount of new data (i.e. not </a:t>
            </a:r>
            <a:r>
              <a:rPr lang="en-US" altLang="it-IT" dirty="0" err="1"/>
              <a:t>acked</a:t>
            </a:r>
            <a:r>
              <a:rPr lang="en-US" altLang="it-IT" dirty="0"/>
              <a:t> yet) that can be sent to the destination</a:t>
            </a:r>
          </a:p>
          <a:p>
            <a:pPr lvl="1"/>
            <a:r>
              <a:rPr lang="en-US" altLang="it-IT" dirty="0"/>
              <a:t>It is sent back by the destination to the sender</a:t>
            </a:r>
          </a:p>
          <a:p>
            <a:pPr lvl="1"/>
            <a:r>
              <a:rPr lang="en-US" altLang="it-IT" dirty="0"/>
              <a:t>=0 means that the sender must stop transmission</a:t>
            </a:r>
          </a:p>
          <a:p>
            <a:pPr lvl="1"/>
            <a:r>
              <a:rPr lang="en-US" altLang="it-IT" dirty="0"/>
              <a:t>It is by default given in bytes, and as in there are only 2 B devoted to it in the TCP header, the maximum is 64kiB, which is too low if the BDP is high.</a:t>
            </a:r>
          </a:p>
          <a:p>
            <a:pPr lvl="1"/>
            <a:r>
              <a:rPr lang="en-US" altLang="it-IT" dirty="0"/>
              <a:t>By means of the </a:t>
            </a:r>
            <a:r>
              <a:rPr lang="en-US" altLang="it-IT" dirty="0">
                <a:hlinkClick r:id="rId2" tooltip="TCP window scale option"/>
              </a:rPr>
              <a:t>TCP window scale option</a:t>
            </a:r>
            <a:r>
              <a:rPr lang="en-US" altLang="it-IT" dirty="0"/>
              <a:t> it may be given in multiple of bytes.</a:t>
            </a:r>
          </a:p>
          <a:p>
            <a:pPr lvl="2"/>
            <a:r>
              <a:rPr lang="en-US" altLang="it-IT" dirty="0"/>
              <a:t>Essential with long RTT and/or large bandwidth </a:t>
            </a:r>
          </a:p>
          <a:p>
            <a:pPr lvl="2"/>
            <a:r>
              <a:rPr lang="en-US" altLang="it-IT" dirty="0"/>
              <a:t>This option is enabled by default in Linux</a:t>
            </a:r>
          </a:p>
        </p:txBody>
      </p:sp>
      <p:sp>
        <p:nvSpPr>
          <p:cNvPr id="2" name="Segnaposto numero diapositiva 1"/>
          <p:cNvSpPr>
            <a:spLocks noGrp="1"/>
          </p:cNvSpPr>
          <p:nvPr>
            <p:ph type="sldNum" sz="quarter" idx="12"/>
          </p:nvPr>
        </p:nvSpPr>
        <p:spPr/>
        <p:txBody>
          <a:bodyPr/>
          <a:lstStyle/>
          <a:p>
            <a:fld id="{48F63A3B-78C7-47BE-AE5E-E10140E04643}" type="slidenum">
              <a:rPr lang="en-US" smtClean="0"/>
              <a:pPr/>
              <a:t>23</a:t>
            </a:fld>
            <a:endParaRPr lang="en-US" dirty="0"/>
          </a:p>
        </p:txBody>
      </p:sp>
    </p:spTree>
    <p:extLst>
      <p:ext uri="{BB962C8B-B14F-4D97-AF65-F5344CB8AC3E}">
        <p14:creationId xmlns:p14="http://schemas.microsoft.com/office/powerpoint/2010/main" val="3561637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it-IT"/>
              <a:t>TCP Transmission Policy</a:t>
            </a:r>
          </a:p>
        </p:txBody>
      </p:sp>
      <p:sp>
        <p:nvSpPr>
          <p:cNvPr id="28675" name="Rectangle 3"/>
          <p:cNvSpPr>
            <a:spLocks noGrp="1" noChangeArrowheads="1"/>
          </p:cNvSpPr>
          <p:nvPr>
            <p:ph type="body" idx="1"/>
          </p:nvPr>
        </p:nvSpPr>
        <p:spPr>
          <a:xfrm>
            <a:off x="1524000" y="6356350"/>
            <a:ext cx="9144000" cy="501650"/>
          </a:xfrm>
        </p:spPr>
        <p:txBody>
          <a:bodyPr/>
          <a:lstStyle/>
          <a:p>
            <a:pPr algn="ctr" eaLnBrk="1" hangingPunct="1">
              <a:buFontTx/>
              <a:buNone/>
            </a:pPr>
            <a:r>
              <a:rPr lang="en-US" altLang="it-IT" dirty="0"/>
              <a:t>Advertised window (o rwnd) management in TCP.</a:t>
            </a:r>
          </a:p>
        </p:txBody>
      </p:sp>
      <p:pic>
        <p:nvPicPr>
          <p:cNvPr id="28676" name="Picture 4" descr="6-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2013" y="1093789"/>
            <a:ext cx="5535612"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egnaposto numero diapositiva 1"/>
          <p:cNvSpPr>
            <a:spLocks noGrp="1"/>
          </p:cNvSpPr>
          <p:nvPr>
            <p:ph type="sldNum" sz="quarter" idx="12"/>
          </p:nvPr>
        </p:nvSpPr>
        <p:spPr/>
        <p:txBody>
          <a:bodyPr/>
          <a:lstStyle/>
          <a:p>
            <a:fld id="{48F63A3B-78C7-47BE-AE5E-E10140E04643}" type="slidenum">
              <a:rPr lang="en-US" smtClean="0"/>
              <a:t>24</a:t>
            </a:fld>
            <a:endParaRPr lang="en-US" dirty="0"/>
          </a:p>
        </p:txBody>
      </p:sp>
    </p:spTree>
    <p:extLst>
      <p:ext uri="{BB962C8B-B14F-4D97-AF65-F5344CB8AC3E}">
        <p14:creationId xmlns:p14="http://schemas.microsoft.com/office/powerpoint/2010/main" val="3387978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it-IT"/>
              <a:t>Segment losses</a:t>
            </a:r>
            <a:endParaRPr lang="en-US" altLang="it-IT" dirty="0"/>
          </a:p>
        </p:txBody>
      </p:sp>
      <p:sp>
        <p:nvSpPr>
          <p:cNvPr id="29699" name="Rectangle 3"/>
          <p:cNvSpPr>
            <a:spLocks noGrp="1" noChangeArrowheads="1"/>
          </p:cNvSpPr>
          <p:nvPr>
            <p:ph type="body" idx="1"/>
          </p:nvPr>
        </p:nvSpPr>
        <p:spPr/>
        <p:txBody>
          <a:bodyPr/>
          <a:lstStyle/>
          <a:p>
            <a:r>
              <a:rPr lang="en-US" altLang="it-IT" dirty="0"/>
              <a:t>The first not-</a:t>
            </a:r>
            <a:r>
              <a:rPr lang="en-US" altLang="it-IT" dirty="0" err="1"/>
              <a:t>acked</a:t>
            </a:r>
            <a:r>
              <a:rPr lang="en-US" altLang="it-IT" dirty="0"/>
              <a:t> segment is assumed lost if:</a:t>
            </a:r>
          </a:p>
          <a:p>
            <a:pPr lvl="1"/>
            <a:r>
              <a:rPr lang="en-US" altLang="it-IT" dirty="0"/>
              <a:t>the RTO (Retransmission Time Out) has fired</a:t>
            </a:r>
          </a:p>
          <a:p>
            <a:pPr lvl="2"/>
            <a:r>
              <a:rPr lang="en-US" altLang="it-IT" dirty="0"/>
              <a:t>Fresh (not duplicated) ACK have not arrived for a period longer than RTO (calculated dynamically on the basis of RTT estimates)</a:t>
            </a:r>
          </a:p>
          <a:p>
            <a:pPr lvl="2"/>
            <a:r>
              <a:rPr lang="en-US" altLang="it-IT" dirty="0"/>
              <a:t>It was the only condition in the first versions of TCP</a:t>
            </a:r>
          </a:p>
          <a:p>
            <a:pPr lvl="1"/>
            <a:r>
              <a:rPr lang="en-US" altLang="it-IT" dirty="0"/>
              <a:t>3 </a:t>
            </a:r>
            <a:r>
              <a:rPr lang="en-US" altLang="it-IT" dirty="0" err="1"/>
              <a:t>dupACKs</a:t>
            </a:r>
            <a:r>
              <a:rPr lang="en-US" altLang="it-IT" dirty="0"/>
              <a:t> have arrived (Fast retransmit)</a:t>
            </a:r>
          </a:p>
          <a:p>
            <a:pPr lvl="2"/>
            <a:r>
              <a:rPr lang="en-US" altLang="it-IT" dirty="0" err="1"/>
              <a:t>Dupacks</a:t>
            </a:r>
            <a:r>
              <a:rPr lang="en-US" altLang="it-IT" dirty="0"/>
              <a:t> are generated by the reception of segments following a missing segment</a:t>
            </a:r>
          </a:p>
          <a:p>
            <a:pPr lvl="2"/>
            <a:r>
              <a:rPr lang="en-US" altLang="it-IT" dirty="0"/>
              <a:t>Added from TCP “Tahoe”, to improve the responsiveness of TCP to losses</a:t>
            </a:r>
          </a:p>
          <a:p>
            <a:pPr lvl="1"/>
            <a:r>
              <a:rPr lang="en-US" altLang="it-IT" dirty="0"/>
              <a:t>In both cases, the “recovery phase” is entered and the first not-</a:t>
            </a:r>
            <a:r>
              <a:rPr lang="en-US" altLang="it-IT" dirty="0" err="1"/>
              <a:t>acked</a:t>
            </a:r>
            <a:r>
              <a:rPr lang="en-US" altLang="it-IT" dirty="0"/>
              <a:t> segment is retransmitted.</a:t>
            </a:r>
          </a:p>
        </p:txBody>
      </p:sp>
      <p:sp>
        <p:nvSpPr>
          <p:cNvPr id="2" name="Segnaposto numero diapositiva 1"/>
          <p:cNvSpPr>
            <a:spLocks noGrp="1"/>
          </p:cNvSpPr>
          <p:nvPr>
            <p:ph type="sldNum" sz="quarter" idx="12"/>
          </p:nvPr>
        </p:nvSpPr>
        <p:spPr/>
        <p:txBody>
          <a:bodyPr/>
          <a:lstStyle/>
          <a:p>
            <a:fld id="{48F63A3B-78C7-47BE-AE5E-E10140E04643}" type="slidenum">
              <a:rPr lang="en-US" smtClean="0"/>
              <a:pPr/>
              <a:t>25</a:t>
            </a:fld>
            <a:endParaRPr lang="en-US" dirty="0"/>
          </a:p>
        </p:txBody>
      </p:sp>
    </p:spTree>
    <p:extLst>
      <p:ext uri="{BB962C8B-B14F-4D97-AF65-F5344CB8AC3E}">
        <p14:creationId xmlns:p14="http://schemas.microsoft.com/office/powerpoint/2010/main" val="4023358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6"/>
          <p:cNvSpPr>
            <a:spLocks noGrp="1" noChangeArrowheads="1"/>
          </p:cNvSpPr>
          <p:nvPr>
            <p:ph type="title"/>
          </p:nvPr>
        </p:nvSpPr>
        <p:spPr/>
        <p:txBody>
          <a:bodyPr>
            <a:normAutofit fontScale="90000"/>
          </a:bodyPr>
          <a:lstStyle/>
          <a:p>
            <a:r>
              <a:rPr lang="en-US" altLang="it-IT"/>
              <a:t>Congestion Control (&amp; error recovery) from RFC 5681</a:t>
            </a:r>
            <a:endParaRPr lang="en-US" altLang="it-IT" dirty="0"/>
          </a:p>
        </p:txBody>
      </p:sp>
      <p:sp>
        <p:nvSpPr>
          <p:cNvPr id="30723" name="Rectangle 7"/>
          <p:cNvSpPr>
            <a:spLocks noGrp="1" noChangeArrowheads="1"/>
          </p:cNvSpPr>
          <p:nvPr>
            <p:ph type="body" idx="1"/>
          </p:nvPr>
        </p:nvSpPr>
        <p:spPr/>
        <p:txBody>
          <a:bodyPr/>
          <a:lstStyle/>
          <a:p>
            <a:r>
              <a:rPr lang="en-US" altLang="it-IT" dirty="0"/>
              <a:t>Congestion Control Algorithms, quoting from </a:t>
            </a:r>
            <a:r>
              <a:rPr lang="en-US" altLang="it-IT" dirty="0">
                <a:hlinkClick r:id="rId2"/>
              </a:rPr>
              <a:t>RFC 5681</a:t>
            </a:r>
            <a:r>
              <a:rPr lang="en-US" altLang="it-IT" dirty="0"/>
              <a:t> (Reno)</a:t>
            </a:r>
          </a:p>
          <a:p>
            <a:pPr lvl="1"/>
            <a:r>
              <a:rPr lang="en-US" altLang="it-IT" dirty="0"/>
              <a:t>“This section defines the four congestion control algorithms: </a:t>
            </a:r>
          </a:p>
          <a:p>
            <a:pPr lvl="2"/>
            <a:r>
              <a:rPr lang="en-US" altLang="it-IT" dirty="0"/>
              <a:t>slow start</a:t>
            </a:r>
          </a:p>
          <a:p>
            <a:pPr lvl="2"/>
            <a:r>
              <a:rPr lang="en-US" altLang="it-IT" dirty="0"/>
              <a:t>congestion avoidance</a:t>
            </a:r>
          </a:p>
          <a:p>
            <a:pPr lvl="2"/>
            <a:r>
              <a:rPr lang="en-US" altLang="it-IT" dirty="0"/>
              <a:t>fast retransmit (CC: 3 </a:t>
            </a:r>
            <a:r>
              <a:rPr lang="en-US" altLang="it-IT" dirty="0" err="1"/>
              <a:t>dupacks</a:t>
            </a:r>
            <a:r>
              <a:rPr lang="en-US" altLang="it-IT" dirty="0"/>
              <a:t> to enter recovery phase)</a:t>
            </a:r>
          </a:p>
          <a:p>
            <a:pPr lvl="2"/>
            <a:r>
              <a:rPr lang="en-US" altLang="it-IT" dirty="0"/>
              <a:t>fast recovery (CC: including </a:t>
            </a:r>
            <a:r>
              <a:rPr lang="en-US" altLang="it-IT" dirty="0" err="1"/>
              <a:t>cwnd</a:t>
            </a:r>
            <a:r>
              <a:rPr lang="en-US" altLang="it-IT" dirty="0"/>
              <a:t>=</a:t>
            </a:r>
            <a:r>
              <a:rPr lang="en-US" altLang="it-IT" dirty="0" err="1"/>
              <a:t>ssthresh</a:t>
            </a:r>
            <a:r>
              <a:rPr lang="en-US" altLang="it-IT" dirty="0"/>
              <a:t> after entering recovery phase)</a:t>
            </a:r>
          </a:p>
          <a:p>
            <a:pPr lvl="1"/>
            <a:r>
              <a:rPr lang="en-US" altLang="it-IT" dirty="0"/>
              <a:t>In some situations it may be beneficial for a TCP sender to be more conservative than the algorithms allow, however a TCP MUST NOT be more aggressive than the following algorithms”</a:t>
            </a:r>
          </a:p>
          <a:p>
            <a:pPr lvl="2"/>
            <a:r>
              <a:rPr lang="en-US" altLang="it-IT" dirty="0"/>
              <a:t>CC: Too conservative for long RTTs or large bandwidths!</a:t>
            </a:r>
          </a:p>
        </p:txBody>
      </p:sp>
      <p:sp>
        <p:nvSpPr>
          <p:cNvPr id="2" name="Segnaposto numero diapositiva 1"/>
          <p:cNvSpPr>
            <a:spLocks noGrp="1"/>
          </p:cNvSpPr>
          <p:nvPr>
            <p:ph type="sldNum" sz="quarter" idx="12"/>
          </p:nvPr>
        </p:nvSpPr>
        <p:spPr/>
        <p:txBody>
          <a:bodyPr/>
          <a:lstStyle/>
          <a:p>
            <a:fld id="{48F63A3B-78C7-47BE-AE5E-E10140E04643}" type="slidenum">
              <a:rPr lang="en-US" smtClean="0"/>
              <a:pPr/>
              <a:t>26</a:t>
            </a:fld>
            <a:endParaRPr lang="en-US" dirty="0"/>
          </a:p>
        </p:txBody>
      </p:sp>
    </p:spTree>
    <p:extLst>
      <p:ext uri="{BB962C8B-B14F-4D97-AF65-F5344CB8AC3E}">
        <p14:creationId xmlns:p14="http://schemas.microsoft.com/office/powerpoint/2010/main" val="4046916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en-US" altLang="it-IT"/>
              <a:t>Congestion Control (&amp; error recovery) from RFC 5681 (cont.)</a:t>
            </a:r>
            <a:endParaRPr lang="it-IT" altLang="it-IT" dirty="0"/>
          </a:p>
        </p:txBody>
      </p:sp>
      <p:sp>
        <p:nvSpPr>
          <p:cNvPr id="31747" name="Rectangle 3"/>
          <p:cNvSpPr>
            <a:spLocks noGrp="1" noChangeArrowheads="1"/>
          </p:cNvSpPr>
          <p:nvPr>
            <p:ph type="body" idx="1"/>
          </p:nvPr>
        </p:nvSpPr>
        <p:spPr/>
        <p:txBody>
          <a:bodyPr>
            <a:normAutofit fontScale="92500" lnSpcReduction="20000"/>
          </a:bodyPr>
          <a:lstStyle/>
          <a:p>
            <a:endParaRPr lang="it-IT" altLang="it-IT"/>
          </a:p>
          <a:p>
            <a:r>
              <a:rPr lang="it-IT" altLang="it-IT"/>
              <a:t>The slow start and congestion avoidance algorithms MUST be used by a TCP sender to control the amount of outstanding data being injected into the network. To implement these algorithms, two variables are added to the TCP per-connection state. </a:t>
            </a:r>
          </a:p>
          <a:p>
            <a:r>
              <a:rPr lang="it-IT" altLang="it-IT"/>
              <a:t>The congestion window (cwnd) is a sender-side limit on the amount of data the sender can transmit into the network before receiving an acknowledgment (ACK),</a:t>
            </a:r>
          </a:p>
          <a:p>
            <a:r>
              <a:rPr lang="it-IT" altLang="it-IT"/>
              <a:t>while the receiver's advertised window (rwnd) is a receiver-side limit on the amount of outstanding data. </a:t>
            </a:r>
          </a:p>
          <a:p>
            <a:r>
              <a:rPr lang="it-IT" altLang="it-IT"/>
              <a:t>The minimum of cwnd and rwnd governs data transmission.</a:t>
            </a:r>
          </a:p>
          <a:p>
            <a:r>
              <a:rPr lang="it-IT" altLang="it-IT"/>
              <a:t>Another state variable, the slow start threshold (ssthresh), is used to determine whether the slow start or congestion avoidance algorithm is used to control data transmission, as discussed below. </a:t>
            </a:r>
          </a:p>
        </p:txBody>
      </p:sp>
      <p:sp>
        <p:nvSpPr>
          <p:cNvPr id="2" name="Segnaposto numero diapositiva 1"/>
          <p:cNvSpPr>
            <a:spLocks noGrp="1"/>
          </p:cNvSpPr>
          <p:nvPr>
            <p:ph type="sldNum" sz="quarter" idx="12"/>
          </p:nvPr>
        </p:nvSpPr>
        <p:spPr/>
        <p:txBody>
          <a:bodyPr/>
          <a:lstStyle/>
          <a:p>
            <a:fld id="{48F63A3B-78C7-47BE-AE5E-E10140E04643}" type="slidenum">
              <a:rPr lang="en-US" smtClean="0"/>
              <a:pPr/>
              <a:t>27</a:t>
            </a:fld>
            <a:endParaRPr lang="en-US" dirty="0"/>
          </a:p>
        </p:txBody>
      </p:sp>
    </p:spTree>
    <p:extLst>
      <p:ext uri="{BB962C8B-B14F-4D97-AF65-F5344CB8AC3E}">
        <p14:creationId xmlns:p14="http://schemas.microsoft.com/office/powerpoint/2010/main" val="2225722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1600200" y="6296025"/>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9pPr>
          </a:lstStyle>
          <a:p>
            <a:pPr eaLnBrk="1" hangingPunct="1">
              <a:buSzPct val="100000"/>
            </a:pPr>
            <a:r>
              <a:rPr lang="en-US" altLang="en-US" sz="1200" b="0">
                <a:solidFill>
                  <a:srgbClr val="000000"/>
                </a:solidFill>
              </a:rPr>
              <a:t>TCP/IP Protocol Suite</a:t>
            </a:r>
          </a:p>
        </p:txBody>
      </p:sp>
      <p:pic>
        <p:nvPicPr>
          <p:cNvPr id="7178"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864" y="1661183"/>
            <a:ext cx="3317875" cy="4708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8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614" y="2688295"/>
            <a:ext cx="2770187" cy="538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8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851" y="3272495"/>
            <a:ext cx="2760663" cy="3587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82"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2478744"/>
            <a:ext cx="941388" cy="50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83"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6051" y="2693057"/>
            <a:ext cx="1216025" cy="11604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84" name="Picture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6375" y="3653494"/>
            <a:ext cx="2787650" cy="6746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85" name="Picture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67325" y="4199594"/>
            <a:ext cx="2751138" cy="4826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86" name="Picture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3613" y="3778907"/>
            <a:ext cx="1682750" cy="1135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87" name="Picture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67326" y="4744107"/>
            <a:ext cx="2797175" cy="939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88" name="Picture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60976" y="5291795"/>
            <a:ext cx="2760663" cy="7921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89" name="Picture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8251" y="5012395"/>
            <a:ext cx="2697163" cy="12922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olo 1"/>
          <p:cNvSpPr>
            <a:spLocks noGrp="1"/>
          </p:cNvSpPr>
          <p:nvPr>
            <p:ph type="title"/>
          </p:nvPr>
        </p:nvSpPr>
        <p:spPr/>
        <p:txBody>
          <a:bodyPr/>
          <a:lstStyle/>
          <a:p>
            <a:r>
              <a:rPr lang="en-US"/>
              <a:t>Slow start</a:t>
            </a:r>
            <a:endParaRPr lang="en-US" dirty="0"/>
          </a:p>
        </p:txBody>
      </p:sp>
      <p:sp>
        <p:nvSpPr>
          <p:cNvPr id="6" name="Segnaposto contenuto 5"/>
          <p:cNvSpPr>
            <a:spLocks noGrp="1"/>
          </p:cNvSpPr>
          <p:nvPr>
            <p:ph idx="1"/>
          </p:nvPr>
        </p:nvSpPr>
        <p:spPr>
          <a:xfrm>
            <a:off x="838200" y="1057739"/>
            <a:ext cx="10515600" cy="723445"/>
          </a:xfrm>
        </p:spPr>
        <p:txBody>
          <a:bodyPr>
            <a:normAutofit fontScale="62500" lnSpcReduction="20000"/>
          </a:bodyPr>
          <a:lstStyle/>
          <a:p>
            <a:r>
              <a:rPr lang="en-US" dirty="0"/>
              <a:t>At the reception of a new ACK, </a:t>
            </a:r>
            <a:r>
              <a:rPr lang="en-US" dirty="0" err="1"/>
              <a:t>cwnd</a:t>
            </a:r>
            <a:r>
              <a:rPr lang="en-US" dirty="0"/>
              <a:t>=cwnd+1</a:t>
            </a:r>
          </a:p>
          <a:p>
            <a:pPr lvl="1"/>
            <a:r>
              <a:rPr lang="en-US" dirty="0"/>
              <a:t>In ideal conditions the overall result is that the cwnd is doubled at every RTT (exponential increase with time). Actual CWND increments are by one and made ACK by ACK!</a:t>
            </a:r>
          </a:p>
        </p:txBody>
      </p:sp>
      <p:sp>
        <p:nvSpPr>
          <p:cNvPr id="3" name="Segnaposto numero diapositiva 2"/>
          <p:cNvSpPr>
            <a:spLocks noGrp="1"/>
          </p:cNvSpPr>
          <p:nvPr>
            <p:ph type="sldNum" sz="quarter" idx="12"/>
          </p:nvPr>
        </p:nvSpPr>
        <p:spPr/>
        <p:txBody>
          <a:bodyPr/>
          <a:lstStyle/>
          <a:p>
            <a:fld id="{48F63A3B-78C7-47BE-AE5E-E10140E04643}" type="slidenum">
              <a:rPr lang="en-US" smtClean="0"/>
              <a:pPr/>
              <a:t>28</a:t>
            </a:fld>
            <a:endParaRPr lang="en-US" dirty="0"/>
          </a:p>
        </p:txBody>
      </p:sp>
    </p:spTree>
    <p:extLst>
      <p:ext uri="{BB962C8B-B14F-4D97-AF65-F5344CB8AC3E}">
        <p14:creationId xmlns:p14="http://schemas.microsoft.com/office/powerpoint/2010/main" val="209960274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7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71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additive="repl">
                                        <p:cTn id="14" dur="1" fill="hold">
                                          <p:stCondLst>
                                            <p:cond delay="0"/>
                                          </p:stCondLst>
                                        </p:cTn>
                                        <p:tgtEl>
                                          <p:spTgt spid="7180"/>
                                        </p:tgtEl>
                                        <p:attrNameLst>
                                          <p:attrName>style.visibility</p:attrName>
                                        </p:attrNameLst>
                                      </p:cBhvr>
                                      <p:to>
                                        <p:strVal val="visible"/>
                                      </p:to>
                                    </p:set>
                                    <p:animEffect transition="in" filter="wipe(left)">
                                      <p:cBhvr additive="repl">
                                        <p:cTn id="15" dur="1000"/>
                                        <p:tgtEl>
                                          <p:spTgt spid="71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2" fill="hold" nodeType="clickEffect">
                                  <p:stCondLst>
                                    <p:cond delay="0"/>
                                  </p:stCondLst>
                                  <p:childTnLst>
                                    <p:set>
                                      <p:cBhvr additive="repl">
                                        <p:cTn id="19" dur="1" fill="hold">
                                          <p:stCondLst>
                                            <p:cond delay="0"/>
                                          </p:stCondLst>
                                        </p:cTn>
                                        <p:tgtEl>
                                          <p:spTgt spid="7181"/>
                                        </p:tgtEl>
                                        <p:attrNameLst>
                                          <p:attrName>style.visibility</p:attrName>
                                        </p:attrNameLst>
                                      </p:cBhvr>
                                      <p:to>
                                        <p:strVal val="visible"/>
                                      </p:to>
                                    </p:set>
                                    <p:animEffect transition="in" filter="wipe(right)">
                                      <p:cBhvr additive="repl">
                                        <p:cTn id="20" dur="1000"/>
                                        <p:tgtEl>
                                          <p:spTgt spid="71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fill="hold" nodeType="clickEffect">
                                  <p:stCondLst>
                                    <p:cond delay="0"/>
                                  </p:stCondLst>
                                  <p:childTnLst>
                                    <p:set>
                                      <p:cBhvr additive="repl">
                                        <p:cTn id="24" dur="1" fill="hold">
                                          <p:stCondLst>
                                            <p:cond delay="0"/>
                                          </p:stCondLst>
                                        </p:cTn>
                                        <p:tgtEl>
                                          <p:spTgt spid="718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additive="repl">
                                        <p:cTn id="28" dur="1" fill="hold">
                                          <p:stCondLst>
                                            <p:cond delay="0"/>
                                          </p:stCondLst>
                                        </p:cTn>
                                        <p:tgtEl>
                                          <p:spTgt spid="7184"/>
                                        </p:tgtEl>
                                        <p:attrNameLst>
                                          <p:attrName>style.visibility</p:attrName>
                                        </p:attrNameLst>
                                      </p:cBhvr>
                                      <p:to>
                                        <p:strVal val="visible"/>
                                      </p:to>
                                    </p:set>
                                    <p:animEffect transition="in" filter="wipe(left)">
                                      <p:cBhvr additive="repl">
                                        <p:cTn id="29" dur="1000"/>
                                        <p:tgtEl>
                                          <p:spTgt spid="718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2" fill="hold" nodeType="clickEffect">
                                  <p:stCondLst>
                                    <p:cond delay="0"/>
                                  </p:stCondLst>
                                  <p:childTnLst>
                                    <p:set>
                                      <p:cBhvr additive="repl">
                                        <p:cTn id="33" dur="1" fill="hold">
                                          <p:stCondLst>
                                            <p:cond delay="0"/>
                                          </p:stCondLst>
                                        </p:cTn>
                                        <p:tgtEl>
                                          <p:spTgt spid="7185"/>
                                        </p:tgtEl>
                                        <p:attrNameLst>
                                          <p:attrName>style.visibility</p:attrName>
                                        </p:attrNameLst>
                                      </p:cBhvr>
                                      <p:to>
                                        <p:strVal val="visible"/>
                                      </p:to>
                                    </p:set>
                                    <p:animEffect transition="in" filter="wipe(right)">
                                      <p:cBhvr additive="repl">
                                        <p:cTn id="34" dur="1000"/>
                                        <p:tgtEl>
                                          <p:spTgt spid="718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fill="hold" nodeType="clickEffect">
                                  <p:stCondLst>
                                    <p:cond delay="0"/>
                                  </p:stCondLst>
                                  <p:childTnLst>
                                    <p:set>
                                      <p:cBhvr additive="repl">
                                        <p:cTn id="38" dur="1" fill="hold">
                                          <p:stCondLst>
                                            <p:cond delay="0"/>
                                          </p:stCondLst>
                                        </p:cTn>
                                        <p:tgtEl>
                                          <p:spTgt spid="718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additive="repl">
                                        <p:cTn id="42" dur="1" fill="hold">
                                          <p:stCondLst>
                                            <p:cond delay="0"/>
                                          </p:stCondLst>
                                        </p:cTn>
                                        <p:tgtEl>
                                          <p:spTgt spid="7187"/>
                                        </p:tgtEl>
                                        <p:attrNameLst>
                                          <p:attrName>style.visibility</p:attrName>
                                        </p:attrNameLst>
                                      </p:cBhvr>
                                      <p:to>
                                        <p:strVal val="visible"/>
                                      </p:to>
                                    </p:set>
                                    <p:animEffect transition="in" filter="wipe(left)">
                                      <p:cBhvr additive="repl">
                                        <p:cTn id="43" dur="1000"/>
                                        <p:tgtEl>
                                          <p:spTgt spid="718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2" fill="hold" nodeType="clickEffect">
                                  <p:stCondLst>
                                    <p:cond delay="0"/>
                                  </p:stCondLst>
                                  <p:childTnLst>
                                    <p:set>
                                      <p:cBhvr additive="repl">
                                        <p:cTn id="47" dur="1" fill="hold">
                                          <p:stCondLst>
                                            <p:cond delay="0"/>
                                          </p:stCondLst>
                                        </p:cTn>
                                        <p:tgtEl>
                                          <p:spTgt spid="7188"/>
                                        </p:tgtEl>
                                        <p:attrNameLst>
                                          <p:attrName>style.visibility</p:attrName>
                                        </p:attrNameLst>
                                      </p:cBhvr>
                                      <p:to>
                                        <p:strVal val="visible"/>
                                      </p:to>
                                    </p:set>
                                    <p:animEffect transition="in" filter="wipe(right)">
                                      <p:cBhvr additive="repl">
                                        <p:cTn id="48" dur="1000"/>
                                        <p:tgtEl>
                                          <p:spTgt spid="718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fill="hold" nodeType="clickEffect">
                                  <p:stCondLst>
                                    <p:cond delay="0"/>
                                  </p:stCondLst>
                                  <p:childTnLst>
                                    <p:set>
                                      <p:cBhvr additive="repl">
                                        <p:cTn id="52" dur="1" fill="hold">
                                          <p:stCondLst>
                                            <p:cond delay="0"/>
                                          </p:stCondLst>
                                        </p:cTn>
                                        <p:tgtEl>
                                          <p:spTgt spid="71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p:cNvSpPr txBox="1">
            <a:spLocks noChangeArrowheads="1"/>
          </p:cNvSpPr>
          <p:nvPr/>
        </p:nvSpPr>
        <p:spPr bwMode="auto">
          <a:xfrm>
            <a:off x="557561" y="6232874"/>
            <a:ext cx="419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9pPr>
          </a:lstStyle>
          <a:p>
            <a:pPr eaLnBrk="1" hangingPunct="1">
              <a:buSzPct val="100000"/>
            </a:pPr>
            <a:r>
              <a:rPr lang="en-US" altLang="en-US" sz="1200" b="0" dirty="0">
                <a:solidFill>
                  <a:srgbClr val="000000"/>
                </a:solidFill>
              </a:rPr>
              <a:t>Figure from </a:t>
            </a:r>
            <a:r>
              <a:rPr lang="en-US" altLang="en-US" sz="1200" b="0" dirty="0" err="1">
                <a:solidFill>
                  <a:srgbClr val="000000"/>
                </a:solidFill>
              </a:rPr>
              <a:t>Forouzan</a:t>
            </a:r>
            <a:r>
              <a:rPr lang="en-US" altLang="en-US" sz="1200" b="0" dirty="0">
                <a:solidFill>
                  <a:srgbClr val="000000"/>
                </a:solidFill>
              </a:rPr>
              <a:t> TCP/IP Protocol Suite, McGraw Hill</a:t>
            </a:r>
          </a:p>
        </p:txBody>
      </p:sp>
      <p:pic>
        <p:nvPicPr>
          <p:cNvPr id="922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247692"/>
            <a:ext cx="6881310" cy="492927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Titolo 2"/>
          <p:cNvSpPr>
            <a:spLocks noGrp="1"/>
          </p:cNvSpPr>
          <p:nvPr>
            <p:ph type="title"/>
          </p:nvPr>
        </p:nvSpPr>
        <p:spPr/>
        <p:txBody>
          <a:bodyPr/>
          <a:lstStyle/>
          <a:p>
            <a:r>
              <a:rPr lang="en-US" dirty="0"/>
              <a:t>Congestion avoidance</a:t>
            </a:r>
          </a:p>
        </p:txBody>
      </p:sp>
      <p:sp>
        <p:nvSpPr>
          <p:cNvPr id="4" name="Segnaposto contenuto 3"/>
          <p:cNvSpPr>
            <a:spLocks noGrp="1"/>
          </p:cNvSpPr>
          <p:nvPr>
            <p:ph idx="1"/>
          </p:nvPr>
        </p:nvSpPr>
        <p:spPr>
          <a:xfrm>
            <a:off x="557561" y="1328057"/>
            <a:ext cx="4471639" cy="4848906"/>
          </a:xfrm>
        </p:spPr>
        <p:txBody>
          <a:bodyPr/>
          <a:lstStyle/>
          <a:p>
            <a:r>
              <a:rPr lang="en-US" dirty="0"/>
              <a:t>At the reception of cwnd ACKs, cwnd=cwnd+1</a:t>
            </a:r>
          </a:p>
          <a:p>
            <a:pPr lvl="1"/>
            <a:r>
              <a:rPr lang="en-US" dirty="0"/>
              <a:t>Or, alternatively, at the reception of one ACK, cwnd=cwnd+1/cwnd</a:t>
            </a:r>
          </a:p>
          <a:p>
            <a:pPr lvl="1"/>
            <a:r>
              <a:rPr lang="en-US" dirty="0"/>
              <a:t>In ideal conditions the cwnd increases by one every RTT (linear increase with time)</a:t>
            </a:r>
          </a:p>
        </p:txBody>
      </p:sp>
      <p:sp>
        <p:nvSpPr>
          <p:cNvPr id="2" name="Segnaposto numero diapositiva 1"/>
          <p:cNvSpPr>
            <a:spLocks noGrp="1"/>
          </p:cNvSpPr>
          <p:nvPr>
            <p:ph type="sldNum" sz="quarter" idx="12"/>
          </p:nvPr>
        </p:nvSpPr>
        <p:spPr/>
        <p:txBody>
          <a:bodyPr/>
          <a:lstStyle/>
          <a:p>
            <a:fld id="{48F63A3B-78C7-47BE-AE5E-E10140E04643}" type="slidenum">
              <a:rPr lang="en-US" smtClean="0"/>
              <a:t>29</a:t>
            </a:fld>
            <a:endParaRPr lang="en-US" dirty="0"/>
          </a:p>
        </p:txBody>
      </p:sp>
    </p:spTree>
    <p:extLst>
      <p:ext uri="{BB962C8B-B14F-4D97-AF65-F5344CB8AC3E}">
        <p14:creationId xmlns:p14="http://schemas.microsoft.com/office/powerpoint/2010/main" val="343242579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4"/>
          <p:cNvSpPr>
            <a:spLocks noGrp="1" noChangeArrowheads="1"/>
          </p:cNvSpPr>
          <p:nvPr>
            <p:ph type="title"/>
          </p:nvPr>
        </p:nvSpPr>
        <p:spPr/>
        <p:txBody>
          <a:bodyPr/>
          <a:lstStyle/>
          <a:p>
            <a:r>
              <a:rPr lang="en-US" altLang="it-IT" dirty="0"/>
              <a:t>The TCP Service Model</a:t>
            </a:r>
          </a:p>
        </p:txBody>
      </p:sp>
      <p:sp>
        <p:nvSpPr>
          <p:cNvPr id="14339" name="Rectangle 65"/>
          <p:cNvSpPr>
            <a:spLocks noGrp="1" noChangeArrowheads="1"/>
          </p:cNvSpPr>
          <p:nvPr>
            <p:ph type="body" idx="1"/>
          </p:nvPr>
        </p:nvSpPr>
        <p:spPr/>
        <p:txBody>
          <a:bodyPr/>
          <a:lstStyle/>
          <a:p>
            <a:r>
              <a:rPr lang="en-US" altLang="it-IT" dirty="0"/>
              <a:t>Some assigned (“well known”) ports.</a:t>
            </a:r>
          </a:p>
        </p:txBody>
      </p:sp>
      <p:sp>
        <p:nvSpPr>
          <p:cNvPr id="2" name="Segnaposto numero diapositiva 1"/>
          <p:cNvSpPr>
            <a:spLocks noGrp="1"/>
          </p:cNvSpPr>
          <p:nvPr>
            <p:ph type="sldNum" sz="quarter" idx="12"/>
          </p:nvPr>
        </p:nvSpPr>
        <p:spPr/>
        <p:txBody>
          <a:bodyPr/>
          <a:lstStyle/>
          <a:p>
            <a:fld id="{48F63A3B-78C7-47BE-AE5E-E10140E04643}" type="slidenum">
              <a:rPr lang="en-US" smtClean="0"/>
              <a:pPr/>
              <a:t>3</a:t>
            </a:fld>
            <a:endParaRPr lang="en-US" dirty="0"/>
          </a:p>
        </p:txBody>
      </p:sp>
      <p:pic>
        <p:nvPicPr>
          <p:cNvPr id="9" name="Immagine 8"/>
          <p:cNvPicPr>
            <a:picLocks noChangeAspect="1"/>
          </p:cNvPicPr>
          <p:nvPr/>
        </p:nvPicPr>
        <p:blipFill>
          <a:blip r:embed="rId2"/>
          <a:stretch>
            <a:fillRect/>
          </a:stretch>
        </p:blipFill>
        <p:spPr>
          <a:xfrm>
            <a:off x="1765128" y="2491476"/>
            <a:ext cx="7902980" cy="3584780"/>
          </a:xfrm>
          <a:prstGeom prst="rect">
            <a:avLst/>
          </a:prstGeom>
        </p:spPr>
      </p:pic>
    </p:spTree>
    <p:extLst>
      <p:ext uri="{BB962C8B-B14F-4D97-AF65-F5344CB8AC3E}">
        <p14:creationId xmlns:p14="http://schemas.microsoft.com/office/powerpoint/2010/main" val="3334575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1600200" y="6296025"/>
            <a:ext cx="4309946"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9pPr>
          </a:lstStyle>
          <a:p>
            <a:pPr>
              <a:buSzPct val="100000"/>
            </a:pPr>
            <a:r>
              <a:rPr lang="en-US" altLang="en-US" sz="1200" b="0" dirty="0">
                <a:solidFill>
                  <a:srgbClr val="000000"/>
                </a:solidFill>
              </a:rPr>
              <a:t>Figure from </a:t>
            </a:r>
            <a:r>
              <a:rPr lang="en-US" altLang="en-US" sz="1200" b="0" dirty="0" err="1">
                <a:solidFill>
                  <a:srgbClr val="000000"/>
                </a:solidFill>
              </a:rPr>
              <a:t>Forouzan</a:t>
            </a:r>
            <a:r>
              <a:rPr lang="en-US" altLang="en-US" sz="1200" b="0" dirty="0">
                <a:solidFill>
                  <a:srgbClr val="000000"/>
                </a:solidFill>
              </a:rPr>
              <a:t> TCP/IP Protocol Suite, McGraw Hill</a:t>
            </a:r>
          </a:p>
        </p:txBody>
      </p:sp>
      <p:pic>
        <p:nvPicPr>
          <p:cNvPr id="17420"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1913" y="1539876"/>
            <a:ext cx="7212012" cy="4327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21" name="Text Box 12"/>
          <p:cNvSpPr txBox="1">
            <a:spLocks noChangeArrowheads="1"/>
          </p:cNvSpPr>
          <p:nvPr/>
        </p:nvSpPr>
        <p:spPr bwMode="auto">
          <a:xfrm>
            <a:off x="4291013" y="3494088"/>
            <a:ext cx="178911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a:p>
        </p:txBody>
      </p:sp>
      <p:sp>
        <p:nvSpPr>
          <p:cNvPr id="2" name="Titolo 1"/>
          <p:cNvSpPr>
            <a:spLocks noGrp="1"/>
          </p:cNvSpPr>
          <p:nvPr>
            <p:ph type="title"/>
          </p:nvPr>
        </p:nvSpPr>
        <p:spPr/>
        <p:txBody>
          <a:bodyPr/>
          <a:lstStyle/>
          <a:p>
            <a:r>
              <a:rPr lang="en-US" dirty="0"/>
              <a:t>Congestion control TCP Reno and </a:t>
            </a:r>
            <a:r>
              <a:rPr lang="en-US" dirty="0" err="1"/>
              <a:t>NewReno</a:t>
            </a:r>
            <a:endParaRPr lang="en-US" dirty="0"/>
          </a:p>
        </p:txBody>
      </p:sp>
      <p:sp>
        <p:nvSpPr>
          <p:cNvPr id="3" name="Segnaposto numero diapositiva 2"/>
          <p:cNvSpPr>
            <a:spLocks noGrp="1"/>
          </p:cNvSpPr>
          <p:nvPr>
            <p:ph type="sldNum" sz="quarter" idx="12"/>
          </p:nvPr>
        </p:nvSpPr>
        <p:spPr/>
        <p:txBody>
          <a:bodyPr/>
          <a:lstStyle/>
          <a:p>
            <a:fld id="{48F63A3B-78C7-47BE-AE5E-E10140E04643}" type="slidenum">
              <a:rPr lang="en-US" smtClean="0"/>
              <a:t>30</a:t>
            </a:fld>
            <a:endParaRPr lang="en-US" dirty="0"/>
          </a:p>
        </p:txBody>
      </p:sp>
    </p:spTree>
    <p:extLst>
      <p:ext uri="{BB962C8B-B14F-4D97-AF65-F5344CB8AC3E}">
        <p14:creationId xmlns:p14="http://schemas.microsoft.com/office/powerpoint/2010/main" val="9430521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1"/>
          <p:cNvSpPr txBox="1">
            <a:spLocks noChangeArrowheads="1"/>
          </p:cNvSpPr>
          <p:nvPr/>
        </p:nvSpPr>
        <p:spPr bwMode="auto">
          <a:xfrm>
            <a:off x="1600199" y="6296025"/>
            <a:ext cx="418728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9pPr>
          </a:lstStyle>
          <a:p>
            <a:pPr>
              <a:buSzPct val="100000"/>
            </a:pPr>
            <a:r>
              <a:rPr lang="en-US" altLang="en-US" sz="1200" b="0" dirty="0">
                <a:solidFill>
                  <a:srgbClr val="000000"/>
                </a:solidFill>
              </a:rPr>
              <a:t>Figure from </a:t>
            </a:r>
            <a:r>
              <a:rPr lang="en-US" altLang="en-US" sz="1200" b="0" dirty="0" err="1">
                <a:solidFill>
                  <a:srgbClr val="000000"/>
                </a:solidFill>
              </a:rPr>
              <a:t>Forouzan</a:t>
            </a:r>
            <a:r>
              <a:rPr lang="en-US" altLang="en-US" sz="1200" b="0" dirty="0">
                <a:solidFill>
                  <a:srgbClr val="000000"/>
                </a:solidFill>
              </a:rPr>
              <a:t> TCP/IP Protocol Suite, McGraw Hill</a:t>
            </a:r>
          </a:p>
        </p:txBody>
      </p:sp>
      <p:pic>
        <p:nvPicPr>
          <p:cNvPr id="1946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664" y="1528764"/>
            <a:ext cx="7805737" cy="35766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olo 1"/>
          <p:cNvSpPr>
            <a:spLocks noGrp="1"/>
          </p:cNvSpPr>
          <p:nvPr>
            <p:ph type="title"/>
          </p:nvPr>
        </p:nvSpPr>
        <p:spPr/>
        <p:txBody>
          <a:bodyPr>
            <a:normAutofit fontScale="90000"/>
          </a:bodyPr>
          <a:lstStyle/>
          <a:p>
            <a:r>
              <a:rPr lang="en-US" dirty="0"/>
              <a:t>Congestion control example (TCP Reno and </a:t>
            </a:r>
            <a:r>
              <a:rPr lang="en-US" dirty="0" err="1"/>
              <a:t>NewReno</a:t>
            </a:r>
            <a:r>
              <a:rPr lang="en-US" dirty="0"/>
              <a:t>)</a:t>
            </a:r>
          </a:p>
        </p:txBody>
      </p:sp>
      <p:sp>
        <p:nvSpPr>
          <p:cNvPr id="4" name="Segnaposto numero diapositiva 3"/>
          <p:cNvSpPr>
            <a:spLocks noGrp="1"/>
          </p:cNvSpPr>
          <p:nvPr>
            <p:ph type="sldNum" sz="quarter" idx="12"/>
          </p:nvPr>
        </p:nvSpPr>
        <p:spPr/>
        <p:txBody>
          <a:bodyPr/>
          <a:lstStyle/>
          <a:p>
            <a:fld id="{48F63A3B-78C7-47BE-AE5E-E10140E04643}" type="slidenum">
              <a:rPr lang="en-US" smtClean="0"/>
              <a:t>31</a:t>
            </a:fld>
            <a:endParaRPr lang="en-US" dirty="0"/>
          </a:p>
        </p:txBody>
      </p:sp>
    </p:spTree>
    <p:extLst>
      <p:ext uri="{BB962C8B-B14F-4D97-AF65-F5344CB8AC3E}">
        <p14:creationId xmlns:p14="http://schemas.microsoft.com/office/powerpoint/2010/main" val="28295962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9pPr>
          </a:lstStyle>
          <a:p>
            <a:pPr>
              <a:buSzPct val="100000"/>
            </a:pPr>
            <a:endParaRPr lang="it-IT" altLang="en-US" sz="2400">
              <a:solidFill>
                <a:srgbClr val="333399"/>
              </a:solidFill>
            </a:endParaRPr>
          </a:p>
        </p:txBody>
      </p:sp>
      <p:sp>
        <p:nvSpPr>
          <p:cNvPr id="21507" name="Text Box 3"/>
          <p:cNvSpPr txBox="1">
            <a:spLocks noChangeArrowheads="1"/>
          </p:cNvSpPr>
          <p:nvPr/>
        </p:nvSpPr>
        <p:spPr bwMode="auto">
          <a:xfrm>
            <a:off x="8566150" y="6243638"/>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9pPr>
          </a:lstStyle>
          <a:p>
            <a:pPr algn="r" eaLnBrk="1" hangingPunct="1">
              <a:buSzPct val="100000"/>
            </a:pPr>
            <a:fld id="{E825541B-C5D2-4C1D-BDBE-F4E0CD769F96}" type="slidenum">
              <a:rPr lang="en-US" altLang="en-US" sz="1400">
                <a:solidFill>
                  <a:srgbClr val="000000"/>
                </a:solidFill>
              </a:rPr>
              <a:pPr algn="r" eaLnBrk="1" hangingPunct="1">
                <a:buSzPct val="100000"/>
              </a:pPr>
              <a:t>32</a:t>
            </a:fld>
            <a:endParaRPr lang="en-US" altLang="en-US" sz="1400">
              <a:solidFill>
                <a:srgbClr val="000000"/>
              </a:solidFill>
            </a:endParaRPr>
          </a:p>
        </p:txBody>
      </p:sp>
      <p:sp>
        <p:nvSpPr>
          <p:cNvPr id="21508" name="Titolo 1"/>
          <p:cNvSpPr>
            <a:spLocks noGrp="1"/>
          </p:cNvSpPr>
          <p:nvPr>
            <p:ph type="title"/>
          </p:nvPr>
        </p:nvSpPr>
        <p:spPr/>
        <p:txBody>
          <a:bodyPr>
            <a:normAutofit fontScale="90000"/>
          </a:bodyPr>
          <a:lstStyle/>
          <a:p>
            <a:r>
              <a:rPr lang="en-US" altLang="en-US"/>
              <a:t>TCP Congestion Control evolution (ADVANCED)</a:t>
            </a:r>
            <a:br>
              <a:rPr lang="en-US" altLang="en-US"/>
            </a:br>
            <a:endParaRPr lang="en-US" altLang="en-US"/>
          </a:p>
        </p:txBody>
      </p:sp>
      <p:sp>
        <p:nvSpPr>
          <p:cNvPr id="3" name="Segnaposto contenuto 2"/>
          <p:cNvSpPr>
            <a:spLocks noGrp="1"/>
          </p:cNvSpPr>
          <p:nvPr>
            <p:ph idx="1"/>
          </p:nvPr>
        </p:nvSpPr>
        <p:spPr/>
        <p:txBody>
          <a:bodyPr>
            <a:normAutofit fontScale="55000" lnSpcReduction="20000"/>
          </a:bodyPr>
          <a:lstStyle/>
          <a:p>
            <a:r>
              <a:rPr lang="en-US" dirty="0"/>
              <a:t>First versions</a:t>
            </a:r>
          </a:p>
          <a:p>
            <a:pPr lvl="1"/>
            <a:r>
              <a:rPr lang="en-US" dirty="0"/>
              <a:t>No fast retransmit (3 </a:t>
            </a:r>
            <a:r>
              <a:rPr lang="en-US" dirty="0" err="1"/>
              <a:t>dupacks</a:t>
            </a:r>
            <a:r>
              <a:rPr lang="en-US" dirty="0"/>
              <a:t>), only RTO timeouts.</a:t>
            </a:r>
          </a:p>
          <a:p>
            <a:r>
              <a:rPr lang="en-US" dirty="0"/>
              <a:t>Tahoe</a:t>
            </a:r>
          </a:p>
          <a:p>
            <a:pPr lvl="1"/>
            <a:r>
              <a:rPr lang="en-US" dirty="0"/>
              <a:t>Fast Retransmit (3 </a:t>
            </a:r>
            <a:r>
              <a:rPr lang="en-US" dirty="0" err="1"/>
              <a:t>dupacks</a:t>
            </a:r>
            <a:r>
              <a:rPr lang="en-US" dirty="0"/>
              <a:t>), new cwnd=1</a:t>
            </a:r>
          </a:p>
          <a:p>
            <a:r>
              <a:rPr lang="en-US" dirty="0"/>
              <a:t>Reno (</a:t>
            </a:r>
            <a:r>
              <a:rPr lang="en-US" dirty="0">
                <a:hlinkClick r:id="rId3"/>
              </a:rPr>
              <a:t>RFC 5681</a:t>
            </a:r>
            <a:r>
              <a:rPr lang="en-US" dirty="0"/>
              <a:t>)</a:t>
            </a:r>
          </a:p>
          <a:p>
            <a:pPr lvl="1"/>
            <a:r>
              <a:rPr lang="en-US" dirty="0"/>
              <a:t>Fast Retransmit/Recovery, new cwnd=</a:t>
            </a:r>
            <a:r>
              <a:rPr lang="en-US" dirty="0" err="1"/>
              <a:t>ssthresh</a:t>
            </a:r>
            <a:endParaRPr lang="en-US" dirty="0"/>
          </a:p>
          <a:p>
            <a:pPr lvl="1"/>
            <a:r>
              <a:rPr lang="en-US" dirty="0"/>
              <a:t>Recovery terminates at reception of the ACK confirming the first retransmitted segment</a:t>
            </a:r>
          </a:p>
          <a:p>
            <a:r>
              <a:rPr lang="en-US" dirty="0" err="1"/>
              <a:t>NewReno</a:t>
            </a:r>
            <a:r>
              <a:rPr lang="en-US" dirty="0"/>
              <a:t> (</a:t>
            </a:r>
            <a:r>
              <a:rPr lang="en-US" dirty="0">
                <a:hlinkClick r:id="rId4"/>
              </a:rPr>
              <a:t>RFC 6582</a:t>
            </a:r>
            <a:r>
              <a:rPr lang="en-US" dirty="0"/>
              <a:t>)</a:t>
            </a:r>
          </a:p>
          <a:p>
            <a:pPr lvl="1"/>
            <a:r>
              <a:rPr lang="en-US" dirty="0"/>
              <a:t>Recovery termination is delayed until reception of the «full» ACK, confirming the last segment sent before entering recovery (e.g. all outstanding data at recovery entrance) </a:t>
            </a:r>
          </a:p>
          <a:p>
            <a:pPr lvl="1"/>
            <a:r>
              <a:rPr lang="en-US" dirty="0"/>
              <a:t>It avoids multiple halving of the cwnd in the presence of burst of losses (multiple losses among the outstanding segments), frequent in radio channels</a:t>
            </a:r>
          </a:p>
          <a:p>
            <a:r>
              <a:rPr lang="en-US" dirty="0"/>
              <a:t>Cubic (</a:t>
            </a:r>
            <a:r>
              <a:rPr lang="en-US" dirty="0">
                <a:hlinkClick r:id="rId5"/>
              </a:rPr>
              <a:t>RFC 8312</a:t>
            </a:r>
            <a:r>
              <a:rPr lang="en-US" dirty="0"/>
              <a:t>)</a:t>
            </a:r>
          </a:p>
          <a:p>
            <a:pPr lvl="1"/>
            <a:r>
              <a:rPr lang="en-US" dirty="0"/>
              <a:t>Used by Linux. It has a congestion control policy quite different from that based on Reno</a:t>
            </a:r>
          </a:p>
          <a:p>
            <a:r>
              <a:rPr lang="en-US" dirty="0"/>
              <a:t>Recovery with SACK (</a:t>
            </a:r>
            <a:r>
              <a:rPr lang="en-US" dirty="0">
                <a:hlinkClick r:id="rId6"/>
              </a:rPr>
              <a:t>RFC 6675</a:t>
            </a:r>
            <a:r>
              <a:rPr lang="en-US" dirty="0"/>
              <a:t>)</a:t>
            </a:r>
          </a:p>
          <a:p>
            <a:pPr lvl="1"/>
            <a:r>
              <a:rPr lang="en-US" dirty="0"/>
              <a:t>Selective ACK option confirms blocks of data that follows the first missing segment</a:t>
            </a:r>
          </a:p>
          <a:p>
            <a:pPr lvl="1"/>
            <a:r>
              <a:rPr lang="en-US" dirty="0"/>
              <a:t>It makes possible to recover multiple losses in one RTT </a:t>
            </a:r>
          </a:p>
          <a:p>
            <a:r>
              <a:rPr lang="en-US" dirty="0"/>
              <a:t>At least 10 «experimental» variants in Linux, included Cubic (and Hybla)</a:t>
            </a:r>
          </a:p>
          <a:p>
            <a:r>
              <a:rPr lang="en-US" dirty="0"/>
              <a:t>PRR Proportional Rate Reduction (</a:t>
            </a:r>
            <a:r>
              <a:rPr lang="en-US" dirty="0">
                <a:hlinkClick r:id="rId7"/>
              </a:rPr>
              <a:t>RFC 6937</a:t>
            </a:r>
            <a:r>
              <a:rPr lang="en-US" dirty="0"/>
              <a:t>)</a:t>
            </a:r>
          </a:p>
          <a:p>
            <a:pPr lvl="1"/>
            <a:r>
              <a:rPr lang="en-US" dirty="0"/>
              <a:t>It is patterned after Rate-Halving (1 packet sent every 2 </a:t>
            </a:r>
            <a:r>
              <a:rPr lang="en-US" dirty="0" err="1"/>
              <a:t>dupacks</a:t>
            </a:r>
            <a:r>
              <a:rPr lang="en-US" dirty="0"/>
              <a:t> in recovery), but using the fraction that is appropriate for the target window chosen by the congestion control algorithm (not 50% in Cubic). </a:t>
            </a:r>
          </a:p>
        </p:txBody>
      </p:sp>
    </p:spTree>
    <p:extLst>
      <p:ext uri="{BB962C8B-B14F-4D97-AF65-F5344CB8AC3E}">
        <p14:creationId xmlns:p14="http://schemas.microsoft.com/office/powerpoint/2010/main" val="358244729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
          <p:cNvSpPr txBox="1">
            <a:spLocks noChangeArrowheads="1"/>
          </p:cNvSpPr>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9pPr>
          </a:lstStyle>
          <a:p>
            <a:pPr>
              <a:buSzPct val="100000"/>
            </a:pPr>
            <a:endParaRPr lang="it-IT" altLang="en-US" sz="2400">
              <a:solidFill>
                <a:srgbClr val="333399"/>
              </a:solidFill>
            </a:endParaRPr>
          </a:p>
        </p:txBody>
      </p:sp>
      <p:sp>
        <p:nvSpPr>
          <p:cNvPr id="23555" name="Text Box 3"/>
          <p:cNvSpPr txBox="1">
            <a:spLocks noChangeArrowheads="1"/>
          </p:cNvSpPr>
          <p:nvPr/>
        </p:nvSpPr>
        <p:spPr bwMode="auto">
          <a:xfrm>
            <a:off x="9448800" y="6104456"/>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9pPr>
          </a:lstStyle>
          <a:p>
            <a:pPr algn="r" eaLnBrk="1" hangingPunct="1">
              <a:buSzPct val="100000"/>
            </a:pPr>
            <a:fld id="{B4D50DE2-223E-4EA6-82ED-590CB602E7DD}" type="slidenum">
              <a:rPr lang="en-US" altLang="en-US" sz="1400" b="0">
                <a:solidFill>
                  <a:srgbClr val="000000"/>
                </a:solidFill>
              </a:rPr>
              <a:pPr algn="r" eaLnBrk="1" hangingPunct="1">
                <a:buSzPct val="100000"/>
              </a:pPr>
              <a:t>33</a:t>
            </a:fld>
            <a:endParaRPr lang="en-US" altLang="en-US" sz="1400" b="0" dirty="0">
              <a:solidFill>
                <a:srgbClr val="000000"/>
              </a:solidFill>
            </a:endParaRPr>
          </a:p>
        </p:txBody>
      </p:sp>
      <p:sp>
        <p:nvSpPr>
          <p:cNvPr id="23556" name="Titolo 1"/>
          <p:cNvSpPr>
            <a:spLocks noGrp="1"/>
          </p:cNvSpPr>
          <p:nvPr>
            <p:ph type="title"/>
          </p:nvPr>
        </p:nvSpPr>
        <p:spPr/>
        <p:txBody>
          <a:bodyPr/>
          <a:lstStyle/>
          <a:p>
            <a:r>
              <a:rPr lang="en-US" altLang="en-US"/>
              <a:t>TCP Tuning</a:t>
            </a:r>
          </a:p>
        </p:txBody>
      </p:sp>
      <p:sp>
        <p:nvSpPr>
          <p:cNvPr id="23557" name="Segnaposto contenuto 2"/>
          <p:cNvSpPr>
            <a:spLocks noGrp="1"/>
          </p:cNvSpPr>
          <p:nvPr>
            <p:ph idx="1"/>
          </p:nvPr>
        </p:nvSpPr>
        <p:spPr/>
        <p:txBody>
          <a:bodyPr/>
          <a:lstStyle/>
          <a:p>
            <a:r>
              <a:rPr lang="en-US" altLang="en-US" dirty="0"/>
              <a:t>Some TCP parameters can be configured to improve performance in specific environments, e.g. on satellite communications (actually, &gt;50 in Linux!) </a:t>
            </a:r>
          </a:p>
          <a:p>
            <a:pPr lvl="1"/>
            <a:r>
              <a:rPr lang="en-US" altLang="en-US" dirty="0"/>
              <a:t>To see all: </a:t>
            </a:r>
            <a:r>
              <a:rPr lang="en-US" altLang="en-US" dirty="0" err="1"/>
              <a:t>sysctl</a:t>
            </a:r>
            <a:r>
              <a:rPr lang="en-US" altLang="en-US" dirty="0"/>
              <a:t> -</a:t>
            </a:r>
            <a:r>
              <a:rPr lang="en-US" altLang="en-US" dirty="0" err="1"/>
              <a:t>a|grep</a:t>
            </a:r>
            <a:r>
              <a:rPr lang="en-US" altLang="en-US" dirty="0"/>
              <a:t> ipv4.tcp|more</a:t>
            </a:r>
          </a:p>
          <a:p>
            <a:pPr lvl="1"/>
            <a:r>
              <a:rPr lang="en-US" altLang="en-US" dirty="0">
                <a:hlinkClick r:id="rId3"/>
              </a:rPr>
              <a:t>advanced-tuning-for-</a:t>
            </a:r>
            <a:r>
              <a:rPr lang="en-US" altLang="en-US" dirty="0" err="1">
                <a:hlinkClick r:id="rId3"/>
              </a:rPr>
              <a:t>linux</a:t>
            </a:r>
            <a:r>
              <a:rPr lang="en-US" altLang="en-US" dirty="0">
                <a:hlinkClick r:id="rId3"/>
              </a:rPr>
              <a:t> by NASA</a:t>
            </a:r>
            <a:endParaRPr lang="en-US" altLang="en-US" dirty="0"/>
          </a:p>
        </p:txBody>
      </p:sp>
    </p:spTree>
    <p:extLst>
      <p:ext uri="{BB962C8B-B14F-4D97-AF65-F5344CB8AC3E}">
        <p14:creationId xmlns:p14="http://schemas.microsoft.com/office/powerpoint/2010/main" val="9477104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447241-5425-474E-B28F-161ADE214EC2}"/>
              </a:ext>
            </a:extLst>
          </p:cNvPr>
          <p:cNvSpPr>
            <a:spLocks noGrp="1"/>
          </p:cNvSpPr>
          <p:nvPr>
            <p:ph type="title"/>
          </p:nvPr>
        </p:nvSpPr>
        <p:spPr/>
        <p:txBody>
          <a:bodyPr/>
          <a:lstStyle/>
          <a:p>
            <a:r>
              <a:rPr lang="it-IT" dirty="0" err="1"/>
              <a:t>Other</a:t>
            </a:r>
            <a:r>
              <a:rPr lang="it-IT" dirty="0"/>
              <a:t> </a:t>
            </a:r>
            <a:r>
              <a:rPr lang="it-IT" dirty="0" err="1"/>
              <a:t>topics</a:t>
            </a:r>
            <a:endParaRPr lang="en-US" dirty="0"/>
          </a:p>
        </p:txBody>
      </p:sp>
      <p:sp>
        <p:nvSpPr>
          <p:cNvPr id="3" name="Segnaposto testo 2">
            <a:extLst>
              <a:ext uri="{FF2B5EF4-FFF2-40B4-BE49-F238E27FC236}">
                <a16:creationId xmlns:a16="http://schemas.microsoft.com/office/drawing/2014/main" id="{313750C6-1689-46E0-9356-5375C7552251}"/>
              </a:ext>
            </a:extLst>
          </p:cNvPr>
          <p:cNvSpPr>
            <a:spLocks noGrp="1"/>
          </p:cNvSpPr>
          <p:nvPr>
            <p:ph type="body" idx="1"/>
          </p:nvPr>
        </p:nvSpPr>
        <p:spPr/>
        <p:txBody>
          <a:bodyPr/>
          <a:lstStyle/>
          <a:p>
            <a:endParaRPr lang="en-US"/>
          </a:p>
        </p:txBody>
      </p:sp>
      <p:sp>
        <p:nvSpPr>
          <p:cNvPr id="4" name="Segnaposto numero diapositiva 3">
            <a:extLst>
              <a:ext uri="{FF2B5EF4-FFF2-40B4-BE49-F238E27FC236}">
                <a16:creationId xmlns:a16="http://schemas.microsoft.com/office/drawing/2014/main" id="{26462CC1-ED88-4384-A444-8BE47D79E9C6}"/>
              </a:ext>
            </a:extLst>
          </p:cNvPr>
          <p:cNvSpPr>
            <a:spLocks noGrp="1"/>
          </p:cNvSpPr>
          <p:nvPr>
            <p:ph type="sldNum" sz="quarter" idx="12"/>
          </p:nvPr>
        </p:nvSpPr>
        <p:spPr/>
        <p:txBody>
          <a:bodyPr/>
          <a:lstStyle/>
          <a:p>
            <a:fld id="{48F63A3B-78C7-47BE-AE5E-E10140E04643}" type="slidenum">
              <a:rPr lang="en-US" smtClean="0"/>
              <a:t>34</a:t>
            </a:fld>
            <a:endParaRPr lang="en-US" dirty="0"/>
          </a:p>
        </p:txBody>
      </p:sp>
    </p:spTree>
    <p:extLst>
      <p:ext uri="{BB962C8B-B14F-4D97-AF65-F5344CB8AC3E}">
        <p14:creationId xmlns:p14="http://schemas.microsoft.com/office/powerpoint/2010/main" val="4264664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TCP timers</a:t>
            </a:r>
          </a:p>
        </p:txBody>
      </p:sp>
      <p:sp>
        <p:nvSpPr>
          <p:cNvPr id="3" name="Segnaposto contenuto 2"/>
          <p:cNvSpPr>
            <a:spLocks noGrp="1"/>
          </p:cNvSpPr>
          <p:nvPr>
            <p:ph idx="1"/>
          </p:nvPr>
        </p:nvSpPr>
        <p:spPr/>
        <p:txBody>
          <a:bodyPr>
            <a:normAutofit fontScale="77500" lnSpcReduction="20000"/>
          </a:bodyPr>
          <a:lstStyle/>
          <a:p>
            <a:r>
              <a:rPr lang="en-US" dirty="0"/>
              <a:t>Retransmission (RTO)</a:t>
            </a:r>
          </a:p>
          <a:p>
            <a:pPr lvl="1"/>
            <a:r>
              <a:rPr lang="en-US" dirty="0"/>
              <a:t>Max elapsed time before considering a segment lost (all segments are subjected to retransmission, but ACKs)</a:t>
            </a:r>
          </a:p>
          <a:p>
            <a:pPr lvl="2"/>
            <a:r>
              <a:rPr lang="en-US" dirty="0"/>
              <a:t>Implemented as max time without receiving fresh ACKs</a:t>
            </a:r>
          </a:p>
          <a:p>
            <a:r>
              <a:rPr lang="en-US" dirty="0"/>
              <a:t>Persistence</a:t>
            </a:r>
          </a:p>
          <a:p>
            <a:pPr lvl="1"/>
            <a:r>
              <a:rPr lang="en-US" dirty="0"/>
              <a:t>Max silence time after receiving rwnd=0; after this time a “probe segment” with only 1B is sent, to trigger the reception of a new rwnd</a:t>
            </a:r>
          </a:p>
          <a:p>
            <a:pPr lvl="1"/>
            <a:r>
              <a:rPr lang="en-US" dirty="0"/>
              <a:t>To prevent a stall at sender side, should an rwnd different from zero be lost</a:t>
            </a:r>
          </a:p>
          <a:p>
            <a:r>
              <a:rPr lang="en-US" dirty="0"/>
              <a:t>Keep-alive (optional)</a:t>
            </a:r>
          </a:p>
          <a:p>
            <a:pPr lvl="1"/>
            <a:r>
              <a:rPr lang="en-US" dirty="0"/>
              <a:t>Max silence time before probing the peer node; if the peer does not answer the keep-alive segment (for N times), it is considered unreachable, thus the connection is unilaterally closed.</a:t>
            </a:r>
          </a:p>
          <a:p>
            <a:pPr lvl="1"/>
            <a:r>
              <a:rPr lang="en-US" dirty="0"/>
              <a:t>To distinguish between a silent node from a node that has “disgracefully” gone (e.g. brutally disconnected or switched off).</a:t>
            </a:r>
          </a:p>
          <a:p>
            <a:r>
              <a:rPr lang="en-US" dirty="0"/>
              <a:t>Time-wait</a:t>
            </a:r>
          </a:p>
          <a:p>
            <a:pPr lvl="1"/>
            <a:r>
              <a:rPr lang="en-US" dirty="0"/>
              <a:t>Time to wait in the TCP “time-wait” state, before definitively closing a half-closed TCP connection after receiving the final FIN</a:t>
            </a:r>
          </a:p>
          <a:p>
            <a:pPr lvl="1"/>
            <a:r>
              <a:rPr lang="en-US" dirty="0"/>
              <a:t>To allow for the acknowledgement of duplicated final FIN, should the previous FIN-ACK be lost</a:t>
            </a:r>
          </a:p>
          <a:p>
            <a:endParaRPr lang="en-US" dirty="0"/>
          </a:p>
          <a:p>
            <a:endParaRPr lang="en-US" dirty="0"/>
          </a:p>
        </p:txBody>
      </p:sp>
      <p:sp>
        <p:nvSpPr>
          <p:cNvPr id="4" name="Segnaposto numero diapositiva 3"/>
          <p:cNvSpPr>
            <a:spLocks noGrp="1"/>
          </p:cNvSpPr>
          <p:nvPr>
            <p:ph type="sldNum" sz="quarter" idx="12"/>
          </p:nvPr>
        </p:nvSpPr>
        <p:spPr/>
        <p:txBody>
          <a:bodyPr/>
          <a:lstStyle/>
          <a:p>
            <a:fld id="{48F63A3B-78C7-47BE-AE5E-E10140E04643}" type="slidenum">
              <a:rPr lang="en-US" smtClean="0"/>
              <a:t>35</a:t>
            </a:fld>
            <a:endParaRPr lang="en-US" dirty="0"/>
          </a:p>
        </p:txBody>
      </p:sp>
    </p:spTree>
    <p:extLst>
      <p:ext uri="{BB962C8B-B14F-4D97-AF65-F5344CB8AC3E}">
        <p14:creationId xmlns:p14="http://schemas.microsoft.com/office/powerpoint/2010/main" val="6505240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 Timer Management</a:t>
            </a:r>
          </a:p>
        </p:txBody>
      </p:sp>
      <p:sp>
        <p:nvSpPr>
          <p:cNvPr id="3" name="Text Placeholder 2"/>
          <p:cNvSpPr>
            <a:spLocks noGrp="1"/>
          </p:cNvSpPr>
          <p:nvPr>
            <p:ph type="body" idx="1"/>
          </p:nvPr>
        </p:nvSpPr>
        <p:spPr>
          <a:xfrm>
            <a:off x="1981200" y="5497422"/>
            <a:ext cx="8229600" cy="698528"/>
          </a:xfrm>
        </p:spPr>
        <p:txBody>
          <a:bodyPr/>
          <a:lstStyle/>
          <a:p>
            <a:r>
              <a:rPr lang="en-US" dirty="0"/>
              <a:t>(a) Probability density of acknowledgement arrival times in the data link layer. (b) Probability density of acknowledgement arrival times for TCP.</a:t>
            </a:r>
          </a:p>
        </p:txBody>
      </p:sp>
      <p:pic>
        <p:nvPicPr>
          <p:cNvPr id="4" name="Picture Placeholder 3" descr="Figure 6-42. (a) Probability density of acknowledgement arrival times in the data link layer. (b) Probability density of acknowledgement arrival times for TCP."/>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2273105" y="1481740"/>
            <a:ext cx="7645791" cy="3889071"/>
          </a:xfrm>
        </p:spPr>
      </p:pic>
      <p:sp>
        <p:nvSpPr>
          <p:cNvPr id="5" name="Segnaposto numero diapositiva 4">
            <a:extLst>
              <a:ext uri="{FF2B5EF4-FFF2-40B4-BE49-F238E27FC236}">
                <a16:creationId xmlns:a16="http://schemas.microsoft.com/office/drawing/2014/main" id="{B7AD704A-A42F-472B-9881-CE8301640630}"/>
              </a:ext>
            </a:extLst>
          </p:cNvPr>
          <p:cNvSpPr>
            <a:spLocks noGrp="1"/>
          </p:cNvSpPr>
          <p:nvPr>
            <p:ph type="sldNum" idx="12"/>
          </p:nvPr>
        </p:nvSpPr>
        <p:spPr>
          <a:xfrm>
            <a:off x="11022907" y="6537959"/>
            <a:ext cx="735711" cy="182879"/>
          </a:xfrm>
        </p:spPr>
        <p:txBody>
          <a:bodyPr/>
          <a:lstStyle/>
          <a:p>
            <a:pPr>
              <a:buSzPct val="25000"/>
            </a:pPr>
            <a:fld id="{00000000-1234-1234-1234-123412341234}" type="slidenum">
              <a:rPr lang="en-US" sz="900" smtClean="0">
                <a:solidFill>
                  <a:schemeClr val="dk1"/>
                </a:solidFill>
                <a:latin typeface="Arial"/>
                <a:ea typeface="Arial"/>
                <a:cs typeface="Arial"/>
                <a:sym typeface="Arial"/>
              </a:rPr>
              <a:pPr>
                <a:buSzPct val="25000"/>
              </a:pPr>
              <a:t>36</a:t>
            </a:fld>
            <a:endParaRPr lang="en-US" sz="9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65333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B0CE9E-2F81-4F04-A8F6-E1795B3BDD28}"/>
              </a:ext>
            </a:extLst>
          </p:cNvPr>
          <p:cNvSpPr>
            <a:spLocks noGrp="1"/>
          </p:cNvSpPr>
          <p:nvPr>
            <p:ph type="title"/>
          </p:nvPr>
        </p:nvSpPr>
        <p:spPr/>
        <p:txBody>
          <a:bodyPr/>
          <a:lstStyle/>
          <a:p>
            <a:r>
              <a:rPr lang="it-IT" dirty="0"/>
              <a:t>RTO</a:t>
            </a:r>
            <a:endParaRPr lang="en-US" dirty="0"/>
          </a:p>
        </p:txBody>
      </p:sp>
      <p:sp>
        <p:nvSpPr>
          <p:cNvPr id="3" name="Segnaposto contenuto 2">
            <a:extLst>
              <a:ext uri="{FF2B5EF4-FFF2-40B4-BE49-F238E27FC236}">
                <a16:creationId xmlns:a16="http://schemas.microsoft.com/office/drawing/2014/main" id="{4C5C9960-55BE-41EC-BB17-3D5782A2A156}"/>
              </a:ext>
            </a:extLst>
          </p:cNvPr>
          <p:cNvSpPr>
            <a:spLocks noGrp="1"/>
          </p:cNvSpPr>
          <p:nvPr>
            <p:ph idx="1"/>
          </p:nvPr>
        </p:nvSpPr>
        <p:spPr/>
        <p:txBody>
          <a:bodyPr>
            <a:normAutofit fontScale="85000" lnSpcReduction="20000"/>
          </a:bodyPr>
          <a:lstStyle/>
          <a:p>
            <a:r>
              <a:rPr lang="en-US" dirty="0"/>
              <a:t>Syn, Fin and data segments are retransmitted unless </a:t>
            </a:r>
            <a:r>
              <a:rPr lang="en-US" dirty="0" err="1"/>
              <a:t>acked</a:t>
            </a:r>
            <a:r>
              <a:rPr lang="en-US" dirty="0"/>
              <a:t> before an RTO expires</a:t>
            </a:r>
          </a:p>
          <a:p>
            <a:r>
              <a:rPr lang="en-US" dirty="0"/>
              <a:t>The RTO starts with an initial value, then it is continuously updated by means of RTT sample (one for each segment, if the timestamp option is on). The RTO must be moderately larger than the RTT.</a:t>
            </a:r>
          </a:p>
          <a:p>
            <a:pPr lvl="1"/>
            <a:r>
              <a:rPr lang="en-US" dirty="0"/>
              <a:t>If too short we have spurious re-Transmissions</a:t>
            </a:r>
          </a:p>
          <a:p>
            <a:pPr lvl="1"/>
            <a:r>
              <a:rPr lang="en-US" dirty="0"/>
              <a:t>If too large it is not reactive enough</a:t>
            </a:r>
          </a:p>
          <a:p>
            <a:r>
              <a:rPr lang="en-US" dirty="0"/>
              <a:t>RTO calculation takes into account average and variance of RTT. See RFCs for the actual formulae used.</a:t>
            </a:r>
          </a:p>
          <a:p>
            <a:r>
              <a:rPr lang="en-US" dirty="0"/>
              <a:t>If the re-Tx segment is lost, RTO is doubled (exponential backoff, like that used by 802.3 and 802.11), until a max value (ceiling) is reached</a:t>
            </a:r>
          </a:p>
          <a:p>
            <a:pPr lvl="1"/>
            <a:r>
              <a:rPr lang="en-US" dirty="0"/>
              <a:t>The difference is that here the actual RTO is doubled, not the range from which to pick up the random number</a:t>
            </a:r>
          </a:p>
          <a:p>
            <a:pPr lvl="1"/>
            <a:r>
              <a:rPr lang="en-US" dirty="0"/>
              <a:t>Ceiling=90s default in Linux</a:t>
            </a:r>
          </a:p>
          <a:p>
            <a:pPr lvl="1"/>
            <a:r>
              <a:rPr lang="en-US" dirty="0"/>
              <a:t>After N consecutive failures (or after a given time elapsed) the connection is aborted</a:t>
            </a:r>
          </a:p>
          <a:p>
            <a:pPr lvl="2"/>
            <a:r>
              <a:rPr lang="en-US" dirty="0"/>
              <a:t>N=5 Linux default for SYN</a:t>
            </a:r>
          </a:p>
          <a:p>
            <a:pPr lvl="2"/>
            <a:r>
              <a:rPr lang="en-US" dirty="0"/>
              <a:t>N=15 Linux default for data</a:t>
            </a:r>
          </a:p>
        </p:txBody>
      </p:sp>
      <p:sp>
        <p:nvSpPr>
          <p:cNvPr id="4" name="Segnaposto numero diapositiva 3">
            <a:extLst>
              <a:ext uri="{FF2B5EF4-FFF2-40B4-BE49-F238E27FC236}">
                <a16:creationId xmlns:a16="http://schemas.microsoft.com/office/drawing/2014/main" id="{D6AC2366-0282-4050-B5B9-31130624D014}"/>
              </a:ext>
            </a:extLst>
          </p:cNvPr>
          <p:cNvSpPr>
            <a:spLocks noGrp="1"/>
          </p:cNvSpPr>
          <p:nvPr>
            <p:ph type="sldNum" sz="quarter" idx="12"/>
          </p:nvPr>
        </p:nvSpPr>
        <p:spPr/>
        <p:txBody>
          <a:bodyPr/>
          <a:lstStyle/>
          <a:p>
            <a:fld id="{48F63A3B-78C7-47BE-AE5E-E10140E04643}" type="slidenum">
              <a:rPr lang="en-US" smtClean="0"/>
              <a:t>37</a:t>
            </a:fld>
            <a:endParaRPr lang="en-US" dirty="0"/>
          </a:p>
        </p:txBody>
      </p:sp>
    </p:spTree>
    <p:extLst>
      <p:ext uri="{BB962C8B-B14F-4D97-AF65-F5344CB8AC3E}">
        <p14:creationId xmlns:p14="http://schemas.microsoft.com/office/powerpoint/2010/main" val="1273423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1F91B3D8-00D3-46E1-97DE-2275DB898DA5}"/>
              </a:ext>
            </a:extLst>
          </p:cNvPr>
          <p:cNvSpPr>
            <a:spLocks noGrp="1"/>
          </p:cNvSpPr>
          <p:nvPr>
            <p:ph type="title"/>
          </p:nvPr>
        </p:nvSpPr>
        <p:spPr/>
        <p:txBody>
          <a:bodyPr/>
          <a:lstStyle/>
          <a:p>
            <a:r>
              <a:rPr lang="it-IT" dirty="0"/>
              <a:t>ACK </a:t>
            </a:r>
            <a:r>
              <a:rPr lang="en-US" dirty="0"/>
              <a:t>pacing</a:t>
            </a:r>
          </a:p>
        </p:txBody>
      </p:sp>
      <p:sp>
        <p:nvSpPr>
          <p:cNvPr id="4" name="Segnaposto numero diapositiva 3">
            <a:extLst>
              <a:ext uri="{FF2B5EF4-FFF2-40B4-BE49-F238E27FC236}">
                <a16:creationId xmlns:a16="http://schemas.microsoft.com/office/drawing/2014/main" id="{8DBC5FE4-D598-4281-A68B-69D037BB7EBD}"/>
              </a:ext>
            </a:extLst>
          </p:cNvPr>
          <p:cNvSpPr>
            <a:spLocks noGrp="1"/>
          </p:cNvSpPr>
          <p:nvPr>
            <p:ph type="sldNum" sz="quarter" idx="12"/>
          </p:nvPr>
        </p:nvSpPr>
        <p:spPr/>
        <p:txBody>
          <a:bodyPr/>
          <a:lstStyle/>
          <a:p>
            <a:fld id="{48F63A3B-78C7-47BE-AE5E-E10140E04643}" type="slidenum">
              <a:rPr lang="en-US" smtClean="0"/>
              <a:t>38</a:t>
            </a:fld>
            <a:endParaRPr lang="en-US" dirty="0"/>
          </a:p>
        </p:txBody>
      </p:sp>
      <p:sp>
        <p:nvSpPr>
          <p:cNvPr id="3" name="Segnaposto contenuto 2">
            <a:extLst>
              <a:ext uri="{FF2B5EF4-FFF2-40B4-BE49-F238E27FC236}">
                <a16:creationId xmlns:a16="http://schemas.microsoft.com/office/drawing/2014/main" id="{7D3623B8-351C-4AE3-861B-12AA36B6F818}"/>
              </a:ext>
            </a:extLst>
          </p:cNvPr>
          <p:cNvSpPr>
            <a:spLocks noGrp="1"/>
          </p:cNvSpPr>
          <p:nvPr>
            <p:ph idx="1"/>
          </p:nvPr>
        </p:nvSpPr>
        <p:spPr>
          <a:xfrm>
            <a:off x="838200" y="1328055"/>
            <a:ext cx="10515600" cy="2627495"/>
          </a:xfrm>
        </p:spPr>
        <p:txBody>
          <a:bodyPr>
            <a:normAutofit fontScale="70000" lnSpcReduction="20000"/>
          </a:bodyPr>
          <a:lstStyle/>
          <a:p>
            <a:r>
              <a:rPr lang="en-US" dirty="0"/>
              <a:t>Segments sent in a burst are received at larger intervals due the reduced Tx speed on the second hop</a:t>
            </a:r>
          </a:p>
          <a:p>
            <a:r>
              <a:rPr lang="en-US" dirty="0"/>
              <a:t>ACK intervals (when sent by the receiver) reflect the arrival times</a:t>
            </a:r>
          </a:p>
          <a:p>
            <a:r>
              <a:rPr lang="en-US" dirty="0"/>
              <a:t>New segments (in CA usually just one) are allowed only when an ACK arrives, thus we can say that the Tx of new segments is ack-paced</a:t>
            </a:r>
          </a:p>
          <a:p>
            <a:r>
              <a:rPr lang="en-US" dirty="0"/>
              <a:t>CC’s comment: there is a lot of not said (it must be taken with a grain of salt)</a:t>
            </a:r>
          </a:p>
          <a:p>
            <a:pPr lvl="1"/>
            <a:r>
              <a:rPr lang="en-US" dirty="0"/>
              <a:t>Interrupt moderation is required not to kill the OS at high speed; packets are passed to/from the NIC in bursts no more one-by-one</a:t>
            </a:r>
          </a:p>
          <a:p>
            <a:pPr lvl="1"/>
            <a:r>
              <a:rPr lang="en-US" dirty="0"/>
              <a:t>Wireless channel may introduce variable delays (channel contention , TDMA physical links, BW allocated on request in some satellite links</a:t>
            </a:r>
            <a:r>
              <a:rPr lang="en-US"/>
              <a:t>, etc.)</a:t>
            </a:r>
            <a:endParaRPr lang="en-US" dirty="0"/>
          </a:p>
        </p:txBody>
      </p:sp>
      <p:pic>
        <p:nvPicPr>
          <p:cNvPr id="6" name="Immagine 5">
            <a:extLst>
              <a:ext uri="{FF2B5EF4-FFF2-40B4-BE49-F238E27FC236}">
                <a16:creationId xmlns:a16="http://schemas.microsoft.com/office/drawing/2014/main" id="{61126DB0-81B4-47BD-81DF-27683C3987B2}"/>
              </a:ext>
            </a:extLst>
          </p:cNvPr>
          <p:cNvPicPr>
            <a:picLocks noChangeAspect="1"/>
          </p:cNvPicPr>
          <p:nvPr/>
        </p:nvPicPr>
        <p:blipFill>
          <a:blip r:embed="rId2"/>
          <a:stretch>
            <a:fillRect/>
          </a:stretch>
        </p:blipFill>
        <p:spPr>
          <a:xfrm>
            <a:off x="1834177" y="4311303"/>
            <a:ext cx="7907197" cy="1652159"/>
          </a:xfrm>
          <a:prstGeom prst="rect">
            <a:avLst/>
          </a:prstGeom>
        </p:spPr>
      </p:pic>
    </p:spTree>
    <p:extLst>
      <p:ext uri="{BB962C8B-B14F-4D97-AF65-F5344CB8AC3E}">
        <p14:creationId xmlns:p14="http://schemas.microsoft.com/office/powerpoint/2010/main" val="23615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it-IT"/>
              <a:t>The TCP Service Model (2)</a:t>
            </a:r>
          </a:p>
        </p:txBody>
      </p:sp>
      <p:sp>
        <p:nvSpPr>
          <p:cNvPr id="15363" name="Rectangle 3"/>
          <p:cNvSpPr>
            <a:spLocks noGrp="1" noChangeArrowheads="1"/>
          </p:cNvSpPr>
          <p:nvPr>
            <p:ph type="body" idx="1"/>
          </p:nvPr>
        </p:nvSpPr>
        <p:spPr/>
        <p:txBody>
          <a:bodyPr/>
          <a:lstStyle/>
          <a:p>
            <a:r>
              <a:rPr lang="en-US" altLang="it-IT" dirty="0"/>
              <a:t>Application “write” and “read” are decoupled from TCP segmentation, which is performed by TCP itself</a:t>
            </a:r>
          </a:p>
          <a:p>
            <a:pPr lvl="1"/>
            <a:r>
              <a:rPr lang="en-US" altLang="it-IT" dirty="0"/>
              <a:t>(a) Four 512-byte segments sent as separate IP datagrams.</a:t>
            </a:r>
          </a:p>
          <a:p>
            <a:pPr lvl="1"/>
            <a:r>
              <a:rPr lang="en-US" altLang="it-IT" dirty="0"/>
              <a:t>(b) The 2048 bytes of data delivered to the application in a single READ CALL.</a:t>
            </a:r>
          </a:p>
        </p:txBody>
      </p:sp>
      <p:sp>
        <p:nvSpPr>
          <p:cNvPr id="2" name="Segnaposto numero diapositiva 1"/>
          <p:cNvSpPr>
            <a:spLocks noGrp="1"/>
          </p:cNvSpPr>
          <p:nvPr>
            <p:ph type="sldNum" sz="quarter" idx="12"/>
          </p:nvPr>
        </p:nvSpPr>
        <p:spPr/>
        <p:txBody>
          <a:bodyPr/>
          <a:lstStyle/>
          <a:p>
            <a:fld id="{48F63A3B-78C7-47BE-AE5E-E10140E04643}" type="slidenum">
              <a:rPr lang="en-US" smtClean="0"/>
              <a:pPr/>
              <a:t>4</a:t>
            </a:fld>
            <a:endParaRPr lang="en-US" dirty="0"/>
          </a:p>
        </p:txBody>
      </p:sp>
      <p:pic>
        <p:nvPicPr>
          <p:cNvPr id="15364" name="Picture 4" descr="6-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00" y="3341688"/>
            <a:ext cx="10630235" cy="178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063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it-IT" dirty="0"/>
              <a:t>Preliminary remarks on ACKs</a:t>
            </a:r>
          </a:p>
        </p:txBody>
      </p:sp>
      <p:sp>
        <p:nvSpPr>
          <p:cNvPr id="16387" name="Rectangle 3"/>
          <p:cNvSpPr>
            <a:spLocks noGrp="1" noChangeArrowheads="1"/>
          </p:cNvSpPr>
          <p:nvPr>
            <p:ph type="body" idx="1"/>
          </p:nvPr>
        </p:nvSpPr>
        <p:spPr/>
        <p:txBody>
          <a:bodyPr>
            <a:normAutofit fontScale="92500" lnSpcReduction="20000"/>
          </a:bodyPr>
          <a:lstStyle/>
          <a:p>
            <a:r>
              <a:rPr lang="en-US" altLang="it-IT" dirty="0"/>
              <a:t>Data sent by TCP (byte flow), organized in segments, must be confirmed by one ACK</a:t>
            </a:r>
          </a:p>
          <a:p>
            <a:r>
              <a:rPr lang="en-US" altLang="it-IT" dirty="0"/>
              <a:t>TCP is bidirectional</a:t>
            </a:r>
          </a:p>
          <a:p>
            <a:pPr lvl="1"/>
            <a:r>
              <a:rPr lang="en-US" altLang="it-IT" dirty="0"/>
              <a:t>ACKs can be piggybacked on data segments traveling in the opposite direction</a:t>
            </a:r>
          </a:p>
          <a:p>
            <a:r>
              <a:rPr lang="en-US" altLang="it-IT" dirty="0"/>
              <a:t>Details</a:t>
            </a:r>
          </a:p>
          <a:p>
            <a:pPr lvl="1"/>
            <a:r>
              <a:rPr lang="en-US" altLang="it-IT" dirty="0"/>
              <a:t>Every segment is characterized by a sequence number (first byte of the payload)</a:t>
            </a:r>
          </a:p>
          <a:p>
            <a:pPr lvl="1"/>
            <a:r>
              <a:rPr lang="en-US" altLang="it-IT" dirty="0"/>
              <a:t>Every ACK reports the first byte expected by the receiver and it implicitly confirms all previous bytes (ACKs are cumulative, a protection against ACK losses)</a:t>
            </a:r>
          </a:p>
          <a:p>
            <a:pPr lvl="2"/>
            <a:r>
              <a:rPr lang="en-US" altLang="it-IT" dirty="0"/>
              <a:t>At the arrival of each segment different from that expected a duplicate ACK is sent (</a:t>
            </a:r>
            <a:r>
              <a:rPr lang="en-US" altLang="it-IT" dirty="0" err="1"/>
              <a:t>DupACK</a:t>
            </a:r>
            <a:r>
              <a:rPr lang="en-US" altLang="it-IT" dirty="0"/>
              <a:t>)</a:t>
            </a:r>
          </a:p>
          <a:p>
            <a:pPr lvl="1"/>
            <a:r>
              <a:rPr lang="en-US" altLang="it-IT" dirty="0"/>
              <a:t>Each received segment causes the sending of an ACK (excluding “delayed ACKs” for which one ACK is sent every two received segments (to save bandwidth in the opposite direction)</a:t>
            </a:r>
          </a:p>
          <a:p>
            <a:pPr lvl="1"/>
            <a:r>
              <a:rPr lang="en-US" altLang="it-IT" dirty="0"/>
              <a:t>The time elapsed from the sending of a segment and the reception of the corresponding ACK is called RTT (Round Trip Time). It is the feedback time.</a:t>
            </a:r>
          </a:p>
          <a:p>
            <a:pPr lvl="2"/>
            <a:r>
              <a:rPr lang="en-US" altLang="it-IT" dirty="0"/>
              <a:t>The longer, the worse for TCP.</a:t>
            </a:r>
            <a:endParaRPr lang="it-IT" altLang="it-IT" dirty="0"/>
          </a:p>
        </p:txBody>
      </p:sp>
      <p:sp>
        <p:nvSpPr>
          <p:cNvPr id="2" name="Segnaposto numero diapositiva 1"/>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58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it-IT"/>
              <a:t>The TCP Segment Header</a:t>
            </a:r>
          </a:p>
        </p:txBody>
      </p:sp>
      <p:sp>
        <p:nvSpPr>
          <p:cNvPr id="2" name="Segnaposto numero diapositiva 1"/>
          <p:cNvSpPr>
            <a:spLocks noGrp="1"/>
          </p:cNvSpPr>
          <p:nvPr>
            <p:ph type="sldNum" sz="quarter" idx="12"/>
          </p:nvPr>
        </p:nvSpPr>
        <p:spPr/>
        <p:txBody>
          <a:bodyPr/>
          <a:lstStyle/>
          <a:p>
            <a:fld id="{48F63A3B-78C7-47BE-AE5E-E10140E04643}" type="slidenum">
              <a:rPr lang="en-US" smtClean="0"/>
              <a:pPr/>
              <a:t>6</a:t>
            </a:fld>
            <a:endParaRPr lang="en-US" dirty="0"/>
          </a:p>
        </p:txBody>
      </p:sp>
      <p:pic>
        <p:nvPicPr>
          <p:cNvPr id="17411" name="Picture 4" descr="6-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651" y="1700213"/>
            <a:ext cx="7718425"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843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it-IT"/>
              <a:t>The TCP Segment Header (2)</a:t>
            </a:r>
          </a:p>
        </p:txBody>
      </p:sp>
      <p:sp>
        <p:nvSpPr>
          <p:cNvPr id="18435" name="Rectangle 3"/>
          <p:cNvSpPr>
            <a:spLocks noGrp="1" noChangeArrowheads="1"/>
          </p:cNvSpPr>
          <p:nvPr>
            <p:ph type="body" idx="1"/>
          </p:nvPr>
        </p:nvSpPr>
        <p:spPr/>
        <p:txBody>
          <a:bodyPr/>
          <a:lstStyle/>
          <a:p>
            <a:r>
              <a:rPr lang="en-US" altLang="it-IT" dirty="0"/>
              <a:t>The </a:t>
            </a:r>
            <a:r>
              <a:rPr lang="en-US" altLang="it-IT" dirty="0" err="1"/>
              <a:t>pseudoheader</a:t>
            </a:r>
            <a:r>
              <a:rPr lang="en-US" altLang="it-IT" dirty="0"/>
              <a:t> included in the TCP checksum.</a:t>
            </a:r>
          </a:p>
          <a:p>
            <a:pPr lvl="1"/>
            <a:r>
              <a:rPr lang="en-US" altLang="it-IT" dirty="0"/>
              <a:t>Layering violation</a:t>
            </a:r>
          </a:p>
        </p:txBody>
      </p:sp>
      <p:sp>
        <p:nvSpPr>
          <p:cNvPr id="2" name="Segnaposto numero diapositiva 1"/>
          <p:cNvSpPr>
            <a:spLocks noGrp="1"/>
          </p:cNvSpPr>
          <p:nvPr>
            <p:ph type="sldNum" sz="quarter" idx="12"/>
          </p:nvPr>
        </p:nvSpPr>
        <p:spPr/>
        <p:txBody>
          <a:bodyPr/>
          <a:lstStyle/>
          <a:p>
            <a:fld id="{48F63A3B-78C7-47BE-AE5E-E10140E04643}" type="slidenum">
              <a:rPr lang="en-US" smtClean="0"/>
              <a:pPr/>
              <a:t>7</a:t>
            </a:fld>
            <a:endParaRPr lang="en-US" dirty="0"/>
          </a:p>
        </p:txBody>
      </p:sp>
      <p:pic>
        <p:nvPicPr>
          <p:cNvPr id="18436" name="Picture 4" descr="6-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2852738"/>
            <a:ext cx="8139112" cy="247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867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
          <p:cNvSpPr txBox="1">
            <a:spLocks noChangeArrowheads="1"/>
          </p:cNvSpPr>
          <p:nvPr/>
        </p:nvSpPr>
        <p:spPr bwMode="auto">
          <a:xfrm>
            <a:off x="1600200" y="6296025"/>
            <a:ext cx="425419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5pPr>
            <a:lvl6pPr marL="25146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6pPr>
            <a:lvl7pPr marL="29718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7pPr>
            <a:lvl8pPr marL="34290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8pPr>
            <a:lvl9pPr marL="3886200" indent="-228600"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b="1">
                <a:solidFill>
                  <a:schemeClr val="bg1"/>
                </a:solidFill>
                <a:latin typeface="Tahoma" panose="020B0604030504040204" pitchFamily="34" charset="0"/>
                <a:ea typeface="Noto Sans CJK SC Regular"/>
                <a:cs typeface="Noto Sans CJK SC Regular"/>
              </a:defRPr>
            </a:lvl9pPr>
          </a:lstStyle>
          <a:p>
            <a:pPr>
              <a:buSzPct val="100000"/>
            </a:pPr>
            <a:r>
              <a:rPr lang="en-US" altLang="en-US" sz="1200" b="0" dirty="0">
                <a:solidFill>
                  <a:srgbClr val="000000"/>
                </a:solidFill>
              </a:rPr>
              <a:t>Figure from </a:t>
            </a:r>
            <a:r>
              <a:rPr lang="en-US" altLang="en-US" sz="1200" b="0" dirty="0" err="1">
                <a:solidFill>
                  <a:srgbClr val="000000"/>
                </a:solidFill>
              </a:rPr>
              <a:t>Forouzan</a:t>
            </a:r>
            <a:r>
              <a:rPr lang="en-US" altLang="en-US" sz="1200" b="0" dirty="0">
                <a:solidFill>
                  <a:srgbClr val="000000"/>
                </a:solidFill>
              </a:rPr>
              <a:t> TCP/IP Protocol Suite, McGraw Hill</a:t>
            </a:r>
          </a:p>
        </p:txBody>
      </p:sp>
      <p:pic>
        <p:nvPicPr>
          <p:cNvPr id="1741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1" y="1752601"/>
            <a:ext cx="8372475" cy="3878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Titolo 1"/>
          <p:cNvSpPr>
            <a:spLocks noGrp="1"/>
          </p:cNvSpPr>
          <p:nvPr>
            <p:ph type="title"/>
          </p:nvPr>
        </p:nvSpPr>
        <p:spPr/>
        <p:txBody>
          <a:bodyPr/>
          <a:lstStyle/>
          <a:p>
            <a:r>
              <a:rPr lang="en-US" dirty="0"/>
              <a:t>Options</a:t>
            </a:r>
          </a:p>
        </p:txBody>
      </p:sp>
      <p:sp>
        <p:nvSpPr>
          <p:cNvPr id="3" name="Segnaposto numero diapositiva 2"/>
          <p:cNvSpPr>
            <a:spLocks noGrp="1"/>
          </p:cNvSpPr>
          <p:nvPr>
            <p:ph type="sldNum" sz="quarter" idx="12"/>
          </p:nvPr>
        </p:nvSpPr>
        <p:spPr/>
        <p:txBody>
          <a:bodyPr/>
          <a:lstStyle/>
          <a:p>
            <a:fld id="{48F63A3B-78C7-47BE-AE5E-E10140E04643}" type="slidenum">
              <a:rPr lang="en-US" smtClean="0"/>
              <a:t>8</a:t>
            </a:fld>
            <a:endParaRPr lang="en-US" dirty="0"/>
          </a:p>
        </p:txBody>
      </p:sp>
    </p:spTree>
    <p:extLst>
      <p:ext uri="{BB962C8B-B14F-4D97-AF65-F5344CB8AC3E}">
        <p14:creationId xmlns:p14="http://schemas.microsoft.com/office/powerpoint/2010/main" val="96956166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71B9011-C6A8-4DF8-B739-EE17EDEC58C1}"/>
              </a:ext>
            </a:extLst>
          </p:cNvPr>
          <p:cNvSpPr>
            <a:spLocks noGrp="1"/>
          </p:cNvSpPr>
          <p:nvPr>
            <p:ph type="title"/>
          </p:nvPr>
        </p:nvSpPr>
        <p:spPr/>
        <p:txBody>
          <a:bodyPr/>
          <a:lstStyle/>
          <a:p>
            <a:r>
              <a:rPr lang="it-IT" dirty="0"/>
              <a:t>Connection establishment and closing</a:t>
            </a:r>
            <a:endParaRPr lang="en-US" dirty="0"/>
          </a:p>
        </p:txBody>
      </p:sp>
      <p:sp>
        <p:nvSpPr>
          <p:cNvPr id="3" name="Segnaposto testo 2">
            <a:extLst>
              <a:ext uri="{FF2B5EF4-FFF2-40B4-BE49-F238E27FC236}">
                <a16:creationId xmlns:a16="http://schemas.microsoft.com/office/drawing/2014/main" id="{20353093-E1CA-4B90-8A42-3C2ABEC879A0}"/>
              </a:ext>
            </a:extLst>
          </p:cNvPr>
          <p:cNvSpPr>
            <a:spLocks noGrp="1"/>
          </p:cNvSpPr>
          <p:nvPr>
            <p:ph type="body" idx="1"/>
          </p:nvPr>
        </p:nvSpPr>
        <p:spPr/>
        <p:txBody>
          <a:bodyPr/>
          <a:lstStyle/>
          <a:p>
            <a:endParaRPr lang="en-US"/>
          </a:p>
        </p:txBody>
      </p:sp>
      <p:sp>
        <p:nvSpPr>
          <p:cNvPr id="4" name="Segnaposto numero diapositiva 3">
            <a:extLst>
              <a:ext uri="{FF2B5EF4-FFF2-40B4-BE49-F238E27FC236}">
                <a16:creationId xmlns:a16="http://schemas.microsoft.com/office/drawing/2014/main" id="{8E404C45-2224-40D9-950E-18A7465397DA}"/>
              </a:ext>
            </a:extLst>
          </p:cNvPr>
          <p:cNvSpPr>
            <a:spLocks noGrp="1"/>
          </p:cNvSpPr>
          <p:nvPr>
            <p:ph type="sldNum" sz="quarter" idx="12"/>
          </p:nvPr>
        </p:nvSpPr>
        <p:spPr/>
        <p:txBody>
          <a:bodyPr/>
          <a:lstStyle/>
          <a:p>
            <a:fld id="{48F63A3B-78C7-47BE-AE5E-E10140E04643}" type="slidenum">
              <a:rPr lang="en-US" smtClean="0"/>
              <a:t>9</a:t>
            </a:fld>
            <a:endParaRPr lang="en-US" dirty="0"/>
          </a:p>
        </p:txBody>
      </p:sp>
    </p:spTree>
    <p:extLst>
      <p:ext uri="{BB962C8B-B14F-4D97-AF65-F5344CB8AC3E}">
        <p14:creationId xmlns:p14="http://schemas.microsoft.com/office/powerpoint/2010/main" val="3913016263"/>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2890</Words>
  <Application>Microsoft Office PowerPoint</Application>
  <PresentationFormat>Widescreen</PresentationFormat>
  <Paragraphs>271</Paragraphs>
  <Slides>38</Slides>
  <Notes>8</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38</vt:i4>
      </vt:variant>
    </vt:vector>
  </HeadingPairs>
  <TitlesOfParts>
    <vt:vector size="45" baseType="lpstr">
      <vt:lpstr>Arial</vt:lpstr>
      <vt:lpstr>Calibri</vt:lpstr>
      <vt:lpstr>Calibri Light</vt:lpstr>
      <vt:lpstr>Noto Sans Symbols</vt:lpstr>
      <vt:lpstr>Tahoma</vt:lpstr>
      <vt:lpstr>Times New Roman</vt:lpstr>
      <vt:lpstr>Tema di Office</vt:lpstr>
      <vt:lpstr>TCP</vt:lpstr>
      <vt:lpstr>TCP (Transmission Control Protocol)</vt:lpstr>
      <vt:lpstr>The TCP Service Model</vt:lpstr>
      <vt:lpstr>The TCP Service Model (2)</vt:lpstr>
      <vt:lpstr>Preliminary remarks on ACKs</vt:lpstr>
      <vt:lpstr>The TCP Segment Header</vt:lpstr>
      <vt:lpstr>The TCP Segment Header (2)</vt:lpstr>
      <vt:lpstr>Options</vt:lpstr>
      <vt:lpstr>Connection establishment and closing</vt:lpstr>
      <vt:lpstr>TCP Connection Establishment</vt:lpstr>
      <vt:lpstr>TCP Connection Management Modeling</vt:lpstr>
      <vt:lpstr>TCP Connection Management Modeling (2)</vt:lpstr>
      <vt:lpstr>Presentazione standard di PowerPoint</vt:lpstr>
      <vt:lpstr>Options in the 3-way handshake: SYN</vt:lpstr>
      <vt:lpstr>Options in the 3-way handshake: SYN+ACK</vt:lpstr>
      <vt:lpstr>Options in the 3-way handshake: ACK</vt:lpstr>
      <vt:lpstr>FIN handshakes: SSH and Telnet</vt:lpstr>
      <vt:lpstr>Connection established</vt:lpstr>
      <vt:lpstr>Connection established</vt:lpstr>
      <vt:lpstr>TCP Flow &amp; Congestion Control</vt:lpstr>
      <vt:lpstr>Windows &amp; Tx-rate</vt:lpstr>
      <vt:lpstr>Windows &amp; Tx-rate</vt:lpstr>
      <vt:lpstr>Flow control</vt:lpstr>
      <vt:lpstr>TCP Transmission Policy</vt:lpstr>
      <vt:lpstr>Segment losses</vt:lpstr>
      <vt:lpstr>Congestion Control (&amp; error recovery) from RFC 5681</vt:lpstr>
      <vt:lpstr>Congestion Control (&amp; error recovery) from RFC 5681 (cont.)</vt:lpstr>
      <vt:lpstr>Slow start</vt:lpstr>
      <vt:lpstr>Congestion avoidance</vt:lpstr>
      <vt:lpstr>Congestion control TCP Reno and NewReno</vt:lpstr>
      <vt:lpstr>Congestion control example (TCP Reno and NewReno)</vt:lpstr>
      <vt:lpstr>TCP Congestion Control evolution (ADVANCED) </vt:lpstr>
      <vt:lpstr>TCP Tuning</vt:lpstr>
      <vt:lpstr>Other topics</vt:lpstr>
      <vt:lpstr>TCP timers</vt:lpstr>
      <vt:lpstr>TCP Timer Management</vt:lpstr>
      <vt:lpstr>RTO</vt:lpstr>
      <vt:lpstr>ACK pacing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IEEE 802.11 (WiFi)</dc:title>
  <dc:creator>carlo</dc:creator>
  <cp:lastModifiedBy>carlo</cp:lastModifiedBy>
  <cp:revision>83</cp:revision>
  <dcterms:created xsi:type="dcterms:W3CDTF">2021-04-16T07:30:55Z</dcterms:created>
  <dcterms:modified xsi:type="dcterms:W3CDTF">2023-05-22T07:22:10Z</dcterms:modified>
</cp:coreProperties>
</file>