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7" r:id="rId2"/>
    <p:sldId id="328" r:id="rId3"/>
    <p:sldId id="329" r:id="rId4"/>
    <p:sldId id="330" r:id="rId5"/>
    <p:sldId id="331" r:id="rId6"/>
    <p:sldId id="332" r:id="rId7"/>
    <p:sldId id="333" r:id="rId8"/>
    <p:sldId id="334" r:id="rId9"/>
    <p:sldId id="335" r:id="rId10"/>
    <p:sldId id="337" r:id="rId11"/>
    <p:sldId id="338" r:id="rId12"/>
    <p:sldId id="33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04" y="4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BBF0A4-D266-4927-A79D-8B39A78593B8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22A5E-1B9B-4931-AF40-8C32F75C3D6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96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Segnaposto note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512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6AF220-226C-4FCC-A7B2-49073D217B06}" type="slidenum">
              <a:rPr lang="en-US" altLang="it-IT" b="0" smtClean="0"/>
              <a:pPr/>
              <a:t>1</a:t>
            </a:fld>
            <a:endParaRPr lang="en-US" altLang="it-IT" b="0"/>
          </a:p>
        </p:txBody>
      </p:sp>
    </p:spTree>
    <p:extLst>
      <p:ext uri="{BB962C8B-B14F-4D97-AF65-F5344CB8AC3E}">
        <p14:creationId xmlns:p14="http://schemas.microsoft.com/office/powerpoint/2010/main" val="26827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F22A5E-1B9B-4931-AF40-8C32F75C3D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039EA-52BA-4828-89B6-9C1F0C91779A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0010E-9766-4A40-BB90-204BABFC5426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DB54D-79C1-4BFE-9FA3-91FD7A72F2BA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CF981-01D1-4B80-A1D1-44918B8AC6BC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610D-02BC-4258-8ABE-E0B756D8B7C0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46390-84CA-43D5-A589-39708020674C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BA6C-A4B3-4633-80E7-A7A7B85F108C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7F33-4015-4A52-93C6-1C8E33A29CF7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A617-8D82-4341-9E16-D3196AD3EF1E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6301F-9B6E-436F-9091-E15EE6826695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9244E-E29E-44C2-8F5C-4AF56312F80E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3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8057"/>
            <a:ext cx="10515600" cy="4848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A0406-7550-4115-A6B0-038D99AA36D1}" type="datetime1">
              <a:rPr lang="en-US" smtClean="0"/>
              <a:t>5/15/2023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ser_Datagram_Protocol" TargetMode="External"/><Relationship Id="rId2" Type="http://schemas.openxmlformats.org/officeDocument/2006/relationships/hyperlink" Target="http://tools.ietf.org/html/rfc76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order_Gateway_Protocol" TargetMode="External"/><Relationship Id="rId3" Type="http://schemas.openxmlformats.org/officeDocument/2006/relationships/hyperlink" Target="http://en.wikipedia.org/wiki/Domain_Name_System" TargetMode="External"/><Relationship Id="rId7" Type="http://schemas.openxmlformats.org/officeDocument/2006/relationships/hyperlink" Target="https://en.wikipedia.org/wiki/Open_Shortest_Path_First" TargetMode="External"/><Relationship Id="rId2" Type="http://schemas.openxmlformats.org/officeDocument/2006/relationships/hyperlink" Target="http://en.wikipedia.org/wiki/Real-time_Transport_Protoco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Routing_Information_Protocol" TargetMode="External"/><Relationship Id="rId5" Type="http://schemas.openxmlformats.org/officeDocument/2006/relationships/hyperlink" Target="http://en.wikipedia.org/wiki/Simple_Network_Management_Protocol" TargetMode="External"/><Relationship Id="rId4" Type="http://schemas.openxmlformats.org/officeDocument/2006/relationships/hyperlink" Target="http://en.wikipedia.org/wiki/Dynamic_Host_Configuration_Protoco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en.wikipedia.org/wiki/List_of_TCP_and_UDP_port_numbers#Well-known_port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atatracker.ietf.org/doc/html/rfc355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Transport</a:t>
            </a:r>
          </a:p>
        </p:txBody>
      </p:sp>
      <p:sp>
        <p:nvSpPr>
          <p:cNvPr id="7" name="Sottotitolo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31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2B93E-195D-453A-869D-69546215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Jitter</a:t>
            </a:r>
            <a:endParaRPr lang="en-US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232BA104-C44D-42C2-B065-6D109D31F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57"/>
            <a:ext cx="10515600" cy="174851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delivery delay is not constant but varies around an average value</a:t>
            </a:r>
          </a:p>
          <a:p>
            <a:r>
              <a:rPr lang="en-US" dirty="0"/>
              <a:t>The average value is of concern in real time applications (voice over IP, teleconferences, gaming, etc.) , but not in streaming</a:t>
            </a:r>
          </a:p>
          <a:p>
            <a:r>
              <a:rPr lang="en-US" dirty="0"/>
              <a:t>In streaming jitter can be counteracted by mans of buffering</a:t>
            </a:r>
          </a:p>
          <a:p>
            <a:r>
              <a:rPr lang="en-US" dirty="0"/>
              <a:t>In real time applications by QoS </a:t>
            </a:r>
          </a:p>
          <a:p>
            <a:endParaRPr lang="it-IT" dirty="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799AC3F-BF1E-479E-B321-DA26915D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442A091-1740-4595-B56F-624EF5026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627" y="3418435"/>
            <a:ext cx="6711803" cy="30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2B93E-195D-453A-869D-69546215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Buffering</a:t>
            </a:r>
            <a:endParaRPr lang="en-US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DA1AA1E-0C9B-4144-ACDD-0B0E9112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57"/>
            <a:ext cx="10515600" cy="11008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Buffering is used to counteract variations in delivery time</a:t>
            </a:r>
          </a:p>
          <a:p>
            <a:r>
              <a:rPr lang="en-US" dirty="0"/>
              <a:t>The larger the buffer, the longer the delay added. In streaming it is usually not a problem.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799AC3F-BF1E-479E-B321-DA26915D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F7265E4-4A66-4586-9FBB-634E19693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659" y="3236681"/>
            <a:ext cx="9516681" cy="302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94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Real-Time Transport Control Protocol</a:t>
            </a:r>
            <a:endParaRPr lang="it-IT" altLang="it-IT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it-IT" dirty="0"/>
              <a:t>It is used in conjunction with RTP to exchange control messages about RTP</a:t>
            </a:r>
          </a:p>
          <a:p>
            <a:pPr lvl="1" eaLnBrk="1" hangingPunct="1"/>
            <a:r>
              <a:rPr lang="en-US" altLang="it-IT" dirty="0"/>
              <a:t>It does not transmit data</a:t>
            </a:r>
          </a:p>
          <a:p>
            <a:pPr eaLnBrk="1" hangingPunct="1"/>
            <a:r>
              <a:rPr lang="en-US" altLang="it-IT" dirty="0"/>
              <a:t>Continuous feedback to the source</a:t>
            </a:r>
          </a:p>
          <a:p>
            <a:pPr lvl="1" eaLnBrk="1" hangingPunct="1"/>
            <a:r>
              <a:rPr lang="en-US" altLang="it-IT" dirty="0"/>
              <a:t>Delay, jitter, bandwidth, congestion</a:t>
            </a:r>
          </a:p>
          <a:p>
            <a:pPr lvl="1" eaLnBrk="1" hangingPunct="1"/>
            <a:r>
              <a:rPr lang="en-US" altLang="it-IT" dirty="0"/>
              <a:t>Used by the source to change encoding parameters</a:t>
            </a:r>
          </a:p>
          <a:p>
            <a:pPr lvl="2" eaLnBrk="1" hangingPunct="1"/>
            <a:r>
              <a:rPr lang="en-US" altLang="it-IT" dirty="0"/>
              <a:t>E.g. a bandwidth increase can allow the use of a higher quality encoding, and vice versa.</a:t>
            </a:r>
          </a:p>
          <a:p>
            <a:pPr lvl="2"/>
            <a:r>
              <a:rPr lang="en-US" altLang="it-IT" dirty="0"/>
              <a:t>The encoding is specified in the “payload type” field, thus it can change dynamically to match the available bandwidth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52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UDP vs TCP</a:t>
            </a:r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 dirty="0"/>
              <a:t>UDP</a:t>
            </a:r>
          </a:p>
          <a:p>
            <a:pPr lvl="1"/>
            <a:r>
              <a:rPr lang="en-US" altLang="it-IT" dirty="0"/>
              <a:t>Connection less (non </a:t>
            </a:r>
            <a:r>
              <a:rPr lang="en-US" altLang="it-IT" dirty="0" err="1"/>
              <a:t>orientato</a:t>
            </a:r>
            <a:r>
              <a:rPr lang="en-US" altLang="it-IT" dirty="0"/>
              <a:t> </a:t>
            </a:r>
            <a:r>
              <a:rPr lang="en-US" altLang="it-IT" dirty="0" err="1"/>
              <a:t>alla</a:t>
            </a:r>
            <a:r>
              <a:rPr lang="en-US" altLang="it-IT" dirty="0"/>
              <a:t> </a:t>
            </a:r>
            <a:r>
              <a:rPr lang="en-US" altLang="it-IT" dirty="0" err="1"/>
              <a:t>connessione</a:t>
            </a:r>
            <a:r>
              <a:rPr lang="en-US" altLang="it-IT" dirty="0"/>
              <a:t>) </a:t>
            </a:r>
          </a:p>
          <a:p>
            <a:pPr lvl="2"/>
            <a:r>
              <a:rPr lang="en-US" altLang="it-IT" dirty="0"/>
              <a:t>datagram</a:t>
            </a:r>
          </a:p>
          <a:p>
            <a:pPr lvl="1"/>
            <a:r>
              <a:rPr lang="en-US" altLang="it-IT" dirty="0"/>
              <a:t>Unreliable (non </a:t>
            </a:r>
            <a:r>
              <a:rPr lang="en-US" altLang="it-IT" dirty="0" err="1"/>
              <a:t>affidabile</a:t>
            </a:r>
            <a:r>
              <a:rPr lang="en-US" altLang="it-IT" dirty="0"/>
              <a:t>)</a:t>
            </a:r>
          </a:p>
          <a:p>
            <a:r>
              <a:rPr lang="en-US" altLang="it-IT" dirty="0"/>
              <a:t>TCP (Transmission Control Protocol)</a:t>
            </a:r>
          </a:p>
          <a:p>
            <a:pPr lvl="1"/>
            <a:r>
              <a:rPr lang="en-US" altLang="it-IT" dirty="0"/>
              <a:t>Connection oriented (</a:t>
            </a:r>
            <a:r>
              <a:rPr lang="en-US" altLang="it-IT" dirty="0" err="1"/>
              <a:t>orientato</a:t>
            </a:r>
            <a:r>
              <a:rPr lang="en-US" altLang="it-IT" dirty="0"/>
              <a:t> </a:t>
            </a:r>
            <a:r>
              <a:rPr lang="en-US" altLang="it-IT" dirty="0" err="1"/>
              <a:t>alla</a:t>
            </a:r>
            <a:r>
              <a:rPr lang="en-US" altLang="it-IT" dirty="0"/>
              <a:t> </a:t>
            </a:r>
            <a:r>
              <a:rPr lang="en-US" altLang="it-IT" dirty="0" err="1"/>
              <a:t>connessione</a:t>
            </a:r>
            <a:r>
              <a:rPr lang="en-US" altLang="it-IT" dirty="0"/>
              <a:t>), thus 3 phases:</a:t>
            </a:r>
          </a:p>
          <a:p>
            <a:pPr lvl="2"/>
            <a:r>
              <a:rPr lang="en-US" altLang="it-IT" dirty="0"/>
              <a:t>Establishment (</a:t>
            </a:r>
            <a:r>
              <a:rPr lang="en-US" altLang="it-IT" dirty="0" err="1"/>
              <a:t>Apertura</a:t>
            </a:r>
            <a:r>
              <a:rPr lang="en-US" altLang="it-IT" dirty="0"/>
              <a:t>)</a:t>
            </a:r>
          </a:p>
          <a:p>
            <a:pPr lvl="2"/>
            <a:r>
              <a:rPr lang="en-US" altLang="it-IT" dirty="0"/>
              <a:t>Data transfer (</a:t>
            </a:r>
            <a:r>
              <a:rPr lang="en-US" altLang="it-IT" dirty="0" err="1"/>
              <a:t>Trasferimento</a:t>
            </a:r>
            <a:r>
              <a:rPr lang="en-US" altLang="it-IT" dirty="0"/>
              <a:t> </a:t>
            </a:r>
            <a:r>
              <a:rPr lang="en-US" altLang="it-IT" dirty="0" err="1"/>
              <a:t>dati</a:t>
            </a:r>
            <a:r>
              <a:rPr lang="en-US" altLang="it-IT" dirty="0"/>
              <a:t>)</a:t>
            </a:r>
          </a:p>
          <a:p>
            <a:pPr lvl="2"/>
            <a:r>
              <a:rPr lang="en-US" altLang="it-IT" dirty="0"/>
              <a:t>Closing (</a:t>
            </a:r>
            <a:r>
              <a:rPr lang="en-US" altLang="it-IT" dirty="0" err="1"/>
              <a:t>Chiusura</a:t>
            </a:r>
            <a:r>
              <a:rPr lang="en-US" altLang="it-IT" dirty="0"/>
              <a:t>)</a:t>
            </a:r>
          </a:p>
          <a:p>
            <a:pPr lvl="1"/>
            <a:r>
              <a:rPr lang="en-US" altLang="it-IT" dirty="0"/>
              <a:t>Reliable (</a:t>
            </a:r>
            <a:r>
              <a:rPr lang="en-US" altLang="it-IT" dirty="0" err="1"/>
              <a:t>affidabile</a:t>
            </a:r>
            <a:r>
              <a:rPr lang="en-US" altLang="it-IT" dirty="0"/>
              <a:t>)</a:t>
            </a:r>
          </a:p>
          <a:p>
            <a:pPr lvl="2"/>
            <a:endParaRPr lang="it-IT" alt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20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UDP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it-IT" dirty="0"/>
              <a:t>It implements a datagram service at Transport layer</a:t>
            </a:r>
          </a:p>
          <a:p>
            <a:pPr lvl="1"/>
            <a:r>
              <a:rPr lang="en-US" altLang="it-IT" dirty="0"/>
              <a:t>(one UDP segment in one IP packet)</a:t>
            </a:r>
          </a:p>
          <a:p>
            <a:r>
              <a:rPr lang="en-US" altLang="it-IT" dirty="0"/>
              <a:t>Services offered</a:t>
            </a:r>
          </a:p>
          <a:p>
            <a:pPr lvl="1"/>
            <a:r>
              <a:rPr lang="en-US" altLang="it-IT" dirty="0"/>
              <a:t>Multiplexing (by UDP ports)</a:t>
            </a:r>
          </a:p>
          <a:p>
            <a:pPr lvl="1"/>
            <a:r>
              <a:rPr lang="en-US" altLang="it-IT" dirty="0"/>
              <a:t>Error detection (checksum, optional)</a:t>
            </a:r>
          </a:p>
          <a:p>
            <a:pPr lvl="1"/>
            <a:r>
              <a:rPr lang="en-US" altLang="it-IT" dirty="0"/>
              <a:t>Unicast, multicast, broadcast</a:t>
            </a:r>
          </a:p>
          <a:p>
            <a:r>
              <a:rPr lang="en-US" altLang="it-IT" dirty="0"/>
              <a:t>Services not offered</a:t>
            </a:r>
          </a:p>
          <a:p>
            <a:pPr lvl="1"/>
            <a:r>
              <a:rPr lang="en-US" altLang="it-IT" dirty="0"/>
              <a:t>Segment reordering</a:t>
            </a:r>
          </a:p>
          <a:p>
            <a:pPr lvl="1"/>
            <a:r>
              <a:rPr lang="en-US" altLang="it-IT" dirty="0"/>
              <a:t>Segment retransmission</a:t>
            </a:r>
          </a:p>
          <a:p>
            <a:pPr lvl="1"/>
            <a:r>
              <a:rPr lang="en-US" altLang="it-IT" dirty="0"/>
              <a:t>Flow control</a:t>
            </a:r>
          </a:p>
          <a:p>
            <a:pPr lvl="1"/>
            <a:r>
              <a:rPr lang="en-US" altLang="it-IT" dirty="0"/>
              <a:t>Congestion control</a:t>
            </a:r>
          </a:p>
          <a:p>
            <a:r>
              <a:rPr lang="en-US" altLang="it-IT" dirty="0"/>
              <a:t>To know more</a:t>
            </a:r>
          </a:p>
          <a:p>
            <a:pPr lvl="1"/>
            <a:r>
              <a:rPr lang="en-US" altLang="it-IT" dirty="0">
                <a:hlinkClick r:id="rId2"/>
              </a:rPr>
              <a:t>RFC 768</a:t>
            </a:r>
            <a:endParaRPr lang="en-US" altLang="it-IT" dirty="0"/>
          </a:p>
          <a:p>
            <a:pPr lvl="1"/>
            <a:r>
              <a:rPr lang="en-US" altLang="it-IT" dirty="0">
                <a:hlinkClick r:id="rId3"/>
              </a:rPr>
              <a:t>http://en.wikipedia.org/wiki/User_Datagram_Protocol</a:t>
            </a:r>
            <a:endParaRPr lang="en-US" alt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06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UDP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it-IT" sz="2400" dirty="0"/>
              <a:t>Pro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000" dirty="0"/>
              <a:t>Very simple, fast data delivery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400" dirty="0"/>
              <a:t>Con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000" dirty="0"/>
              <a:t>Unreliable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it-IT" sz="2400" dirty="0"/>
              <a:t>Uses</a:t>
            </a:r>
          </a:p>
          <a:p>
            <a:pPr lvl="1">
              <a:lnSpc>
                <a:spcPct val="80000"/>
              </a:lnSpc>
            </a:pPr>
            <a:r>
              <a:rPr lang="en-US" altLang="it-IT" sz="2000" dirty="0"/>
              <a:t>Voice over IP, videoconferencing, or streaming; in general whenever delay is an issue and segment loss, or disordered delivery  are tolerable</a:t>
            </a:r>
          </a:p>
          <a:p>
            <a:pPr lvl="2">
              <a:lnSpc>
                <a:spcPct val="80000"/>
              </a:lnSpc>
            </a:pPr>
            <a:r>
              <a:rPr lang="en-US" altLang="it-IT" sz="1800" dirty="0">
                <a:hlinkClick r:id="rId2"/>
              </a:rPr>
              <a:t>RTP (Real time Transport Protocol)</a:t>
            </a:r>
            <a:endParaRPr lang="en-US" altLang="it-IT" sz="1800" dirty="0"/>
          </a:p>
          <a:p>
            <a:pPr lvl="2">
              <a:lnSpc>
                <a:spcPct val="80000"/>
              </a:lnSpc>
            </a:pPr>
            <a:r>
              <a:rPr lang="en-US" altLang="it-IT" sz="1800" dirty="0"/>
              <a:t>Proprietary protocols for voice and video in Teams, etc.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2000" dirty="0"/>
              <a:t>Many signaling Internet protocols use UDP, e.g.: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 dirty="0">
                <a:hlinkClick r:id="rId3" tooltip="Domain &#10;Name System"/>
              </a:rPr>
              <a:t>Domain Name System</a:t>
            </a:r>
            <a:r>
              <a:rPr lang="en-US" altLang="it-IT" sz="1800" dirty="0"/>
              <a:t> (DNS)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 dirty="0">
                <a:hlinkClick r:id="rId4" tooltip="Dynamic Host Configuration Protocol"/>
              </a:rPr>
              <a:t>Dynamic Host Configuration Protocol</a:t>
            </a:r>
            <a:r>
              <a:rPr lang="en-US" altLang="it-IT" sz="1800" dirty="0"/>
              <a:t> (DHCP)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 dirty="0">
                <a:hlinkClick r:id="rId5" tooltip="Simple Network Management Protocol"/>
              </a:rPr>
              <a:t>Simple Network Management Protocol</a:t>
            </a:r>
            <a:r>
              <a:rPr lang="en-US" altLang="it-IT" sz="1800" dirty="0"/>
              <a:t> (SNMP)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 dirty="0">
                <a:hlinkClick r:id="rId6" tooltip="Routing Information Protocol"/>
              </a:rPr>
              <a:t>Routing Information Protocol</a:t>
            </a:r>
            <a:r>
              <a:rPr lang="en-US" altLang="it-IT" sz="1800" dirty="0"/>
              <a:t> (RIP)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 dirty="0"/>
              <a:t>Not used by routing protocols </a:t>
            </a:r>
            <a:r>
              <a:rPr lang="en-US" altLang="it-IT" sz="1800" dirty="0">
                <a:hlinkClick r:id="rId7"/>
              </a:rPr>
              <a:t>OSPF</a:t>
            </a:r>
            <a:r>
              <a:rPr lang="en-US" altLang="it-IT" sz="1800" dirty="0"/>
              <a:t> (IP) e </a:t>
            </a:r>
            <a:r>
              <a:rPr lang="en-US" altLang="it-IT" sz="1800" dirty="0">
                <a:hlinkClick r:id="rId8"/>
              </a:rPr>
              <a:t>BGP</a:t>
            </a:r>
            <a:r>
              <a:rPr lang="en-US" altLang="it-IT" sz="1800" dirty="0"/>
              <a:t> (TCP)</a:t>
            </a:r>
          </a:p>
          <a:p>
            <a:pPr lvl="1" eaLnBrk="1" hangingPunct="1">
              <a:lnSpc>
                <a:spcPct val="80000"/>
              </a:lnSpc>
            </a:pPr>
            <a:endParaRPr lang="it-IT" altLang="it-IT" sz="2000" dirty="0"/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66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Introduction to UDP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28056"/>
            <a:ext cx="10515600" cy="2463578"/>
          </a:xfrm>
        </p:spPr>
        <p:txBody>
          <a:bodyPr>
            <a:normAutofit fontScale="77500" lnSpcReduction="20000"/>
          </a:bodyPr>
          <a:lstStyle/>
          <a:p>
            <a:r>
              <a:rPr lang="en-US" altLang="it-IT" dirty="0"/>
              <a:t>The UDP header.</a:t>
            </a:r>
          </a:p>
          <a:p>
            <a:pPr lvl="1"/>
            <a:r>
              <a:rPr lang="en-US" altLang="it-IT" dirty="0"/>
              <a:t>The UDP (as the TCP) checksum is computed including an IP pseudo-header (with IP addresses), which represents a layering violation)</a:t>
            </a:r>
          </a:p>
          <a:p>
            <a:pPr lvl="1"/>
            <a:r>
              <a:rPr lang="en-US" altLang="it-IT" dirty="0"/>
              <a:t>One UDP segment is inserted into one IP packet</a:t>
            </a:r>
          </a:p>
          <a:p>
            <a:pPr lvl="2"/>
            <a:r>
              <a:rPr lang="en-US" altLang="it-IT" dirty="0"/>
              <a:t>The max length is little less than 2^16 as an UDP packet must fit in an IP packet payload</a:t>
            </a:r>
          </a:p>
          <a:p>
            <a:pPr lvl="2"/>
            <a:r>
              <a:rPr lang="en-US" altLang="it-IT" dirty="0"/>
              <a:t>Large UDP segment may result into IP packets requiring fragmentation</a:t>
            </a:r>
          </a:p>
          <a:p>
            <a:pPr lvl="1"/>
            <a:r>
              <a:rPr lang="en-US" altLang="it-IT" dirty="0"/>
              <a:t>One application “write” instruction generates one UDP segment; one “read” get one segment.</a:t>
            </a:r>
          </a:p>
          <a:p>
            <a:pPr lvl="1"/>
            <a:r>
              <a:rPr lang="en-US" altLang="it-IT" dirty="0"/>
              <a:t>The first 1024 (0-1023) are the “well-known” ports, i.e. they are associated to server applications </a:t>
            </a:r>
            <a:r>
              <a:rPr lang="en-US" altLang="it-IT" dirty="0">
                <a:hlinkClick r:id="rId2"/>
              </a:rPr>
              <a:t>https://en.wikipedia.org/wiki/List_of_TCP_and_UDP_port_numbers#Well-known_ports</a:t>
            </a:r>
            <a:r>
              <a:rPr lang="en-US" altLang="it-IT" dirty="0"/>
              <a:t>	</a:t>
            </a:r>
          </a:p>
          <a:p>
            <a:pPr lvl="2"/>
            <a:endParaRPr lang="en-US" altLang="it-IT" dirty="0"/>
          </a:p>
        </p:txBody>
      </p:sp>
      <p:pic>
        <p:nvPicPr>
          <p:cNvPr id="5124" name="Picture 4" descr="6-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2" y="4339773"/>
            <a:ext cx="8207375" cy="146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554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Remote Procedure Call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it-IT"/>
              <a:t>Steps in making a remote procedure call.  The stubs are shaded.</a:t>
            </a:r>
          </a:p>
        </p:txBody>
      </p:sp>
      <p:pic>
        <p:nvPicPr>
          <p:cNvPr id="6148" name="Picture 4" descr="6-2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188853"/>
            <a:ext cx="7829550" cy="383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23446"/>
          </a:xfrm>
        </p:spPr>
        <p:txBody>
          <a:bodyPr/>
          <a:lstStyle/>
          <a:p>
            <a:r>
              <a:rPr lang="en-US" altLang="it-IT" dirty="0"/>
              <a:t>The Real-Time Transport Protocol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276350"/>
            <a:ext cx="10515600" cy="2152650"/>
          </a:xfrm>
        </p:spPr>
        <p:txBody>
          <a:bodyPr>
            <a:normAutofit fontScale="85000" lnSpcReduction="20000"/>
          </a:bodyPr>
          <a:lstStyle/>
          <a:p>
            <a:r>
              <a:rPr lang="en-US" altLang="it-IT" dirty="0"/>
              <a:t>Used to send voice and video content in VoIP and teleconferencing</a:t>
            </a:r>
          </a:p>
          <a:p>
            <a:r>
              <a:rPr lang="en-US" altLang="it-IT" dirty="0"/>
              <a:t>The data transport is augmented by a control protocol (RTCP) to allow monitoring of the data delivery</a:t>
            </a:r>
          </a:p>
          <a:p>
            <a:r>
              <a:rPr lang="en-US" altLang="it-IT" dirty="0"/>
              <a:t>RTP does not address resource reservation and does not guarantee quality-of-service for real-time services.</a:t>
            </a:r>
          </a:p>
          <a:p>
            <a:r>
              <a:rPr lang="en-US" altLang="it-IT" dirty="0"/>
              <a:t>RFC 3550 </a:t>
            </a:r>
            <a:r>
              <a:rPr lang="en-US" altLang="it-IT" dirty="0">
                <a:hlinkClick r:id="rId2"/>
              </a:rPr>
              <a:t>https://datatracker.ietf.org/doc/html/rfc3550</a:t>
            </a:r>
            <a:endParaRPr lang="en-US" alt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172" name="Picture 4" descr="6-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073" y="3429000"/>
            <a:ext cx="9121854" cy="317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8583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The Real-Time Transport Protocol (2)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0" y="1600201"/>
            <a:ext cx="82296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it-IT"/>
              <a:t>The RTP header.</a:t>
            </a:r>
          </a:p>
        </p:txBody>
      </p:sp>
      <p:pic>
        <p:nvPicPr>
          <p:cNvPr id="8196" name="Picture 4" descr="6-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517" y="2190906"/>
            <a:ext cx="8318966" cy="3616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53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t-IT"/>
              <a:t>The Real-Time Transport Protocol (3)</a:t>
            </a:r>
            <a:endParaRPr lang="it-IT" altLang="it-IT"/>
          </a:p>
        </p:txBody>
      </p:sp>
      <p:sp>
        <p:nvSpPr>
          <p:cNvPr id="9219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it-IT" dirty="0"/>
              <a:t>X is set if there is an extension</a:t>
            </a:r>
          </a:p>
          <a:p>
            <a:r>
              <a:rPr lang="en-US" altLang="it-IT" dirty="0"/>
              <a:t>CC (contributing sources counter)</a:t>
            </a:r>
          </a:p>
          <a:p>
            <a:r>
              <a:rPr lang="en-US" altLang="it-IT" dirty="0"/>
              <a:t>M is a marker intended for applications (e.g. the beginning of a “</a:t>
            </a:r>
            <a:r>
              <a:rPr lang="en-US" altLang="it-IT" dirty="0" err="1"/>
              <a:t>talkspurt</a:t>
            </a:r>
            <a:r>
              <a:rPr lang="en-US" altLang="it-IT" dirty="0"/>
              <a:t>” (non silence period)</a:t>
            </a:r>
          </a:p>
          <a:p>
            <a:r>
              <a:rPr lang="en-US" altLang="it-IT" dirty="0"/>
              <a:t>Payload type </a:t>
            </a:r>
          </a:p>
          <a:p>
            <a:pPr lvl="1"/>
            <a:r>
              <a:rPr lang="en-US" altLang="it-IT" dirty="0"/>
              <a:t>defines the encoding algorithm</a:t>
            </a:r>
          </a:p>
          <a:p>
            <a:r>
              <a:rPr lang="en-US" altLang="it-IT" dirty="0"/>
              <a:t>Sequence number</a:t>
            </a:r>
          </a:p>
          <a:p>
            <a:pPr lvl="1"/>
            <a:r>
              <a:rPr lang="en-US" altLang="it-IT" dirty="0"/>
              <a:t>RTP packet Counter (to detect lost packets and to reorder the others)</a:t>
            </a:r>
          </a:p>
          <a:p>
            <a:r>
              <a:rPr lang="en-US" altLang="it-IT" dirty="0"/>
              <a:t>Timestamp</a:t>
            </a:r>
          </a:p>
          <a:p>
            <a:pPr lvl="1"/>
            <a:r>
              <a:rPr lang="en-US" altLang="it-IT" dirty="0"/>
              <a:t>Time offset of the first sample in the RTP packet. It decouples playback from packet arrival time.</a:t>
            </a:r>
          </a:p>
          <a:p>
            <a:r>
              <a:rPr lang="en-US" altLang="it-IT" dirty="0"/>
              <a:t>Synchronization source (if multiple sources are mixed, it is the mixer)</a:t>
            </a:r>
          </a:p>
          <a:p>
            <a:r>
              <a:rPr lang="en-US" altLang="it-IT" dirty="0"/>
              <a:t>Contributing sources (the sources that are mixed, if any)</a:t>
            </a:r>
          </a:p>
        </p:txBody>
      </p:sp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927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755</Words>
  <Application>Microsoft Office PowerPoint</Application>
  <PresentationFormat>Widescreen</PresentationFormat>
  <Paragraphs>100</Paragraphs>
  <Slides>12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Tema di Office</vt:lpstr>
      <vt:lpstr>Transport</vt:lpstr>
      <vt:lpstr>UDP vs TCP</vt:lpstr>
      <vt:lpstr>UDP</vt:lpstr>
      <vt:lpstr>UDP</vt:lpstr>
      <vt:lpstr>Introduction to UDP</vt:lpstr>
      <vt:lpstr>Remote Procedure Call</vt:lpstr>
      <vt:lpstr>The Real-Time Transport Protocol</vt:lpstr>
      <vt:lpstr>The Real-Time Transport Protocol (2)</vt:lpstr>
      <vt:lpstr>The Real-Time Transport Protocol (3)</vt:lpstr>
      <vt:lpstr>Jitter</vt:lpstr>
      <vt:lpstr>Buffering</vt:lpstr>
      <vt:lpstr>Real-Time Transport Control Protocol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802.11 (WiFi)</dc:title>
  <dc:creator>carlo</dc:creator>
  <cp:lastModifiedBy>carlo</cp:lastModifiedBy>
  <cp:revision>67</cp:revision>
  <dcterms:created xsi:type="dcterms:W3CDTF">2021-04-16T07:30:55Z</dcterms:created>
  <dcterms:modified xsi:type="dcterms:W3CDTF">2023-05-15T08:41:06Z</dcterms:modified>
</cp:coreProperties>
</file>