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0"/>
  </p:notesMasterIdLst>
  <p:sldIdLst>
    <p:sldId id="257" r:id="rId2"/>
    <p:sldId id="358" r:id="rId3"/>
    <p:sldId id="359" r:id="rId4"/>
    <p:sldId id="360" r:id="rId5"/>
    <p:sldId id="361" r:id="rId6"/>
    <p:sldId id="362" r:id="rId7"/>
    <p:sldId id="363" r:id="rId8"/>
    <p:sldId id="3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67" d="100"/>
          <a:sy n="67" d="100"/>
        </p:scale>
        <p:origin x="604" y="44"/>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BF0A4-D266-4927-A79D-8B39A78593B8}" type="datetimeFigureOut">
              <a:rPr lang="en-US" smtClean="0"/>
              <a:t>5/22/2023</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22A5E-1B9B-4931-AF40-8C32F75C3D6B}" type="slidenum">
              <a:rPr lang="en-US" smtClean="0"/>
              <a:t>‹N›</a:t>
            </a:fld>
            <a:endParaRPr lang="en-US"/>
          </a:p>
        </p:txBody>
      </p:sp>
    </p:spTree>
    <p:extLst>
      <p:ext uri="{BB962C8B-B14F-4D97-AF65-F5344CB8AC3E}">
        <p14:creationId xmlns:p14="http://schemas.microsoft.com/office/powerpoint/2010/main" val="303959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egnaposto immagine diapositiva 1"/>
          <p:cNvSpPr>
            <a:spLocks noGrp="1" noRot="1" noChangeAspect="1" noTextEdit="1"/>
          </p:cNvSpPr>
          <p:nvPr>
            <p:ph type="sldImg"/>
          </p:nvPr>
        </p:nvSpPr>
        <p:spPr>
          <a:ln/>
        </p:spPr>
      </p:sp>
      <p:sp>
        <p:nvSpPr>
          <p:cNvPr id="5123" name="Segnaposto note 2"/>
          <p:cNvSpPr>
            <a:spLocks noGrp="1"/>
          </p:cNvSpPr>
          <p:nvPr>
            <p:ph type="body" idx="1"/>
          </p:nvPr>
        </p:nvSpPr>
        <p:spPr>
          <a:noFill/>
        </p:spPr>
        <p:txBody>
          <a:bodyPr/>
          <a:lstStyle/>
          <a:p>
            <a:endParaRPr lang="en-US" altLang="en-US"/>
          </a:p>
        </p:txBody>
      </p:sp>
      <p:sp>
        <p:nvSpPr>
          <p:cNvPr id="5124" name="Segnaposto numero diapositiva 3"/>
          <p:cNvSpPr>
            <a:spLocks noGrp="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86AF220-226C-4FCC-A7B2-49073D217B06}" type="slidenum">
              <a:rPr lang="en-US" altLang="it-IT" b="0" smtClean="0"/>
              <a:pPr/>
              <a:t>1</a:t>
            </a:fld>
            <a:endParaRPr lang="en-US" altLang="it-IT" b="0"/>
          </a:p>
        </p:txBody>
      </p:sp>
    </p:spTree>
    <p:extLst>
      <p:ext uri="{BB962C8B-B14F-4D97-AF65-F5344CB8AC3E}">
        <p14:creationId xmlns:p14="http://schemas.microsoft.com/office/powerpoint/2010/main" val="26827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F409C00-59FF-4E45-BA9D-4E60BFC1859D}" type="slidenum">
              <a:rPr lang="it-IT" altLang="en-US" smtClean="0">
                <a:latin typeface="Arial" panose="020B0604020202020204" pitchFamily="34" charset="0"/>
              </a:rPr>
              <a:pPr>
                <a:spcBef>
                  <a:spcPct val="0"/>
                </a:spcBef>
                <a:buClrTx/>
                <a:buFontTx/>
                <a:buNone/>
              </a:pPr>
              <a:t>2</a:t>
            </a:fld>
            <a:endParaRPr lang="it-IT" altLang="en-US">
              <a:latin typeface="Arial" panose="020B0604020202020204" pitchFamily="34" charset="0"/>
            </a:endParaRPr>
          </a:p>
        </p:txBody>
      </p:sp>
      <p:sp>
        <p:nvSpPr>
          <p:cNvPr id="6147" name="Rectangle 1"/>
          <p:cNvSpPr>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16004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F8EDB5C2-97D2-44B4-B4B6-C3CE04ADCAF5}" type="slidenum">
              <a:rPr lang="it-IT" altLang="en-US" smtClean="0">
                <a:latin typeface="Arial" panose="020B0604020202020204" pitchFamily="34" charset="0"/>
              </a:rPr>
              <a:pPr>
                <a:spcBef>
                  <a:spcPct val="0"/>
                </a:spcBef>
                <a:buClrTx/>
                <a:buFontTx/>
                <a:buNone/>
              </a:pPr>
              <a:t>3</a:t>
            </a:fld>
            <a:endParaRPr lang="it-IT" altLang="en-US">
              <a:latin typeface="Arial" panose="020B0604020202020204" pitchFamily="34" charset="0"/>
            </a:endParaRPr>
          </a:p>
        </p:txBody>
      </p:sp>
      <p:sp>
        <p:nvSpPr>
          <p:cNvPr id="8195" name="Rectangle 1"/>
          <p:cNvSpPr>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07999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9E64835-9C75-4519-8F97-699D2EE3E85A}" type="slidenum">
              <a:rPr lang="it-IT" altLang="en-US" smtClean="0">
                <a:latin typeface="Arial" panose="020B0604020202020204" pitchFamily="34" charset="0"/>
              </a:rPr>
              <a:pPr>
                <a:spcBef>
                  <a:spcPct val="0"/>
                </a:spcBef>
                <a:buClrTx/>
                <a:buFontTx/>
                <a:buNone/>
              </a:pPr>
              <a:t>4</a:t>
            </a:fld>
            <a:endParaRPr lang="it-IT" altLang="en-US">
              <a:latin typeface="Arial" panose="020B0604020202020204" pitchFamily="34" charset="0"/>
            </a:endParaRPr>
          </a:p>
        </p:txBody>
      </p:sp>
      <p:sp>
        <p:nvSpPr>
          <p:cNvPr id="10243" name="Rectangle 1"/>
          <p:cNvSpPr>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956219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34CFB6E0-7390-4584-B325-069F9EE9FFE2}" type="slidenum">
              <a:rPr lang="it-IT" altLang="en-US" smtClean="0">
                <a:latin typeface="Arial" panose="020B0604020202020204" pitchFamily="34" charset="0"/>
              </a:rPr>
              <a:pPr>
                <a:spcBef>
                  <a:spcPct val="0"/>
                </a:spcBef>
                <a:buClrTx/>
                <a:buFontTx/>
                <a:buNone/>
              </a:pPr>
              <a:t>5</a:t>
            </a:fld>
            <a:endParaRPr lang="it-IT" altLang="en-US">
              <a:latin typeface="Arial" panose="020B0604020202020204" pitchFamily="34" charset="0"/>
            </a:endParaRPr>
          </a:p>
        </p:txBody>
      </p:sp>
      <p:sp>
        <p:nvSpPr>
          <p:cNvPr id="12291" name="Rectangle 1"/>
          <p:cNvSpPr>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754464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8CF33E6-1D4F-4C3B-B4A6-86BD13CE610E}" type="slidenum">
              <a:rPr lang="it-IT" altLang="en-US" smtClean="0">
                <a:latin typeface="Arial" panose="020B0604020202020204" pitchFamily="34" charset="0"/>
              </a:rPr>
              <a:pPr>
                <a:spcBef>
                  <a:spcPct val="0"/>
                </a:spcBef>
                <a:buClrTx/>
                <a:buFontTx/>
                <a:buNone/>
              </a:pPr>
              <a:t>6</a:t>
            </a:fld>
            <a:endParaRPr lang="it-IT" altLang="en-US">
              <a:latin typeface="Arial" panose="020B0604020202020204" pitchFamily="34" charset="0"/>
            </a:endParaRPr>
          </a:p>
        </p:txBody>
      </p:sp>
      <p:sp>
        <p:nvSpPr>
          <p:cNvPr id="14339" name="Rectangle 1"/>
          <p:cNvSpPr>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8144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96EE790-269A-4452-8BED-53AF6C92E70A}" type="slidenum">
              <a:rPr lang="it-IT" altLang="en-US" smtClean="0">
                <a:latin typeface="Arial" panose="020B0604020202020204" pitchFamily="34" charset="0"/>
              </a:rPr>
              <a:pPr>
                <a:spcBef>
                  <a:spcPct val="0"/>
                </a:spcBef>
                <a:buClrTx/>
                <a:buFontTx/>
                <a:buNone/>
              </a:pPr>
              <a:t>7</a:t>
            </a:fld>
            <a:endParaRPr lang="it-IT" altLang="en-US">
              <a:latin typeface="Arial" panose="020B0604020202020204" pitchFamily="34" charset="0"/>
            </a:endParaRPr>
          </a:p>
        </p:txBody>
      </p:sp>
      <p:sp>
        <p:nvSpPr>
          <p:cNvPr id="16387" name="Rectangle 1"/>
          <p:cNvSpPr>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38598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A33D85E-085D-43BD-AF2A-7E217B11F2A9}" type="slidenum">
              <a:rPr lang="it-IT" altLang="en-US" smtClean="0">
                <a:latin typeface="Arial" panose="020B0604020202020204" pitchFamily="34" charset="0"/>
              </a:rPr>
              <a:pPr>
                <a:spcBef>
                  <a:spcPct val="0"/>
                </a:spcBef>
                <a:buClrTx/>
                <a:buFontTx/>
                <a:buNone/>
              </a:pPr>
              <a:t>8</a:t>
            </a:fld>
            <a:endParaRPr lang="it-IT" altLang="en-US">
              <a:latin typeface="Arial" panose="020B0604020202020204" pitchFamily="34" charset="0"/>
            </a:endParaRPr>
          </a:p>
        </p:txBody>
      </p:sp>
      <p:sp>
        <p:nvSpPr>
          <p:cNvPr id="18435" name="Rectangle 1"/>
          <p:cNvSpPr>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72894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83689A2-A56D-480B-975C-D9D01CFDB97E}"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02732E1-E4F0-46E0-BF2A-9A3DE5CE4386}"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C9B81BF-3234-4F0B-A82A-993D0F4640D0}"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2F3EFC0-0D0B-43A7-AA22-E53A145EC51D}"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AFAF97D2-98FE-4E5C-96FF-3757E6402974}"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274A0EA-48FA-4770-BA62-9210E0DA5394}"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93627D0-709D-48FF-B26D-1FBD5B571AF8}" type="datetime1">
              <a:rPr lang="en-US" smtClean="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B21DAB12-C82C-487C-B16B-FEF73E755D36}" type="datetime1">
              <a:rPr lang="en-US" smtClean="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B9981-E755-46D4-BAC9-7BD0E7CEF309}" type="datetime1">
              <a:rPr lang="en-US" smtClean="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7FC7B4E2-52D6-4FDB-9DA3-5C7E2E459193}"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6AE02A40-9386-4F90-9035-973B68623CB2}"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23446"/>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838200" y="1328057"/>
            <a:ext cx="10515600" cy="4848906"/>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4CB58-15E4-45C2-9408-6B91B5B8F23D}" type="datetime1">
              <a:rPr lang="en-US" smtClean="0"/>
              <a:t>5/22/2023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as.nasa.gov/hecc/support/kb/optional-advanced-tuning-for-linux_138.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fasterdata.es.net/host-tun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olo 1"/>
          <p:cNvSpPr>
            <a:spLocks noGrp="1"/>
          </p:cNvSpPr>
          <p:nvPr>
            <p:ph type="ctrTitle"/>
          </p:nvPr>
        </p:nvSpPr>
        <p:spPr/>
        <p:txBody>
          <a:bodyPr/>
          <a:lstStyle/>
          <a:p>
            <a:r>
              <a:rPr lang="en-US" altLang="en-US" dirty="0"/>
              <a:t>TCP-Tuning</a:t>
            </a:r>
          </a:p>
        </p:txBody>
      </p:sp>
      <p:sp>
        <p:nvSpPr>
          <p:cNvPr id="7" name="Sottotitolo 6"/>
          <p:cNvSpPr>
            <a:spLocks noGrp="1"/>
          </p:cNvSpPr>
          <p:nvPr>
            <p:ph type="subTitle" idx="1"/>
          </p:nvPr>
        </p:nvSpPr>
        <p:spPr/>
        <p:txBody>
          <a:bodyPr/>
          <a:lstStyle/>
          <a:p>
            <a:r>
              <a:rPr lang="en-US" dirty="0"/>
              <a:t>Advanced, not required for the exam</a:t>
            </a:r>
          </a:p>
        </p:txBody>
      </p:sp>
    </p:spTree>
    <p:extLst>
      <p:ext uri="{BB962C8B-B14F-4D97-AF65-F5344CB8AC3E}">
        <p14:creationId xmlns:p14="http://schemas.microsoft.com/office/powerpoint/2010/main" val="380503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r>
              <a:rPr lang="en-US" dirty="0"/>
              <a:t>RTT impact</a:t>
            </a:r>
          </a:p>
        </p:txBody>
      </p:sp>
      <p:sp>
        <p:nvSpPr>
          <p:cNvPr id="5" name="Segnaposto contenuto 4"/>
          <p:cNvSpPr>
            <a:spLocks noGrp="1"/>
          </p:cNvSpPr>
          <p:nvPr>
            <p:ph idx="1"/>
          </p:nvPr>
        </p:nvSpPr>
        <p:spPr/>
        <p:txBody>
          <a:bodyPr/>
          <a:lstStyle/>
          <a:p>
            <a:r>
              <a:rPr lang="en-US" altLang="en-US" dirty="0"/>
              <a:t>The RTT determines TCP performance in 2 ways</a:t>
            </a:r>
          </a:p>
          <a:p>
            <a:pPr lvl="1"/>
            <a:r>
              <a:rPr lang="en-US" altLang="en-US" dirty="0"/>
              <a:t>First, the </a:t>
            </a:r>
            <a:r>
              <a:rPr lang="en-US" altLang="en-US" dirty="0" err="1"/>
              <a:t>Tx</a:t>
            </a:r>
            <a:r>
              <a:rPr lang="en-US" altLang="en-US" dirty="0"/>
              <a:t> rate is inversely proportional to RTT for the same W.</a:t>
            </a:r>
          </a:p>
          <a:p>
            <a:pPr lvl="2"/>
            <a:r>
              <a:rPr lang="en-US" altLang="en-US" dirty="0" err="1"/>
              <a:t>Tx</a:t>
            </a:r>
            <a:r>
              <a:rPr lang="en-US" altLang="en-US" dirty="0"/>
              <a:t>=W/RTT</a:t>
            </a:r>
          </a:p>
          <a:p>
            <a:pPr lvl="2"/>
            <a:r>
              <a:rPr lang="en-US" altLang="en-US" dirty="0"/>
              <a:t>This means that in order to achieve the same </a:t>
            </a:r>
            <a:r>
              <a:rPr lang="en-US" altLang="en-US" dirty="0" err="1"/>
              <a:t>Tx</a:t>
            </a:r>
            <a:r>
              <a:rPr lang="en-US" altLang="en-US" dirty="0"/>
              <a:t> rate, if the RTT is doubled you must double W. </a:t>
            </a:r>
          </a:p>
          <a:p>
            <a:pPr lvl="3"/>
            <a:r>
              <a:rPr lang="en-US" altLang="en-US" dirty="0"/>
              <a:t>Let us arbitrarily assume RTT=25ms as a benchmark; </a:t>
            </a:r>
          </a:p>
          <a:p>
            <a:pPr lvl="3"/>
            <a:r>
              <a:rPr lang="en-US" altLang="en-US" dirty="0"/>
              <a:t>RTT=200ms from Italy to US West cost; W must be 8 times larger than in the benchmark case to achieve the same rate;</a:t>
            </a:r>
          </a:p>
          <a:p>
            <a:pPr lvl="3"/>
            <a:r>
              <a:rPr lang="en-US" altLang="en-US" dirty="0"/>
              <a:t>RTT=600ms on a GEO sat; W must be 24 times larger!</a:t>
            </a:r>
          </a:p>
          <a:p>
            <a:pPr lvl="2"/>
            <a:r>
              <a:rPr lang="en-US" altLang="en-US" dirty="0"/>
              <a:t>In fact,  you need W=500 segments of 1500B each, to get 10 Mbit/s on a GEO sat (RTT=600ms) instead of 21 on the benchmark.</a:t>
            </a:r>
          </a:p>
          <a:p>
            <a:pPr lvl="1"/>
            <a:r>
              <a:rPr lang="en-US" altLang="en-US" dirty="0"/>
              <a:t>Second, to «add insult to injury» the growth of the </a:t>
            </a:r>
            <a:r>
              <a:rPr lang="en-US" altLang="en-US" dirty="0" err="1"/>
              <a:t>cwnd</a:t>
            </a:r>
            <a:r>
              <a:rPr lang="en-US" altLang="en-US" dirty="0"/>
              <a:t> in time is RTT paced, i.e. inversely proportional to it.</a:t>
            </a:r>
          </a:p>
          <a:p>
            <a:pPr lvl="2"/>
            <a:r>
              <a:rPr lang="en-US" altLang="en-US" dirty="0"/>
              <a:t>Although larger </a:t>
            </a:r>
            <a:r>
              <a:rPr lang="en-US" altLang="en-US" dirty="0" err="1"/>
              <a:t>cwnd</a:t>
            </a:r>
            <a:r>
              <a:rPr lang="en-US" altLang="en-US" dirty="0"/>
              <a:t> are required, the </a:t>
            </a:r>
            <a:r>
              <a:rPr lang="en-US" altLang="en-US" dirty="0" err="1"/>
              <a:t>cwnd</a:t>
            </a:r>
            <a:r>
              <a:rPr lang="en-US" altLang="en-US" dirty="0"/>
              <a:t> growth is slowed-down!</a:t>
            </a:r>
          </a:p>
          <a:p>
            <a:endParaRPr lang="en-US" dirty="0"/>
          </a:p>
        </p:txBody>
      </p:sp>
      <p:sp>
        <p:nvSpPr>
          <p:cNvPr id="8" name="Segnaposto numero diapositiva 7"/>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0739780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ChangeArrowheads="1"/>
          </p:cNvSpPr>
          <p:nvPr/>
        </p:nvSpPr>
        <p:spPr bwMode="auto">
          <a:xfrm>
            <a:off x="1677989" y="265114"/>
            <a:ext cx="212725"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90000"/>
              </a:lnSpc>
              <a:spcBef>
                <a:spcPts val="1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Calibri" panose="020F0502020204030204" pitchFamily="34" charset="0"/>
                <a:ea typeface="Noto Sans CJK SC Regular" charset="0"/>
                <a:cs typeface="Noto Sans CJK SC Regular" charset="0"/>
              </a:defRPr>
            </a:lvl1pPr>
            <a:lvl2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Noto Sans CJK SC Regular" charset="0"/>
                <a:cs typeface="Noto Sans CJK SC Regular" charset="0"/>
              </a:defRPr>
            </a:lvl2pPr>
            <a:lvl3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Noto Sans CJK SC Regular" charset="0"/>
                <a:cs typeface="Noto Sans CJK SC Regular" charset="0"/>
              </a:defRPr>
            </a:lvl3pPr>
            <a:lvl4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4pPr>
            <a:lvl5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5pPr>
            <a:lvl6pPr marL="25146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6pPr>
            <a:lvl7pPr marL="29718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7pPr>
            <a:lvl8pPr marL="34290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8pPr>
            <a:lvl9pPr marL="38862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9pPr>
          </a:lstStyle>
          <a:p>
            <a:pPr>
              <a:lnSpc>
                <a:spcPct val="100000"/>
              </a:lnSpc>
              <a:spcBef>
                <a:spcPct val="0"/>
              </a:spcBef>
              <a:buClrTx/>
              <a:buFontTx/>
              <a:buNone/>
            </a:pPr>
            <a:r>
              <a:rPr lang="it-IT" altLang="en-US" sz="900">
                <a:latin typeface="Arial" panose="020B0604020202020204" pitchFamily="34" charset="0"/>
              </a:rPr>
              <a:t> </a:t>
            </a:r>
          </a:p>
        </p:txBody>
      </p:sp>
      <p:sp>
        <p:nvSpPr>
          <p:cNvPr id="2" name="Titolo 1"/>
          <p:cNvSpPr>
            <a:spLocks noGrp="1"/>
          </p:cNvSpPr>
          <p:nvPr>
            <p:ph type="title"/>
          </p:nvPr>
        </p:nvSpPr>
        <p:spPr/>
        <p:txBody>
          <a:bodyPr/>
          <a:lstStyle/>
          <a:p>
            <a:r>
              <a:rPr lang="en-US"/>
              <a:t>TCP Tuning</a:t>
            </a:r>
            <a:endParaRPr lang="en-US" dirty="0"/>
          </a:p>
        </p:txBody>
      </p:sp>
      <p:sp>
        <p:nvSpPr>
          <p:cNvPr id="3" name="Segnaposto contenuto 2"/>
          <p:cNvSpPr>
            <a:spLocks noGrp="1"/>
          </p:cNvSpPr>
          <p:nvPr>
            <p:ph idx="1"/>
          </p:nvPr>
        </p:nvSpPr>
        <p:spPr/>
        <p:txBody>
          <a:bodyPr>
            <a:normAutofit fontScale="77500" lnSpcReduction="20000"/>
          </a:bodyPr>
          <a:lstStyle/>
          <a:p>
            <a:r>
              <a:rPr lang="en-US" altLang="en-US"/>
              <a:t>There are some (actually, &gt;50 in Linux!) TCP related parameters that can be configured to improve performance</a:t>
            </a:r>
          </a:p>
          <a:p>
            <a:r>
              <a:rPr lang="en-US" altLang="en-US"/>
              <a:t>To cope with large W</a:t>
            </a:r>
          </a:p>
          <a:p>
            <a:pPr lvl="1"/>
            <a:r>
              <a:rPr lang="en-US" altLang="en-US"/>
              <a:t>Large windows (cwnd and rwnd) require large Tx and Rx TCP buffers; you likely need to enlarge the defaults</a:t>
            </a:r>
          </a:p>
          <a:p>
            <a:pPr lvl="1"/>
            <a:r>
              <a:rPr lang="en-US" altLang="en-US"/>
              <a:t>The TCP Window Scale Option must set on (default in Linux)</a:t>
            </a:r>
          </a:p>
          <a:p>
            <a:pPr lvl="2"/>
            <a:r>
              <a:rPr lang="en-US" altLang="en-US"/>
              <a:t>With rwnd=64KiB, max Tx speed is limited to 2.6 Mbit/s on a Europe-US West coast link and to just 873.8 kbit/s on a GEO</a:t>
            </a:r>
          </a:p>
          <a:p>
            <a:pPr lvl="1"/>
            <a:r>
              <a:rPr lang="en-US" altLang="en-US"/>
              <a:t>The SACK option must set on (default in Linux)</a:t>
            </a:r>
          </a:p>
          <a:p>
            <a:pPr lvl="2"/>
            <a:r>
              <a:rPr lang="en-US" altLang="en-US"/>
              <a:t>SACK is useful to cope with multiple losses on the same window; the larger the window, the more likely this event;</a:t>
            </a:r>
          </a:p>
          <a:p>
            <a:pPr lvl="1"/>
            <a:r>
              <a:rPr lang="en-US" altLang="en-US"/>
              <a:t>The Timestamps Options must be set on (default in Linux)</a:t>
            </a:r>
          </a:p>
          <a:p>
            <a:pPr lvl="2"/>
            <a:r>
              <a:rPr lang="en-US" altLang="en-US"/>
              <a:t>It improves RTT estimates.</a:t>
            </a:r>
          </a:p>
          <a:p>
            <a:r>
              <a:rPr lang="en-US" altLang="en-US"/>
              <a:t>To cope with slow cwnd dynamic</a:t>
            </a:r>
          </a:p>
          <a:p>
            <a:pPr lvl="1"/>
            <a:r>
              <a:rPr lang="en-US" altLang="en-US"/>
              <a:t>Use an experimental (i.e. non RFC compliant) congestion control instead of NewReno</a:t>
            </a:r>
          </a:p>
          <a:p>
            <a:pPr lvl="2"/>
            <a:r>
              <a:rPr lang="en-US" altLang="en-US"/>
              <a:t>There are ten available in Linux</a:t>
            </a:r>
          </a:p>
          <a:p>
            <a:pPr lvl="2"/>
            <a:r>
              <a:rPr lang="en-US" altLang="en-US"/>
              <a:t>Cubic is the default in Linux and is NOT RFC compliant (but performs much better than NewReno)</a:t>
            </a:r>
          </a:p>
          <a:p>
            <a:pPr lvl="2"/>
            <a:r>
              <a:rPr lang="en-US" altLang="en-US"/>
              <a:t>Hybla has been designed to cope with long RTTs; is available in Linux (note that Hybla also would require packet pacing, which is not included in Linux)</a:t>
            </a:r>
          </a:p>
          <a:p>
            <a:endParaRPr lang="en-US" dirty="0"/>
          </a:p>
        </p:txBody>
      </p:sp>
      <p:sp>
        <p:nvSpPr>
          <p:cNvPr id="6" name="Segnaposto numero diapositiva 5"/>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1378350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ChangeArrowheads="1"/>
          </p:cNvSpPr>
          <p:nvPr/>
        </p:nvSpPr>
        <p:spPr bwMode="auto">
          <a:xfrm>
            <a:off x="1677989" y="265114"/>
            <a:ext cx="212725"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90000"/>
              </a:lnSpc>
              <a:spcBef>
                <a:spcPts val="1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Calibri" panose="020F0502020204030204" pitchFamily="34" charset="0"/>
                <a:ea typeface="Noto Sans CJK SC Regular" charset="0"/>
                <a:cs typeface="Noto Sans CJK SC Regular" charset="0"/>
              </a:defRPr>
            </a:lvl1pPr>
            <a:lvl2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Noto Sans CJK SC Regular" charset="0"/>
                <a:cs typeface="Noto Sans CJK SC Regular" charset="0"/>
              </a:defRPr>
            </a:lvl2pPr>
            <a:lvl3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Noto Sans CJK SC Regular" charset="0"/>
                <a:cs typeface="Noto Sans CJK SC Regular" charset="0"/>
              </a:defRPr>
            </a:lvl3pPr>
            <a:lvl4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4pPr>
            <a:lvl5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5pPr>
            <a:lvl6pPr marL="25146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6pPr>
            <a:lvl7pPr marL="29718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7pPr>
            <a:lvl8pPr marL="34290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8pPr>
            <a:lvl9pPr marL="38862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9pPr>
          </a:lstStyle>
          <a:p>
            <a:pPr>
              <a:lnSpc>
                <a:spcPct val="100000"/>
              </a:lnSpc>
              <a:spcBef>
                <a:spcPct val="0"/>
              </a:spcBef>
              <a:buClrTx/>
              <a:buFontTx/>
              <a:buNone/>
            </a:pPr>
            <a:r>
              <a:rPr lang="it-IT" altLang="en-US" sz="900">
                <a:latin typeface="Arial" panose="020B0604020202020204" pitchFamily="34" charset="0"/>
              </a:rPr>
              <a:t> </a:t>
            </a:r>
          </a:p>
        </p:txBody>
      </p:sp>
      <p:sp>
        <p:nvSpPr>
          <p:cNvPr id="2" name="Titolo 1"/>
          <p:cNvSpPr>
            <a:spLocks noGrp="1"/>
          </p:cNvSpPr>
          <p:nvPr>
            <p:ph type="title"/>
          </p:nvPr>
        </p:nvSpPr>
        <p:spPr/>
        <p:txBody>
          <a:bodyPr>
            <a:normAutofit/>
          </a:bodyPr>
          <a:lstStyle/>
          <a:p>
            <a:r>
              <a:rPr lang="it-IT" altLang="en-US" dirty="0"/>
              <a:t>On the spot TCP «</a:t>
            </a:r>
            <a:r>
              <a:rPr lang="en-US" altLang="en-US" dirty="0"/>
              <a:t>tuning</a:t>
            </a:r>
            <a:r>
              <a:rPr lang="it-IT" altLang="en-US" dirty="0"/>
              <a:t>» in Linux</a:t>
            </a:r>
            <a:endParaRPr lang="en-US" dirty="0"/>
          </a:p>
        </p:txBody>
      </p:sp>
      <p:sp>
        <p:nvSpPr>
          <p:cNvPr id="3" name="Segnaposto contenuto 2"/>
          <p:cNvSpPr>
            <a:spLocks noGrp="1"/>
          </p:cNvSpPr>
          <p:nvPr>
            <p:ph idx="1"/>
          </p:nvPr>
        </p:nvSpPr>
        <p:spPr/>
        <p:txBody>
          <a:bodyPr>
            <a:normAutofit fontScale="62500" lnSpcReduction="20000"/>
          </a:bodyPr>
          <a:lstStyle/>
          <a:p>
            <a:r>
              <a:rPr lang="en-US" altLang="en-US" dirty="0"/>
              <a:t>To check all TCP settings</a:t>
            </a:r>
          </a:p>
          <a:p>
            <a:pPr lvl="1"/>
            <a:r>
              <a:rPr lang="en-US" altLang="en-US" dirty="0" err="1"/>
              <a:t>sysctl</a:t>
            </a:r>
            <a:r>
              <a:rPr lang="en-US" altLang="en-US" dirty="0"/>
              <a:t> -</a:t>
            </a:r>
            <a:r>
              <a:rPr lang="en-US" altLang="en-US" dirty="0" err="1"/>
              <a:t>a|grep</a:t>
            </a:r>
            <a:r>
              <a:rPr lang="en-US" altLang="en-US" dirty="0"/>
              <a:t> ipv4.tcp|more</a:t>
            </a:r>
          </a:p>
          <a:p>
            <a:r>
              <a:rPr lang="en-US" altLang="en-US" dirty="0"/>
              <a:t>To temporarily enlarge TCP buffers</a:t>
            </a:r>
          </a:p>
          <a:p>
            <a:pPr lvl="1"/>
            <a:r>
              <a:rPr lang="en-US" altLang="en-US" dirty="0"/>
              <a:t>Type: </a:t>
            </a:r>
            <a:r>
              <a:rPr lang="en-US" altLang="en-US" dirty="0" err="1"/>
              <a:t>sysctl</a:t>
            </a:r>
            <a:r>
              <a:rPr lang="en-US" altLang="en-US" dirty="0"/>
              <a:t> -w net.ipv4.tcp_rmem='4096 65536 8388608'</a:t>
            </a:r>
          </a:p>
          <a:p>
            <a:pPr lvl="2"/>
            <a:r>
              <a:rPr lang="en-US" altLang="en-US" dirty="0"/>
              <a:t>TCP </a:t>
            </a:r>
            <a:r>
              <a:rPr lang="en-US" altLang="en-US" dirty="0" err="1"/>
              <a:t>Autotuning</a:t>
            </a:r>
            <a:r>
              <a:rPr lang="en-US" altLang="en-US" dirty="0"/>
              <a:t> setting. "The first value tells the kernel the minimum receive buffer for each TCP connection, and this buffer is always allocated to a TCP socket, even under high pressure on the system. ... The second value specified tells the kernel the default receive buffer allocated for each TCP socket. This value overrides the /proc/sys/net/core/</a:t>
            </a:r>
            <a:r>
              <a:rPr lang="en-US" altLang="en-US" dirty="0" err="1"/>
              <a:t>rmem_default</a:t>
            </a:r>
            <a:r>
              <a:rPr lang="en-US" altLang="en-US" dirty="0"/>
              <a:t> value used by other protocols. ... The third and last value specified in this variable specifies the maximum receive buffer that can be allocated for a TCP socket."</a:t>
            </a:r>
          </a:p>
          <a:p>
            <a:pPr lvl="1"/>
            <a:r>
              <a:rPr lang="en-US" altLang="en-US" dirty="0"/>
              <a:t>Type: </a:t>
            </a:r>
            <a:r>
              <a:rPr lang="en-US" altLang="en-US" dirty="0" err="1"/>
              <a:t>sysctl</a:t>
            </a:r>
            <a:r>
              <a:rPr lang="en-US" altLang="en-US" dirty="0"/>
              <a:t> -w net.ipv4.tcp_wmem='4096 65536 8388608'</a:t>
            </a:r>
          </a:p>
          <a:p>
            <a:pPr lvl="2"/>
            <a:r>
              <a:rPr lang="en-US" altLang="en-US" dirty="0"/>
              <a:t>TCP </a:t>
            </a:r>
            <a:r>
              <a:rPr lang="en-US" altLang="en-US" dirty="0" err="1"/>
              <a:t>Autotuning</a:t>
            </a:r>
            <a:r>
              <a:rPr lang="en-US" altLang="en-US" dirty="0"/>
              <a:t> setting. "This variable takes 3 different values which holds information on how much TCP </a:t>
            </a:r>
            <a:r>
              <a:rPr lang="en-US" altLang="en-US" dirty="0" err="1"/>
              <a:t>sendbuffer</a:t>
            </a:r>
            <a:r>
              <a:rPr lang="en-US" altLang="en-US" dirty="0"/>
              <a:t> memory space each TCP socket has to use. Every TCP socket has this much buffer space to use before the buffer is filled up. Each of the three values are used under different conditions. ... The first value in this variable tells the minimum TCP send buffer space available for a single TCP socket. ... The second value in the variable tells us the default buffer space allowed for a single TCP socket to use. ... The third value tells the kernel the maximum TCP send buffer space."</a:t>
            </a:r>
          </a:p>
          <a:p>
            <a:pPr lvl="1"/>
            <a:r>
              <a:rPr lang="en-US" altLang="en-US" dirty="0" err="1"/>
              <a:t>Type:sysctl</a:t>
            </a:r>
            <a:r>
              <a:rPr lang="en-US" altLang="en-US" dirty="0"/>
              <a:t> -w net.ipv4.route.flush=1</a:t>
            </a:r>
          </a:p>
          <a:p>
            <a:pPr lvl="2"/>
            <a:r>
              <a:rPr lang="en-US" altLang="en-US" dirty="0"/>
              <a:t>This will ensure that immediately subsequent connections use these values. </a:t>
            </a:r>
          </a:p>
          <a:p>
            <a:r>
              <a:rPr lang="en-US" altLang="en-US" dirty="0"/>
              <a:t>To temporarily set on the TCP Window Scale, the SACK and the Timestamp options  (all on by default in Linux)</a:t>
            </a:r>
          </a:p>
          <a:p>
            <a:pPr lvl="1"/>
            <a:r>
              <a:rPr lang="en-US" altLang="en-US" dirty="0"/>
              <a:t>Type: </a:t>
            </a:r>
            <a:r>
              <a:rPr lang="en-US" altLang="en-US" dirty="0" err="1"/>
              <a:t>sysctl</a:t>
            </a:r>
            <a:r>
              <a:rPr lang="en-US" altLang="en-US" dirty="0"/>
              <a:t> -w net.ipv4.tcp_window_scaling =1 </a:t>
            </a:r>
          </a:p>
          <a:p>
            <a:pPr lvl="1"/>
            <a:r>
              <a:rPr lang="en-US" altLang="en-US" dirty="0"/>
              <a:t>Type: </a:t>
            </a:r>
            <a:r>
              <a:rPr lang="en-US" altLang="en-US" dirty="0" err="1"/>
              <a:t>sysctl</a:t>
            </a:r>
            <a:r>
              <a:rPr lang="en-US" altLang="en-US" dirty="0"/>
              <a:t> -w net.ipv4.tcp_sack =1 </a:t>
            </a:r>
          </a:p>
          <a:p>
            <a:pPr lvl="1"/>
            <a:r>
              <a:rPr lang="en-US" altLang="en-US" dirty="0"/>
              <a:t>Type: </a:t>
            </a:r>
            <a:r>
              <a:rPr lang="en-US" altLang="en-US" dirty="0" err="1"/>
              <a:t>sysctl</a:t>
            </a:r>
            <a:r>
              <a:rPr lang="en-US" altLang="en-US" dirty="0"/>
              <a:t> -w net.ipv4.tcp_timestamps = 1 </a:t>
            </a:r>
          </a:p>
          <a:p>
            <a:r>
              <a:rPr lang="en-US" altLang="en-US" dirty="0"/>
              <a:t>To temporarily set an experimental (i.e. non RFC compliant) congestion control (Cubic is default in Linux)</a:t>
            </a:r>
          </a:p>
          <a:p>
            <a:pPr lvl="1"/>
            <a:r>
              <a:rPr lang="en-US" altLang="en-US" dirty="0"/>
              <a:t>Type: </a:t>
            </a:r>
            <a:r>
              <a:rPr lang="en-US" altLang="en-US" dirty="0" err="1"/>
              <a:t>sysctl</a:t>
            </a:r>
            <a:r>
              <a:rPr lang="en-US" altLang="en-US" dirty="0"/>
              <a:t> -w net.ipv4.tcp_congestion_control=cubic (or </a:t>
            </a:r>
            <a:r>
              <a:rPr lang="en-US" altLang="en-US" dirty="0" err="1"/>
              <a:t>hybla</a:t>
            </a:r>
            <a:r>
              <a:rPr lang="en-US" altLang="en-US" dirty="0"/>
              <a:t>)</a:t>
            </a:r>
          </a:p>
          <a:p>
            <a:endParaRPr lang="en-US" dirty="0"/>
          </a:p>
        </p:txBody>
      </p:sp>
      <p:sp>
        <p:nvSpPr>
          <p:cNvPr id="6" name="Segnaposto numero diapositiva 5"/>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0331011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ChangeArrowheads="1"/>
          </p:cNvSpPr>
          <p:nvPr/>
        </p:nvSpPr>
        <p:spPr bwMode="auto">
          <a:xfrm>
            <a:off x="1677989" y="265114"/>
            <a:ext cx="212725"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90000"/>
              </a:lnSpc>
              <a:spcBef>
                <a:spcPts val="1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Calibri" panose="020F0502020204030204" pitchFamily="34" charset="0"/>
                <a:ea typeface="Noto Sans CJK SC Regular" charset="0"/>
                <a:cs typeface="Noto Sans CJK SC Regular" charset="0"/>
              </a:defRPr>
            </a:lvl1pPr>
            <a:lvl2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Noto Sans CJK SC Regular" charset="0"/>
                <a:cs typeface="Noto Sans CJK SC Regular" charset="0"/>
              </a:defRPr>
            </a:lvl2pPr>
            <a:lvl3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Noto Sans CJK SC Regular" charset="0"/>
                <a:cs typeface="Noto Sans CJK SC Regular" charset="0"/>
              </a:defRPr>
            </a:lvl3pPr>
            <a:lvl4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4pPr>
            <a:lvl5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5pPr>
            <a:lvl6pPr marL="25146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6pPr>
            <a:lvl7pPr marL="29718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7pPr>
            <a:lvl8pPr marL="34290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8pPr>
            <a:lvl9pPr marL="38862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9pPr>
          </a:lstStyle>
          <a:p>
            <a:pPr>
              <a:lnSpc>
                <a:spcPct val="100000"/>
              </a:lnSpc>
              <a:spcBef>
                <a:spcPct val="0"/>
              </a:spcBef>
              <a:buClrTx/>
              <a:buFontTx/>
              <a:buNone/>
            </a:pPr>
            <a:r>
              <a:rPr lang="it-IT" altLang="en-US" sz="900">
                <a:latin typeface="Arial" panose="020B0604020202020204" pitchFamily="34" charset="0"/>
              </a:rPr>
              <a:t> </a:t>
            </a:r>
          </a:p>
        </p:txBody>
      </p:sp>
      <p:sp>
        <p:nvSpPr>
          <p:cNvPr id="2" name="Titolo 1"/>
          <p:cNvSpPr>
            <a:spLocks noGrp="1"/>
          </p:cNvSpPr>
          <p:nvPr>
            <p:ph type="title"/>
          </p:nvPr>
        </p:nvSpPr>
        <p:spPr/>
        <p:txBody>
          <a:bodyPr/>
          <a:lstStyle/>
          <a:p>
            <a:r>
              <a:rPr lang="en-US" altLang="en-US" dirty="0"/>
              <a:t>Permanent </a:t>
            </a:r>
            <a:r>
              <a:rPr lang="it-IT" altLang="en-US" dirty="0"/>
              <a:t>TCP «</a:t>
            </a:r>
            <a:r>
              <a:rPr lang="en-US" altLang="en-US" dirty="0"/>
              <a:t>tuning</a:t>
            </a:r>
            <a:r>
              <a:rPr lang="it-IT" altLang="en-US" dirty="0"/>
              <a:t>» in Linux</a:t>
            </a:r>
            <a:endParaRPr lang="en-US" dirty="0"/>
          </a:p>
        </p:txBody>
      </p:sp>
      <p:sp>
        <p:nvSpPr>
          <p:cNvPr id="3" name="Segnaposto contenuto 2"/>
          <p:cNvSpPr>
            <a:spLocks noGrp="1"/>
          </p:cNvSpPr>
          <p:nvPr>
            <p:ph idx="1"/>
          </p:nvPr>
        </p:nvSpPr>
        <p:spPr/>
        <p:txBody>
          <a:bodyPr>
            <a:normAutofit lnSpcReduction="10000"/>
          </a:bodyPr>
          <a:lstStyle/>
          <a:p>
            <a:r>
              <a:rPr lang="en-US" altLang="en-US" dirty="0"/>
              <a:t>To make default changes permanent, add (as a root) the following lines to /</a:t>
            </a:r>
            <a:r>
              <a:rPr lang="en-US" altLang="en-US" dirty="0" err="1"/>
              <a:t>etc</a:t>
            </a:r>
            <a:r>
              <a:rPr lang="en-US" altLang="en-US" dirty="0"/>
              <a:t>/</a:t>
            </a:r>
            <a:r>
              <a:rPr lang="en-US" altLang="en-US" dirty="0" err="1"/>
              <a:t>sysctl.conf</a:t>
            </a:r>
            <a:r>
              <a:rPr lang="en-US" altLang="en-US" dirty="0"/>
              <a:t> :</a:t>
            </a:r>
          </a:p>
          <a:p>
            <a:pPr lvl="1"/>
            <a:r>
              <a:rPr lang="en-US" altLang="en-US" dirty="0"/>
              <a:t>net.ipv4.tcp_rmem=4096 65536 8388608</a:t>
            </a:r>
          </a:p>
          <a:p>
            <a:pPr lvl="1"/>
            <a:r>
              <a:rPr lang="en-US" altLang="en-US" dirty="0"/>
              <a:t>net.ipv4.tcp_wmem=4096 65536 8388608</a:t>
            </a:r>
          </a:p>
          <a:p>
            <a:pPr lvl="1"/>
            <a:r>
              <a:rPr lang="en-US" altLang="en-US" dirty="0"/>
              <a:t>net.ipv4.tcp_window_scaling =1 </a:t>
            </a:r>
          </a:p>
          <a:p>
            <a:pPr lvl="1"/>
            <a:r>
              <a:rPr lang="en-US" altLang="en-US" dirty="0"/>
              <a:t>net.ipv4.tcp_timestamps = 1 </a:t>
            </a:r>
          </a:p>
          <a:p>
            <a:pPr lvl="1"/>
            <a:r>
              <a:rPr lang="en-US" altLang="en-US" dirty="0"/>
              <a:t>net.ipv4.tcp_sack = 1</a:t>
            </a:r>
          </a:p>
          <a:p>
            <a:pPr lvl="1"/>
            <a:r>
              <a:rPr lang="en-US" altLang="en-US" dirty="0"/>
              <a:t>net.ipv4.tcp_congestion_control=cubic</a:t>
            </a:r>
          </a:p>
          <a:p>
            <a:pPr lvl="1"/>
            <a:r>
              <a:rPr lang="en-US" altLang="en-US" dirty="0"/>
              <a:t>Or</a:t>
            </a:r>
          </a:p>
          <a:p>
            <a:pPr lvl="1"/>
            <a:r>
              <a:rPr lang="en-US" altLang="en-US" dirty="0"/>
              <a:t>net.ipv4.tcp_congestion_control=Hybla</a:t>
            </a:r>
          </a:p>
          <a:p>
            <a:r>
              <a:rPr lang="en-US" altLang="en-US" dirty="0"/>
              <a:t>A reboot is needed for changes to take effect, or you can attempt to reload </a:t>
            </a:r>
            <a:r>
              <a:rPr lang="en-US" altLang="en-US" dirty="0" err="1"/>
              <a:t>sysctl</a:t>
            </a:r>
            <a:r>
              <a:rPr lang="en-US" altLang="en-US" dirty="0"/>
              <a:t> settings (as a root) with </a:t>
            </a:r>
            <a:r>
              <a:rPr lang="en-US" altLang="en-US" dirty="0" err="1"/>
              <a:t>sysctl</a:t>
            </a:r>
            <a:r>
              <a:rPr lang="en-US" altLang="en-US" dirty="0"/>
              <a:t> -p.</a:t>
            </a:r>
          </a:p>
          <a:p>
            <a:endParaRPr lang="en-US" dirty="0"/>
          </a:p>
        </p:txBody>
      </p:sp>
      <p:sp>
        <p:nvSpPr>
          <p:cNvPr id="6" name="Segnaposto numero diapositiva 5"/>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2966220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ChangeArrowheads="1"/>
          </p:cNvSpPr>
          <p:nvPr/>
        </p:nvSpPr>
        <p:spPr bwMode="auto">
          <a:xfrm>
            <a:off x="1677989" y="265114"/>
            <a:ext cx="212725"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90000"/>
              </a:lnSpc>
              <a:spcBef>
                <a:spcPts val="1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Calibri" panose="020F0502020204030204" pitchFamily="34" charset="0"/>
                <a:ea typeface="Noto Sans CJK SC Regular" charset="0"/>
                <a:cs typeface="Noto Sans CJK SC Regular" charset="0"/>
              </a:defRPr>
            </a:lvl1pPr>
            <a:lvl2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Noto Sans CJK SC Regular" charset="0"/>
                <a:cs typeface="Noto Sans CJK SC Regular" charset="0"/>
              </a:defRPr>
            </a:lvl2pPr>
            <a:lvl3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Noto Sans CJK SC Regular" charset="0"/>
                <a:cs typeface="Noto Sans CJK SC Regular" charset="0"/>
              </a:defRPr>
            </a:lvl3pPr>
            <a:lvl4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4pPr>
            <a:lvl5pPr>
              <a:lnSpc>
                <a:spcPct val="90000"/>
              </a:lnSpc>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5pPr>
            <a:lvl6pPr marL="25146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6pPr>
            <a:lvl7pPr marL="29718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7pPr>
            <a:lvl8pPr marL="34290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8pPr>
            <a:lvl9pPr marL="38862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Calibri" panose="020F0502020204030204" pitchFamily="34" charset="0"/>
                <a:ea typeface="Noto Sans CJK SC Regular" charset="0"/>
                <a:cs typeface="Noto Sans CJK SC Regular" charset="0"/>
              </a:defRPr>
            </a:lvl9pPr>
          </a:lstStyle>
          <a:p>
            <a:pPr>
              <a:lnSpc>
                <a:spcPct val="100000"/>
              </a:lnSpc>
              <a:spcBef>
                <a:spcPct val="0"/>
              </a:spcBef>
              <a:buClrTx/>
              <a:buFontTx/>
              <a:buNone/>
            </a:pPr>
            <a:r>
              <a:rPr lang="it-IT" altLang="en-US" sz="900">
                <a:latin typeface="Arial" panose="020B0604020202020204" pitchFamily="34" charset="0"/>
              </a:rPr>
              <a:t> </a:t>
            </a:r>
          </a:p>
        </p:txBody>
      </p:sp>
      <p:sp>
        <p:nvSpPr>
          <p:cNvPr id="2" name="Titolo 1"/>
          <p:cNvSpPr>
            <a:spLocks noGrp="1"/>
          </p:cNvSpPr>
          <p:nvPr>
            <p:ph type="title"/>
          </p:nvPr>
        </p:nvSpPr>
        <p:spPr/>
        <p:txBody>
          <a:bodyPr/>
          <a:lstStyle/>
          <a:p>
            <a:r>
              <a:rPr lang="en-US" altLang="en-US"/>
              <a:t>Other</a:t>
            </a:r>
            <a:r>
              <a:rPr lang="it-IT" altLang="en-US"/>
              <a:t> sysctl «</a:t>
            </a:r>
            <a:r>
              <a:rPr lang="en-US" altLang="en-US"/>
              <a:t>tuning</a:t>
            </a:r>
            <a:r>
              <a:rPr lang="it-IT" altLang="en-US"/>
              <a:t>» in Linux</a:t>
            </a:r>
            <a:endParaRPr lang="en-US" dirty="0"/>
          </a:p>
        </p:txBody>
      </p:sp>
      <p:sp>
        <p:nvSpPr>
          <p:cNvPr id="3" name="Segnaposto contenuto 2"/>
          <p:cNvSpPr>
            <a:spLocks noGrp="1"/>
          </p:cNvSpPr>
          <p:nvPr>
            <p:ph idx="1"/>
          </p:nvPr>
        </p:nvSpPr>
        <p:spPr/>
        <p:txBody>
          <a:bodyPr>
            <a:normAutofit fontScale="92500" lnSpcReduction="10000"/>
          </a:bodyPr>
          <a:lstStyle/>
          <a:p>
            <a:r>
              <a:rPr lang="en-US" altLang="en-US" dirty="0"/>
              <a:t>To see all </a:t>
            </a:r>
            <a:r>
              <a:rPr lang="en-US" altLang="en-US" dirty="0" err="1"/>
              <a:t>sysctl</a:t>
            </a:r>
            <a:r>
              <a:rPr lang="en-US" altLang="en-US" dirty="0"/>
              <a:t> values </a:t>
            </a:r>
          </a:p>
          <a:p>
            <a:pPr lvl="1"/>
            <a:r>
              <a:rPr lang="en-US" altLang="en-US" dirty="0"/>
              <a:t>Type: </a:t>
            </a:r>
            <a:r>
              <a:rPr lang="en-US" altLang="en-US" dirty="0" err="1"/>
              <a:t>sysctl</a:t>
            </a:r>
            <a:r>
              <a:rPr lang="en-US" altLang="en-US" dirty="0"/>
              <a:t> –</a:t>
            </a:r>
            <a:r>
              <a:rPr lang="en-US" altLang="en-US" dirty="0" err="1"/>
              <a:t>a|more</a:t>
            </a:r>
            <a:endParaRPr lang="en-US" altLang="en-US" dirty="0"/>
          </a:p>
          <a:p>
            <a:r>
              <a:rPr lang="en-US" altLang="en-US" dirty="0"/>
              <a:t>To restrict the output to the </a:t>
            </a:r>
            <a:r>
              <a:rPr lang="en-US" altLang="en-US" dirty="0" err="1"/>
              <a:t>sysctl</a:t>
            </a:r>
            <a:r>
              <a:rPr lang="en-US" altLang="en-US" dirty="0"/>
              <a:t> subset containing the word </a:t>
            </a:r>
            <a:r>
              <a:rPr lang="en-US" altLang="en-US" dirty="0" err="1"/>
              <a:t>tcp</a:t>
            </a:r>
            <a:endParaRPr lang="en-US" altLang="en-US" dirty="0"/>
          </a:p>
          <a:p>
            <a:pPr lvl="1"/>
            <a:r>
              <a:rPr lang="en-US" altLang="en-US" dirty="0"/>
              <a:t>Type: </a:t>
            </a:r>
            <a:r>
              <a:rPr lang="en-US" altLang="en-US" dirty="0" err="1"/>
              <a:t>sysctl</a:t>
            </a:r>
            <a:r>
              <a:rPr lang="en-US" altLang="en-US" dirty="0"/>
              <a:t> –</a:t>
            </a:r>
            <a:r>
              <a:rPr lang="en-US" altLang="en-US" dirty="0" err="1"/>
              <a:t>a|grep</a:t>
            </a:r>
            <a:r>
              <a:rPr lang="en-US" altLang="en-US" dirty="0"/>
              <a:t> </a:t>
            </a:r>
            <a:r>
              <a:rPr lang="en-US" altLang="en-US" dirty="0" err="1"/>
              <a:t>tcp|more</a:t>
            </a:r>
            <a:endParaRPr lang="en-US" altLang="en-US" dirty="0"/>
          </a:p>
          <a:p>
            <a:r>
              <a:rPr lang="en-US" altLang="en-US" dirty="0"/>
              <a:t>You can change temporarily or permanently the default values as seen for TCP tuning</a:t>
            </a:r>
          </a:p>
          <a:p>
            <a:r>
              <a:rPr lang="en-US" altLang="en-US" dirty="0"/>
              <a:t>Remember to set on routing on routers!</a:t>
            </a:r>
          </a:p>
          <a:p>
            <a:pPr lvl="1"/>
            <a:r>
              <a:rPr lang="en-US" altLang="en-US" dirty="0"/>
              <a:t>Uncomment the line below in /</a:t>
            </a:r>
            <a:r>
              <a:rPr lang="en-US" altLang="en-US" dirty="0" err="1"/>
              <a:t>etc</a:t>
            </a:r>
            <a:r>
              <a:rPr lang="en-US" altLang="en-US" dirty="0"/>
              <a:t>/</a:t>
            </a:r>
            <a:r>
              <a:rPr lang="en-US" altLang="en-US" dirty="0" err="1"/>
              <a:t>sysctl.conf</a:t>
            </a:r>
            <a:r>
              <a:rPr lang="en-US" altLang="en-US"/>
              <a:t>:</a:t>
            </a:r>
          </a:p>
          <a:p>
            <a:pPr lvl="2"/>
            <a:r>
              <a:rPr lang="en-US" altLang="en-US"/>
              <a:t>net.ipv4.ip_forward = 1</a:t>
            </a:r>
          </a:p>
          <a:p>
            <a:r>
              <a:rPr lang="en-US" altLang="en-US" dirty="0"/>
              <a:t>Useful Links</a:t>
            </a:r>
          </a:p>
          <a:p>
            <a:pPr lvl="1"/>
            <a:r>
              <a:rPr lang="en-US" altLang="en-US" dirty="0">
                <a:hlinkClick r:id="rId3"/>
              </a:rPr>
              <a:t>https://www.nas.nasa.gov/hecc/support/kb/optional-advanced-tuning-for-linux_138.html</a:t>
            </a:r>
          </a:p>
          <a:p>
            <a:pPr lvl="1"/>
            <a:r>
              <a:rPr lang="en-US" altLang="en-US" dirty="0">
                <a:hlinkClick r:id="rId4"/>
              </a:rPr>
              <a:t>http://fasterdata.es.net/host-tuning/</a:t>
            </a:r>
          </a:p>
          <a:p>
            <a:endParaRPr lang="en-US" dirty="0"/>
          </a:p>
        </p:txBody>
      </p:sp>
      <p:sp>
        <p:nvSpPr>
          <p:cNvPr id="6" name="Segnaposto numero diapositiva 5"/>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41542260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1981200" y="1600200"/>
            <a:ext cx="8229600"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nSpc>
                <a:spcPct val="90000"/>
              </a:lnSpc>
              <a:spcBef>
                <a:spcPts val="1000"/>
              </a:spcBef>
              <a:buClr>
                <a:srgbClr val="000000"/>
              </a:buClr>
              <a:buSzPct val="100000"/>
              <a:buFont typeface="Times New Roman" panose="02020603050405020304" pitchFamily="18"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800">
                <a:solidFill>
                  <a:srgbClr val="000000"/>
                </a:solidFill>
                <a:latin typeface="Calibri" panose="020F0502020204030204" pitchFamily="34" charset="0"/>
                <a:ea typeface="Noto Sans CJK SC Regular" charset="0"/>
                <a:cs typeface="Noto Sans CJK SC Regular" charset="0"/>
              </a:defRPr>
            </a:lvl1pPr>
            <a:lvl2pPr>
              <a:lnSpc>
                <a:spcPct val="90000"/>
              </a:lnSpc>
              <a:spcBef>
                <a:spcPts val="500"/>
              </a:spcBef>
              <a:buClr>
                <a:srgbClr val="000000"/>
              </a:buClr>
              <a:buSzPct val="100000"/>
              <a:buFont typeface="Times New Roman" panose="02020603050405020304" pitchFamily="18"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a:solidFill>
                  <a:srgbClr val="000000"/>
                </a:solidFill>
                <a:latin typeface="Calibri" panose="020F0502020204030204" pitchFamily="34" charset="0"/>
                <a:ea typeface="Noto Sans CJK SC Regular" charset="0"/>
                <a:cs typeface="Noto Sans CJK SC Regular" charset="0"/>
              </a:defRPr>
            </a:lvl2pPr>
            <a:lvl3pPr>
              <a:lnSpc>
                <a:spcPct val="90000"/>
              </a:lnSpc>
              <a:spcBef>
                <a:spcPts val="500"/>
              </a:spcBef>
              <a:buClr>
                <a:srgbClr val="000000"/>
              </a:buClr>
              <a:buSzPct val="100000"/>
              <a:buFont typeface="Times New Roman" panose="02020603050405020304" pitchFamily="18"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000">
                <a:solidFill>
                  <a:srgbClr val="000000"/>
                </a:solidFill>
                <a:latin typeface="Calibri" panose="020F0502020204030204" pitchFamily="34" charset="0"/>
                <a:ea typeface="Noto Sans CJK SC Regular" charset="0"/>
                <a:cs typeface="Noto Sans CJK SC Regular" charset="0"/>
              </a:defRPr>
            </a:lvl3pPr>
            <a:lvl4pPr>
              <a:lnSpc>
                <a:spcPct val="90000"/>
              </a:lnSpc>
              <a:spcBef>
                <a:spcPts val="500"/>
              </a:spcBef>
              <a:buClr>
                <a:srgbClr val="000000"/>
              </a:buClr>
              <a:buSzPct val="100000"/>
              <a:buFont typeface="Times New Roman" panose="02020603050405020304" pitchFamily="18"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solidFill>
                  <a:srgbClr val="000000"/>
                </a:solidFill>
                <a:latin typeface="Calibri" panose="020F0502020204030204" pitchFamily="34" charset="0"/>
                <a:ea typeface="Noto Sans CJK SC Regular" charset="0"/>
                <a:cs typeface="Noto Sans CJK SC Regular" charset="0"/>
              </a:defRPr>
            </a:lvl4pPr>
            <a:lvl5pPr>
              <a:lnSpc>
                <a:spcPct val="90000"/>
              </a:lnSpc>
              <a:spcBef>
                <a:spcPts val="500"/>
              </a:spcBef>
              <a:buClr>
                <a:srgbClr val="000000"/>
              </a:buClr>
              <a:buSzPct val="100000"/>
              <a:buFont typeface="Times New Roman" panose="02020603050405020304" pitchFamily="18"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solidFill>
                  <a:srgbClr val="000000"/>
                </a:solidFill>
                <a:latin typeface="Calibri" panose="020F0502020204030204" pitchFamily="34" charset="0"/>
                <a:ea typeface="Noto Sans CJK SC Regular" charset="0"/>
                <a:cs typeface="Noto Sans CJK SC Regular" charset="0"/>
              </a:defRPr>
            </a:lvl5pPr>
            <a:lvl6pPr marL="25146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solidFill>
                  <a:srgbClr val="000000"/>
                </a:solidFill>
                <a:latin typeface="Calibri" panose="020F0502020204030204" pitchFamily="34" charset="0"/>
                <a:ea typeface="Noto Sans CJK SC Regular" charset="0"/>
                <a:cs typeface="Noto Sans CJK SC Regular" charset="0"/>
              </a:defRPr>
            </a:lvl6pPr>
            <a:lvl7pPr marL="29718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solidFill>
                  <a:srgbClr val="000000"/>
                </a:solidFill>
                <a:latin typeface="Calibri" panose="020F0502020204030204" pitchFamily="34" charset="0"/>
                <a:ea typeface="Noto Sans CJK SC Regular" charset="0"/>
                <a:cs typeface="Noto Sans CJK SC Regular" charset="0"/>
              </a:defRPr>
            </a:lvl7pPr>
            <a:lvl8pPr marL="34290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solidFill>
                  <a:srgbClr val="000000"/>
                </a:solidFill>
                <a:latin typeface="Calibri" panose="020F0502020204030204" pitchFamily="34" charset="0"/>
                <a:ea typeface="Noto Sans CJK SC Regular" charset="0"/>
                <a:cs typeface="Noto Sans CJK SC Regular" charset="0"/>
              </a:defRPr>
            </a:lvl8pPr>
            <a:lvl9pPr marL="3886200" indent="-228600" defTabSz="449263" eaLnBrk="0" fontAlgn="base" hangingPunct="0">
              <a:lnSpc>
                <a:spcPct val="90000"/>
              </a:lnSpc>
              <a:spcBef>
                <a:spcPts val="500"/>
              </a:spcBef>
              <a:spcAft>
                <a:spcPct val="0"/>
              </a:spcAft>
              <a:buClr>
                <a:srgbClr val="000000"/>
              </a:buClr>
              <a:buSzPct val="100000"/>
              <a:buFont typeface="Times New Roman" panose="02020603050405020304" pitchFamily="18" charset="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solidFill>
                  <a:srgbClr val="000000"/>
                </a:solidFill>
                <a:latin typeface="Calibri" panose="020F0502020204030204" pitchFamily="34" charset="0"/>
                <a:ea typeface="Noto Sans CJK SC Regular" charset="0"/>
                <a:cs typeface="Noto Sans CJK SC Regular" charset="0"/>
              </a:defRPr>
            </a:lvl9pPr>
          </a:lstStyle>
          <a:p>
            <a:pPr eaLnBrk="1" hangingPunct="1">
              <a:buFont typeface="Arial" panose="020B0604020202020204" pitchFamily="34" charset="0"/>
              <a:buChar char="•"/>
            </a:pPr>
            <a:endParaRPr lang="en-US" altLang="en-US" dirty="0"/>
          </a:p>
        </p:txBody>
      </p:sp>
      <p:pic>
        <p:nvPicPr>
          <p:cNvPr id="153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796" y="2030819"/>
            <a:ext cx="3847170" cy="41574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180" y="2441491"/>
            <a:ext cx="4984596" cy="374675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itolo 3"/>
          <p:cNvSpPr>
            <a:spLocks noGrp="1"/>
          </p:cNvSpPr>
          <p:nvPr>
            <p:ph type="title"/>
          </p:nvPr>
        </p:nvSpPr>
        <p:spPr/>
        <p:txBody>
          <a:bodyPr/>
          <a:lstStyle/>
          <a:p>
            <a:r>
              <a:rPr lang="en-US"/>
              <a:t>APE “Tuning”</a:t>
            </a:r>
            <a:endParaRPr lang="en-US" dirty="0"/>
          </a:p>
        </p:txBody>
      </p:sp>
      <p:sp>
        <p:nvSpPr>
          <p:cNvPr id="5" name="Segnaposto contenuto 4"/>
          <p:cNvSpPr>
            <a:spLocks noGrp="1"/>
          </p:cNvSpPr>
          <p:nvPr>
            <p:ph idx="1"/>
          </p:nvPr>
        </p:nvSpPr>
        <p:spPr/>
        <p:txBody>
          <a:bodyPr/>
          <a:lstStyle/>
          <a:p>
            <a:r>
              <a:rPr lang="en-US" altLang="en-US"/>
              <a:t>Yes, it may be funny too; but with TCP you tuning you do not risk to be fined!</a:t>
            </a:r>
            <a:endParaRPr lang="en-US" altLang="en-US" dirty="0"/>
          </a:p>
        </p:txBody>
      </p:sp>
      <p:sp>
        <p:nvSpPr>
          <p:cNvPr id="8" name="Segnaposto numero diapositiva 7"/>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2370859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3581" y="1328057"/>
            <a:ext cx="6781800" cy="50755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olo 1"/>
          <p:cNvSpPr>
            <a:spLocks noGrp="1"/>
          </p:cNvSpPr>
          <p:nvPr>
            <p:ph type="title"/>
          </p:nvPr>
        </p:nvSpPr>
        <p:spPr/>
        <p:txBody>
          <a:bodyPr/>
          <a:lstStyle/>
          <a:p>
            <a:r>
              <a:rPr lang="en-US"/>
              <a:t>Extreme “Tuning”</a:t>
            </a:r>
            <a:endParaRPr lang="en-US" dirty="0"/>
          </a:p>
        </p:txBody>
      </p:sp>
      <p:sp>
        <p:nvSpPr>
          <p:cNvPr id="3" name="Segnaposto contenuto 2"/>
          <p:cNvSpPr>
            <a:spLocks noGrp="1"/>
          </p:cNvSpPr>
          <p:nvPr>
            <p:ph idx="1"/>
          </p:nvPr>
        </p:nvSpPr>
        <p:spPr/>
        <p:txBody>
          <a:bodyPr/>
          <a:lstStyle/>
          <a:p>
            <a:r>
              <a:rPr lang="en-US"/>
              <a:t>Any comments?</a:t>
            </a:r>
            <a:endParaRPr lang="en-US" dirty="0"/>
          </a:p>
        </p:txBody>
      </p:sp>
      <p:sp>
        <p:nvSpPr>
          <p:cNvPr id="6" name="Segnaposto numero diapositiva 5"/>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4761528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1128</Words>
  <Application>Microsoft Office PowerPoint</Application>
  <PresentationFormat>Widescreen</PresentationFormat>
  <Paragraphs>90</Paragraphs>
  <Slides>8</Slides>
  <Notes>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Calibri Light</vt:lpstr>
      <vt:lpstr>Times New Roman</vt:lpstr>
      <vt:lpstr>Tema di Office</vt:lpstr>
      <vt:lpstr>TCP-Tuning</vt:lpstr>
      <vt:lpstr>RTT impact</vt:lpstr>
      <vt:lpstr>TCP Tuning</vt:lpstr>
      <vt:lpstr>On the spot TCP «tuning» in Linux</vt:lpstr>
      <vt:lpstr>Permanent TCP «tuning» in Linux</vt:lpstr>
      <vt:lpstr>Other sysctl «tuning» in Linux</vt:lpstr>
      <vt:lpstr>APE “Tuning”</vt:lpstr>
      <vt:lpstr>Extreme “Tuning”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802.11 (WiFi)</dc:title>
  <dc:creator>carlo</dc:creator>
  <cp:lastModifiedBy>carlo</cp:lastModifiedBy>
  <cp:revision>50</cp:revision>
  <dcterms:created xsi:type="dcterms:W3CDTF">2021-04-16T07:30:55Z</dcterms:created>
  <dcterms:modified xsi:type="dcterms:W3CDTF">2023-05-22T07:31:41Z</dcterms:modified>
</cp:coreProperties>
</file>