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118" autoAdjust="0"/>
  </p:normalViewPr>
  <p:slideViewPr>
    <p:cSldViewPr snapToGrid="0" showGuides="1">
      <p:cViewPr varScale="1">
        <p:scale>
          <a:sx n="65" d="100"/>
          <a:sy n="65" d="100"/>
        </p:scale>
        <p:origin x="346" y="5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4/5/2022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a:t>
            </a:fld>
            <a:endParaRPr lang="en-US"/>
          </a:p>
        </p:txBody>
      </p:sp>
    </p:spTree>
    <p:extLst>
      <p:ext uri="{BB962C8B-B14F-4D97-AF65-F5344CB8AC3E}">
        <p14:creationId xmlns:p14="http://schemas.microsoft.com/office/powerpoint/2010/main" val="2104065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61230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ln/>
        </p:spPr>
      </p:sp>
      <p:sp>
        <p:nvSpPr>
          <p:cNvPr id="20483"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48251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B87395-DEF3-4526-AB4F-B3453BD190EF}" type="slidenum">
              <a:rPr lang="it-IT" altLang="it-IT" smtClean="0">
                <a:latin typeface="Arial" panose="020B0604020202020204" pitchFamily="34" charset="0"/>
              </a:rPr>
              <a:pPr/>
              <a:t>2</a:t>
            </a:fld>
            <a:endParaRPr lang="it-IT" altLang="it-IT"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3426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F57FABC-F0AB-48FD-ADC2-FBBBA3742F5C}" type="slidenum">
              <a:rPr lang="it-IT" altLang="it-IT" smtClean="0">
                <a:latin typeface="Arial" panose="020B0604020202020204" pitchFamily="34" charset="0"/>
              </a:rPr>
              <a:pPr/>
              <a:t>3</a:t>
            </a:fld>
            <a:endParaRPr lang="it-IT" altLang="it-IT" smtClean="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163210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07F0F58-EF04-4E38-B5AA-D0D18C9E3BC4}" type="slidenum">
              <a:rPr lang="it-IT" altLang="it-IT" smtClean="0">
                <a:latin typeface="Arial" panose="020B0604020202020204" pitchFamily="34" charset="0"/>
              </a:rPr>
              <a:pPr/>
              <a:t>4</a:t>
            </a:fld>
            <a:endParaRPr lang="it-IT" altLang="it-IT"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62479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ln/>
        </p:spPr>
      </p:sp>
      <p:sp>
        <p:nvSpPr>
          <p:cNvPr id="12291"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51750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ln/>
        </p:spPr>
      </p:sp>
      <p:sp>
        <p:nvSpPr>
          <p:cNvPr id="14339"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5759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ln/>
        </p:spPr>
      </p:sp>
      <p:sp>
        <p:nvSpPr>
          <p:cNvPr id="1638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834112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127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ln/>
        </p:spPr>
      </p:sp>
      <p:sp>
        <p:nvSpPr>
          <p:cNvPr id="18435"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03598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C40353-C8D0-4BFE-A2E2-5E434842F93E}"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D9EB83B-1A33-4C6F-943A-A8F6D7674F99}"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5780EF6-5C4C-44AD-B278-0B25F63CF9EC}"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4BA79B4-D05D-4C07-9687-FC998B4D779E}"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D645FB8-8E48-4C35-9341-E7CC3264A6AB}"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FB79E042-05FD-43BB-935A-7BE137B609D4}"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6059CD50-9495-42D1-8A9A-487847917B70}"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F75242A-9B12-4E2D-A68A-FC2B5FED3A64}"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EFDBE-C225-4799-8F4B-EDF84C18DB35}" type="datetime1">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D5706AD0-FA2B-4E1C-93C5-CE56C1F19683}"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0009A30-5AB6-4FAE-BDCB-ABE8C6F013D1}"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42379-D9A8-48EB-89CD-C5DE425F8ABC}" type="datetime1">
              <a:rPr lang="en-US" smtClean="0"/>
              <a:t>4/5/2022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ternetsociety.org/internet/what-internet/history-internet/brief-history-inter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Drawing1.vsdx"/></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ctrTitle"/>
          </p:nvPr>
        </p:nvSpPr>
        <p:spPr/>
        <p:txBody>
          <a:bodyPr/>
          <a:lstStyle/>
          <a:p>
            <a:r>
              <a:rPr lang="it-IT" altLang="it-IT" dirty="0" smtClean="0"/>
              <a:t>Internet, reti spaziali e… </a:t>
            </a:r>
            <a:br>
              <a:rPr lang="it-IT" altLang="it-IT" dirty="0" smtClean="0"/>
            </a:br>
            <a:r>
              <a:rPr lang="it-IT" altLang="it-IT" dirty="0" smtClean="0"/>
              <a:t>log in!</a:t>
            </a:r>
          </a:p>
        </p:txBody>
      </p:sp>
      <p:sp>
        <p:nvSpPr>
          <p:cNvPr id="4099" name="Rectangle 10"/>
          <p:cNvSpPr>
            <a:spLocks noGrp="1" noChangeArrowheads="1"/>
          </p:cNvSpPr>
          <p:nvPr>
            <p:ph type="subTitle" idx="1"/>
          </p:nvPr>
        </p:nvSpPr>
        <p:spPr/>
        <p:txBody>
          <a:bodyPr/>
          <a:lstStyle/>
          <a:p>
            <a:r>
              <a:rPr lang="en-US" altLang="it-IT" smtClean="0"/>
              <a:t>Carlo Caini</a:t>
            </a:r>
          </a:p>
          <a:p>
            <a:r>
              <a:rPr lang="en-US" altLang="it-IT" smtClean="0"/>
              <a:t>DEI - </a:t>
            </a:r>
            <a:r>
              <a:rPr lang="it-IT" altLang="it-IT" smtClean="0"/>
              <a:t>University of Bologna, Italy</a:t>
            </a:r>
          </a:p>
          <a:p>
            <a:r>
              <a:rPr lang="it-IT" altLang="it-IT" smtClean="0"/>
              <a:t>carlo.caini@unibo.it</a:t>
            </a:r>
            <a:endParaRPr lang="en-US" altLang="it-IT"/>
          </a:p>
        </p:txBody>
      </p:sp>
    </p:spTree>
    <p:extLst>
      <p:ext uri="{BB962C8B-B14F-4D97-AF65-F5344CB8AC3E}">
        <p14:creationId xmlns:p14="http://schemas.microsoft.com/office/powerpoint/2010/main" val="10536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
          <p:cNvSpPr>
            <a:spLocks noGrp="1" noChangeArrowheads="1"/>
          </p:cNvSpPr>
          <p:nvPr>
            <p:ph type="title"/>
          </p:nvPr>
        </p:nvSpPr>
        <p:spPr/>
        <p:txBody>
          <a:bodyPr/>
          <a:lstStyle/>
          <a:p>
            <a:r>
              <a:rPr lang="en-US" altLang="it-IT" smtClean="0"/>
              <a:t>Evoluzione Internet</a:t>
            </a:r>
            <a:endParaRPr lang="en-US" altLang="it-IT" dirty="0" smtClean="0"/>
          </a:p>
        </p:txBody>
      </p:sp>
      <p:sp>
        <p:nvSpPr>
          <p:cNvPr id="2" name="Rectangle 5"/>
          <p:cNvSpPr>
            <a:spLocks noGrp="1" noChangeArrowheads="1"/>
          </p:cNvSpPr>
          <p:nvPr>
            <p:ph idx="1"/>
          </p:nvPr>
        </p:nvSpPr>
        <p:spPr/>
        <p:txBody>
          <a:bodyPr>
            <a:normAutofit fontScale="70000" lnSpcReduction="20000"/>
          </a:bodyPr>
          <a:lstStyle/>
          <a:p>
            <a:r>
              <a:rPr lang="en-US" dirty="0" smtClean="0"/>
              <a:t>1963: Memorandum for Members and Affiliates of the Intergalactic Computer Network, from J. C. R. Licklider (ARPA)</a:t>
            </a:r>
          </a:p>
          <a:p>
            <a:pPr lvl="1"/>
            <a:r>
              <a:rPr lang="en-US" dirty="0" smtClean="0"/>
              <a:t>A joke by a visionary man (visionary=having or showing clear ideas about what should happen or be done in the future)</a:t>
            </a:r>
          </a:p>
          <a:p>
            <a:r>
              <a:rPr lang="en-US" dirty="0" smtClean="0"/>
              <a:t>1969: First man on the Moon on 21 July</a:t>
            </a:r>
          </a:p>
          <a:p>
            <a:r>
              <a:rPr lang="en-US" dirty="0" smtClean="0"/>
              <a:t>1969: First message on the ARPANET on October 29</a:t>
            </a:r>
          </a:p>
          <a:p>
            <a:pPr lvl="1"/>
            <a:r>
              <a:rPr lang="en-US" dirty="0" smtClean="0"/>
              <a:t>(“lo” for “login”, but after 2 characters the host crashed)</a:t>
            </a:r>
          </a:p>
          <a:p>
            <a:r>
              <a:rPr lang="en-US" dirty="0" smtClean="0"/>
              <a:t>1973: TCP/IP Protocols</a:t>
            </a:r>
          </a:p>
          <a:p>
            <a:pPr lvl="1"/>
            <a:r>
              <a:rPr lang="en-US" dirty="0" smtClean="0"/>
              <a:t>by Vinton Cerf and Bob Kahn</a:t>
            </a:r>
          </a:p>
          <a:p>
            <a:r>
              <a:rPr lang="en-US" dirty="0" smtClean="0"/>
              <a:t>1991: World Wide Web birth (first web site)</a:t>
            </a:r>
          </a:p>
          <a:p>
            <a:pPr lvl="1"/>
            <a:r>
              <a:rPr lang="en-US" dirty="0" smtClean="0"/>
              <a:t>by Berners-Lee and Robert </a:t>
            </a:r>
            <a:r>
              <a:rPr lang="en-US" dirty="0" err="1" smtClean="0"/>
              <a:t>Cailliau</a:t>
            </a:r>
            <a:r>
              <a:rPr lang="en-US" dirty="0" smtClean="0"/>
              <a:t> at CERN, HTML language, HTTP protocol</a:t>
            </a:r>
          </a:p>
          <a:p>
            <a:r>
              <a:rPr lang="en-US" dirty="0" smtClean="0"/>
              <a:t>2001: Inter Planetary Internet Architecture studies start (DARPA founded, by V. Cerf et </a:t>
            </a:r>
            <a:r>
              <a:rPr lang="en-US" dirty="0" err="1" smtClean="0"/>
              <a:t>alii</a:t>
            </a:r>
            <a:r>
              <a:rPr lang="en-US" dirty="0" smtClean="0"/>
              <a:t>)</a:t>
            </a:r>
          </a:p>
          <a:p>
            <a:r>
              <a:rPr lang="en-US" dirty="0" smtClean="0"/>
              <a:t>2003: From IPN to DTN (Delay-/Disruption- Tolerant Networking) </a:t>
            </a:r>
          </a:p>
          <a:p>
            <a:r>
              <a:rPr lang="en-US" dirty="0" smtClean="0"/>
              <a:t>?: Intergalactic Network (work in progress…)</a:t>
            </a:r>
          </a:p>
          <a:p>
            <a:r>
              <a:rPr lang="en-US" dirty="0" smtClean="0"/>
              <a:t>To know more:</a:t>
            </a:r>
          </a:p>
          <a:p>
            <a:pPr lvl="1"/>
            <a:r>
              <a:rPr lang="en-US" dirty="0" smtClean="0">
                <a:hlinkClick r:id="rId3"/>
              </a:rPr>
              <a:t>http://www.internetsociety.org/internet/what-internet/history-internet/brief-history-internet</a:t>
            </a:r>
            <a:endParaRPr lang="en-US" dirty="0" smtClean="0"/>
          </a:p>
          <a:p>
            <a:endParaRPr lang="en-US" dirty="0" smtClean="0"/>
          </a:p>
        </p:txBody>
      </p:sp>
      <p:pic>
        <p:nvPicPr>
          <p:cNvPr id="17413" name="Picture 2" descr="Baby using 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124" y="136596"/>
            <a:ext cx="3974122" cy="105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numero diapositiva 5"/>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71777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6"/>
          <p:cNvSpPr>
            <a:spLocks noGrp="1" noChangeArrowheads="1"/>
          </p:cNvSpPr>
          <p:nvPr>
            <p:ph type="title"/>
          </p:nvPr>
        </p:nvSpPr>
        <p:spPr/>
        <p:txBody>
          <a:bodyPr/>
          <a:lstStyle/>
          <a:p>
            <a:r>
              <a:rPr lang="en-US" altLang="it-IT" smtClean="0"/>
              <a:t>Internet &amp; brevetti</a:t>
            </a:r>
            <a:endParaRPr lang="en-US" altLang="it-IT" dirty="0" smtClean="0"/>
          </a:p>
        </p:txBody>
      </p:sp>
      <p:sp>
        <p:nvSpPr>
          <p:cNvPr id="2" name="Rectangle 5"/>
          <p:cNvSpPr>
            <a:spLocks noGrp="1" noChangeArrowheads="1"/>
          </p:cNvSpPr>
          <p:nvPr>
            <p:ph idx="1"/>
          </p:nvPr>
        </p:nvSpPr>
        <p:spPr/>
        <p:txBody>
          <a:bodyPr/>
          <a:lstStyle/>
          <a:p>
            <a:r>
              <a:rPr lang="it-IT" dirty="0" smtClean="0"/>
              <a:t>Internet è basata su software aperto</a:t>
            </a:r>
          </a:p>
          <a:p>
            <a:pPr lvl="1"/>
            <a:r>
              <a:rPr lang="en-US" dirty="0" smtClean="0"/>
              <a:t>Vint Cerf: “One of the things that is peculiar and interesting about the Internet history is that the TCP-IP protocols were never patented. In fact, they were made available as widely as possible to the public as soon as possible.... The openness of those protocols and their availability was key to their adoption and widespread use.“</a:t>
            </a:r>
          </a:p>
          <a:p>
            <a:pPr lvl="1"/>
            <a:r>
              <a:rPr lang="en-US" dirty="0" smtClean="0"/>
              <a:t>HTTP, HTML </a:t>
            </a:r>
            <a:r>
              <a:rPr lang="it-IT" dirty="0" smtClean="0"/>
              <a:t>non brevettate dal CERN esattamente per lo stesso motivo</a:t>
            </a:r>
          </a:p>
          <a:p>
            <a:r>
              <a:rPr lang="it-IT" dirty="0" smtClean="0"/>
              <a:t>Per favore continuiamo così…</a:t>
            </a:r>
          </a:p>
        </p:txBody>
      </p:sp>
      <p:sp>
        <p:nvSpPr>
          <p:cNvPr id="6" name="Segnaposto numero diapositiva 5"/>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85513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title"/>
          </p:nvPr>
        </p:nvSpPr>
        <p:spPr/>
        <p:txBody>
          <a:bodyPr/>
          <a:lstStyle/>
          <a:p>
            <a:r>
              <a:rPr lang="it-IT" altLang="it-IT" dirty="0" smtClean="0"/>
              <a:t>Tutto è iniziato con un login fallito!</a:t>
            </a:r>
          </a:p>
        </p:txBody>
      </p:sp>
      <p:sp>
        <p:nvSpPr>
          <p:cNvPr id="2" name="Rectangle 5"/>
          <p:cNvSpPr>
            <a:spLocks noGrp="1" noChangeArrowheads="1"/>
          </p:cNvSpPr>
          <p:nvPr>
            <p:ph idx="1"/>
          </p:nvPr>
        </p:nvSpPr>
        <p:spPr/>
        <p:txBody>
          <a:bodyPr/>
          <a:lstStyle/>
          <a:p>
            <a:r>
              <a:rPr lang="it-IT" dirty="0" smtClean="0"/>
              <a:t>Proviamo anche noi a collegarci da un terminale su un computer ad un altro computer via SSH</a:t>
            </a:r>
          </a:p>
          <a:p>
            <a:pPr lvl="1"/>
            <a:r>
              <a:rPr lang="it-IT" dirty="0" smtClean="0"/>
              <a:t>Da Wikipedia: SSH (</a:t>
            </a:r>
            <a:r>
              <a:rPr lang="it-IT" dirty="0" err="1" smtClean="0"/>
              <a:t>Secure</a:t>
            </a:r>
            <a:r>
              <a:rPr lang="it-IT" dirty="0" smtClean="0"/>
              <a:t> </a:t>
            </a:r>
            <a:r>
              <a:rPr lang="it-IT" dirty="0" err="1" smtClean="0"/>
              <a:t>SHell</a:t>
            </a:r>
            <a:r>
              <a:rPr lang="it-IT" dirty="0" smtClean="0"/>
              <a:t>, </a:t>
            </a:r>
            <a:r>
              <a:rPr lang="it-IT" dirty="0" err="1" smtClean="0"/>
              <a:t>shell</a:t>
            </a:r>
            <a:r>
              <a:rPr lang="it-IT" dirty="0" smtClean="0"/>
              <a:t> sicura) è un protocollo di rete che permette di stabilire una sessione remota cifrata tramite interfaccia a riga di comando con un altro </a:t>
            </a:r>
            <a:r>
              <a:rPr lang="it-IT" dirty="0" err="1" smtClean="0"/>
              <a:t>host</a:t>
            </a:r>
            <a:r>
              <a:rPr lang="it-IT" dirty="0" smtClean="0"/>
              <a:t> di una rete informatica</a:t>
            </a:r>
          </a:p>
          <a:p>
            <a:r>
              <a:rPr lang="it-IT" dirty="0" smtClean="0"/>
              <a:t>Se non avete mai usato un’interfaccia a riga di comando è ora di iniziare!</a:t>
            </a:r>
          </a:p>
          <a:p>
            <a:pPr lvl="1"/>
            <a:r>
              <a:rPr lang="it-IT" dirty="0" err="1" smtClean="0"/>
              <a:t>ssh</a:t>
            </a:r>
            <a:r>
              <a:rPr lang="it-IT" dirty="0" smtClean="0"/>
              <a:t> student@192.168.0.112 (</a:t>
            </a:r>
            <a:r>
              <a:rPr lang="it-IT" dirty="0" err="1" smtClean="0"/>
              <a:t>pwd</a:t>
            </a:r>
            <a:r>
              <a:rPr lang="it-IT" dirty="0" smtClean="0"/>
              <a:t>=</a:t>
            </a:r>
            <a:r>
              <a:rPr lang="it-IT" dirty="0" err="1" smtClean="0"/>
              <a:t>student</a:t>
            </a:r>
            <a:r>
              <a:rPr lang="it-IT" dirty="0" smtClean="0"/>
              <a:t>)</a:t>
            </a:r>
          </a:p>
          <a:p>
            <a:pPr lvl="1"/>
            <a:r>
              <a:rPr lang="it-IT" dirty="0" smtClean="0"/>
              <a:t>Se non ci riusciamo subito non è evidentemente il caso di scoraggiarsi…</a:t>
            </a:r>
          </a:p>
          <a:p>
            <a:pPr lvl="1"/>
            <a:endParaRPr lang="en-US"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829269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
          <p:cNvSpPr>
            <a:spLocks noGrp="1" noChangeArrowheads="1"/>
          </p:cNvSpPr>
          <p:nvPr>
            <p:ph type="title"/>
          </p:nvPr>
        </p:nvSpPr>
        <p:spPr/>
        <p:txBody>
          <a:bodyPr/>
          <a:lstStyle/>
          <a:p>
            <a:r>
              <a:rPr lang="en-US" altLang="it-IT" smtClean="0"/>
              <a:t>1957: Sputnik</a:t>
            </a:r>
          </a:p>
        </p:txBody>
      </p:sp>
      <p:sp>
        <p:nvSpPr>
          <p:cNvPr id="5124" name="Rectangle 11"/>
          <p:cNvSpPr>
            <a:spLocks noGrp="1" noChangeArrowheads="1"/>
          </p:cNvSpPr>
          <p:nvPr>
            <p:ph type="body" idx="1"/>
          </p:nvPr>
        </p:nvSpPr>
        <p:spPr>
          <a:xfrm>
            <a:off x="838200" y="1328057"/>
            <a:ext cx="6254262" cy="4848906"/>
          </a:xfrm>
        </p:spPr>
        <p:txBody>
          <a:bodyPr>
            <a:normAutofit lnSpcReduction="10000"/>
          </a:bodyPr>
          <a:lstStyle/>
          <a:p>
            <a:r>
              <a:rPr lang="it-IT" altLang="it-IT" dirty="0" smtClean="0"/>
              <a:t>4 ottobre 1957 Viene lanciato il primo satellite artificiale lo Sputnik</a:t>
            </a:r>
          </a:p>
          <a:p>
            <a:pPr lvl="1"/>
            <a:r>
              <a:rPr lang="it-IT" altLang="it-IT" dirty="0" smtClean="0"/>
              <a:t>Non è geostazionario e non è un satellite per telecomunicazioni. Ha però una radio a bordo che emette dei bip, ascoltabili dai radioamatori di tutto il mondo. E’ lucido per permetterne una più facile osservazione agli astrofili dilettanti. </a:t>
            </a:r>
          </a:p>
          <a:p>
            <a:pPr lvl="1"/>
            <a:r>
              <a:rPr lang="it-IT" altLang="it-IT" dirty="0" smtClean="0"/>
              <a:t>E’ figlio della Guerra Fredda, ed in particolare della ricerca sui missili balistici intercontinentali (ICBM).</a:t>
            </a:r>
          </a:p>
          <a:p>
            <a:pPr lvl="1"/>
            <a:r>
              <a:rPr lang="it-IT" altLang="it-IT" dirty="0" smtClean="0"/>
              <a:t>L’impatto propagandistico è enorme. Il predominio tecnologico USA è messo per la prima </a:t>
            </a:r>
            <a:r>
              <a:rPr lang="it-IT" altLang="it-IT" dirty="0" smtClean="0"/>
              <a:t>volta </a:t>
            </a:r>
            <a:r>
              <a:rPr lang="it-IT" altLang="it-IT" dirty="0" smtClean="0"/>
              <a:t>in discussione.</a:t>
            </a:r>
          </a:p>
          <a:p>
            <a:pPr lvl="1"/>
            <a:r>
              <a:rPr lang="it-IT" altLang="it-IT" dirty="0" smtClean="0"/>
              <a:t>Inizia la corsa allo spazio.</a:t>
            </a:r>
          </a:p>
        </p:txBody>
      </p:sp>
      <p:pic>
        <p:nvPicPr>
          <p:cNvPr id="5" name="Immagine 4"/>
          <p:cNvPicPr>
            <a:picLocks noChangeAspect="1"/>
          </p:cNvPicPr>
          <p:nvPr/>
        </p:nvPicPr>
        <p:blipFill>
          <a:blip r:embed="rId3"/>
          <a:stretch>
            <a:fillRect/>
          </a:stretch>
        </p:blipFill>
        <p:spPr>
          <a:xfrm>
            <a:off x="7621354" y="1328057"/>
            <a:ext cx="4265846" cy="3498422"/>
          </a:xfrm>
          <a:prstGeom prst="rect">
            <a:avLst/>
          </a:prstGeom>
        </p:spPr>
      </p:pic>
      <p:sp>
        <p:nvSpPr>
          <p:cNvPr id="6" name="Segnaposto numero diapositiva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53034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p:txBody>
          <a:bodyPr/>
          <a:lstStyle/>
          <a:p>
            <a:r>
              <a:rPr lang="en-US" altLang="it-IT" smtClean="0"/>
              <a:t>1957: Kaputnik (Vanguard)</a:t>
            </a:r>
          </a:p>
        </p:txBody>
      </p:sp>
      <p:sp>
        <p:nvSpPr>
          <p:cNvPr id="7172" name="Rectangle 11"/>
          <p:cNvSpPr>
            <a:spLocks noGrp="1" noChangeArrowheads="1"/>
          </p:cNvSpPr>
          <p:nvPr>
            <p:ph type="body" idx="1"/>
          </p:nvPr>
        </p:nvSpPr>
        <p:spPr>
          <a:xfrm>
            <a:off x="838199" y="1328057"/>
            <a:ext cx="6418385" cy="2470220"/>
          </a:xfrm>
        </p:spPr>
        <p:txBody>
          <a:bodyPr>
            <a:normAutofit fontScale="70000" lnSpcReduction="20000"/>
          </a:bodyPr>
          <a:lstStyle/>
          <a:p>
            <a:r>
              <a:rPr lang="it-IT" altLang="it-IT" dirty="0" smtClean="0"/>
              <a:t>2 mesi dopo (6 dicembre 1957): Il razzo USA </a:t>
            </a:r>
            <a:r>
              <a:rPr lang="it-IT" altLang="it-IT" dirty="0" err="1" smtClean="0"/>
              <a:t>Vanguard</a:t>
            </a:r>
            <a:r>
              <a:rPr lang="it-IT" altLang="it-IT" dirty="0" smtClean="0"/>
              <a:t> (US NAVY) con a bordo il satellite VT3 esplode sulla rampa di lancio in diretta TV. </a:t>
            </a:r>
          </a:p>
          <a:p>
            <a:r>
              <a:rPr lang="it-IT" altLang="it-IT" dirty="0" smtClean="0"/>
              <a:t>Alla perdita del primato si aggiunge l’umiliazione del fallimento.</a:t>
            </a:r>
          </a:p>
          <a:p>
            <a:pPr lvl="1"/>
            <a:r>
              <a:rPr lang="it-IT" altLang="it-IT" dirty="0" smtClean="0"/>
              <a:t>La stampa USA è feroce.</a:t>
            </a:r>
          </a:p>
          <a:p>
            <a:pPr lvl="1"/>
            <a:r>
              <a:rPr lang="it-IT" altLang="it-IT" dirty="0" smtClean="0"/>
              <a:t>Al centro ABMA (US ARMY), dove lavora lo scienziato tedesco </a:t>
            </a:r>
            <a:r>
              <a:rPr lang="it-IT" altLang="it-IT" dirty="0" err="1" smtClean="0"/>
              <a:t>Werner</a:t>
            </a:r>
            <a:r>
              <a:rPr lang="it-IT" altLang="it-IT" dirty="0" smtClean="0"/>
              <a:t> Von </a:t>
            </a:r>
            <a:r>
              <a:rPr lang="it-IT" altLang="it-IT" dirty="0" err="1" smtClean="0"/>
              <a:t>Braun</a:t>
            </a:r>
            <a:r>
              <a:rPr lang="it-IT" altLang="it-IT" dirty="0" smtClean="0"/>
              <a:t> (progettista delle V1 e V2), prima bloccato per motivi politici, viene chiesto di porre rimedio nel più breve tempo possibile.  </a:t>
            </a:r>
          </a:p>
        </p:txBody>
      </p:sp>
      <p:pic>
        <p:nvPicPr>
          <p:cNvPr id="7173" name="Picture 2" descr="https://upload.wikimedia.org/wikipedia/commons/thumb/e/e0/Vanguard_TV3.jpg/220px-Vanguard_T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3898054"/>
            <a:ext cx="3081586" cy="280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descr="https://upload.wikimedia.org/wikipedia/commons/thumb/6/62/Vanguard_rocket_explodes.jpg/220px-Vanguard_rocket_explod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081" y="506933"/>
            <a:ext cx="4501733" cy="562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egnaposto numero diapositiva 7"/>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338992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a:lstStyle/>
          <a:p>
            <a:r>
              <a:rPr lang="en-US" altLang="it-IT" smtClean="0"/>
              <a:t>1958: Explorer</a:t>
            </a:r>
          </a:p>
        </p:txBody>
      </p:sp>
      <p:sp>
        <p:nvSpPr>
          <p:cNvPr id="9220" name="Rectangle 11"/>
          <p:cNvSpPr>
            <a:spLocks noGrp="1" noChangeArrowheads="1"/>
          </p:cNvSpPr>
          <p:nvPr>
            <p:ph type="body" idx="1"/>
          </p:nvPr>
        </p:nvSpPr>
        <p:spPr>
          <a:xfrm>
            <a:off x="662354" y="1283247"/>
            <a:ext cx="7297615" cy="3148076"/>
          </a:xfrm>
        </p:spPr>
        <p:txBody>
          <a:bodyPr>
            <a:normAutofit fontScale="92500" lnSpcReduction="20000"/>
          </a:bodyPr>
          <a:lstStyle/>
          <a:p>
            <a:r>
              <a:rPr lang="it-IT" altLang="it-IT" dirty="0" smtClean="0"/>
              <a:t>2 mesi dopo (31 gennaio 1958): il satellite USA Explorer 1, realizzato in 84 giorni da </a:t>
            </a:r>
            <a:r>
              <a:rPr lang="it-IT" altLang="it-IT" dirty="0" err="1" smtClean="0"/>
              <a:t>Caltech</a:t>
            </a:r>
            <a:r>
              <a:rPr lang="it-IT" altLang="it-IT" dirty="0" smtClean="0"/>
              <a:t> JPL viene messo in orbita da un razzo </a:t>
            </a:r>
            <a:r>
              <a:rPr lang="it-IT" altLang="it-IT" dirty="0" err="1" smtClean="0"/>
              <a:t>Jupiter</a:t>
            </a:r>
            <a:r>
              <a:rPr lang="it-IT" altLang="it-IT" dirty="0" smtClean="0"/>
              <a:t>-C</a:t>
            </a:r>
          </a:p>
          <a:p>
            <a:r>
              <a:rPr lang="it-IT" dirty="0" smtClean="0"/>
              <a:t>Nel febbraio 1958 viene fondata l’ARPA (Advanced </a:t>
            </a:r>
            <a:r>
              <a:rPr lang="it-IT" dirty="0" err="1" smtClean="0"/>
              <a:t>Research</a:t>
            </a:r>
            <a:r>
              <a:rPr lang="it-IT" dirty="0" smtClean="0"/>
              <a:t> </a:t>
            </a:r>
            <a:r>
              <a:rPr lang="it-IT" dirty="0" err="1" smtClean="0"/>
              <a:t>Projects</a:t>
            </a:r>
            <a:r>
              <a:rPr lang="it-IT" dirty="0" smtClean="0"/>
              <a:t> Agency, poi DARPA) Lo scopo è quello di assicurare la supremazia tecnologica degli Stati Uniti.</a:t>
            </a:r>
            <a:endParaRPr lang="it-IT" altLang="it-IT" dirty="0" smtClean="0"/>
          </a:p>
          <a:p>
            <a:r>
              <a:rPr lang="en-US" altLang="it-IT" dirty="0" smtClean="0"/>
              <a:t>29 </a:t>
            </a:r>
            <a:r>
              <a:rPr lang="en-US" altLang="it-IT" dirty="0" err="1" smtClean="0"/>
              <a:t>luglio</a:t>
            </a:r>
            <a:r>
              <a:rPr lang="en-US" altLang="it-IT" dirty="0" smtClean="0"/>
              <a:t> 1958: </a:t>
            </a:r>
            <a:r>
              <a:rPr lang="en-US" altLang="it-IT" dirty="0" err="1" smtClean="0"/>
              <a:t>Fondata</a:t>
            </a:r>
            <a:r>
              <a:rPr lang="en-US" altLang="it-IT" dirty="0" smtClean="0"/>
              <a:t> la NASA (</a:t>
            </a:r>
            <a:r>
              <a:rPr lang="it-IT" altLang="it-IT" dirty="0" smtClean="0"/>
              <a:t>National </a:t>
            </a:r>
            <a:r>
              <a:rPr lang="it-IT" altLang="it-IT" dirty="0" err="1" smtClean="0"/>
              <a:t>Aeronautics</a:t>
            </a:r>
            <a:r>
              <a:rPr lang="it-IT" altLang="it-IT" dirty="0" smtClean="0"/>
              <a:t> and Space Administration). </a:t>
            </a:r>
            <a:endParaRPr lang="en-US" altLang="it-IT" dirty="0" smtClean="0"/>
          </a:p>
        </p:txBody>
      </p:sp>
      <p:pic>
        <p:nvPicPr>
          <p:cNvPr id="9221" name="Picture 2" descr="https://upload.wikimedia.org/wikipedia/commons/0/03/Explorer1_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477" y="1043148"/>
            <a:ext cx="4126523" cy="524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descr="NASA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730" y="4844451"/>
            <a:ext cx="1744662"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Immagin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25934" y="4808195"/>
            <a:ext cx="2514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numero diapositiva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50420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6"/>
          <p:cNvSpPr>
            <a:spLocks noGrp="1" noChangeArrowheads="1"/>
          </p:cNvSpPr>
          <p:nvPr>
            <p:ph type="title"/>
          </p:nvPr>
        </p:nvSpPr>
        <p:spPr/>
        <p:txBody>
          <a:bodyPr/>
          <a:lstStyle/>
          <a:p>
            <a:r>
              <a:rPr lang="en-US" altLang="it-IT" smtClean="0"/>
              <a:t>Origine di Internet</a:t>
            </a:r>
          </a:p>
        </p:txBody>
      </p:sp>
      <p:sp>
        <p:nvSpPr>
          <p:cNvPr id="2" name="Rectangle 5"/>
          <p:cNvSpPr>
            <a:spLocks noGrp="1" noChangeArrowheads="1"/>
          </p:cNvSpPr>
          <p:nvPr>
            <p:ph idx="1"/>
          </p:nvPr>
        </p:nvSpPr>
        <p:spPr/>
        <p:txBody>
          <a:bodyPr>
            <a:normAutofit lnSpcReduction="10000"/>
          </a:bodyPr>
          <a:lstStyle/>
          <a:p>
            <a:r>
              <a:rPr lang="it-IT" altLang="it-IT" dirty="0" smtClean="0"/>
              <a:t>Concepita per WWW, </a:t>
            </a:r>
            <a:r>
              <a:rPr lang="it-IT" altLang="it-IT" dirty="0" err="1" smtClean="0"/>
              <a:t>iTunes</a:t>
            </a:r>
            <a:r>
              <a:rPr lang="it-IT" altLang="it-IT" dirty="0" smtClean="0"/>
              <a:t>, </a:t>
            </a:r>
            <a:r>
              <a:rPr lang="it-IT" altLang="it-IT" dirty="0" err="1" smtClean="0"/>
              <a:t>Facebook</a:t>
            </a:r>
            <a:r>
              <a:rPr lang="it-IT" altLang="it-IT" dirty="0" smtClean="0"/>
              <a:t>, </a:t>
            </a:r>
            <a:r>
              <a:rPr lang="it-IT" altLang="it-IT" dirty="0" err="1" smtClean="0"/>
              <a:t>WhatsApp</a:t>
            </a:r>
            <a:r>
              <a:rPr lang="it-IT" altLang="it-IT" dirty="0" smtClean="0"/>
              <a:t>, Google…?</a:t>
            </a:r>
          </a:p>
          <a:p>
            <a:r>
              <a:rPr lang="it-IT" altLang="it-IT" dirty="0" smtClean="0"/>
              <a:t>No, in realtà la sua progenitrice (ARPANET) fu concepita per rispondere alle esigenze della Guerra Fredda.</a:t>
            </a:r>
          </a:p>
          <a:p>
            <a:r>
              <a:rPr lang="it-IT" altLang="it-IT" dirty="0" smtClean="0"/>
              <a:t>Paul </a:t>
            </a:r>
            <a:r>
              <a:rPr lang="it-IT" altLang="it-IT" dirty="0" err="1" smtClean="0"/>
              <a:t>Baran</a:t>
            </a:r>
            <a:r>
              <a:rPr lang="it-IT" altLang="it-IT" dirty="0" smtClean="0"/>
              <a:t> (RAND Co.) iniziò ad interessarsi alla possibilità di realizzare una rete di telecomunicazioni in grado di sopravvivere ad un attacco nucleare nei primi anni 60:</a:t>
            </a:r>
          </a:p>
          <a:p>
            <a:pPr lvl="1"/>
            <a:r>
              <a:rPr lang="en-US" altLang="it-IT" dirty="0" smtClean="0"/>
              <a:t>"Both the US and USSR were building hair-trigger nuclear ballistic missile systems. If the strategic weapons command and control systems could be more survivable, then the country's retaliatory capability could better allow it to withstand an attack and still function; a more stable position. But this was not a wholly feasible concept, because long-distance communication networks at that time were extremely vulnerable and not able to survive attack. That was the issue. Here a most dangerous situation was created by the lack of a survivable communication system.“</a:t>
            </a:r>
          </a:p>
        </p:txBody>
      </p:sp>
      <p:sp>
        <p:nvSpPr>
          <p:cNvPr id="6" name="Segnaposto numero diapositiva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90064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2"/>
          <p:cNvSpPr>
            <a:spLocks noGrp="1"/>
          </p:cNvSpPr>
          <p:nvPr>
            <p:ph type="title"/>
          </p:nvPr>
        </p:nvSpPr>
        <p:spPr/>
        <p:txBody>
          <a:bodyPr/>
          <a:lstStyle/>
          <a:p>
            <a:r>
              <a:rPr lang="en-US" altLang="it-IT" smtClean="0"/>
              <a:t>Sistema telefonico tradizionale</a:t>
            </a:r>
            <a:endParaRPr lang="en-US" altLang="it-IT" dirty="0" smtClean="0"/>
          </a:p>
        </p:txBody>
      </p:sp>
      <p:sp>
        <p:nvSpPr>
          <p:cNvPr id="6" name="Segnaposto contenuto 5"/>
          <p:cNvSpPr>
            <a:spLocks noGrp="1"/>
          </p:cNvSpPr>
          <p:nvPr>
            <p:ph idx="1"/>
          </p:nvPr>
        </p:nvSpPr>
        <p:spPr/>
        <p:txBody>
          <a:bodyPr/>
          <a:lstStyle/>
          <a:p>
            <a:r>
              <a:rPr lang="en-US" smtClean="0"/>
              <a:t>A causa della struttura gerarchica, fra A e B un solo percorso è possibile</a:t>
            </a:r>
          </a:p>
          <a:p>
            <a:endParaRPr lang="en-US" dirty="0"/>
          </a:p>
        </p:txBody>
      </p:sp>
      <p:sp>
        <p:nvSpPr>
          <p:cNvPr id="2" name="Segnaposto numero diapositiva 1"/>
          <p:cNvSpPr>
            <a:spLocks noGrp="1"/>
          </p:cNvSpPr>
          <p:nvPr>
            <p:ph type="sldNum" sz="quarter" idx="12"/>
          </p:nvPr>
        </p:nvSpPr>
        <p:spPr/>
        <p:txBody>
          <a:bodyPr/>
          <a:lstStyle/>
          <a:p>
            <a:fld id="{E70AEC12-7844-405E-808D-3F1BC9DB2593}" type="slidenum">
              <a:rPr lang="it-IT" altLang="it-IT" smtClean="0"/>
              <a:pPr/>
              <a:t>6</a:t>
            </a:fld>
            <a:endParaRPr lang="it-IT" altLang="it-IT"/>
          </a:p>
        </p:txBody>
      </p:sp>
      <p:graphicFrame>
        <p:nvGraphicFramePr>
          <p:cNvPr id="31749" name="Oggetto 4"/>
          <p:cNvGraphicFramePr>
            <a:graphicFrameLocks noChangeAspect="1"/>
          </p:cNvGraphicFramePr>
          <p:nvPr/>
        </p:nvGraphicFramePr>
        <p:xfrm>
          <a:off x="2495550" y="2174876"/>
          <a:ext cx="7050088" cy="4689475"/>
        </p:xfrm>
        <a:graphic>
          <a:graphicData uri="http://schemas.openxmlformats.org/presentationml/2006/ole">
            <mc:AlternateContent xmlns:mc="http://schemas.openxmlformats.org/markup-compatibility/2006">
              <mc:Choice xmlns:v="urn:schemas-microsoft-com:vml" Requires="v">
                <p:oleObj spid="_x0000_s1031" name="Visio" r:id="rId4" imgW="6576127" imgH="4373936" progId="Visio.Drawing.15">
                  <p:embed/>
                </p:oleObj>
              </mc:Choice>
              <mc:Fallback>
                <p:oleObj name="Visio" r:id="rId4" imgW="6576127" imgH="4373936"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2174876"/>
                        <a:ext cx="7050088"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754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Grp="1" noChangeArrowheads="1"/>
          </p:cNvSpPr>
          <p:nvPr>
            <p:ph type="title"/>
          </p:nvPr>
        </p:nvSpPr>
        <p:spPr/>
        <p:txBody>
          <a:bodyPr/>
          <a:lstStyle/>
          <a:p>
            <a:r>
              <a:rPr lang="en-US" altLang="it-IT" smtClean="0"/>
              <a:t>Basi di Internet</a:t>
            </a:r>
          </a:p>
        </p:txBody>
      </p:sp>
      <p:sp>
        <p:nvSpPr>
          <p:cNvPr id="2" name="Rectangle 5"/>
          <p:cNvSpPr>
            <a:spLocks noGrp="1" noChangeArrowheads="1"/>
          </p:cNvSpPr>
          <p:nvPr>
            <p:ph idx="1"/>
          </p:nvPr>
        </p:nvSpPr>
        <p:spPr/>
        <p:txBody>
          <a:bodyPr>
            <a:normAutofit lnSpcReduction="10000"/>
          </a:bodyPr>
          <a:lstStyle/>
          <a:p>
            <a:r>
              <a:rPr lang="it-IT" altLang="it-IT" smtClean="0"/>
              <a:t>Elementi essenziali del progetto</a:t>
            </a:r>
          </a:p>
          <a:p>
            <a:pPr lvl="1"/>
            <a:r>
              <a:rPr lang="it-IT" altLang="it-IT" smtClean="0"/>
              <a:t>Architettura distribuita (non un unico punto di fallimento) e ridondante (più percorsi)</a:t>
            </a:r>
          </a:p>
          <a:p>
            <a:pPr lvl="1"/>
            <a:r>
              <a:rPr lang="it-IT" altLang="it-IT" smtClean="0"/>
              <a:t>Commutazione di pacchetto (Packet switching) di tipo «connectionless» al posto di commutazione di circuito (Circuit switching)</a:t>
            </a:r>
          </a:p>
          <a:p>
            <a:pPr lvl="2"/>
            <a:r>
              <a:rPr lang="it-IT" smtClean="0"/>
              <a:t>La commutazione di pacchetto divide i messaggi in pacchetti di lunghezza arbitraria; se “connectionless” ogni pacchetto («datagram») è instradato autonomamente </a:t>
            </a:r>
            <a:r>
              <a:rPr lang="en-US" smtClean="0"/>
              <a:t>come </a:t>
            </a:r>
            <a:r>
              <a:rPr lang="it-IT" smtClean="0"/>
              <a:t>una lettera</a:t>
            </a:r>
            <a:r>
              <a:rPr lang="en-US" smtClean="0"/>
              <a:t>.</a:t>
            </a:r>
            <a:endParaRPr lang="it-IT" altLang="it-IT" smtClean="0"/>
          </a:p>
          <a:p>
            <a:r>
              <a:rPr lang="it-IT" altLang="it-IT" smtClean="0"/>
              <a:t>Scopo</a:t>
            </a:r>
          </a:p>
          <a:p>
            <a:pPr lvl="1"/>
            <a:r>
              <a:rPr lang="it-IT" altLang="it-IT" smtClean="0"/>
              <a:t>A patto che esista un percorso continuo fra sorgente e destinazione la comunicazione deve essere possibile.</a:t>
            </a:r>
          </a:p>
          <a:p>
            <a:pPr lvl="2"/>
            <a:r>
              <a:rPr lang="it-IT" altLang="it-IT" smtClean="0"/>
              <a:t>Il percorso attraverso i nodi intermedi deve essere trovato automaticamente e deve essere dinamico</a:t>
            </a:r>
          </a:p>
          <a:p>
            <a:pPr lvl="1"/>
            <a:r>
              <a:rPr lang="it-IT" altLang="it-IT" smtClean="0"/>
              <a:t>Vedremo che le DTN vanno oltre e rilasciano anche il vincolo del percorso continuo!</a:t>
            </a:r>
            <a:endParaRPr lang="it-IT" altLang="it-IT"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50728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p:cNvSpPr>
            <a:spLocks noGrp="1" noChangeArrowheads="1"/>
          </p:cNvSpPr>
          <p:nvPr>
            <p:ph type="title"/>
          </p:nvPr>
        </p:nvSpPr>
        <p:spPr/>
        <p:txBody>
          <a:bodyPr/>
          <a:lstStyle/>
          <a:p>
            <a:r>
              <a:rPr lang="en-US" altLang="it-IT" smtClean="0"/>
              <a:t>ARPANET</a:t>
            </a:r>
          </a:p>
        </p:txBody>
      </p:sp>
      <p:pic>
        <p:nvPicPr>
          <p:cNvPr id="1536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230923"/>
            <a:ext cx="8639588" cy="516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numero diapositiva 3"/>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27976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457" y="1088571"/>
            <a:ext cx="9502069" cy="57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Rectangle 16"/>
          <p:cNvSpPr>
            <a:spLocks noGrp="1" noChangeArrowheads="1"/>
          </p:cNvSpPr>
          <p:nvPr>
            <p:ph type="title"/>
          </p:nvPr>
        </p:nvSpPr>
        <p:spPr/>
        <p:txBody>
          <a:bodyPr>
            <a:normAutofit fontScale="90000"/>
          </a:bodyPr>
          <a:lstStyle/>
          <a:p>
            <a:r>
              <a:rPr lang="it-IT" altLang="it-IT" dirty="0" smtClean="0"/>
              <a:t>Una rete ad alta velocità moderna (collegamenti ridondanti)</a:t>
            </a:r>
          </a:p>
        </p:txBody>
      </p:sp>
      <p:sp>
        <p:nvSpPr>
          <p:cNvPr id="4" name="Segnaposto numero diapositiva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69270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957</Words>
  <Application>Microsoft Office PowerPoint</Application>
  <PresentationFormat>Widescreen</PresentationFormat>
  <Paragraphs>78</Paragraphs>
  <Slides>12</Slides>
  <Notes>11</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1</vt:i4>
      </vt:variant>
      <vt:variant>
        <vt:lpstr>Titoli diapositive</vt:lpstr>
      </vt:variant>
      <vt:variant>
        <vt:i4>12</vt:i4>
      </vt:variant>
    </vt:vector>
  </HeadingPairs>
  <TitlesOfParts>
    <vt:vector size="17" baseType="lpstr">
      <vt:lpstr>Arial</vt:lpstr>
      <vt:lpstr>Calibri</vt:lpstr>
      <vt:lpstr>Calibri Light</vt:lpstr>
      <vt:lpstr>Tema di Office</vt:lpstr>
      <vt:lpstr>Visio</vt:lpstr>
      <vt:lpstr>Internet, reti spaziali e…  log in!</vt:lpstr>
      <vt:lpstr>1957: Sputnik</vt:lpstr>
      <vt:lpstr>1957: Kaputnik (Vanguard)</vt:lpstr>
      <vt:lpstr>1958: Explorer</vt:lpstr>
      <vt:lpstr>Origine di Internet</vt:lpstr>
      <vt:lpstr>Sistema telefonico tradizionale</vt:lpstr>
      <vt:lpstr>Basi di Internet</vt:lpstr>
      <vt:lpstr>ARPANET</vt:lpstr>
      <vt:lpstr>Una rete ad alta velocità moderna (collegamenti ridondanti)</vt:lpstr>
      <vt:lpstr>Evoluzione Internet</vt:lpstr>
      <vt:lpstr>Internet &amp; brevetti</vt:lpstr>
      <vt:lpstr>Tutto è iniziato con un login fallito!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47</cp:revision>
  <dcterms:created xsi:type="dcterms:W3CDTF">2021-04-16T07:30:55Z</dcterms:created>
  <dcterms:modified xsi:type="dcterms:W3CDTF">2022-04-05T09:28:07Z</dcterms:modified>
</cp:coreProperties>
</file>