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6" r:id="rId20"/>
    <p:sldId id="274" r:id="rId21"/>
    <p:sldId id="275" r:id="rId22"/>
    <p:sldId id="276" r:id="rId23"/>
    <p:sldId id="277" r:id="rId24"/>
    <p:sldId id="278" r:id="rId25"/>
    <p:sldId id="279"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DFFF"/>
    <a:srgbClr val="FFFFCC"/>
    <a:srgbClr val="E2C5FF"/>
    <a:srgbClr val="A162D0"/>
    <a:srgbClr val="FF99FF"/>
    <a:srgbClr val="800080"/>
    <a:srgbClr val="009999"/>
    <a:srgbClr val="003366"/>
    <a:srgbClr val="E0C1FF"/>
    <a:srgbClr val="CC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98" autoAdjust="0"/>
  </p:normalViewPr>
  <p:slideViewPr>
    <p:cSldViewPr>
      <p:cViewPr varScale="1">
        <p:scale>
          <a:sx n="65" d="100"/>
          <a:sy n="65" d="100"/>
        </p:scale>
        <p:origin x="-58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1D21C0B-5FD4-4D88-A812-1B82E7CC8852}" type="datetimeFigureOut">
              <a:rPr lang="es-ES" smtClean="0"/>
              <a:pPr/>
              <a:t>12/12/2012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CEE79B8-E898-4FE0-917C-8E929E4E8E9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21C0B-5FD4-4D88-A812-1B82E7CC8852}" type="datetimeFigureOut">
              <a:rPr lang="es-ES" smtClean="0"/>
              <a:pPr/>
              <a:t>12/12/2012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E79B8-E898-4FE0-917C-8E929E4E8E9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5 Rectángulo redondeado"/>
          <p:cNvSpPr/>
          <p:nvPr/>
        </p:nvSpPr>
        <p:spPr>
          <a:xfrm>
            <a:off x="467544" y="2276872"/>
            <a:ext cx="5544616" cy="23762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4000" b="1" dirty="0" smtClean="0"/>
              <a:t>Para que tengas presente </a:t>
            </a:r>
            <a:endParaRPr lang="en-US" sz="4000" dirty="0"/>
          </a:p>
        </p:txBody>
      </p:sp>
      <p:pic>
        <p:nvPicPr>
          <p:cNvPr id="3" name="2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7092280" y="692696"/>
            <a:ext cx="1728192" cy="3947554"/>
          </a:xfrm>
          <a:prstGeom prst="rect">
            <a:avLst/>
          </a:prstGeom>
          <a:ln>
            <a:noFill/>
          </a:ln>
          <a:effectLst>
            <a:outerShdw sx="1000" sy="1000" algn="tl" rotWithShape="0">
              <a:srgbClr val="333333"/>
            </a:outerShdw>
          </a:effectLst>
        </p:spPr>
      </p:pic>
      <p:pic>
        <p:nvPicPr>
          <p:cNvPr id="4" name="3 Imagen" descr="niña me kuido.JPG"/>
          <p:cNvPicPr>
            <a:picLocks noChangeAspect="1"/>
          </p:cNvPicPr>
          <p:nvPr/>
        </p:nvPicPr>
        <p:blipFill>
          <a:blip r:embed="rId3" cstate="print">
            <a:clrChange>
              <a:clrFrom>
                <a:srgbClr val="FFFFFF"/>
              </a:clrFrom>
              <a:clrTo>
                <a:srgbClr val="FFFFFF">
                  <a:alpha val="0"/>
                </a:srgbClr>
              </a:clrTo>
            </a:clrChange>
          </a:blip>
          <a:stretch>
            <a:fillRect/>
          </a:stretch>
        </p:blipFill>
        <p:spPr>
          <a:xfrm>
            <a:off x="6156176" y="2060848"/>
            <a:ext cx="1247775" cy="4124325"/>
          </a:xfrm>
          <a:prstGeom prst="rect">
            <a:avLst/>
          </a:prstGeom>
          <a:ln>
            <a:noFill/>
          </a:ln>
          <a:effectLst>
            <a:outerShdw sx="1000" sy="1000" algn="tl" rotWithShape="0">
              <a:srgbClr val="333333"/>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flipH="1">
            <a:off x="467544" y="1484784"/>
            <a:ext cx="1656184" cy="3783072"/>
          </a:xfrm>
          <a:prstGeom prst="rect">
            <a:avLst/>
          </a:prstGeom>
          <a:ln>
            <a:noFill/>
          </a:ln>
          <a:effectLst>
            <a:outerShdw sx="1000" sy="1000" algn="tl" rotWithShape="0">
              <a:srgbClr val="333333"/>
            </a:outerShdw>
          </a:effectLst>
        </p:spPr>
      </p:pic>
      <p:sp>
        <p:nvSpPr>
          <p:cNvPr id="2" name="1 Llamada rectangular"/>
          <p:cNvSpPr/>
          <p:nvPr/>
        </p:nvSpPr>
        <p:spPr>
          <a:xfrm>
            <a:off x="2627784" y="4005064"/>
            <a:ext cx="4572000" cy="1754326"/>
          </a:xfrm>
          <a:prstGeom prst="wedgeRectCallout">
            <a:avLst>
              <a:gd name="adj1" fmla="val 66742"/>
              <a:gd name="adj2" fmla="val -33849"/>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a:spAutoFit/>
          </a:bodyPr>
          <a:lstStyle/>
          <a:p>
            <a:r>
              <a:rPr lang="es-ES" dirty="0" smtClean="0"/>
              <a:t>Si tienes un peso normal, comer ocasionalmente golosinas no es dañino, pero nunca este tipo de comida debería ser parte de tu alimentación habitual. Recuerda que este tipo de comida contiene mucha azúcar, grasa y/o sal.</a:t>
            </a:r>
            <a:endParaRPr lang="en-US" dirty="0"/>
          </a:p>
        </p:txBody>
      </p:sp>
      <p:sp>
        <p:nvSpPr>
          <p:cNvPr id="3" name="2 Llamada rectangular"/>
          <p:cNvSpPr/>
          <p:nvPr/>
        </p:nvSpPr>
        <p:spPr>
          <a:xfrm>
            <a:off x="3347864" y="980728"/>
            <a:ext cx="4572000" cy="1200329"/>
          </a:xfrm>
          <a:prstGeom prst="wedgeRectCallout">
            <a:avLst>
              <a:gd name="adj1" fmla="val -77803"/>
              <a:gd name="adj2" fmla="val 63654"/>
            </a:avLst>
          </a:prstGeom>
          <a:solidFill>
            <a:srgbClr val="6600FF"/>
          </a:solidFill>
        </p:spPr>
        <p:style>
          <a:lnRef idx="1">
            <a:schemeClr val="accent1"/>
          </a:lnRef>
          <a:fillRef idx="3">
            <a:schemeClr val="accent1"/>
          </a:fillRef>
          <a:effectRef idx="2">
            <a:schemeClr val="accent1"/>
          </a:effectRef>
          <a:fontRef idx="minor">
            <a:schemeClr val="lt1"/>
          </a:fontRef>
        </p:style>
        <p:txBody>
          <a:bodyPr>
            <a:spAutoFit/>
          </a:bodyPr>
          <a:lstStyle/>
          <a:p>
            <a:r>
              <a:rPr lang="es-ES" dirty="0" smtClean="0"/>
              <a:t>Los carbohidratos nos entregan energía inmediata para nuestro organismo.   Para tener fuerza y energía, debemos consumirlos a diario. Prefiere los cereales integrales.</a:t>
            </a:r>
            <a:endParaRPr lang="en-US" dirty="0"/>
          </a:p>
        </p:txBody>
      </p:sp>
      <p:pic>
        <p:nvPicPr>
          <p:cNvPr id="4" name="3 Imagen" descr="niña me kuido.JPG"/>
          <p:cNvPicPr>
            <a:picLocks noChangeAspect="1"/>
          </p:cNvPicPr>
          <p:nvPr/>
        </p:nvPicPr>
        <p:blipFill>
          <a:blip r:embed="rId3" cstate="print">
            <a:clrChange>
              <a:clrFrom>
                <a:srgbClr val="FFFFFF"/>
              </a:clrFrom>
              <a:clrTo>
                <a:srgbClr val="FFFFFF">
                  <a:alpha val="0"/>
                </a:srgbClr>
              </a:clrTo>
            </a:clrChange>
          </a:blip>
          <a:stretch>
            <a:fillRect/>
          </a:stretch>
        </p:blipFill>
        <p:spPr>
          <a:xfrm>
            <a:off x="7847856" y="2420888"/>
            <a:ext cx="1296144" cy="4024202"/>
          </a:xfrm>
          <a:prstGeom prst="rect">
            <a:avLst/>
          </a:prstGeom>
          <a:ln>
            <a:noFill/>
          </a:ln>
          <a:effectLst>
            <a:outerShdw sx="1000" sy="1000" algn="tl" rotWithShape="0">
              <a:srgbClr val="333333"/>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ortar rectángulo de esquina del mismo lado"/>
          <p:cNvSpPr/>
          <p:nvPr/>
        </p:nvSpPr>
        <p:spPr>
          <a:xfrm>
            <a:off x="323528" y="908720"/>
            <a:ext cx="4572000" cy="1304806"/>
          </a:xfrm>
          <a:prstGeom prst="snip2SameRect">
            <a:avLst/>
          </a:prstGeom>
          <a:solidFill>
            <a:srgbClr val="C4E59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a:spAutoFit/>
          </a:bodyPr>
          <a:lstStyle/>
          <a:p>
            <a:pPr algn="ctr"/>
            <a:r>
              <a:rPr lang="es-ES" dirty="0" smtClean="0"/>
              <a:t>La fibra es necesaria para muchos procesos digestivos, por lo que debes tratar de consumirla a diario comiendo frutas y verduras.</a:t>
            </a:r>
            <a:endParaRPr lang="en-US" dirty="0"/>
          </a:p>
        </p:txBody>
      </p:sp>
      <p:sp>
        <p:nvSpPr>
          <p:cNvPr id="3" name="2 Recortar rectángulo de esquina sencilla"/>
          <p:cNvSpPr/>
          <p:nvPr/>
        </p:nvSpPr>
        <p:spPr>
          <a:xfrm>
            <a:off x="5039544" y="4725144"/>
            <a:ext cx="4104456" cy="1304806"/>
          </a:xfrm>
          <a:prstGeom prst="snip1Rect">
            <a:avLst/>
          </a:prstGeom>
          <a:solidFill>
            <a:srgbClr val="FFCC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s-ES" dirty="0" smtClean="0"/>
              <a:t>De los alimentos que consumimos a diario obtenemos los nutrientes que nuestro organismo necesita para funcionar y vivir.</a:t>
            </a:r>
            <a:endParaRPr lang="en-US" dirty="0"/>
          </a:p>
        </p:txBody>
      </p:sp>
      <p:sp>
        <p:nvSpPr>
          <p:cNvPr id="4" name="3 Recortar rectángulo de esquina diagonal"/>
          <p:cNvSpPr/>
          <p:nvPr/>
        </p:nvSpPr>
        <p:spPr>
          <a:xfrm>
            <a:off x="3059832" y="2780928"/>
            <a:ext cx="3995936" cy="1432500"/>
          </a:xfrm>
          <a:prstGeom prst="snip2DiagRect">
            <a:avLst/>
          </a:prstGeom>
          <a:solidFill>
            <a:srgbClr val="FFD96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s-ES" dirty="0" smtClean="0">
                <a:solidFill>
                  <a:sysClr val="windowText" lastClr="000000"/>
                </a:solidFill>
              </a:rPr>
              <a:t>Todos los nutrientes necesarios para nuestro organismo  los obtenemos de diferentes alimentos. </a:t>
            </a:r>
            <a:endParaRPr lang="en-US" dirty="0">
              <a:solidFill>
                <a:sysClr val="windowText" lastClr="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inta hacia arriba"/>
          <p:cNvSpPr/>
          <p:nvPr/>
        </p:nvSpPr>
        <p:spPr>
          <a:xfrm>
            <a:off x="1475656" y="404664"/>
            <a:ext cx="5904656" cy="2093655"/>
          </a:xfrm>
          <a:prstGeom prst="ribbon2">
            <a:avLst/>
          </a:prstGeom>
          <a:solidFill>
            <a:srgbClr val="FFFFCC"/>
          </a:solidFill>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s-ES" b="1" dirty="0" smtClean="0"/>
              <a:t>Tener una alimentación saludable es la base de nuestra salud.  Si quieres mantener en un buen estado tu cuerpo y tu mente debes comer sano!!!</a:t>
            </a:r>
            <a:endParaRPr lang="en-US" b="1" dirty="0"/>
          </a:p>
        </p:txBody>
      </p:sp>
      <p:pic>
        <p:nvPicPr>
          <p:cNvPr id="5" name="4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flipH="1">
            <a:off x="3707904" y="2276872"/>
            <a:ext cx="1656184" cy="3783072"/>
          </a:xfrm>
          <a:prstGeom prst="rect">
            <a:avLst/>
          </a:prstGeom>
          <a:ln>
            <a:noFill/>
          </a:ln>
          <a:effectLst>
            <a:outerShdw sx="1000" sy="1000" algn="tl" rotWithShape="0">
              <a:srgbClr val="333333"/>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onector fuera de página"/>
          <p:cNvSpPr/>
          <p:nvPr/>
        </p:nvSpPr>
        <p:spPr>
          <a:xfrm>
            <a:off x="2555776" y="1124744"/>
            <a:ext cx="4572000" cy="1146572"/>
          </a:xfrm>
          <a:prstGeom prst="flowChartOffpageConnector">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a:spAutoFit/>
          </a:bodyPr>
          <a:lstStyle/>
          <a:p>
            <a:pPr algn="ctr"/>
            <a:r>
              <a:rPr lang="es-ES" dirty="0" smtClean="0"/>
              <a:t>Recuerda que las sustancias nutritivas son las proteínas, los hidratos de carbono, las grasa y las sales minerales</a:t>
            </a:r>
            <a:endParaRPr lang="en-US" dirty="0"/>
          </a:p>
        </p:txBody>
      </p:sp>
      <p:sp>
        <p:nvSpPr>
          <p:cNvPr id="5" name="4 Conector fuera de página"/>
          <p:cNvSpPr/>
          <p:nvPr/>
        </p:nvSpPr>
        <p:spPr>
          <a:xfrm>
            <a:off x="2627784" y="2636912"/>
            <a:ext cx="4572000" cy="1146572"/>
          </a:xfrm>
          <a:prstGeom prst="flowChartOffpageConnector">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a:spAutoFit/>
          </a:bodyPr>
          <a:lstStyle/>
          <a:p>
            <a:pPr algn="ctr"/>
            <a:r>
              <a:rPr lang="es-ES" dirty="0" smtClean="0"/>
              <a:t>Para que el desayuno te aporte los que necesitas debe contener un alimento lácteo, uno de frutas y uno de granos (pan o cereales).</a:t>
            </a:r>
            <a:endParaRPr lang="en-US" dirty="0"/>
          </a:p>
        </p:txBody>
      </p:sp>
      <p:sp>
        <p:nvSpPr>
          <p:cNvPr id="6" name="5 Conector fuera de página"/>
          <p:cNvSpPr/>
          <p:nvPr/>
        </p:nvSpPr>
        <p:spPr>
          <a:xfrm>
            <a:off x="2627784" y="4221088"/>
            <a:ext cx="4572000" cy="1146572"/>
          </a:xfrm>
          <a:prstGeom prst="flowChartOffpageConnector">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spAutoFit/>
          </a:bodyPr>
          <a:lstStyle/>
          <a:p>
            <a:pPr algn="ctr"/>
            <a:r>
              <a:rPr lang="es-ES" dirty="0" smtClean="0"/>
              <a:t>El desayuno es la comida más importante del día, te aporta la energía para realizar las actividades de la mañana.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ultidocumento"/>
          <p:cNvSpPr/>
          <p:nvPr/>
        </p:nvSpPr>
        <p:spPr>
          <a:xfrm>
            <a:off x="3851920" y="1340768"/>
            <a:ext cx="4932040" cy="1502152"/>
          </a:xfrm>
          <a:prstGeom prst="flowChartMultidocumen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smtClean="0"/>
              <a:t>Prefiere las frutas y jugos naturales para alimentarte antes de hacer actividad física…estos te ayudarán a aprovechar mejor tu energía</a:t>
            </a:r>
            <a:endParaRPr lang="en-US" dirty="0"/>
          </a:p>
        </p:txBody>
      </p:sp>
      <p:sp>
        <p:nvSpPr>
          <p:cNvPr id="3" name="2 Multidocumento"/>
          <p:cNvSpPr/>
          <p:nvPr/>
        </p:nvSpPr>
        <p:spPr>
          <a:xfrm>
            <a:off x="2267744" y="3645024"/>
            <a:ext cx="4572000" cy="1502152"/>
          </a:xfrm>
          <a:prstGeom prst="flowChartMultidocument">
            <a:avLst/>
          </a:prstGeom>
        </p:spPr>
        <p:style>
          <a:lnRef idx="1">
            <a:schemeClr val="accent3"/>
          </a:lnRef>
          <a:fillRef idx="2">
            <a:schemeClr val="accent3"/>
          </a:fillRef>
          <a:effectRef idx="1">
            <a:schemeClr val="accent3"/>
          </a:effectRef>
          <a:fontRef idx="minor">
            <a:schemeClr val="dk1"/>
          </a:fontRef>
        </p:style>
        <p:txBody>
          <a:bodyPr>
            <a:spAutoFit/>
          </a:bodyPr>
          <a:lstStyle/>
          <a:p>
            <a:r>
              <a:rPr lang="es-ES" dirty="0" smtClean="0"/>
              <a:t>Cuando te vayas a acostar evita hacerlo con el estomago lleno……. ya que solo ayudará a aumentar tus depósitos de grasa.</a:t>
            </a:r>
            <a:endParaRPr lang="en-US" dirty="0"/>
          </a:p>
        </p:txBody>
      </p:sp>
      <p:pic>
        <p:nvPicPr>
          <p:cNvPr id="4" name="3 Imagen" descr="niña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395536" y="1052736"/>
            <a:ext cx="1296144" cy="4024202"/>
          </a:xfrm>
          <a:prstGeom prst="rect">
            <a:avLst/>
          </a:prstGeom>
          <a:ln>
            <a:noFill/>
          </a:ln>
          <a:effectLst>
            <a:outerShdw sx="1000" sy="1000" algn="tl" rotWithShape="0">
              <a:srgbClr val="333333"/>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Estrella de 12 puntas"/>
          <p:cNvSpPr/>
          <p:nvPr/>
        </p:nvSpPr>
        <p:spPr>
          <a:xfrm>
            <a:off x="827584" y="836712"/>
            <a:ext cx="7560840" cy="5768935"/>
          </a:xfrm>
          <a:prstGeom prst="star12">
            <a:avLst>
              <a:gd name="adj" fmla="val 34806"/>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76200">
            <a:noFill/>
          </a:ln>
          <a:effectLst>
            <a:outerShdw sx="1000" sy="1000" algn="bl" rotWithShape="0">
              <a:prstClr val="black"/>
            </a:outerShdw>
          </a:effectLst>
          <a:scene3d>
            <a:camera prst="orthographicFront">
              <a:rot lat="0" lon="0" rev="0"/>
            </a:camera>
            <a:lightRig rig="glow" dir="t">
              <a:rot lat="0" lon="0" rev="14100000"/>
            </a:lightRig>
          </a:scene3d>
          <a:sp3d prstMaterial="softEdge">
            <a:bevelT w="127000" prst="artDeco"/>
          </a:sp3d>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s-ES" b="1" dirty="0" smtClean="0">
                <a:solidFill>
                  <a:schemeClr val="tx1"/>
                </a:solidFill>
              </a:rPr>
              <a:t>Recuerda que:</a:t>
            </a:r>
          </a:p>
          <a:p>
            <a:pPr algn="ctr"/>
            <a:r>
              <a:rPr lang="es-ES" b="1" dirty="0" smtClean="0">
                <a:solidFill>
                  <a:schemeClr val="tx1"/>
                </a:solidFill>
              </a:rPr>
              <a:t> las papas fritas, ramitas, </a:t>
            </a:r>
            <a:r>
              <a:rPr lang="es-ES" b="1" dirty="0" err="1" smtClean="0">
                <a:solidFill>
                  <a:schemeClr val="tx1"/>
                </a:solidFill>
              </a:rPr>
              <a:t>suflitos</a:t>
            </a:r>
            <a:r>
              <a:rPr lang="es-ES" b="1" dirty="0" smtClean="0">
                <a:solidFill>
                  <a:schemeClr val="tx1"/>
                </a:solidFill>
              </a:rPr>
              <a:t>, chocolates, galletas con y sin relleno, etc. </a:t>
            </a:r>
          </a:p>
          <a:p>
            <a:pPr algn="ctr"/>
            <a:r>
              <a:rPr lang="es-ES" b="1" dirty="0" smtClean="0">
                <a:solidFill>
                  <a:schemeClr val="tx1"/>
                </a:solidFill>
              </a:rPr>
              <a:t>son alimentos con muchas  calorías, grasas saturadas, azúcar o sal y bajo contenido de fibra,</a:t>
            </a:r>
          </a:p>
          <a:p>
            <a:pPr algn="ctr"/>
            <a:r>
              <a:rPr lang="es-ES" b="1" dirty="0" smtClean="0">
                <a:solidFill>
                  <a:schemeClr val="tx1"/>
                </a:solidFill>
              </a:rPr>
              <a:t> que son perjudiciales para la salud cuando son consumidos de manera exagerada.</a:t>
            </a:r>
            <a:endParaRPr lang="en-US"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Llamada de nube"/>
          <p:cNvSpPr/>
          <p:nvPr/>
        </p:nvSpPr>
        <p:spPr>
          <a:xfrm>
            <a:off x="2771800" y="1268760"/>
            <a:ext cx="5832648" cy="3513832"/>
          </a:xfrm>
          <a:prstGeom prst="cloudCallout">
            <a:avLst>
              <a:gd name="adj1" fmla="val -65958"/>
              <a:gd name="adj2" fmla="val -42450"/>
            </a:avLst>
          </a:prstGeom>
          <a:gradFill flip="none" rotWithShape="1">
            <a:gsLst>
              <a:gs pos="0">
                <a:srgbClr val="C4E59F">
                  <a:tint val="66000"/>
                  <a:satMod val="160000"/>
                </a:srgbClr>
              </a:gs>
              <a:gs pos="50000">
                <a:srgbClr val="C4E59F">
                  <a:tint val="44500"/>
                  <a:satMod val="160000"/>
                </a:srgbClr>
              </a:gs>
              <a:gs pos="100000">
                <a:srgbClr val="C4E59F">
                  <a:tint val="23500"/>
                  <a:satMod val="160000"/>
                </a:srgbClr>
              </a:gs>
            </a:gsLst>
            <a:lin ang="5400000" scaled="1"/>
            <a:tileRect/>
          </a:gradFill>
          <a:ln w="28575">
            <a:solidFill>
              <a:srgbClr val="00B05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ctr"/>
            <a:r>
              <a:rPr lang="es-ES" dirty="0" smtClean="0"/>
              <a:t>El número ideal de comidas es 5: </a:t>
            </a:r>
          </a:p>
          <a:p>
            <a:pPr lvl="2">
              <a:buFont typeface="Arial" pitchFamily="34" charset="0"/>
              <a:buChar char="•"/>
            </a:pPr>
            <a:r>
              <a:rPr lang="es-ES" dirty="0" smtClean="0"/>
              <a:t>desayuno, </a:t>
            </a:r>
          </a:p>
          <a:p>
            <a:pPr lvl="2">
              <a:buFont typeface="Arial" pitchFamily="34" charset="0"/>
              <a:buChar char="•"/>
            </a:pPr>
            <a:r>
              <a:rPr lang="es-ES" dirty="0" smtClean="0"/>
              <a:t>colación, </a:t>
            </a:r>
          </a:p>
          <a:p>
            <a:pPr lvl="2">
              <a:buFont typeface="Arial" pitchFamily="34" charset="0"/>
              <a:buChar char="•"/>
            </a:pPr>
            <a:r>
              <a:rPr lang="es-ES" dirty="0" smtClean="0"/>
              <a:t>almuerzo y</a:t>
            </a:r>
          </a:p>
          <a:p>
            <a:pPr lvl="2">
              <a:buFont typeface="Arial" pitchFamily="34" charset="0"/>
              <a:buChar char="•"/>
            </a:pPr>
            <a:r>
              <a:rPr lang="es-ES" dirty="0" smtClean="0"/>
              <a:t> comida. </a:t>
            </a:r>
          </a:p>
          <a:p>
            <a:pPr lvl="4"/>
            <a:endParaRPr lang="es-ES" dirty="0" smtClean="0"/>
          </a:p>
          <a:p>
            <a:pPr algn="ctr"/>
            <a:r>
              <a:rPr lang="es-ES" dirty="0" smtClean="0"/>
              <a:t>Es preferible comer menos cantidad en cada una, pero más veces.</a:t>
            </a:r>
            <a:endParaRPr lang="en-US" dirty="0"/>
          </a:p>
        </p:txBody>
      </p:sp>
      <p:pic>
        <p:nvPicPr>
          <p:cNvPr id="4" name="3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flipH="1">
            <a:off x="539552" y="1124744"/>
            <a:ext cx="1656184" cy="3783072"/>
          </a:xfrm>
          <a:prstGeom prst="rect">
            <a:avLst/>
          </a:prstGeom>
          <a:ln>
            <a:noFill/>
          </a:ln>
          <a:effectLst>
            <a:outerShdw sx="1000" sy="1000" algn="tl" rotWithShape="0">
              <a:srgbClr val="333333"/>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Nube"/>
          <p:cNvSpPr/>
          <p:nvPr/>
        </p:nvSpPr>
        <p:spPr>
          <a:xfrm>
            <a:off x="683568" y="1916832"/>
            <a:ext cx="5328592" cy="2670512"/>
          </a:xfrm>
          <a:prstGeom prst="cloud">
            <a:avLst/>
          </a:prstGeom>
          <a:solidFill>
            <a:srgbClr val="FFBE1D"/>
          </a:solidFill>
          <a:ln w="38100">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ES" dirty="0" smtClean="0"/>
              <a:t>La vitamina C se encuentra principalmente en los cítricos como limones y naranjas y en el tomate. Cuando uno prefiere comer  los alimentos que son buenos para  la  salud, está cuidándose.</a:t>
            </a:r>
            <a:endParaRPr lang="en-US" dirty="0"/>
          </a:p>
        </p:txBody>
      </p:sp>
      <p:pic>
        <p:nvPicPr>
          <p:cNvPr id="5" name="4 Imagen" descr="niña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804248" y="1124744"/>
            <a:ext cx="1296144" cy="4024202"/>
          </a:xfrm>
          <a:prstGeom prst="rect">
            <a:avLst/>
          </a:prstGeom>
          <a:ln>
            <a:noFill/>
          </a:ln>
          <a:effectLst>
            <a:outerShdw sx="1000" sy="1000" algn="tl" rotWithShape="0">
              <a:srgbClr val="333333"/>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Pentágono"/>
          <p:cNvSpPr/>
          <p:nvPr/>
        </p:nvSpPr>
        <p:spPr>
          <a:xfrm>
            <a:off x="4067944" y="1628800"/>
            <a:ext cx="4572000" cy="1224136"/>
          </a:xfrm>
          <a:prstGeom prst="homePlate">
            <a:avLst/>
          </a:prstGeom>
          <a:solidFill>
            <a:srgbClr val="FFFFCC"/>
          </a:solidFill>
          <a:ln w="38100">
            <a:solidFill>
              <a:schemeClr val="accent6">
                <a:lumMod val="60000"/>
                <a:lumOff val="40000"/>
              </a:schemeClr>
            </a:solidFill>
          </a:ln>
        </p:spPr>
        <p:txBody>
          <a:bodyPr wrap="square">
            <a:spAutoFit/>
          </a:bodyPr>
          <a:lstStyle/>
          <a:p>
            <a:r>
              <a:rPr lang="es-ES" dirty="0" smtClean="0"/>
              <a:t>Lo recomendable para una actividad física efectiva es que se realice 3 veces a la semana, así tu calidad de vida se mantiene en óptimas condiciones.</a:t>
            </a:r>
            <a:endParaRPr lang="en-US" dirty="0"/>
          </a:p>
        </p:txBody>
      </p:sp>
      <p:sp>
        <p:nvSpPr>
          <p:cNvPr id="5" name="4 Pentágono"/>
          <p:cNvSpPr/>
          <p:nvPr/>
        </p:nvSpPr>
        <p:spPr>
          <a:xfrm>
            <a:off x="1979712" y="3573016"/>
            <a:ext cx="4572000" cy="1047979"/>
          </a:xfrm>
          <a:prstGeom prst="homePlate">
            <a:avLst/>
          </a:prstGeom>
          <a:ln w="38100"/>
        </p:spPr>
        <p:style>
          <a:lnRef idx="1">
            <a:schemeClr val="accent3"/>
          </a:lnRef>
          <a:fillRef idx="2">
            <a:schemeClr val="accent3"/>
          </a:fillRef>
          <a:effectRef idx="1">
            <a:schemeClr val="accent3"/>
          </a:effectRef>
          <a:fontRef idx="minor">
            <a:schemeClr val="dk1"/>
          </a:fontRef>
        </p:style>
        <p:txBody>
          <a:bodyPr>
            <a:spAutoFit/>
          </a:bodyPr>
          <a:lstStyle/>
          <a:p>
            <a:pPr>
              <a:lnSpc>
                <a:spcPct val="115000"/>
              </a:lnSpc>
              <a:spcAft>
                <a:spcPts val="0"/>
              </a:spcAft>
            </a:pPr>
            <a:r>
              <a:rPr lang="es-ES" dirty="0" smtClean="0">
                <a:solidFill>
                  <a:srgbClr val="000000"/>
                </a:solidFill>
                <a:ea typeface="Times New Roman"/>
                <a:cs typeface="Times New Roman"/>
              </a:rPr>
              <a:t>La actividad física es una instancia que permite conocer gente nueva con tus mismos intereses. </a:t>
            </a:r>
            <a:endParaRPr lang="en-US" dirty="0">
              <a:ea typeface="Calibri"/>
              <a:cs typeface="Times New Roman"/>
            </a:endParaRPr>
          </a:p>
        </p:txBody>
      </p:sp>
      <p:pic>
        <p:nvPicPr>
          <p:cNvPr id="7" name="6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flipH="1">
            <a:off x="467544" y="1412776"/>
            <a:ext cx="1656184" cy="3783072"/>
          </a:xfrm>
          <a:prstGeom prst="rect">
            <a:avLst/>
          </a:prstGeom>
          <a:ln>
            <a:noFill/>
          </a:ln>
          <a:effectLst>
            <a:outerShdw sx="1000" sy="1000" algn="tl" rotWithShape="0">
              <a:srgbClr val="333333"/>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11 Grupo"/>
          <p:cNvGrpSpPr/>
          <p:nvPr/>
        </p:nvGrpSpPr>
        <p:grpSpPr>
          <a:xfrm>
            <a:off x="611560" y="1988840"/>
            <a:ext cx="4608512" cy="1366528"/>
            <a:chOff x="1115616" y="2277075"/>
            <a:chExt cx="4608512" cy="1366528"/>
          </a:xfrm>
        </p:grpSpPr>
        <p:sp>
          <p:nvSpPr>
            <p:cNvPr id="3" name="2 Pentágono"/>
            <p:cNvSpPr/>
            <p:nvPr/>
          </p:nvSpPr>
          <p:spPr>
            <a:xfrm rot="10800000">
              <a:off x="1115616" y="2277075"/>
              <a:ext cx="4572000" cy="1366528"/>
            </a:xfrm>
            <a:prstGeom prst="homePlate">
              <a:avLst>
                <a:gd name="adj" fmla="val 60450"/>
              </a:avLst>
            </a:prstGeom>
            <a:solidFill>
              <a:srgbClr val="FFCCFF"/>
            </a:solidFill>
            <a:ln w="38100">
              <a:solidFill>
                <a:srgbClr val="FF99FF"/>
              </a:solidFill>
            </a:ln>
          </p:spPr>
          <p:txBody>
            <a:bodyPr wrap="square">
              <a:spAutoFit/>
            </a:bodyPr>
            <a:lstStyle/>
            <a:p>
              <a:pPr>
                <a:lnSpc>
                  <a:spcPct val="115000"/>
                </a:lnSpc>
                <a:spcAft>
                  <a:spcPts val="0"/>
                </a:spcAft>
              </a:pPr>
              <a:endParaRPr lang="es-ES" dirty="0" smtClean="0">
                <a:ea typeface="Calibri"/>
                <a:cs typeface="Times New Roman"/>
              </a:endParaRPr>
            </a:p>
            <a:p>
              <a:pPr>
                <a:lnSpc>
                  <a:spcPct val="115000"/>
                </a:lnSpc>
                <a:spcAft>
                  <a:spcPts val="0"/>
                </a:spcAft>
              </a:pPr>
              <a:endParaRPr lang="es-ES" dirty="0" smtClean="0">
                <a:ea typeface="Calibri"/>
                <a:cs typeface="Times New Roman"/>
              </a:endParaRPr>
            </a:p>
            <a:p>
              <a:pPr>
                <a:lnSpc>
                  <a:spcPct val="115000"/>
                </a:lnSpc>
                <a:spcAft>
                  <a:spcPts val="0"/>
                </a:spcAft>
              </a:pPr>
              <a:endParaRPr lang="es-ES" dirty="0" smtClean="0">
                <a:ea typeface="Calibri"/>
                <a:cs typeface="Times New Roman"/>
              </a:endParaRPr>
            </a:p>
            <a:p>
              <a:pPr>
                <a:lnSpc>
                  <a:spcPct val="115000"/>
                </a:lnSpc>
                <a:spcAft>
                  <a:spcPts val="0"/>
                </a:spcAft>
              </a:pPr>
              <a:endParaRPr lang="en-US" dirty="0">
                <a:ea typeface="Calibri"/>
                <a:cs typeface="Times New Roman"/>
              </a:endParaRPr>
            </a:p>
          </p:txBody>
        </p:sp>
        <p:sp>
          <p:nvSpPr>
            <p:cNvPr id="8" name="7 Rectángulo"/>
            <p:cNvSpPr/>
            <p:nvPr/>
          </p:nvSpPr>
          <p:spPr>
            <a:xfrm>
              <a:off x="1763688" y="2420888"/>
              <a:ext cx="3960440" cy="1047979"/>
            </a:xfrm>
            <a:prstGeom prst="rect">
              <a:avLst/>
            </a:prstGeom>
          </p:spPr>
          <p:txBody>
            <a:bodyPr wrap="square">
              <a:spAutoFit/>
            </a:bodyPr>
            <a:lstStyle/>
            <a:p>
              <a:pPr>
                <a:lnSpc>
                  <a:spcPct val="115000"/>
                </a:lnSpc>
                <a:spcAft>
                  <a:spcPts val="0"/>
                </a:spcAft>
              </a:pPr>
              <a:r>
                <a:rPr lang="es-ES" dirty="0" smtClean="0">
                  <a:solidFill>
                    <a:srgbClr val="000000"/>
                  </a:solidFill>
                  <a:ea typeface="Times New Roman"/>
                  <a:cs typeface="Times New Roman"/>
                </a:rPr>
                <a:t>El gasto energético de la actividad física debe ser repuesto con alimentos nutritivos como frutas y jugos naturales.</a:t>
              </a:r>
              <a:endParaRPr lang="en-US" dirty="0">
                <a:ea typeface="Calibri"/>
                <a:cs typeface="Times New Roman"/>
              </a:endParaRPr>
            </a:p>
          </p:txBody>
        </p:sp>
      </p:grpSp>
      <p:grpSp>
        <p:nvGrpSpPr>
          <p:cNvPr id="11" name="10 Grupo"/>
          <p:cNvGrpSpPr/>
          <p:nvPr/>
        </p:nvGrpSpPr>
        <p:grpSpPr>
          <a:xfrm>
            <a:off x="1835696" y="3933056"/>
            <a:ext cx="4572000" cy="1087857"/>
            <a:chOff x="2267744" y="3821170"/>
            <a:chExt cx="4572000" cy="1087857"/>
          </a:xfrm>
        </p:grpSpPr>
        <p:sp>
          <p:nvSpPr>
            <p:cNvPr id="4" name="3 Pentágono"/>
            <p:cNvSpPr/>
            <p:nvPr/>
          </p:nvSpPr>
          <p:spPr>
            <a:xfrm rot="10800000">
              <a:off x="2267744" y="3821170"/>
              <a:ext cx="4572000" cy="1047979"/>
            </a:xfrm>
            <a:prstGeom prst="homePlat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57150">
              <a:solidFill>
                <a:schemeClr val="tx2">
                  <a:lumMod val="60000"/>
                  <a:lumOff val="40000"/>
                </a:schemeClr>
              </a:solidFill>
            </a:ln>
          </p:spPr>
          <p:txBody>
            <a:bodyPr>
              <a:spAutoFit/>
            </a:bodyPr>
            <a:lstStyle/>
            <a:p>
              <a:pPr>
                <a:lnSpc>
                  <a:spcPct val="115000"/>
                </a:lnSpc>
                <a:spcAft>
                  <a:spcPts val="0"/>
                </a:spcAft>
              </a:pPr>
              <a:endParaRPr lang="es-ES" dirty="0" smtClean="0">
                <a:ea typeface="Calibri"/>
                <a:cs typeface="Times New Roman"/>
              </a:endParaRPr>
            </a:p>
            <a:p>
              <a:pPr>
                <a:lnSpc>
                  <a:spcPct val="115000"/>
                </a:lnSpc>
                <a:spcAft>
                  <a:spcPts val="0"/>
                </a:spcAft>
              </a:pPr>
              <a:endParaRPr lang="es-ES" dirty="0" smtClean="0">
                <a:ea typeface="Calibri"/>
                <a:cs typeface="Times New Roman"/>
              </a:endParaRPr>
            </a:p>
            <a:p>
              <a:pPr>
                <a:lnSpc>
                  <a:spcPct val="115000"/>
                </a:lnSpc>
                <a:spcAft>
                  <a:spcPts val="0"/>
                </a:spcAft>
              </a:pPr>
              <a:endParaRPr lang="en-US" dirty="0">
                <a:ea typeface="Calibri"/>
                <a:cs typeface="Times New Roman"/>
              </a:endParaRPr>
            </a:p>
          </p:txBody>
        </p:sp>
        <p:sp>
          <p:nvSpPr>
            <p:cNvPr id="9" name="8 Rectángulo"/>
            <p:cNvSpPr/>
            <p:nvPr/>
          </p:nvSpPr>
          <p:spPr>
            <a:xfrm>
              <a:off x="2555776" y="3861048"/>
              <a:ext cx="4248472" cy="1047979"/>
            </a:xfrm>
            <a:prstGeom prst="rect">
              <a:avLst/>
            </a:prstGeom>
          </p:spPr>
          <p:txBody>
            <a:bodyPr wrap="square">
              <a:spAutoFit/>
            </a:bodyPr>
            <a:lstStyle/>
            <a:p>
              <a:pPr>
                <a:lnSpc>
                  <a:spcPct val="115000"/>
                </a:lnSpc>
                <a:spcAft>
                  <a:spcPts val="0"/>
                </a:spcAft>
              </a:pPr>
              <a:r>
                <a:rPr lang="es-ES" dirty="0" smtClean="0">
                  <a:solidFill>
                    <a:srgbClr val="000000"/>
                  </a:solidFill>
                  <a:ea typeface="Times New Roman"/>
                  <a:cs typeface="Times New Roman"/>
                </a:rPr>
                <a:t>Todas las actividades físicas ayudan al desarrollo de músculos y huesos en los niños y contribuyen a sentirte feliz.</a:t>
              </a:r>
              <a:endParaRPr lang="en-US" dirty="0">
                <a:ea typeface="Calibri"/>
                <a:cs typeface="Times New Roman"/>
              </a:endParaRPr>
            </a:p>
          </p:txBody>
        </p:sp>
      </p:grpSp>
      <p:pic>
        <p:nvPicPr>
          <p:cNvPr id="10" name="9 Imagen" descr="niña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7164288" y="1628800"/>
            <a:ext cx="1296144" cy="4024202"/>
          </a:xfrm>
          <a:prstGeom prst="rect">
            <a:avLst/>
          </a:prstGeom>
          <a:ln>
            <a:noFill/>
          </a:ln>
          <a:effectLst>
            <a:outerShdw sx="1000" sy="1000" algn="tl" rotWithShape="0">
              <a:srgbClr val="333333"/>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Llamada rectangular redondeada"/>
          <p:cNvSpPr/>
          <p:nvPr/>
        </p:nvSpPr>
        <p:spPr>
          <a:xfrm>
            <a:off x="683568" y="1628800"/>
            <a:ext cx="5112568" cy="3779758"/>
          </a:xfrm>
          <a:prstGeom prst="wedgeRoundRectCallout">
            <a:avLst>
              <a:gd name="adj1" fmla="val 72388"/>
              <a:gd name="adj2" fmla="val -32435"/>
              <a:gd name="adj3" fmla="val 16667"/>
            </a:avLst>
          </a:prstGeom>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ES" sz="2800" b="1" dirty="0" smtClean="0">
                <a:solidFill>
                  <a:srgbClr val="00B050"/>
                </a:solidFill>
              </a:rPr>
              <a:t>LO QUE ES NECESARIO QUE RECUERDES PARA:</a:t>
            </a:r>
            <a:r>
              <a:rPr lang="es-ES" sz="2800" b="1" dirty="0" smtClean="0"/>
              <a:t> </a:t>
            </a:r>
            <a:r>
              <a:rPr lang="es-ES" sz="2400" dirty="0" smtClean="0"/>
              <a:t>Conocer más  del tema, discutirlo con alguien, así como conocer cuáles son  las principales fuentes de información, a quienes y dónde consultan</a:t>
            </a:r>
            <a:r>
              <a:rPr lang="es-ES" sz="3200" dirty="0" smtClean="0"/>
              <a:t>. </a:t>
            </a:r>
          </a:p>
          <a:p>
            <a:r>
              <a:rPr lang="es-ES" sz="2800" b="1" dirty="0" smtClean="0">
                <a:solidFill>
                  <a:schemeClr val="accent3">
                    <a:lumMod val="50000"/>
                  </a:schemeClr>
                </a:solidFill>
              </a:rPr>
              <a:t>Revisa los mensajes que aparecen a continuación:</a:t>
            </a:r>
            <a:endParaRPr lang="es-ES" dirty="0">
              <a:solidFill>
                <a:schemeClr val="accent3">
                  <a:lumMod val="50000"/>
                </a:schemeClr>
              </a:solidFill>
            </a:endParaRPr>
          </a:p>
        </p:txBody>
      </p:sp>
      <p:pic>
        <p:nvPicPr>
          <p:cNvPr id="5" name="4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876256" y="692696"/>
            <a:ext cx="1809750" cy="4133850"/>
          </a:xfrm>
          <a:prstGeom prst="rect">
            <a:avLst/>
          </a:prstGeom>
          <a:ln>
            <a:noFill/>
          </a:ln>
          <a:effectLst>
            <a:outerShdw sx="1000" sy="1000" algn="tl" rotWithShape="0">
              <a:srgbClr val="333333"/>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Elipse"/>
          <p:cNvSpPr/>
          <p:nvPr/>
        </p:nvSpPr>
        <p:spPr>
          <a:xfrm>
            <a:off x="1835696" y="1052736"/>
            <a:ext cx="3096344" cy="2817477"/>
          </a:xfrm>
          <a:prstGeom prst="ellipse">
            <a:avLst/>
          </a:prstGeom>
          <a:solidFill>
            <a:srgbClr val="FFF2D9"/>
          </a:solidFill>
          <a:ln>
            <a:solidFill>
              <a:srgbClr val="FF99FF"/>
            </a:solidFill>
          </a:ln>
        </p:spPr>
        <p:txBody>
          <a:bodyPr wrap="square">
            <a:spAutoFit/>
          </a:bodyPr>
          <a:lstStyle/>
          <a:p>
            <a:pPr algn="ctr">
              <a:lnSpc>
                <a:spcPct val="115000"/>
              </a:lnSpc>
              <a:spcAft>
                <a:spcPts val="0"/>
              </a:spcAft>
            </a:pPr>
            <a:endParaRPr lang="es-ES" dirty="0" smtClean="0">
              <a:solidFill>
                <a:srgbClr val="000000"/>
              </a:solidFill>
              <a:ea typeface="Times New Roman"/>
              <a:cs typeface="Times New Roman"/>
            </a:endParaRPr>
          </a:p>
          <a:p>
            <a:pPr algn="ctr">
              <a:lnSpc>
                <a:spcPct val="115000"/>
              </a:lnSpc>
              <a:spcAft>
                <a:spcPts val="0"/>
              </a:spcAft>
            </a:pPr>
            <a:r>
              <a:rPr lang="es-ES" dirty="0" smtClean="0">
                <a:solidFill>
                  <a:srgbClr val="000000"/>
                </a:solidFill>
                <a:ea typeface="Times New Roman"/>
                <a:cs typeface="Times New Roman"/>
              </a:rPr>
              <a:t>Para realizar actividad física solo necesitas tener las ganas.</a:t>
            </a:r>
          </a:p>
          <a:p>
            <a:pPr algn="ctr">
              <a:lnSpc>
                <a:spcPct val="115000"/>
              </a:lnSpc>
              <a:spcAft>
                <a:spcPts val="0"/>
              </a:spcAft>
            </a:pPr>
            <a:endParaRPr lang="en-US" dirty="0">
              <a:ea typeface="Calibri"/>
              <a:cs typeface="Times New Roman"/>
            </a:endParaRPr>
          </a:p>
        </p:txBody>
      </p:sp>
      <p:sp>
        <p:nvSpPr>
          <p:cNvPr id="4" name="3 Elipse"/>
          <p:cNvSpPr/>
          <p:nvPr/>
        </p:nvSpPr>
        <p:spPr>
          <a:xfrm>
            <a:off x="4499992" y="2060848"/>
            <a:ext cx="3456384" cy="2817477"/>
          </a:xfrm>
          <a:prstGeom prst="ellipse">
            <a:avLst/>
          </a:prstGeom>
          <a:solidFill>
            <a:srgbClr val="C4E59F"/>
          </a:solidFill>
          <a:ln>
            <a:solidFill>
              <a:srgbClr val="00B050"/>
            </a:solidFill>
          </a:ln>
        </p:spPr>
        <p:txBody>
          <a:bodyPr wrap="square">
            <a:spAutoFit/>
          </a:bodyPr>
          <a:lstStyle/>
          <a:p>
            <a:pPr algn="ctr">
              <a:lnSpc>
                <a:spcPct val="115000"/>
              </a:lnSpc>
              <a:spcAft>
                <a:spcPts val="0"/>
              </a:spcAft>
            </a:pPr>
            <a:r>
              <a:rPr lang="es-ES" dirty="0" smtClean="0">
                <a:solidFill>
                  <a:srgbClr val="000000"/>
                </a:solidFill>
                <a:ea typeface="Times New Roman"/>
                <a:cs typeface="Times New Roman"/>
              </a:rPr>
              <a:t>Si realizas actividad física en los días con sol recuerda siempre tomar mucha agua para evitar la deshidratación y usar protector solar (50+).</a:t>
            </a:r>
            <a:endParaRPr lang="en-US" dirty="0">
              <a:ea typeface="Calibri"/>
              <a:cs typeface="Times New Roman"/>
            </a:endParaRPr>
          </a:p>
        </p:txBody>
      </p:sp>
      <p:sp>
        <p:nvSpPr>
          <p:cNvPr id="5" name="4 Elipse"/>
          <p:cNvSpPr/>
          <p:nvPr/>
        </p:nvSpPr>
        <p:spPr>
          <a:xfrm>
            <a:off x="2051720" y="3573016"/>
            <a:ext cx="3168352" cy="2817477"/>
          </a:xfrm>
          <a:prstGeom prst="ellipse">
            <a:avLst/>
          </a:prstGeom>
          <a:solidFill>
            <a:schemeClr val="accent6">
              <a:lumMod val="60000"/>
              <a:lumOff val="40000"/>
            </a:schemeClr>
          </a:solidFill>
          <a:ln>
            <a:solidFill>
              <a:schemeClr val="accent6">
                <a:lumMod val="75000"/>
              </a:schemeClr>
            </a:solidFill>
          </a:ln>
        </p:spPr>
        <p:txBody>
          <a:bodyPr wrap="square">
            <a:spAutoFit/>
          </a:bodyPr>
          <a:lstStyle/>
          <a:p>
            <a:pPr algn="ctr">
              <a:lnSpc>
                <a:spcPct val="115000"/>
              </a:lnSpc>
              <a:spcAft>
                <a:spcPts val="0"/>
              </a:spcAft>
            </a:pPr>
            <a:r>
              <a:rPr lang="es-ES" dirty="0" smtClean="0">
                <a:solidFill>
                  <a:srgbClr val="000000"/>
                </a:solidFill>
                <a:ea typeface="Times New Roman"/>
                <a:cs typeface="Times New Roman"/>
              </a:rPr>
              <a:t>La actividad física es una excelente oportunidad para conocer amigos y mejorar la condición física</a:t>
            </a:r>
            <a:endParaRPr lang="en-US" dirty="0">
              <a:ea typeface="Calibri"/>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Documento"/>
          <p:cNvSpPr/>
          <p:nvPr/>
        </p:nvSpPr>
        <p:spPr>
          <a:xfrm>
            <a:off x="2411760" y="1628800"/>
            <a:ext cx="4572000" cy="1696926"/>
          </a:xfrm>
          <a:prstGeom prst="flowChartDocument">
            <a:avLst/>
          </a:prstGeom>
          <a:solidFill>
            <a:schemeClr val="accent6">
              <a:lumMod val="60000"/>
              <a:lumOff val="40000"/>
            </a:schemeClr>
          </a:solidFill>
          <a:ln>
            <a:solidFill>
              <a:schemeClr val="accent6">
                <a:lumMod val="75000"/>
              </a:schemeClr>
            </a:solidFill>
          </a:ln>
        </p:spPr>
        <p:txBody>
          <a:bodyPr>
            <a:spAutoFit/>
          </a:bodyPr>
          <a:lstStyle/>
          <a:p>
            <a:pPr>
              <a:lnSpc>
                <a:spcPct val="115000"/>
              </a:lnSpc>
              <a:spcAft>
                <a:spcPts val="0"/>
              </a:spcAft>
            </a:pPr>
            <a:r>
              <a:rPr lang="es-ES" dirty="0" smtClean="0">
                <a:solidFill>
                  <a:srgbClr val="000000"/>
                </a:solidFill>
                <a:ea typeface="Times New Roman"/>
                <a:cs typeface="Times New Roman"/>
              </a:rPr>
              <a:t>La actividad física te ayuda a desarrollar habilidades que te permiten relacionarte con otras personas que tienen el mismo gusto por el deporte.</a:t>
            </a:r>
            <a:endParaRPr lang="en-US" dirty="0">
              <a:ea typeface="Calibri"/>
              <a:cs typeface="Times New Roman"/>
            </a:endParaRPr>
          </a:p>
        </p:txBody>
      </p:sp>
      <p:sp>
        <p:nvSpPr>
          <p:cNvPr id="4" name="3 Documento"/>
          <p:cNvSpPr/>
          <p:nvPr/>
        </p:nvSpPr>
        <p:spPr>
          <a:xfrm>
            <a:off x="2483768" y="3789040"/>
            <a:ext cx="4572000" cy="1301359"/>
          </a:xfrm>
          <a:prstGeom prst="flowChartDocument">
            <a:avLst/>
          </a:prstGeom>
          <a:solidFill>
            <a:schemeClr val="accent3">
              <a:lumMod val="60000"/>
              <a:lumOff val="40000"/>
            </a:schemeClr>
          </a:solidFill>
          <a:ln>
            <a:solidFill>
              <a:schemeClr val="accent3">
                <a:lumMod val="75000"/>
              </a:schemeClr>
            </a:solidFill>
          </a:ln>
        </p:spPr>
        <p:txBody>
          <a:bodyPr>
            <a:spAutoFit/>
          </a:bodyPr>
          <a:lstStyle/>
          <a:p>
            <a:pPr>
              <a:lnSpc>
                <a:spcPct val="115000"/>
              </a:lnSpc>
              <a:spcAft>
                <a:spcPts val="0"/>
              </a:spcAft>
            </a:pPr>
            <a:r>
              <a:rPr lang="es-ES" dirty="0" smtClean="0">
                <a:solidFill>
                  <a:srgbClr val="000000"/>
                </a:solidFill>
                <a:ea typeface="Times New Roman"/>
                <a:cs typeface="Times New Roman"/>
              </a:rPr>
              <a:t>En cualquier lugar puedes realizar actividad física.  Es bueno para tu salud y te permite hacer amigos.</a:t>
            </a:r>
            <a:endParaRPr lang="en-US" dirty="0">
              <a:ea typeface="Calibri"/>
              <a:cs typeface="Times New Roman"/>
            </a:endParaRPr>
          </a:p>
        </p:txBody>
      </p:sp>
      <p:pic>
        <p:nvPicPr>
          <p:cNvPr id="5" name="4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flipH="1">
            <a:off x="539552" y="1268760"/>
            <a:ext cx="1656184" cy="3783072"/>
          </a:xfrm>
          <a:prstGeom prst="rect">
            <a:avLst/>
          </a:prstGeom>
          <a:ln>
            <a:noFill/>
          </a:ln>
          <a:effectLst>
            <a:outerShdw sx="1000" sy="1000" algn="tl" rotWithShape="0">
              <a:srgbClr val="333333"/>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2267744" y="4077072"/>
          <a:ext cx="5633720" cy="963930"/>
        </p:xfrm>
        <a:graphic>
          <a:graphicData uri="http://schemas.openxmlformats.org/drawingml/2006/table">
            <a:tbl>
              <a:tblPr/>
              <a:tblGrid>
                <a:gridCol w="2816860"/>
                <a:gridCol w="2816860"/>
              </a:tblGrid>
              <a:tr h="190500">
                <a:tc gridSpan="2">
                  <a:txBody>
                    <a:bodyPr/>
                    <a:lstStyle/>
                    <a:p>
                      <a:pPr>
                        <a:lnSpc>
                          <a:spcPct val="115000"/>
                        </a:lnSpc>
                        <a:spcAft>
                          <a:spcPts val="0"/>
                        </a:spcAft>
                      </a:pPr>
                      <a:endParaRPr lang="en-US" sz="1100" dirty="0">
                        <a:latin typeface="Calibri"/>
                        <a:ea typeface="Calibri"/>
                        <a:cs typeface="Times New Roman"/>
                      </a:endParaRPr>
                    </a:p>
                  </a:txBody>
                  <a:tcPr marL="68580" marR="68580" marT="0" marB="0" anchor="b">
                    <a:lnL>
                      <a:noFill/>
                    </a:lnL>
                    <a:lnR>
                      <a:noFill/>
                    </a:lnR>
                    <a:lnT>
                      <a:noFill/>
                    </a:lnT>
                    <a:lnB>
                      <a:noFill/>
                    </a:lnB>
                  </a:tcPr>
                </a:tc>
                <a:tc hMerge="1">
                  <a:txBody>
                    <a:bodyPr/>
                    <a:lstStyle/>
                    <a:p>
                      <a:endParaRPr lang="en-US"/>
                    </a:p>
                  </a:txBody>
                  <a:tcPr/>
                </a:tc>
              </a:tr>
              <a:tr h="190500">
                <a:tc>
                  <a:txBody>
                    <a:bodyPr/>
                    <a:lstStyle/>
                    <a:p>
                      <a:pPr>
                        <a:lnSpc>
                          <a:spcPct val="115000"/>
                        </a:lnSpc>
                      </a:pPr>
                      <a:endParaRPr lang="en-US" sz="1100">
                        <a:latin typeface="Calibri"/>
                        <a:ea typeface="Times New Roman"/>
                      </a:endParaRPr>
                    </a:p>
                  </a:txBody>
                  <a:tcPr marL="68580" marR="68580" marT="0" marB="0" anchor="b">
                    <a:lnL>
                      <a:noFill/>
                    </a:lnL>
                    <a:lnR>
                      <a:noFill/>
                    </a:lnR>
                    <a:lnT>
                      <a:noFill/>
                    </a:lnT>
                    <a:lnB>
                      <a:noFill/>
                    </a:lnB>
                  </a:tcPr>
                </a:tc>
                <a:tc>
                  <a:txBody>
                    <a:bodyPr/>
                    <a:lstStyle/>
                    <a:p>
                      <a:pPr>
                        <a:lnSpc>
                          <a:spcPct val="115000"/>
                        </a:lnSpc>
                      </a:pPr>
                      <a:endParaRPr lang="en-US" sz="1100">
                        <a:latin typeface="Calibri"/>
                        <a:ea typeface="Times New Roman"/>
                      </a:endParaRPr>
                    </a:p>
                  </a:txBody>
                  <a:tcPr marL="68580" marR="68580" marT="0" marB="0" anchor="b">
                    <a:lnL>
                      <a:noFill/>
                    </a:lnL>
                    <a:lnR>
                      <a:noFill/>
                    </a:lnR>
                    <a:lnT>
                      <a:noFill/>
                    </a:lnT>
                    <a:lnB>
                      <a:noFill/>
                    </a:lnB>
                  </a:tcPr>
                </a:tc>
              </a:tr>
              <a:tr h="190500">
                <a:tc gridSpan="2">
                  <a:txBody>
                    <a:bodyPr/>
                    <a:lstStyle/>
                    <a:p>
                      <a:pPr>
                        <a:lnSpc>
                          <a:spcPct val="115000"/>
                        </a:lnSpc>
                        <a:spcAft>
                          <a:spcPts val="0"/>
                        </a:spcAft>
                      </a:pPr>
                      <a:endParaRPr lang="en-US" sz="1100" dirty="0">
                        <a:latin typeface="Calibri"/>
                        <a:ea typeface="Calibri"/>
                        <a:cs typeface="Times New Roman"/>
                      </a:endParaRPr>
                    </a:p>
                  </a:txBody>
                  <a:tcPr marL="68580" marR="68580" marT="0" marB="0" anchor="b">
                    <a:lnL>
                      <a:noFill/>
                    </a:lnL>
                    <a:lnR>
                      <a:noFill/>
                    </a:lnR>
                    <a:lnT>
                      <a:noFill/>
                    </a:lnT>
                    <a:lnB>
                      <a:noFill/>
                    </a:lnB>
                  </a:tcPr>
                </a:tc>
                <a:tc hMerge="1">
                  <a:txBody>
                    <a:bodyPr/>
                    <a:lstStyle/>
                    <a:p>
                      <a:endParaRPr lang="en-US"/>
                    </a:p>
                  </a:txBody>
                  <a:tcPr/>
                </a:tc>
              </a:tr>
              <a:tr h="190500">
                <a:tc>
                  <a:txBody>
                    <a:bodyPr/>
                    <a:lstStyle/>
                    <a:p>
                      <a:pPr>
                        <a:lnSpc>
                          <a:spcPct val="115000"/>
                        </a:lnSpc>
                      </a:pPr>
                      <a:endParaRPr lang="en-US" sz="1100">
                        <a:latin typeface="Calibri"/>
                        <a:ea typeface="Times New Roman"/>
                      </a:endParaRPr>
                    </a:p>
                  </a:txBody>
                  <a:tcPr marL="68580" marR="68580" marT="0" marB="0" anchor="b">
                    <a:lnL>
                      <a:noFill/>
                    </a:lnL>
                    <a:lnR>
                      <a:noFill/>
                    </a:lnR>
                    <a:lnT>
                      <a:noFill/>
                    </a:lnT>
                    <a:lnB>
                      <a:noFill/>
                    </a:lnB>
                  </a:tcPr>
                </a:tc>
                <a:tc>
                  <a:txBody>
                    <a:bodyPr/>
                    <a:lstStyle/>
                    <a:p>
                      <a:pPr>
                        <a:lnSpc>
                          <a:spcPct val="115000"/>
                        </a:lnSpc>
                      </a:pPr>
                      <a:endParaRPr lang="en-US" sz="1100">
                        <a:latin typeface="Calibri"/>
                        <a:ea typeface="Times New Roman"/>
                      </a:endParaRPr>
                    </a:p>
                  </a:txBody>
                  <a:tcPr marL="68580" marR="68580" marT="0" marB="0" anchor="b">
                    <a:lnL>
                      <a:noFill/>
                    </a:lnL>
                    <a:lnR>
                      <a:noFill/>
                    </a:lnR>
                    <a:lnT>
                      <a:noFill/>
                    </a:lnT>
                    <a:lnB>
                      <a:noFill/>
                    </a:lnB>
                  </a:tcPr>
                </a:tc>
              </a:tr>
              <a:tr h="190500">
                <a:tc gridSpan="2">
                  <a:txBody>
                    <a:bodyPr/>
                    <a:lstStyle/>
                    <a:p>
                      <a:pPr>
                        <a:lnSpc>
                          <a:spcPct val="115000"/>
                        </a:lnSpc>
                        <a:spcAft>
                          <a:spcPts val="0"/>
                        </a:spcAft>
                      </a:pPr>
                      <a:endParaRPr lang="en-US" sz="1100" dirty="0">
                        <a:latin typeface="Calibri"/>
                        <a:ea typeface="Calibri"/>
                        <a:cs typeface="Times New Roman"/>
                      </a:endParaRPr>
                    </a:p>
                  </a:txBody>
                  <a:tcPr marL="68580" marR="68580" marT="0" marB="0" anchor="b">
                    <a:lnL>
                      <a:noFill/>
                    </a:lnL>
                    <a:lnR>
                      <a:noFill/>
                    </a:lnR>
                    <a:lnT>
                      <a:noFill/>
                    </a:lnT>
                    <a:lnB>
                      <a:noFill/>
                    </a:lnB>
                  </a:tcPr>
                </a:tc>
                <a:tc hMerge="1">
                  <a:txBody>
                    <a:bodyPr/>
                    <a:lstStyle/>
                    <a:p>
                      <a:endParaRPr lang="en-US"/>
                    </a:p>
                  </a:txBody>
                  <a:tcPr/>
                </a:tc>
              </a:tr>
            </a:tbl>
          </a:graphicData>
        </a:graphic>
      </p:graphicFrame>
      <p:sp>
        <p:nvSpPr>
          <p:cNvPr id="3" name="2 Esquina doblada"/>
          <p:cNvSpPr/>
          <p:nvPr/>
        </p:nvSpPr>
        <p:spPr>
          <a:xfrm>
            <a:off x="611560" y="1196752"/>
            <a:ext cx="4572000" cy="1250683"/>
          </a:xfrm>
          <a:prstGeom prst="foldedCorner">
            <a:avLst>
              <a:gd name="adj" fmla="val 27745"/>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a:spAutoFit/>
          </a:bodyPr>
          <a:lstStyle/>
          <a:p>
            <a:pPr>
              <a:lnSpc>
                <a:spcPct val="115000"/>
              </a:lnSpc>
              <a:spcAft>
                <a:spcPts val="0"/>
              </a:spcAft>
            </a:pPr>
            <a:r>
              <a:rPr lang="es-ES" dirty="0" smtClean="0">
                <a:solidFill>
                  <a:srgbClr val="000000"/>
                </a:solidFill>
                <a:ea typeface="Times New Roman"/>
                <a:cs typeface="Times New Roman"/>
              </a:rPr>
              <a:t>La actividad física en familia permite compartir y además mejorar el estado de salud de todos sus miembros.</a:t>
            </a:r>
            <a:endParaRPr lang="en-US" dirty="0">
              <a:ea typeface="Calibri"/>
              <a:cs typeface="Times New Roman"/>
            </a:endParaRPr>
          </a:p>
        </p:txBody>
      </p:sp>
      <p:sp>
        <p:nvSpPr>
          <p:cNvPr id="4" name="3 Esquina doblada"/>
          <p:cNvSpPr/>
          <p:nvPr/>
        </p:nvSpPr>
        <p:spPr>
          <a:xfrm>
            <a:off x="2627784" y="2852936"/>
            <a:ext cx="4680520" cy="1630847"/>
          </a:xfrm>
          <a:prstGeom prst="foldedCorner">
            <a:avLst>
              <a:gd name="adj" fmla="val 26012"/>
            </a:avLst>
          </a:prstGeom>
          <a:solidFill>
            <a:srgbClr val="C2E49C"/>
          </a:solidFill>
          <a:ln>
            <a:solidFill>
              <a:schemeClr val="accent3">
                <a:lumMod val="75000"/>
              </a:schemeClr>
            </a:solidFill>
          </a:ln>
        </p:spPr>
        <p:txBody>
          <a:bodyPr wrap="square">
            <a:spAutoFit/>
          </a:bodyPr>
          <a:lstStyle/>
          <a:p>
            <a:pPr>
              <a:lnSpc>
                <a:spcPct val="115000"/>
              </a:lnSpc>
              <a:spcAft>
                <a:spcPts val="0"/>
              </a:spcAft>
            </a:pPr>
            <a:r>
              <a:rPr lang="es-ES" dirty="0" smtClean="0">
                <a:solidFill>
                  <a:srgbClr val="000000"/>
                </a:solidFill>
                <a:ea typeface="Times New Roman"/>
                <a:cs typeface="Times New Roman"/>
              </a:rPr>
              <a:t>Lo que tu organismo necesita está muy relacionado con la  cantidad de actividad física  que realizas. </a:t>
            </a:r>
            <a:r>
              <a:rPr lang="en-US" dirty="0" smtClean="0">
                <a:solidFill>
                  <a:srgbClr val="000000"/>
                </a:solidFill>
                <a:ea typeface="Times New Roman"/>
                <a:cs typeface="Times New Roman"/>
              </a:rPr>
              <a:t>A mayor </a:t>
            </a:r>
            <a:r>
              <a:rPr lang="en-US" dirty="0" err="1" smtClean="0">
                <a:solidFill>
                  <a:srgbClr val="000000"/>
                </a:solidFill>
                <a:ea typeface="Times New Roman"/>
                <a:cs typeface="Times New Roman"/>
              </a:rPr>
              <a:t>actividad</a:t>
            </a:r>
            <a:r>
              <a:rPr lang="en-US" dirty="0" smtClean="0">
                <a:solidFill>
                  <a:srgbClr val="000000"/>
                </a:solidFill>
                <a:ea typeface="Times New Roman"/>
                <a:cs typeface="Times New Roman"/>
              </a:rPr>
              <a:t> </a:t>
            </a:r>
            <a:r>
              <a:rPr lang="en-US" dirty="0" err="1" smtClean="0">
                <a:solidFill>
                  <a:srgbClr val="000000"/>
                </a:solidFill>
                <a:ea typeface="Times New Roman"/>
                <a:cs typeface="Times New Roman"/>
              </a:rPr>
              <a:t>física</a:t>
            </a:r>
            <a:r>
              <a:rPr lang="en-US" dirty="0" smtClean="0">
                <a:solidFill>
                  <a:srgbClr val="000000"/>
                </a:solidFill>
                <a:ea typeface="Times New Roman"/>
                <a:cs typeface="Times New Roman"/>
              </a:rPr>
              <a:t>, mayor </a:t>
            </a:r>
            <a:r>
              <a:rPr lang="en-US" dirty="0" err="1" smtClean="0">
                <a:solidFill>
                  <a:srgbClr val="000000"/>
                </a:solidFill>
                <a:ea typeface="Times New Roman"/>
                <a:cs typeface="Times New Roman"/>
              </a:rPr>
              <a:t>gasto</a:t>
            </a:r>
            <a:r>
              <a:rPr lang="en-US" dirty="0" smtClean="0">
                <a:solidFill>
                  <a:srgbClr val="000000"/>
                </a:solidFill>
                <a:ea typeface="Times New Roman"/>
                <a:cs typeface="Times New Roman"/>
              </a:rPr>
              <a:t> </a:t>
            </a:r>
            <a:r>
              <a:rPr lang="en-US" dirty="0" err="1" smtClean="0">
                <a:solidFill>
                  <a:srgbClr val="000000"/>
                </a:solidFill>
                <a:ea typeface="Times New Roman"/>
                <a:cs typeface="Times New Roman"/>
              </a:rPr>
              <a:t>energético</a:t>
            </a:r>
            <a:r>
              <a:rPr lang="en-US" dirty="0" smtClean="0">
                <a:solidFill>
                  <a:srgbClr val="000000"/>
                </a:solidFill>
                <a:ea typeface="Times New Roman"/>
                <a:cs typeface="Times New Roman"/>
              </a:rPr>
              <a:t>.</a:t>
            </a:r>
            <a:endParaRPr lang="en-US" dirty="0">
              <a:ea typeface="Calibri"/>
              <a:cs typeface="Times New Roman"/>
            </a:endParaRPr>
          </a:p>
        </p:txBody>
      </p:sp>
      <p:sp>
        <p:nvSpPr>
          <p:cNvPr id="5" name="4 Esquina doblada"/>
          <p:cNvSpPr/>
          <p:nvPr/>
        </p:nvSpPr>
        <p:spPr>
          <a:xfrm>
            <a:off x="4355976" y="4941168"/>
            <a:ext cx="4572000" cy="1250683"/>
          </a:xfrm>
          <a:prstGeom prst="foldedCorner">
            <a:avLst>
              <a:gd name="adj" fmla="val 34391"/>
            </a:avLst>
          </a:prstGeom>
          <a:solidFill>
            <a:srgbClr val="AEE109"/>
          </a:solidFill>
          <a:ln>
            <a:solidFill>
              <a:schemeClr val="accent3">
                <a:lumMod val="75000"/>
              </a:schemeClr>
            </a:solidFill>
          </a:ln>
        </p:spPr>
        <p:txBody>
          <a:bodyPr>
            <a:spAutoFit/>
          </a:bodyPr>
          <a:lstStyle/>
          <a:p>
            <a:pPr>
              <a:lnSpc>
                <a:spcPct val="115000"/>
              </a:lnSpc>
              <a:spcAft>
                <a:spcPts val="0"/>
              </a:spcAft>
            </a:pPr>
            <a:r>
              <a:rPr lang="es-ES" dirty="0" smtClean="0">
                <a:solidFill>
                  <a:srgbClr val="000000"/>
                </a:solidFill>
                <a:ea typeface="Times New Roman"/>
                <a:cs typeface="Times New Roman"/>
              </a:rPr>
              <a:t>Recuerda que los comerciales están hechos para que te tientes y compres lo que ellos quieren. </a:t>
            </a:r>
            <a:endParaRPr lang="en-US" dirty="0">
              <a:ea typeface="Calibri"/>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Pentágono regular"/>
          <p:cNvSpPr/>
          <p:nvPr/>
        </p:nvSpPr>
        <p:spPr>
          <a:xfrm>
            <a:off x="2267744" y="1484784"/>
            <a:ext cx="4572000" cy="3720465"/>
          </a:xfrm>
          <a:prstGeom prst="pentagon">
            <a:avLst/>
          </a:prstGeom>
          <a:solidFill>
            <a:srgbClr val="FFFF99"/>
          </a:solidFill>
          <a:ln w="38100">
            <a:solidFill>
              <a:srgbClr val="FFC000"/>
            </a:solidFill>
            <a:prstDash val="lgDashDot"/>
          </a:ln>
        </p:spPr>
        <p:txBody>
          <a:bodyPr wrap="square">
            <a:spAutoFit/>
          </a:bodyPr>
          <a:lstStyle/>
          <a:p>
            <a:pPr algn="ctr"/>
            <a:r>
              <a:rPr lang="es-ES" dirty="0" smtClean="0"/>
              <a:t>El etiquetado nutricional de los alimentos te entrega información muy útil y segura, para ayudarte a seleccionar los alimentos.  En ella se encuentra la fecha de vencimiento, la proporción de nutrientes y el aporte calórico.</a:t>
            </a:r>
          </a:p>
          <a:p>
            <a:endParaRPr lang="en-US" dirty="0"/>
          </a:p>
        </p:txBody>
      </p:sp>
      <p:pic>
        <p:nvPicPr>
          <p:cNvPr id="3" name="2 Imagen" descr="niña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83568" y="1196752"/>
            <a:ext cx="1296144" cy="4024202"/>
          </a:xfrm>
          <a:prstGeom prst="rect">
            <a:avLst/>
          </a:prstGeom>
          <a:ln>
            <a:noFill/>
          </a:ln>
          <a:effectLst>
            <a:outerShdw sx="1000" sy="1000" algn="tl" rotWithShape="0">
              <a:srgbClr val="333333"/>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Pentágono regular"/>
          <p:cNvSpPr/>
          <p:nvPr/>
        </p:nvSpPr>
        <p:spPr>
          <a:xfrm>
            <a:off x="2051720" y="1340768"/>
            <a:ext cx="4572000" cy="3720465"/>
          </a:xfrm>
          <a:prstGeom prst="pentagon">
            <a:avLst/>
          </a:prstGeom>
          <a:solidFill>
            <a:srgbClr val="85DFFF"/>
          </a:solidFill>
          <a:ln w="38100">
            <a:solidFill>
              <a:srgbClr val="0070C0"/>
            </a:solidFill>
            <a:prstDash val="lgDashDot"/>
          </a:ln>
        </p:spPr>
        <p:txBody>
          <a:bodyPr wrap="square">
            <a:spAutoFit/>
          </a:bodyPr>
          <a:lstStyle/>
          <a:p>
            <a:pPr algn="ctr"/>
            <a:r>
              <a:rPr lang="es-ES" dirty="0" smtClean="0"/>
              <a:t>Existen muchas enfermedades que se producen por tener una mala alimentación.  Recuerda comer alimentos en buenas condiciones higiénicas y en las porciones adecuadas para tu edad y peso.</a:t>
            </a:r>
          </a:p>
          <a:p>
            <a:pPr algn="ctr"/>
            <a:endParaRPr lang="en-US" dirty="0"/>
          </a:p>
        </p:txBody>
      </p:sp>
      <p:pic>
        <p:nvPicPr>
          <p:cNvPr id="6" name="5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948264" y="1484784"/>
            <a:ext cx="1656184" cy="3783072"/>
          </a:xfrm>
          <a:prstGeom prst="rect">
            <a:avLst/>
          </a:prstGeom>
          <a:ln>
            <a:noFill/>
          </a:ln>
          <a:effectLst>
            <a:outerShdw sx="1000" sy="1000" algn="tl" rotWithShape="0">
              <a:srgbClr val="333333"/>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907704" y="2132856"/>
            <a:ext cx="4572000" cy="23083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3">
            <a:schemeClr val="lt1"/>
          </a:lnRef>
          <a:fillRef idx="1">
            <a:schemeClr val="accent3"/>
          </a:fillRef>
          <a:effectRef idx="1">
            <a:schemeClr val="accent3"/>
          </a:effectRef>
          <a:fontRef idx="minor">
            <a:schemeClr val="lt1"/>
          </a:fontRef>
        </p:style>
        <p:txBody>
          <a:bodyPr wrap="square">
            <a:spAutoFit/>
          </a:bodyPr>
          <a:lstStyle/>
          <a:p>
            <a:pPr algn="ctr"/>
            <a:endParaRPr lang="es-ES" dirty="0" smtClean="0">
              <a:solidFill>
                <a:schemeClr val="tx1"/>
              </a:solidFill>
            </a:endParaRPr>
          </a:p>
          <a:p>
            <a:pPr algn="ctr"/>
            <a:r>
              <a:rPr lang="es-ES" dirty="0" smtClean="0">
                <a:solidFill>
                  <a:schemeClr val="tx1"/>
                </a:solidFill>
              </a:rPr>
              <a:t>Muchos niños en Chile tienen un estado nutricional alterado. En la mayoría de los casos pesan más de que necesitan para su edad, estatura y sexo. Por lo que para mantenerte normal debes comer sano y ejercitarte diariamente.</a:t>
            </a:r>
          </a:p>
          <a:p>
            <a:pPr algn="ctr"/>
            <a:endParaRPr lang="en-US" dirty="0">
              <a:solidFill>
                <a:schemeClr val="tx1"/>
              </a:solidFill>
            </a:endParaRPr>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60232" y="1412776"/>
            <a:ext cx="2276475" cy="42386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Proceso alternativo"/>
          <p:cNvSpPr/>
          <p:nvPr/>
        </p:nvSpPr>
        <p:spPr>
          <a:xfrm>
            <a:off x="395536" y="3429000"/>
            <a:ext cx="7056784" cy="1464231"/>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r>
              <a:rPr lang="es-ES" sz="2000" dirty="0" smtClean="0"/>
              <a:t>Aprende y conoce lo que te aportan los alimentos. Te puedes informar  a través de distintas fuentes: leyendo las etiquetas de los productos, preguntando al profesor,  a un familiar, consultando en internet.</a:t>
            </a:r>
            <a:endParaRPr lang="es-ES" sz="2000" dirty="0"/>
          </a:p>
        </p:txBody>
      </p:sp>
      <p:sp>
        <p:nvSpPr>
          <p:cNvPr id="3" name="2 Proceso alternativo"/>
          <p:cNvSpPr/>
          <p:nvPr/>
        </p:nvSpPr>
        <p:spPr>
          <a:xfrm>
            <a:off x="395536" y="1772816"/>
            <a:ext cx="7056784" cy="1123712"/>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r>
              <a:rPr lang="es-ES" sz="2000" dirty="0" smtClean="0"/>
              <a:t>Averigua qué  alimentos son  mejores para tu salud y cuáles son los que te hacen daño.   Hay alimentos que son muy dañinos, como por ejemplo los que contienen mucha sal (sodio) o azúcar.</a:t>
            </a:r>
            <a:endParaRPr lang="es-ES" sz="2000" dirty="0"/>
          </a:p>
        </p:txBody>
      </p:sp>
      <p:pic>
        <p:nvPicPr>
          <p:cNvPr id="5" name="4 Imagen" descr="niña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7596336" y="1484784"/>
            <a:ext cx="1247775" cy="4124325"/>
          </a:xfrm>
          <a:prstGeom prst="rect">
            <a:avLst/>
          </a:prstGeom>
          <a:ln>
            <a:noFill/>
          </a:ln>
          <a:effectLst>
            <a:outerShdw sx="1000" sy="1000" algn="tl" rotWithShape="0">
              <a:srgbClr val="333333"/>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niño me kuido.JPG"/>
          <p:cNvPicPr>
            <a:picLocks noChangeAspect="1"/>
          </p:cNvPicPr>
          <p:nvPr/>
        </p:nvPicPr>
        <p:blipFill>
          <a:blip r:embed="rId2" cstate="print">
            <a:clrChange>
              <a:clrFrom>
                <a:srgbClr val="FFFFFF"/>
              </a:clrFrom>
              <a:clrTo>
                <a:srgbClr val="FFFFFF">
                  <a:alpha val="0"/>
                </a:srgbClr>
              </a:clrTo>
            </a:clrChange>
            <a:lum bright="1000"/>
          </a:blip>
          <a:stretch>
            <a:fillRect/>
          </a:stretch>
        </p:blipFill>
        <p:spPr>
          <a:xfrm>
            <a:off x="251520" y="1268760"/>
            <a:ext cx="1809750" cy="4133850"/>
          </a:xfrm>
          <a:prstGeom prst="rect">
            <a:avLst/>
          </a:prstGeom>
          <a:ln>
            <a:noFill/>
          </a:ln>
          <a:effectLst>
            <a:outerShdw sx="1000" sy="1000" algn="tl" rotWithShape="0">
              <a:srgbClr val="333333"/>
            </a:outerShdw>
          </a:effectLst>
        </p:spPr>
      </p:pic>
      <p:sp>
        <p:nvSpPr>
          <p:cNvPr id="4" name="3 Explosión 2"/>
          <p:cNvSpPr/>
          <p:nvPr/>
        </p:nvSpPr>
        <p:spPr>
          <a:xfrm>
            <a:off x="2033464" y="764704"/>
            <a:ext cx="7110536" cy="5188148"/>
          </a:xfrm>
          <a:prstGeom prst="irregularSeal2">
            <a:avLst/>
          </a:prstGeom>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s-CL" dirty="0" smtClean="0"/>
              <a:t>El consumo de proteínas puedes obtenerlo de alimentos que provienen de los animales como por ejemplo el huevo, carne, leche  o de alimentos que provienen de los  vegetales como los porotos, lentejas y garbanzos.</a:t>
            </a:r>
            <a:endParaRPr lang="es-C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3491880" y="1124744"/>
            <a:ext cx="1986027" cy="4536504"/>
          </a:xfrm>
          <a:prstGeom prst="rect">
            <a:avLst/>
          </a:prstGeom>
          <a:ln>
            <a:noFill/>
          </a:ln>
          <a:effectLst>
            <a:outerShdw sx="1000" sy="1000" algn="tl" rotWithShape="0">
              <a:srgbClr val="333333"/>
            </a:outerShdw>
          </a:effectLst>
        </p:spPr>
      </p:pic>
      <p:sp>
        <p:nvSpPr>
          <p:cNvPr id="3" name="2 Elipse"/>
          <p:cNvSpPr/>
          <p:nvPr/>
        </p:nvSpPr>
        <p:spPr>
          <a:xfrm>
            <a:off x="323528" y="2060848"/>
            <a:ext cx="3240360" cy="2856428"/>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s-ES" dirty="0" smtClean="0">
                <a:solidFill>
                  <a:srgbClr val="002060"/>
                </a:solidFill>
              </a:rPr>
              <a:t>Las proteínas cumplen importantes funciones vitales en nuestro organismo (ayudan en el crecimiento y en las defensas contra infecciones). </a:t>
            </a:r>
            <a:endParaRPr lang="en-US" dirty="0">
              <a:solidFill>
                <a:srgbClr val="002060"/>
              </a:solidFill>
            </a:endParaRPr>
          </a:p>
        </p:txBody>
      </p:sp>
      <p:sp>
        <p:nvSpPr>
          <p:cNvPr id="4" name="3 Elipse"/>
          <p:cNvSpPr/>
          <p:nvPr/>
        </p:nvSpPr>
        <p:spPr>
          <a:xfrm>
            <a:off x="5436096" y="2132856"/>
            <a:ext cx="3419872" cy="2856428"/>
          </a:xfrm>
          <a:prstGeom prst="ellipse">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s-ES" dirty="0" smtClean="0">
                <a:solidFill>
                  <a:srgbClr val="002060"/>
                </a:solidFill>
              </a:rPr>
              <a:t>Para un adecuado desarrollo y crecimiento es necesario consumir entre 4 a 6  porciones al día de alimentos que contengan proteínas.</a:t>
            </a:r>
            <a:endParaRPr lang="en-US"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niña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179512" y="836712"/>
            <a:ext cx="1590828" cy="5258233"/>
          </a:xfrm>
          <a:prstGeom prst="rect">
            <a:avLst/>
          </a:prstGeom>
          <a:ln>
            <a:noFill/>
          </a:ln>
          <a:effectLst>
            <a:outerShdw sx="1000" sy="1000" algn="tl" rotWithShape="0">
              <a:srgbClr val="333333"/>
            </a:outerShdw>
          </a:effectLst>
        </p:spPr>
      </p:pic>
      <p:sp>
        <p:nvSpPr>
          <p:cNvPr id="3" name="2 Pergamino horizontal"/>
          <p:cNvSpPr/>
          <p:nvPr/>
        </p:nvSpPr>
        <p:spPr>
          <a:xfrm>
            <a:off x="1907704" y="1700808"/>
            <a:ext cx="6336704" cy="858857"/>
          </a:xfrm>
          <a:prstGeom prst="horizontalScroll">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ES" dirty="0" smtClean="0"/>
              <a:t>Es importante consumir alimentos con proteínas y variarlos durante la semana. </a:t>
            </a:r>
            <a:endParaRPr lang="en-US" dirty="0"/>
          </a:p>
        </p:txBody>
      </p:sp>
      <p:sp>
        <p:nvSpPr>
          <p:cNvPr id="4" name="3 Pergamino horizontal"/>
          <p:cNvSpPr/>
          <p:nvPr/>
        </p:nvSpPr>
        <p:spPr>
          <a:xfrm>
            <a:off x="1907704" y="3140968"/>
            <a:ext cx="6408712" cy="1595021"/>
          </a:xfrm>
          <a:prstGeom prst="horizontalScroll">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s-ES" dirty="0" smtClean="0"/>
              <a:t>Recuerda consumir hidratos de carbono porque proporcionan energía, pero los que contienen azúcar son más dañinos y engordan. Para evitar engordar es muy bueno evitar su consumo exagerado.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niña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3563888" y="1052736"/>
            <a:ext cx="1368152" cy="4522212"/>
          </a:xfrm>
          <a:prstGeom prst="rect">
            <a:avLst/>
          </a:prstGeom>
          <a:ln>
            <a:noFill/>
          </a:ln>
          <a:effectLst>
            <a:outerShdw sx="1000" sy="1000" algn="tl" rotWithShape="0">
              <a:srgbClr val="333333"/>
            </a:outerShdw>
          </a:effectLst>
        </p:spPr>
      </p:pic>
      <p:sp>
        <p:nvSpPr>
          <p:cNvPr id="3" name="2 Llamada de nube"/>
          <p:cNvSpPr/>
          <p:nvPr/>
        </p:nvSpPr>
        <p:spPr>
          <a:xfrm>
            <a:off x="179512" y="764704"/>
            <a:ext cx="2952328" cy="2248853"/>
          </a:xfrm>
          <a:prstGeom prst="cloudCallout">
            <a:avLst>
              <a:gd name="adj1" fmla="val 77743"/>
              <a:gd name="adj2" fmla="val 4085"/>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dirty="0" smtClean="0"/>
              <a:t>El consumo de frutas es muy bueno para la salud, te aportan vitaminas y fibra. </a:t>
            </a:r>
            <a:endParaRPr lang="en-US" dirty="0"/>
          </a:p>
        </p:txBody>
      </p:sp>
      <p:sp>
        <p:nvSpPr>
          <p:cNvPr id="5" name="4 Llamada de nube"/>
          <p:cNvSpPr/>
          <p:nvPr/>
        </p:nvSpPr>
        <p:spPr>
          <a:xfrm>
            <a:off x="5508104" y="980728"/>
            <a:ext cx="3312368" cy="2248853"/>
          </a:xfrm>
          <a:prstGeom prst="cloudCallout">
            <a:avLst>
              <a:gd name="adj1" fmla="val -76045"/>
              <a:gd name="adj2" fmla="val 278"/>
            </a:avLst>
          </a:prstGeom>
          <a:solidFill>
            <a:srgbClr val="FF66FF"/>
          </a:solidFill>
          <a:ln>
            <a:solidFill>
              <a:schemeClr val="accent1"/>
            </a:solidFill>
          </a:ln>
          <a:effectLst>
            <a:outerShdw blurRad="44450" dist="27940" dir="5400000" algn="ctr">
              <a:srgbClr val="000000">
                <a:alpha val="32000"/>
              </a:srgbClr>
            </a:outerShd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s-ES" dirty="0" smtClean="0"/>
              <a:t>El agua es la mejor de las bebidas.  Te hidrata, quita la sed y no te hace engordar.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niño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7092280" y="1268760"/>
            <a:ext cx="1809750" cy="4133850"/>
          </a:xfrm>
          <a:prstGeom prst="rect">
            <a:avLst/>
          </a:prstGeom>
        </p:spPr>
      </p:pic>
      <p:sp>
        <p:nvSpPr>
          <p:cNvPr id="3" name="2 Pentágono"/>
          <p:cNvSpPr/>
          <p:nvPr/>
        </p:nvSpPr>
        <p:spPr>
          <a:xfrm>
            <a:off x="1043608" y="1628800"/>
            <a:ext cx="4896544" cy="1477328"/>
          </a:xfrm>
          <a:prstGeom prst="homePlate">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ES" dirty="0" smtClean="0"/>
              <a:t>La sal es un mineral que si se consume en exceso puede ser dañino para tu salud.  La  disminución de sal, además de beneficiar la salud,  te ayuda a sentir mejor el gusto de cada alimento.</a:t>
            </a:r>
            <a:endParaRPr lang="en-US" dirty="0"/>
          </a:p>
        </p:txBody>
      </p:sp>
      <p:sp>
        <p:nvSpPr>
          <p:cNvPr id="4" name="3 Pentágono"/>
          <p:cNvSpPr/>
          <p:nvPr/>
        </p:nvSpPr>
        <p:spPr>
          <a:xfrm>
            <a:off x="1043608" y="3789040"/>
            <a:ext cx="4572000" cy="923330"/>
          </a:xfrm>
          <a:prstGeom prst="homePlate">
            <a:avLst/>
          </a:prstGeom>
        </p:spPr>
        <p:style>
          <a:lnRef idx="0">
            <a:schemeClr val="accent5"/>
          </a:lnRef>
          <a:fillRef idx="3">
            <a:schemeClr val="accent5"/>
          </a:fillRef>
          <a:effectRef idx="3">
            <a:schemeClr val="accent5"/>
          </a:effectRef>
          <a:fontRef idx="minor">
            <a:schemeClr val="lt1"/>
          </a:fontRef>
        </p:style>
        <p:txBody>
          <a:bodyPr>
            <a:spAutoFit/>
          </a:bodyPr>
          <a:lstStyle/>
          <a:p>
            <a:r>
              <a:rPr lang="es-ES" dirty="0" smtClean="0"/>
              <a:t>El consumo diario de verduras (2 porciones) y frutas (3 porciones) protege tu salud y te ayuda a mantener tu peso normal.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Llamada rectangular redondeada"/>
          <p:cNvSpPr/>
          <p:nvPr/>
        </p:nvSpPr>
        <p:spPr>
          <a:xfrm>
            <a:off x="4103440" y="4293096"/>
            <a:ext cx="5040560" cy="1328023"/>
          </a:xfrm>
          <a:prstGeom prst="wedgeRoundRectCallout">
            <a:avLst>
              <a:gd name="adj1" fmla="val -2692"/>
              <a:gd name="adj2" fmla="val -74165"/>
              <a:gd name="adj3" fmla="val 16667"/>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s-ES" dirty="0" smtClean="0">
                <a:solidFill>
                  <a:schemeClr val="tx1"/>
                </a:solidFill>
              </a:rPr>
              <a:t>Una dieta es  saludable cuando los alimentos que tú eliges, te aportan todas las sustancias nutritivas que tu organismo necesita de acuerdo a tu edad y a la actividad que realizas.</a:t>
            </a:r>
            <a:endParaRPr lang="en-US" dirty="0">
              <a:solidFill>
                <a:schemeClr val="tx1"/>
              </a:solidFill>
            </a:endParaRPr>
          </a:p>
        </p:txBody>
      </p:sp>
      <p:sp>
        <p:nvSpPr>
          <p:cNvPr id="3" name="2 Llamada rectangular redondeada"/>
          <p:cNvSpPr/>
          <p:nvPr/>
        </p:nvSpPr>
        <p:spPr>
          <a:xfrm>
            <a:off x="323528" y="908720"/>
            <a:ext cx="4572000" cy="1940957"/>
          </a:xfrm>
          <a:prstGeom prst="wedgeRoundRectCallout">
            <a:avLst>
              <a:gd name="adj1" fmla="val -2348"/>
              <a:gd name="adj2" fmla="val 63928"/>
              <a:gd name="adj3" fmla="val 16667"/>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a:spAutoFit/>
          </a:bodyPr>
          <a:lstStyle/>
          <a:p>
            <a:r>
              <a:rPr lang="es-ES" dirty="0" smtClean="0"/>
              <a:t>Si tu estado nutritivo es normal  el consumo ocasional de comida chatarra no es dañino, pero nunca este tipo de comida puede ser parte de tu alimentación habitual. Recuerda que este tipo de comida contiene mucha grasa y sal.</a:t>
            </a:r>
            <a:endParaRPr lang="en-US" dirty="0"/>
          </a:p>
        </p:txBody>
      </p:sp>
      <p:pic>
        <p:nvPicPr>
          <p:cNvPr id="4" name="3 Imagen" descr="niña me kuido.JPG"/>
          <p:cNvPicPr>
            <a:picLocks noChangeAspect="1"/>
          </p:cNvPicPr>
          <p:nvPr/>
        </p:nvPicPr>
        <p:blipFill>
          <a:blip r:embed="rId2" cstate="print">
            <a:clrChange>
              <a:clrFrom>
                <a:srgbClr val="FFFFFF"/>
              </a:clrFrom>
              <a:clrTo>
                <a:srgbClr val="FFFFFF">
                  <a:alpha val="0"/>
                </a:srgbClr>
              </a:clrTo>
            </a:clrChange>
          </a:blip>
          <a:stretch>
            <a:fillRect/>
          </a:stretch>
        </p:blipFill>
        <p:spPr>
          <a:xfrm>
            <a:off x="2771800" y="2780928"/>
            <a:ext cx="1008112" cy="3332156"/>
          </a:xfrm>
          <a:prstGeom prst="rect">
            <a:avLst/>
          </a:prstGeom>
          <a:ln>
            <a:noFill/>
          </a:ln>
          <a:effectLst>
            <a:outerShdw sx="1000" sy="1000" algn="tl" rotWithShape="0">
              <a:srgbClr val="333333"/>
            </a:outerShdw>
          </a:effectLst>
        </p:spPr>
      </p:pic>
      <p:pic>
        <p:nvPicPr>
          <p:cNvPr id="5" name="4 Imagen" descr="niño me kuido.JPG"/>
          <p:cNvPicPr>
            <a:picLocks noChangeAspect="1"/>
          </p:cNvPicPr>
          <p:nvPr/>
        </p:nvPicPr>
        <p:blipFill>
          <a:blip r:embed="rId3" cstate="print">
            <a:clrChange>
              <a:clrFrom>
                <a:srgbClr val="FFFFFF"/>
              </a:clrFrom>
              <a:clrTo>
                <a:srgbClr val="FFFFFF">
                  <a:alpha val="0"/>
                </a:srgbClr>
              </a:clrTo>
            </a:clrChange>
          </a:blip>
          <a:stretch>
            <a:fillRect/>
          </a:stretch>
        </p:blipFill>
        <p:spPr>
          <a:xfrm>
            <a:off x="7164288" y="1484784"/>
            <a:ext cx="1242314" cy="2837706"/>
          </a:xfrm>
          <a:prstGeom prst="rect">
            <a:avLst/>
          </a:prstGeom>
          <a:ln>
            <a:noFill/>
          </a:ln>
          <a:effectLst>
            <a:outerShdw sx="1000" sy="1000" algn="tl" rotWithShape="0">
              <a:srgbClr val="333333"/>
            </a:outerShdw>
          </a:effec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TotalTime>
  <Words>1154</Words>
  <Application>Microsoft Office PowerPoint</Application>
  <PresentationFormat>Presentación en pantalla (4:3)</PresentationFormat>
  <Paragraphs>59</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vector>
  </TitlesOfParts>
  <Company>UC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Para que tengas presente:   LO QUE ES NECESARIO QUE RECUERDES PARA  </dc:title>
  <dc:creator>Escuela de Enfermría</dc:creator>
  <cp:lastModifiedBy>Escuela de Enfermría</cp:lastModifiedBy>
  <cp:revision>51</cp:revision>
  <dcterms:created xsi:type="dcterms:W3CDTF">2011-06-07T18:16:51Z</dcterms:created>
  <dcterms:modified xsi:type="dcterms:W3CDTF">2012-12-12T18:43:48Z</dcterms:modified>
</cp:coreProperties>
</file>