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86" r:id="rId3"/>
    <p:sldId id="287" r:id="rId4"/>
    <p:sldId id="288" r:id="rId5"/>
    <p:sldId id="289" r:id="rId6"/>
    <p:sldId id="297" r:id="rId7"/>
    <p:sldId id="290" r:id="rId8"/>
    <p:sldId id="291" r:id="rId9"/>
    <p:sldId id="293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62D0"/>
    <a:srgbClr val="85DFFF"/>
    <a:srgbClr val="FFFFCC"/>
    <a:srgbClr val="E2C5FF"/>
    <a:srgbClr val="FF99FF"/>
    <a:srgbClr val="800080"/>
    <a:srgbClr val="009999"/>
    <a:srgbClr val="003366"/>
    <a:srgbClr val="E0C1FF"/>
    <a:srgbClr val="CC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98" autoAdjust="0"/>
  </p:normalViewPr>
  <p:slideViewPr>
    <p:cSldViewPr>
      <p:cViewPr varScale="1">
        <p:scale>
          <a:sx n="65" d="100"/>
          <a:sy n="65" d="100"/>
        </p:scale>
        <p:origin x="-5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1C0B-5FD4-4D88-A812-1B82E7CC8852}" type="datetimeFigureOut">
              <a:rPr lang="es-ES" smtClean="0"/>
              <a:pPr/>
              <a:t>12/12/2012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79B8-E898-4FE0-917C-8E929E4E8E9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1C0B-5FD4-4D88-A812-1B82E7CC8852}" type="datetimeFigureOut">
              <a:rPr lang="es-ES" smtClean="0"/>
              <a:pPr/>
              <a:t>12/12/2012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79B8-E898-4FE0-917C-8E929E4E8E9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1C0B-5FD4-4D88-A812-1B82E7CC8852}" type="datetimeFigureOut">
              <a:rPr lang="es-ES" smtClean="0"/>
              <a:pPr/>
              <a:t>12/12/2012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79B8-E898-4FE0-917C-8E929E4E8E9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1C0B-5FD4-4D88-A812-1B82E7CC8852}" type="datetimeFigureOut">
              <a:rPr lang="es-ES" smtClean="0"/>
              <a:pPr/>
              <a:t>12/12/2012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79B8-E898-4FE0-917C-8E929E4E8E9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1C0B-5FD4-4D88-A812-1B82E7CC8852}" type="datetimeFigureOut">
              <a:rPr lang="es-ES" smtClean="0"/>
              <a:pPr/>
              <a:t>12/12/2012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79B8-E898-4FE0-917C-8E929E4E8E9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1C0B-5FD4-4D88-A812-1B82E7CC8852}" type="datetimeFigureOut">
              <a:rPr lang="es-ES" smtClean="0"/>
              <a:pPr/>
              <a:t>12/12/2012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79B8-E898-4FE0-917C-8E929E4E8E9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1C0B-5FD4-4D88-A812-1B82E7CC8852}" type="datetimeFigureOut">
              <a:rPr lang="es-ES" smtClean="0"/>
              <a:pPr/>
              <a:t>12/12/2012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79B8-E898-4FE0-917C-8E929E4E8E9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1C0B-5FD4-4D88-A812-1B82E7CC8852}" type="datetimeFigureOut">
              <a:rPr lang="es-ES" smtClean="0"/>
              <a:pPr/>
              <a:t>12/12/2012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79B8-E898-4FE0-917C-8E929E4E8E9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1C0B-5FD4-4D88-A812-1B82E7CC8852}" type="datetimeFigureOut">
              <a:rPr lang="es-ES" smtClean="0"/>
              <a:pPr/>
              <a:t>12/12/2012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79B8-E898-4FE0-917C-8E929E4E8E9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1C0B-5FD4-4D88-A812-1B82E7CC8852}" type="datetimeFigureOut">
              <a:rPr lang="es-ES" smtClean="0"/>
              <a:pPr/>
              <a:t>12/12/2012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79B8-E898-4FE0-917C-8E929E4E8E9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1C0B-5FD4-4D88-A812-1B82E7CC8852}" type="datetimeFigureOut">
              <a:rPr lang="es-ES" smtClean="0"/>
              <a:pPr/>
              <a:t>12/12/2012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79B8-E898-4FE0-917C-8E929E4E8E9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1C0B-5FD4-4D88-A812-1B82E7CC8852}" type="datetimeFigureOut">
              <a:rPr lang="es-ES" smtClean="0"/>
              <a:pPr/>
              <a:t>12/12/2012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E79B8-E898-4FE0-917C-8E929E4E8E9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1979712" y="2564904"/>
            <a:ext cx="5073825" cy="44267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b"/>
            <a:r>
              <a:rPr lang="es-ES" sz="2000" b="1" dirty="0" smtClean="0">
                <a:solidFill>
                  <a:srgbClr val="000000"/>
                </a:solidFill>
              </a:rPr>
              <a:t>LO QUE ES NECESARIO QUE  RECUERDES PARA</a:t>
            </a:r>
            <a:endParaRPr lang="es-ES" sz="2000" b="1" dirty="0">
              <a:solidFill>
                <a:srgbClr val="00000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2123728" y="4149080"/>
            <a:ext cx="4572000" cy="78319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"/>
            <a:r>
              <a:rPr lang="es-ES" sz="2000" dirty="0" smtClean="0">
                <a:solidFill>
                  <a:srgbClr val="000000"/>
                </a:solidFill>
              </a:rPr>
              <a:t>Realizar acciones concretas en relación al cuidado de tu alimentación y nutrición.</a:t>
            </a:r>
            <a:endParaRPr lang="es-ES" sz="2000" dirty="0">
              <a:solidFill>
                <a:srgbClr val="000000"/>
              </a:solidFill>
            </a:endParaRPr>
          </a:p>
        </p:txBody>
      </p:sp>
      <p:pic>
        <p:nvPicPr>
          <p:cNvPr id="5" name="4 Imagen" descr="niña me kuid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1340768"/>
            <a:ext cx="1296144" cy="4024202"/>
          </a:xfrm>
          <a:prstGeom prst="rect">
            <a:avLst/>
          </a:prstGeom>
          <a:ln>
            <a:noFill/>
          </a:ln>
          <a:effectLst>
            <a:outerShdw sx="1000" sy="1000" algn="tl" rotWithShape="0">
              <a:srgbClr val="333333"/>
            </a:outerShdw>
          </a:effectLst>
        </p:spPr>
      </p:pic>
      <p:pic>
        <p:nvPicPr>
          <p:cNvPr id="6" name="5 Imagen" descr="niño me kuido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36296" y="1340768"/>
            <a:ext cx="1656184" cy="3783072"/>
          </a:xfrm>
          <a:prstGeom prst="rect">
            <a:avLst/>
          </a:prstGeom>
          <a:ln>
            <a:noFill/>
          </a:ln>
          <a:effectLst>
            <a:outerShdw sx="1000" sy="1000" algn="tl" rotWithShape="0">
              <a:srgbClr val="333333"/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niño me kuid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1880" y="2708920"/>
            <a:ext cx="1656184" cy="3783072"/>
          </a:xfrm>
          <a:prstGeom prst="rect">
            <a:avLst/>
          </a:prstGeom>
          <a:ln>
            <a:noFill/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2" name="1 Marco"/>
          <p:cNvSpPr/>
          <p:nvPr/>
        </p:nvSpPr>
        <p:spPr>
          <a:xfrm>
            <a:off x="179512" y="2132856"/>
            <a:ext cx="3096344" cy="1595021"/>
          </a:xfrm>
          <a:prstGeom prst="fram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"/>
            <a:r>
              <a:rPr lang="es-ES" dirty="0" smtClean="0">
                <a:solidFill>
                  <a:srgbClr val="000000"/>
                </a:solidFill>
              </a:rPr>
              <a:t>Busca en internet o en algún libro las funciones de las proteínas.  Coméntalo con tu familia.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2 Marco"/>
          <p:cNvSpPr/>
          <p:nvPr/>
        </p:nvSpPr>
        <p:spPr>
          <a:xfrm>
            <a:off x="5364088" y="3140968"/>
            <a:ext cx="3600400" cy="2331184"/>
          </a:xfrm>
          <a:prstGeom prst="frame">
            <a:avLst>
              <a:gd name="adj1" fmla="val 11887"/>
            </a:avLst>
          </a:prstGeom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"/>
            <a:r>
              <a:rPr lang="es-ES" dirty="0" smtClean="0">
                <a:solidFill>
                  <a:srgbClr val="000000"/>
                </a:solidFill>
              </a:rPr>
              <a:t>De los alimentos que consumes a diario, identifica todos los que contengan proteínas y separa aquellos que son de origen animal de los de origen vegetal. </a:t>
            </a:r>
            <a:endParaRPr lang="es-E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niña me kuid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0232" y="1124744"/>
            <a:ext cx="1368152" cy="45222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Almacenamiento de acceso directo"/>
          <p:cNvSpPr/>
          <p:nvPr/>
        </p:nvSpPr>
        <p:spPr>
          <a:xfrm>
            <a:off x="323528" y="1412776"/>
            <a:ext cx="4968552" cy="1477328"/>
          </a:xfrm>
          <a:prstGeom prst="flowChartMagneticDrum">
            <a:avLst/>
          </a:prstGeom>
          <a:solidFill>
            <a:srgbClr val="E2C5FF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"/>
            <a:r>
              <a:rPr lang="es-ES" dirty="0" smtClean="0">
                <a:solidFill>
                  <a:srgbClr val="000000"/>
                </a:solidFill>
              </a:rPr>
              <a:t>Investiga qué vitaminas tiene la manzana y el tomate.  Es importante que sepas para qué sirven.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2 Almacenamiento de acceso directo"/>
          <p:cNvSpPr/>
          <p:nvPr/>
        </p:nvSpPr>
        <p:spPr>
          <a:xfrm>
            <a:off x="323528" y="3356992"/>
            <a:ext cx="4932040" cy="1477328"/>
          </a:xfrm>
          <a:prstGeom prst="flowChartMagneticDrum">
            <a:avLst/>
          </a:prstGeom>
          <a:solidFill>
            <a:srgbClr val="FFFFCC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"/>
            <a:r>
              <a:rPr lang="es-ES" dirty="0" smtClean="0">
                <a:solidFill>
                  <a:srgbClr val="000000"/>
                </a:solidFill>
              </a:rPr>
              <a:t>Comenta con tu familia lo que te puede pasar si consumes carbohidratos en forma exagerada. </a:t>
            </a:r>
          </a:p>
          <a:p>
            <a:pPr algn="ctr" fontAlgn="b"/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3 Almacenamiento de acceso directo"/>
          <p:cNvSpPr/>
          <p:nvPr/>
        </p:nvSpPr>
        <p:spPr>
          <a:xfrm>
            <a:off x="251520" y="5157192"/>
            <a:ext cx="4896544" cy="1477328"/>
          </a:xfrm>
          <a:prstGeom prst="flowChartMagneticDrum">
            <a:avLst/>
          </a:prstGeom>
          <a:solidFill>
            <a:srgbClr val="85DFFF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Comenta con tus compañeros cuáles son tus 3 alimentos favoritos y qué nutrientes te aportan.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Pergamino horizontal"/>
          <p:cNvSpPr/>
          <p:nvPr/>
        </p:nvSpPr>
        <p:spPr>
          <a:xfrm>
            <a:off x="539552" y="1772816"/>
            <a:ext cx="4572000" cy="1595021"/>
          </a:xfrm>
          <a:prstGeom prst="horizontalScroll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16200000" scaled="0"/>
          </a:gradFill>
          <a:ln>
            <a:solidFill>
              <a:srgbClr val="7030A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s-ES" dirty="0" smtClean="0">
                <a:solidFill>
                  <a:schemeClr val="tx1"/>
                </a:solidFill>
              </a:rPr>
              <a:t>Averigua que alimentos son ricos en fierro, estos te ayudarán a que tu sangre transporte oxigeno y nutrientes a todo tu cuerpo.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2 Pergamino horizontal"/>
          <p:cNvSpPr/>
          <p:nvPr/>
        </p:nvSpPr>
        <p:spPr>
          <a:xfrm>
            <a:off x="3203848" y="3861048"/>
            <a:ext cx="3672408" cy="858857"/>
          </a:xfrm>
          <a:prstGeom prst="horizontalScroll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16200000" scaled="0"/>
          </a:gradFill>
          <a:ln>
            <a:solidFill>
              <a:srgbClr val="7030A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s-ES" dirty="0" smtClean="0">
                <a:solidFill>
                  <a:schemeClr val="tx1"/>
                </a:solidFill>
              </a:rPr>
              <a:t>Recuerda comer  3 porciones de fruta al día.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4" name="3 Imagen" descr="niño me kuid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7816" y="1772816"/>
            <a:ext cx="1656184" cy="3783072"/>
          </a:xfrm>
          <a:prstGeom prst="rect">
            <a:avLst/>
          </a:prstGeom>
          <a:ln>
            <a:noFill/>
          </a:ln>
          <a:effectLst>
            <a:outerShdw sx="1000" sy="1000" algn="tl" rotWithShape="0">
              <a:srgbClr val="333333"/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niña me kuid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39952" y="1052736"/>
            <a:ext cx="1368152" cy="45222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Heptágono"/>
          <p:cNvSpPr/>
          <p:nvPr/>
        </p:nvSpPr>
        <p:spPr>
          <a:xfrm>
            <a:off x="5633864" y="2242984"/>
            <a:ext cx="3510136" cy="1978104"/>
          </a:xfrm>
          <a:prstGeom prst="hep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"/>
            <a:r>
              <a:rPr lang="es-ES" dirty="0" smtClean="0">
                <a:solidFill>
                  <a:srgbClr val="000000"/>
                </a:solidFill>
              </a:rPr>
              <a:t>Investiga si tu peso es el adecuado para tu edad, estatura y  género</a:t>
            </a:r>
          </a:p>
          <a:p>
            <a:pPr algn="ctr" fontAlgn="b"/>
            <a:r>
              <a:rPr lang="es-ES" dirty="0" smtClean="0">
                <a:solidFill>
                  <a:srgbClr val="000000"/>
                </a:solidFill>
              </a:rPr>
              <a:t> (niño o niña).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2" name="1 Heptágono"/>
          <p:cNvSpPr/>
          <p:nvPr/>
        </p:nvSpPr>
        <p:spPr>
          <a:xfrm>
            <a:off x="323528" y="2276872"/>
            <a:ext cx="3096344" cy="1978104"/>
          </a:xfrm>
          <a:prstGeom prst="hep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"/>
            <a:endParaRPr lang="es-ES" dirty="0" smtClean="0">
              <a:solidFill>
                <a:srgbClr val="000000"/>
              </a:solidFill>
            </a:endParaRPr>
          </a:p>
          <a:p>
            <a:pPr algn="ctr" fontAlgn="b"/>
            <a:r>
              <a:rPr lang="es-ES" dirty="0" smtClean="0">
                <a:solidFill>
                  <a:srgbClr val="000000"/>
                </a:solidFill>
              </a:rPr>
              <a:t>Es necesario que tu dieta  sea muy variada todos los días.</a:t>
            </a:r>
            <a:endParaRPr lang="es-E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Heptágono"/>
          <p:cNvSpPr/>
          <p:nvPr/>
        </p:nvSpPr>
        <p:spPr>
          <a:xfrm>
            <a:off x="827584" y="2204864"/>
            <a:ext cx="4572000" cy="2434590"/>
          </a:xfrm>
          <a:prstGeom prst="hep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b"/>
            <a:r>
              <a:rPr lang="es-ES" dirty="0" smtClean="0">
                <a:solidFill>
                  <a:srgbClr val="000000"/>
                </a:solidFill>
              </a:rPr>
              <a:t>Recuerda mirar la etiqueta nutricional que traen todos los alimentos, así aprenderás a tomar buenas decisiones en tu alimentación.</a:t>
            </a:r>
            <a:endParaRPr lang="es-ES" dirty="0">
              <a:solidFill>
                <a:srgbClr val="000000"/>
              </a:solidFill>
            </a:endParaRPr>
          </a:p>
        </p:txBody>
      </p:sp>
      <p:pic>
        <p:nvPicPr>
          <p:cNvPr id="4" name="3 Imagen" descr="niña me kuido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2200" y="1196752"/>
            <a:ext cx="1368152" cy="452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inta hacia abajo"/>
          <p:cNvSpPr/>
          <p:nvPr/>
        </p:nvSpPr>
        <p:spPr>
          <a:xfrm>
            <a:off x="1979712" y="2060848"/>
            <a:ext cx="5670376" cy="2093655"/>
          </a:xfrm>
          <a:prstGeom prst="ribbon">
            <a:avLst/>
          </a:prstGeom>
          <a:gradFill>
            <a:gsLst>
              <a:gs pos="0">
                <a:srgbClr val="A162D0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16200000" scaled="0"/>
          </a:gradFill>
          <a:ln>
            <a:solidFill>
              <a:srgbClr val="7030A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"/>
            <a:r>
              <a:rPr lang="es-ES" dirty="0" smtClean="0">
                <a:solidFill>
                  <a:srgbClr val="000000"/>
                </a:solidFill>
              </a:rPr>
              <a:t>Selecciona uno de los alimentos que hayas traído para la colación y mírale la etiqueta nutricional para averiguar que nutrientes contiene.</a:t>
            </a:r>
            <a:endParaRPr lang="es-E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Estrella de 5 puntas"/>
          <p:cNvSpPr/>
          <p:nvPr/>
        </p:nvSpPr>
        <p:spPr>
          <a:xfrm>
            <a:off x="4139952" y="3717032"/>
            <a:ext cx="3816424" cy="2602647"/>
          </a:xfrm>
          <a:prstGeom prst="star5">
            <a:avLst>
              <a:gd name="adj" fmla="val 33541"/>
              <a:gd name="hf" fmla="val 105146"/>
              <a:gd name="vf" fmla="val 110557"/>
            </a:avLst>
          </a:prstGeom>
          <a:solidFill>
            <a:srgbClr val="E2C5FF"/>
          </a:solidFill>
          <a:ln w="28575">
            <a:solidFill>
              <a:srgbClr val="7030A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algn="ctr" fontAlgn="b"/>
            <a:r>
              <a:rPr lang="es-ES" dirty="0" smtClean="0">
                <a:solidFill>
                  <a:srgbClr val="000000"/>
                </a:solidFill>
              </a:rPr>
              <a:t>Consumir dulces todos los días puede hacer que subas mucho de peso. </a:t>
            </a:r>
          </a:p>
          <a:p>
            <a:pPr algn="ctr" fontAlgn="b"/>
            <a:r>
              <a:rPr lang="es-ES" dirty="0" smtClean="0">
                <a:solidFill>
                  <a:srgbClr val="000000"/>
                </a:solidFill>
              </a:rPr>
              <a:t>Su consumo exagerado es dañino para tus dientes.  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3 Nube"/>
          <p:cNvSpPr/>
          <p:nvPr/>
        </p:nvSpPr>
        <p:spPr>
          <a:xfrm>
            <a:off x="1475656" y="1124744"/>
            <a:ext cx="4032448" cy="2248853"/>
          </a:xfrm>
          <a:prstGeom prst="cloud">
            <a:avLst/>
          </a:prstGeom>
          <a:solidFill>
            <a:srgbClr val="FF99FF"/>
          </a:solidFill>
          <a:ln w="28575">
            <a:solidFill>
              <a:srgbClr val="A162D0"/>
            </a:solidFill>
          </a:ln>
        </p:spPr>
        <p:txBody>
          <a:bodyPr wrap="square">
            <a:spAutoFit/>
          </a:bodyPr>
          <a:lstStyle/>
          <a:p>
            <a:pPr algn="ctr" fontAlgn="b"/>
            <a:r>
              <a:rPr lang="es-ES" dirty="0" smtClean="0">
                <a:solidFill>
                  <a:srgbClr val="000000"/>
                </a:solidFill>
              </a:rPr>
              <a:t>Averigua sobre la enfermedad de la Diabetes </a:t>
            </a:r>
            <a:r>
              <a:rPr lang="es-ES" dirty="0" err="1" smtClean="0">
                <a:solidFill>
                  <a:srgbClr val="000000"/>
                </a:solidFill>
              </a:rPr>
              <a:t>Mellitus</a:t>
            </a:r>
            <a:r>
              <a:rPr lang="es-ES" dirty="0" smtClean="0">
                <a:solidFill>
                  <a:srgbClr val="000000"/>
                </a:solidFill>
              </a:rPr>
              <a:t> y cuéntale a tus padres en qué consiste. </a:t>
            </a:r>
            <a:endParaRPr lang="es-E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Llamada de flecha cuádruple"/>
          <p:cNvSpPr/>
          <p:nvPr/>
        </p:nvSpPr>
        <p:spPr>
          <a:xfrm>
            <a:off x="4572000" y="2276872"/>
            <a:ext cx="4572000" cy="2477274"/>
          </a:xfrm>
          <a:prstGeom prst="quadArrowCallout">
            <a:avLst/>
          </a:prstGeom>
          <a:solidFill>
            <a:srgbClr val="85DFFF"/>
          </a:solidFill>
          <a:ln w="28575">
            <a:solidFill>
              <a:srgbClr val="FFFFCC"/>
            </a:solidFill>
          </a:ln>
        </p:spPr>
        <p:txBody>
          <a:bodyPr>
            <a:spAutoFit/>
          </a:bodyPr>
          <a:lstStyle/>
          <a:p>
            <a:pPr algn="ctr" fontAlgn="b"/>
            <a:r>
              <a:rPr lang="es-ES" dirty="0" smtClean="0">
                <a:solidFill>
                  <a:srgbClr val="000000"/>
                </a:solidFill>
              </a:rPr>
              <a:t>Recuerda siempre al salir con tu familia, estimularlos para que hagan ejercicio.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3 Llamada de flecha cuádruple"/>
          <p:cNvSpPr/>
          <p:nvPr/>
        </p:nvSpPr>
        <p:spPr>
          <a:xfrm>
            <a:off x="0" y="1124744"/>
            <a:ext cx="4572000" cy="4763988"/>
          </a:xfrm>
          <a:prstGeom prst="quadArrowCallout">
            <a:avLst/>
          </a:prstGeom>
          <a:solidFill>
            <a:srgbClr val="FFFFCC"/>
          </a:solidFill>
          <a:ln w="28575">
            <a:solidFill>
              <a:srgbClr val="85DFFF"/>
            </a:solidFill>
          </a:ln>
        </p:spPr>
        <p:txBody>
          <a:bodyPr>
            <a:spAutoFit/>
          </a:bodyPr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Recuerda siempre lavar muy bien las frutas y verduras que consumirás crudas. Recuerdas siempre lavarte las manos con jabón antes de comer.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301</Words>
  <Application>Microsoft Office PowerPoint</Application>
  <PresentationFormat>Presentación en pantalla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Company>UC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Para que tengas presente:   LO QUE ES NECESARIO QUE RECUERDES PARA  </dc:title>
  <dc:creator>Escuela de Enfermría</dc:creator>
  <cp:lastModifiedBy>Escuela de Enfermría</cp:lastModifiedBy>
  <cp:revision>49</cp:revision>
  <dcterms:created xsi:type="dcterms:W3CDTF">2011-06-07T18:16:51Z</dcterms:created>
  <dcterms:modified xsi:type="dcterms:W3CDTF">2012-12-12T18:42:40Z</dcterms:modified>
</cp:coreProperties>
</file>