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55"/>
  </p:notesMasterIdLst>
  <p:sldIdLst>
    <p:sldId id="316" r:id="rId4"/>
    <p:sldId id="262" r:id="rId5"/>
    <p:sldId id="301" r:id="rId6"/>
    <p:sldId id="264" r:id="rId7"/>
    <p:sldId id="257" r:id="rId8"/>
    <p:sldId id="260" r:id="rId9"/>
    <p:sldId id="302" r:id="rId10"/>
    <p:sldId id="258" r:id="rId11"/>
    <p:sldId id="261" r:id="rId12"/>
    <p:sldId id="263" r:id="rId13"/>
    <p:sldId id="266" r:id="rId14"/>
    <p:sldId id="265" r:id="rId15"/>
    <p:sldId id="267" r:id="rId16"/>
    <p:sldId id="271" r:id="rId17"/>
    <p:sldId id="310" r:id="rId18"/>
    <p:sldId id="268" r:id="rId19"/>
    <p:sldId id="269" r:id="rId20"/>
    <p:sldId id="270" r:id="rId21"/>
    <p:sldId id="282" r:id="rId22"/>
    <p:sldId id="283" r:id="rId23"/>
    <p:sldId id="273" r:id="rId24"/>
    <p:sldId id="285" r:id="rId25"/>
    <p:sldId id="274" r:id="rId26"/>
    <p:sldId id="275" r:id="rId27"/>
    <p:sldId id="276" r:id="rId28"/>
    <p:sldId id="277" r:id="rId29"/>
    <p:sldId id="279" r:id="rId30"/>
    <p:sldId id="289" r:id="rId31"/>
    <p:sldId id="291" r:id="rId32"/>
    <p:sldId id="290" r:id="rId33"/>
    <p:sldId id="298" r:id="rId34"/>
    <p:sldId id="292" r:id="rId35"/>
    <p:sldId id="294" r:id="rId36"/>
    <p:sldId id="293" r:id="rId37"/>
    <p:sldId id="299" r:id="rId38"/>
    <p:sldId id="300" r:id="rId39"/>
    <p:sldId id="295" r:id="rId40"/>
    <p:sldId id="296" r:id="rId41"/>
    <p:sldId id="297" r:id="rId42"/>
    <p:sldId id="308" r:id="rId43"/>
    <p:sldId id="307" r:id="rId44"/>
    <p:sldId id="309" r:id="rId45"/>
    <p:sldId id="312" r:id="rId46"/>
    <p:sldId id="313" r:id="rId47"/>
    <p:sldId id="317" r:id="rId48"/>
    <p:sldId id="303" r:id="rId49"/>
    <p:sldId id="286" r:id="rId50"/>
    <p:sldId id="304" r:id="rId51"/>
    <p:sldId id="287" r:id="rId52"/>
    <p:sldId id="314" r:id="rId53"/>
    <p:sldId id="315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7C4"/>
    <a:srgbClr val="99FF33"/>
    <a:srgbClr val="FCBE42"/>
    <a:srgbClr val="01F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30BA6-E4F2-434F-B57B-B1796F35FB2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A1C4D0DB-67F6-428D-893E-96F20387D92C}">
      <dgm:prSet phldrT="[文本]"/>
      <dgm:spPr/>
      <dgm:t>
        <a:bodyPr/>
        <a:lstStyle/>
        <a:p>
          <a:r>
            <a:rPr lang="zh-CN" altLang="en-US" dirty="0" smtClean="0"/>
            <a:t>全局次优解</a:t>
          </a:r>
          <a:endParaRPr lang="zh-CN" altLang="en-US" dirty="0"/>
        </a:p>
      </dgm:t>
    </dgm:pt>
    <dgm:pt modelId="{A3829862-3D06-4C88-BF06-AABB2D92A2FA}" type="parTrans" cxnId="{8EFA6B7D-2F39-47D2-B59A-399A13BF134B}">
      <dgm:prSet/>
      <dgm:spPr/>
      <dgm:t>
        <a:bodyPr/>
        <a:lstStyle/>
        <a:p>
          <a:endParaRPr lang="zh-CN" altLang="en-US"/>
        </a:p>
      </dgm:t>
    </dgm:pt>
    <dgm:pt modelId="{F356D4D5-CD86-4A76-BA5C-6D145D07B313}" type="sibTrans" cxnId="{8EFA6B7D-2F39-47D2-B59A-399A13BF134B}">
      <dgm:prSet/>
      <dgm:spPr/>
      <dgm:t>
        <a:bodyPr/>
        <a:lstStyle/>
        <a:p>
          <a:endParaRPr lang="zh-CN" altLang="en-US"/>
        </a:p>
      </dgm:t>
    </dgm:pt>
    <dgm:pt modelId="{79AD5580-7793-4528-BFEA-5AA30FD4313F}">
      <dgm:prSet phldrT="[文本]"/>
      <dgm:spPr/>
      <dgm:t>
        <a:bodyPr/>
        <a:lstStyle/>
        <a:p>
          <a:r>
            <a:rPr lang="zh-CN" altLang="en-US" dirty="0" smtClean="0"/>
            <a:t>全局最优解</a:t>
          </a:r>
          <a:endParaRPr lang="zh-CN" altLang="en-US" dirty="0"/>
        </a:p>
      </dgm:t>
    </dgm:pt>
    <dgm:pt modelId="{58C3AD5E-280E-4D29-BD18-E3D38186266F}" type="parTrans" cxnId="{C53B0FCA-9AD8-4D23-964E-ADE1DC2B238E}">
      <dgm:prSet/>
      <dgm:spPr/>
      <dgm:t>
        <a:bodyPr/>
        <a:lstStyle/>
        <a:p>
          <a:endParaRPr lang="zh-CN" altLang="en-US"/>
        </a:p>
      </dgm:t>
    </dgm:pt>
    <dgm:pt modelId="{A8B264FF-C2EF-4694-9A58-EB533DC2E5D6}" type="sibTrans" cxnId="{C53B0FCA-9AD8-4D23-964E-ADE1DC2B238E}">
      <dgm:prSet/>
      <dgm:spPr/>
      <dgm:t>
        <a:bodyPr/>
        <a:lstStyle/>
        <a:p>
          <a:endParaRPr lang="zh-CN" altLang="en-US"/>
        </a:p>
      </dgm:t>
    </dgm:pt>
    <dgm:pt modelId="{D8FD88F7-CB1E-4ABC-99AD-40E18C85A466}">
      <dgm:prSet/>
      <dgm:spPr/>
      <dgm:t>
        <a:bodyPr/>
        <a:lstStyle/>
        <a:p>
          <a:r>
            <a:rPr lang="zh-CN" altLang="en-US" dirty="0" smtClean="0"/>
            <a:t>改进解</a:t>
          </a:r>
          <a:endParaRPr lang="zh-CN" altLang="en-US" dirty="0"/>
        </a:p>
      </dgm:t>
    </dgm:pt>
    <dgm:pt modelId="{1462889D-35E5-456D-BC45-77F23BF7EA58}" type="parTrans" cxnId="{3C108860-F306-4AD9-9265-BF40FA53EB25}">
      <dgm:prSet/>
      <dgm:spPr/>
      <dgm:t>
        <a:bodyPr/>
        <a:lstStyle/>
        <a:p>
          <a:endParaRPr lang="zh-CN" altLang="en-US"/>
        </a:p>
      </dgm:t>
    </dgm:pt>
    <dgm:pt modelId="{A7A398C9-F76E-4851-BD1C-EA9243232DC9}" type="sibTrans" cxnId="{3C108860-F306-4AD9-9265-BF40FA53EB25}">
      <dgm:prSet/>
      <dgm:spPr/>
      <dgm:t>
        <a:bodyPr/>
        <a:lstStyle/>
        <a:p>
          <a:endParaRPr lang="zh-CN" altLang="en-US"/>
        </a:p>
      </dgm:t>
    </dgm:pt>
    <dgm:pt modelId="{E3B9D15B-ED4F-4BB0-8924-818E3A0BFC47}">
      <dgm:prSet/>
      <dgm:spPr/>
      <dgm:t>
        <a:bodyPr/>
        <a:lstStyle/>
        <a:p>
          <a:r>
            <a:rPr lang="zh-CN" altLang="en-US" smtClean="0"/>
            <a:t>局部最优解</a:t>
          </a:r>
          <a:endParaRPr lang="zh-CN" altLang="en-US" dirty="0"/>
        </a:p>
      </dgm:t>
    </dgm:pt>
    <dgm:pt modelId="{968382B4-D3C6-40A0-AECA-B94960C1225D}" type="parTrans" cxnId="{4E7E62BB-125D-4338-84B4-E248ADC4D00E}">
      <dgm:prSet/>
      <dgm:spPr/>
      <dgm:t>
        <a:bodyPr/>
        <a:lstStyle/>
        <a:p>
          <a:endParaRPr lang="zh-CN" altLang="en-US"/>
        </a:p>
      </dgm:t>
    </dgm:pt>
    <dgm:pt modelId="{4CA48001-255B-49F7-8A8A-113FE66ED503}" type="sibTrans" cxnId="{4E7E62BB-125D-4338-84B4-E248ADC4D00E}">
      <dgm:prSet/>
      <dgm:spPr/>
      <dgm:t>
        <a:bodyPr/>
        <a:lstStyle/>
        <a:p>
          <a:endParaRPr lang="zh-CN" altLang="en-US"/>
        </a:p>
      </dgm:t>
    </dgm:pt>
    <dgm:pt modelId="{8FCD8142-06EC-4023-B7E3-15F75CD6C095}" type="pres">
      <dgm:prSet presAssocID="{AC430BA6-E4F2-434F-B57B-B1796F35FB2E}" presName="Name0" presStyleCnt="0">
        <dgm:presLayoutVars>
          <dgm:dir/>
          <dgm:animLvl val="lvl"/>
          <dgm:resizeHandles val="exact"/>
        </dgm:presLayoutVars>
      </dgm:prSet>
      <dgm:spPr/>
    </dgm:pt>
    <dgm:pt modelId="{F52D1B86-BD13-43E7-8996-FF24FA7CA979}" type="pres">
      <dgm:prSet presAssocID="{D8FD88F7-CB1E-4ABC-99AD-40E18C85A46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8B366-484C-4EDD-BA16-EC9C9F39069B}" type="pres">
      <dgm:prSet presAssocID="{A7A398C9-F76E-4851-BD1C-EA9243232DC9}" presName="parTxOnlySpace" presStyleCnt="0"/>
      <dgm:spPr/>
    </dgm:pt>
    <dgm:pt modelId="{0C9975E9-1DC8-43A2-8F66-D32BA288F592}" type="pres">
      <dgm:prSet presAssocID="{E3B9D15B-ED4F-4BB0-8924-818E3A0BFC4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4A69F3-8212-4793-9494-8BE5EEFCF04A}" type="pres">
      <dgm:prSet presAssocID="{4CA48001-255B-49F7-8A8A-113FE66ED503}" presName="parTxOnlySpace" presStyleCnt="0"/>
      <dgm:spPr/>
    </dgm:pt>
    <dgm:pt modelId="{87D9ACAE-4420-4086-A656-C50A0A2641D3}" type="pres">
      <dgm:prSet presAssocID="{A1C4D0DB-67F6-428D-893E-96F20387D92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4149F2-C12D-4D64-AEB8-8DE14B3A3FD6}" type="pres">
      <dgm:prSet presAssocID="{F356D4D5-CD86-4A76-BA5C-6D145D07B313}" presName="parTxOnlySpace" presStyleCnt="0"/>
      <dgm:spPr/>
    </dgm:pt>
    <dgm:pt modelId="{98BE4AD2-4741-447B-9B43-22050FE822A5}" type="pres">
      <dgm:prSet presAssocID="{79AD5580-7793-4528-BFEA-5AA30FD4313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108860-F306-4AD9-9265-BF40FA53EB25}" srcId="{AC430BA6-E4F2-434F-B57B-B1796F35FB2E}" destId="{D8FD88F7-CB1E-4ABC-99AD-40E18C85A466}" srcOrd="0" destOrd="0" parTransId="{1462889D-35E5-456D-BC45-77F23BF7EA58}" sibTransId="{A7A398C9-F76E-4851-BD1C-EA9243232DC9}"/>
    <dgm:cxn modelId="{C53B0FCA-9AD8-4D23-964E-ADE1DC2B238E}" srcId="{AC430BA6-E4F2-434F-B57B-B1796F35FB2E}" destId="{79AD5580-7793-4528-BFEA-5AA30FD4313F}" srcOrd="3" destOrd="0" parTransId="{58C3AD5E-280E-4D29-BD18-E3D38186266F}" sibTransId="{A8B264FF-C2EF-4694-9A58-EB533DC2E5D6}"/>
    <dgm:cxn modelId="{C283BC18-ECE5-49B9-BD71-F30D8A70AF75}" type="presOf" srcId="{AC430BA6-E4F2-434F-B57B-B1796F35FB2E}" destId="{8FCD8142-06EC-4023-B7E3-15F75CD6C095}" srcOrd="0" destOrd="0" presId="urn:microsoft.com/office/officeart/2005/8/layout/chevron1"/>
    <dgm:cxn modelId="{8EFA6B7D-2F39-47D2-B59A-399A13BF134B}" srcId="{AC430BA6-E4F2-434F-B57B-B1796F35FB2E}" destId="{A1C4D0DB-67F6-428D-893E-96F20387D92C}" srcOrd="2" destOrd="0" parTransId="{A3829862-3D06-4C88-BF06-AABB2D92A2FA}" sibTransId="{F356D4D5-CD86-4A76-BA5C-6D145D07B313}"/>
    <dgm:cxn modelId="{1D4F60C5-705C-426C-B17F-787A8084E741}" type="presOf" srcId="{E3B9D15B-ED4F-4BB0-8924-818E3A0BFC47}" destId="{0C9975E9-1DC8-43A2-8F66-D32BA288F592}" srcOrd="0" destOrd="0" presId="urn:microsoft.com/office/officeart/2005/8/layout/chevron1"/>
    <dgm:cxn modelId="{4B5260A1-4026-4218-A11B-5618638971B9}" type="presOf" srcId="{D8FD88F7-CB1E-4ABC-99AD-40E18C85A466}" destId="{F52D1B86-BD13-43E7-8996-FF24FA7CA979}" srcOrd="0" destOrd="0" presId="urn:microsoft.com/office/officeart/2005/8/layout/chevron1"/>
    <dgm:cxn modelId="{60B1B260-3D92-44DD-948D-136F9183BBCC}" type="presOf" srcId="{79AD5580-7793-4528-BFEA-5AA30FD4313F}" destId="{98BE4AD2-4741-447B-9B43-22050FE822A5}" srcOrd="0" destOrd="0" presId="urn:microsoft.com/office/officeart/2005/8/layout/chevron1"/>
    <dgm:cxn modelId="{DFE5AAAE-2708-4E51-A0D6-CD1790A54C68}" type="presOf" srcId="{A1C4D0DB-67F6-428D-893E-96F20387D92C}" destId="{87D9ACAE-4420-4086-A656-C50A0A2641D3}" srcOrd="0" destOrd="0" presId="urn:microsoft.com/office/officeart/2005/8/layout/chevron1"/>
    <dgm:cxn modelId="{4E7E62BB-125D-4338-84B4-E248ADC4D00E}" srcId="{AC430BA6-E4F2-434F-B57B-B1796F35FB2E}" destId="{E3B9D15B-ED4F-4BB0-8924-818E3A0BFC47}" srcOrd="1" destOrd="0" parTransId="{968382B4-D3C6-40A0-AECA-B94960C1225D}" sibTransId="{4CA48001-255B-49F7-8A8A-113FE66ED503}"/>
    <dgm:cxn modelId="{0FD12FC2-B27A-4F9E-A2E0-4ED1A05F7596}" type="presParOf" srcId="{8FCD8142-06EC-4023-B7E3-15F75CD6C095}" destId="{F52D1B86-BD13-43E7-8996-FF24FA7CA979}" srcOrd="0" destOrd="0" presId="urn:microsoft.com/office/officeart/2005/8/layout/chevron1"/>
    <dgm:cxn modelId="{37FB6CDF-B331-4DDB-B446-97FB5EC45D6E}" type="presParOf" srcId="{8FCD8142-06EC-4023-B7E3-15F75CD6C095}" destId="{0AD8B366-484C-4EDD-BA16-EC9C9F39069B}" srcOrd="1" destOrd="0" presId="urn:microsoft.com/office/officeart/2005/8/layout/chevron1"/>
    <dgm:cxn modelId="{35C752F5-A952-442E-AB5B-66FC74862F3C}" type="presParOf" srcId="{8FCD8142-06EC-4023-B7E3-15F75CD6C095}" destId="{0C9975E9-1DC8-43A2-8F66-D32BA288F592}" srcOrd="2" destOrd="0" presId="urn:microsoft.com/office/officeart/2005/8/layout/chevron1"/>
    <dgm:cxn modelId="{0E5F8D67-3AC2-4620-9ECA-D18CE65D6F95}" type="presParOf" srcId="{8FCD8142-06EC-4023-B7E3-15F75CD6C095}" destId="{E04A69F3-8212-4793-9494-8BE5EEFCF04A}" srcOrd="3" destOrd="0" presId="urn:microsoft.com/office/officeart/2005/8/layout/chevron1"/>
    <dgm:cxn modelId="{BCE90E91-6C1A-4ED5-96C3-5D38B38178B3}" type="presParOf" srcId="{8FCD8142-06EC-4023-B7E3-15F75CD6C095}" destId="{87D9ACAE-4420-4086-A656-C50A0A2641D3}" srcOrd="4" destOrd="0" presId="urn:microsoft.com/office/officeart/2005/8/layout/chevron1"/>
    <dgm:cxn modelId="{7789F1A5-6EC1-44A3-9F7C-FC6257FBB72B}" type="presParOf" srcId="{8FCD8142-06EC-4023-B7E3-15F75CD6C095}" destId="{D44149F2-C12D-4D64-AEB8-8DE14B3A3FD6}" srcOrd="5" destOrd="0" presId="urn:microsoft.com/office/officeart/2005/8/layout/chevron1"/>
    <dgm:cxn modelId="{6B583106-43A1-4124-A687-EF24580A77F4}" type="presParOf" srcId="{8FCD8142-06EC-4023-B7E3-15F75CD6C095}" destId="{98BE4AD2-4741-447B-9B43-22050FE822A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1B86-BD13-43E7-8996-FF24FA7CA979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改进解</a:t>
          </a:r>
          <a:endParaRPr lang="zh-CN" altLang="en-US" sz="2000" kern="1200" dirty="0"/>
        </a:p>
      </dsp:txBody>
      <dsp:txXfrm>
        <a:off x="332035" y="1702792"/>
        <a:ext cx="987624" cy="658415"/>
      </dsp:txXfrm>
    </dsp:sp>
    <dsp:sp modelId="{0C9975E9-1DC8-43A2-8F66-D32BA288F592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局部最优解</a:t>
          </a:r>
          <a:endParaRPr lang="zh-CN" altLang="en-US" sz="2000" kern="1200" dirty="0"/>
        </a:p>
      </dsp:txBody>
      <dsp:txXfrm>
        <a:off x="1813470" y="1702792"/>
        <a:ext cx="987624" cy="658415"/>
      </dsp:txXfrm>
    </dsp:sp>
    <dsp:sp modelId="{87D9ACAE-4420-4086-A656-C50A0A2641D3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全局次优解</a:t>
          </a:r>
          <a:endParaRPr lang="zh-CN" altLang="en-US" sz="2000" kern="1200" dirty="0"/>
        </a:p>
      </dsp:txBody>
      <dsp:txXfrm>
        <a:off x="3294906" y="1702792"/>
        <a:ext cx="987624" cy="658415"/>
      </dsp:txXfrm>
    </dsp:sp>
    <dsp:sp modelId="{98BE4AD2-4741-447B-9B43-22050FE822A5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全局最优解</a:t>
          </a:r>
          <a:endParaRPr lang="zh-CN" altLang="en-US" sz="2000" kern="1200" dirty="0"/>
        </a:p>
      </dsp:txBody>
      <dsp:txXfrm>
        <a:off x="4776341" y="170279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1BBB1-00AD-4C99-91E6-CABFA6ADB3F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35EE1-953E-43A2-A26C-948589AE7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64DE6-92B5-42A5-89CC-59EF67BF017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5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28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2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1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83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2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1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8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64DE6-92B5-42A5-89CC-59EF67BF017F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4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7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8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2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2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2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35EE1-953E-43A2-A26C-948589AE7FA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2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6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2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8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2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1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8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6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85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10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5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9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86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98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29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9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73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6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2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4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3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F9CB-A064-4498-82EE-477692C8524D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832C-E8D8-4EF3-87D1-FA710B262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A9E8-DCE8-4D23-8C25-7742BF2E608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B78A-185F-4E7A-A2C3-10570FE22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5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D951A-FCA6-4749-8B8A-EEFCE445CCB5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A70D-09B3-4590-802E-9BAFF07A39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research.microsoft.com/~letor/" TargetMode="External"/><Relationship Id="rId5" Type="http://schemas.openxmlformats.org/officeDocument/2006/relationships/hyperlink" Target="http://www.csie.ntu.edu.tw/~cjlin/libsvm/" TargetMode="External"/><Relationship Id="rId4" Type="http://schemas.openxmlformats.org/officeDocument/2006/relationships/hyperlink" Target="http://www.google.com/url?sa=t&amp;rct=j&amp;q=svm+light&amp;source=web&amp;cd=1&amp;ved=0CFsQFjAA&amp;url=http://svmlight.joachims.org/&amp;ei=1MnVT_OzHoeUiQfErcGyAw&amp;usg=AFQjCNEBWWP9HcCY80ICxxg7_VjBwmUFQ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3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5152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772400" cy="1470025"/>
          </a:xfrm>
        </p:spPr>
        <p:txBody>
          <a:bodyPr/>
          <a:lstStyle/>
          <a:p>
            <a:r>
              <a:rPr lang="zh-CN" altLang="en-US" dirty="0"/>
              <a:t>浅谈</a:t>
            </a:r>
            <a:r>
              <a:rPr lang="zh-CN" altLang="en-US" dirty="0" smtClean="0"/>
              <a:t>机器学习排序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Learning to Rank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52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许静</a:t>
            </a:r>
            <a:r>
              <a:rPr lang="zh-CN" altLang="en-US" dirty="0" smtClean="0">
                <a:solidFill>
                  <a:schemeClr val="tx1"/>
                </a:solidFill>
              </a:rPr>
              <a:t>芳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网页搜索研究部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2012.6.13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1403648" y="1700808"/>
            <a:ext cx="1944216" cy="19082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45048" y="2175886"/>
            <a:ext cx="792088" cy="9001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7504" y="1412776"/>
            <a:ext cx="3384376" cy="2880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632" y="650862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：规则调整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十字星 4"/>
          <p:cNvSpPr/>
          <p:nvPr/>
        </p:nvSpPr>
        <p:spPr>
          <a:xfrm>
            <a:off x="2627784" y="2625936"/>
            <a:ext cx="216024" cy="216024"/>
          </a:xfrm>
          <a:prstGeom prst="star4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星 6"/>
          <p:cNvSpPr/>
          <p:nvPr/>
        </p:nvSpPr>
        <p:spPr>
          <a:xfrm>
            <a:off x="2888196" y="2492896"/>
            <a:ext cx="216024" cy="216024"/>
          </a:xfrm>
          <a:prstGeom prst="star4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字星 7"/>
          <p:cNvSpPr/>
          <p:nvPr/>
        </p:nvSpPr>
        <p:spPr>
          <a:xfrm>
            <a:off x="2525068" y="2276872"/>
            <a:ext cx="216024" cy="216024"/>
          </a:xfrm>
          <a:prstGeom prst="star4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27984" y="1628800"/>
            <a:ext cx="36724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改进显著，影响面太小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2607295"/>
            <a:ext cx="367240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略微改进，影响面一般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50432" y="3615407"/>
            <a:ext cx="364996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改进失败，影响面较大</a:t>
            </a:r>
            <a:endParaRPr lang="zh-CN" altLang="en-US" sz="2400" dirty="0"/>
          </a:p>
        </p:txBody>
      </p:sp>
      <p:sp>
        <p:nvSpPr>
          <p:cNvPr id="14" name="十字星 13"/>
          <p:cNvSpPr/>
          <p:nvPr/>
        </p:nvSpPr>
        <p:spPr>
          <a:xfrm>
            <a:off x="1763688" y="1988840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星 14"/>
          <p:cNvSpPr/>
          <p:nvPr/>
        </p:nvSpPr>
        <p:spPr>
          <a:xfrm>
            <a:off x="2345048" y="1965122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星 15"/>
          <p:cNvSpPr/>
          <p:nvPr/>
        </p:nvSpPr>
        <p:spPr>
          <a:xfrm>
            <a:off x="2229136" y="2967974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星 16"/>
          <p:cNvSpPr/>
          <p:nvPr/>
        </p:nvSpPr>
        <p:spPr>
          <a:xfrm>
            <a:off x="2031108" y="1857110"/>
            <a:ext cx="216024" cy="216024"/>
          </a:xfrm>
          <a:prstGeom prst="star4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星 17"/>
          <p:cNvSpPr/>
          <p:nvPr/>
        </p:nvSpPr>
        <p:spPr>
          <a:xfrm>
            <a:off x="1864296" y="2670324"/>
            <a:ext cx="216024" cy="216024"/>
          </a:xfrm>
          <a:prstGeom prst="star4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星 18"/>
          <p:cNvSpPr/>
          <p:nvPr/>
        </p:nvSpPr>
        <p:spPr>
          <a:xfrm>
            <a:off x="719572" y="4293096"/>
            <a:ext cx="216024" cy="216024"/>
          </a:xfrm>
          <a:prstGeom prst="star4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星 19"/>
          <p:cNvSpPr/>
          <p:nvPr/>
        </p:nvSpPr>
        <p:spPr>
          <a:xfrm>
            <a:off x="1871700" y="4401108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星 20"/>
          <p:cNvSpPr/>
          <p:nvPr/>
        </p:nvSpPr>
        <p:spPr>
          <a:xfrm>
            <a:off x="1979712" y="2463174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星 23"/>
          <p:cNvSpPr/>
          <p:nvPr/>
        </p:nvSpPr>
        <p:spPr>
          <a:xfrm>
            <a:off x="1403648" y="1700808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星 24"/>
          <p:cNvSpPr/>
          <p:nvPr/>
        </p:nvSpPr>
        <p:spPr>
          <a:xfrm>
            <a:off x="827584" y="2252464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星 25"/>
          <p:cNvSpPr/>
          <p:nvPr/>
        </p:nvSpPr>
        <p:spPr>
          <a:xfrm>
            <a:off x="1056544" y="2733948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星 26"/>
          <p:cNvSpPr/>
          <p:nvPr/>
        </p:nvSpPr>
        <p:spPr>
          <a:xfrm>
            <a:off x="1056544" y="1957482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星 27"/>
          <p:cNvSpPr/>
          <p:nvPr/>
        </p:nvSpPr>
        <p:spPr>
          <a:xfrm>
            <a:off x="611560" y="2562312"/>
            <a:ext cx="216024" cy="216024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星 28"/>
          <p:cNvSpPr/>
          <p:nvPr/>
        </p:nvSpPr>
        <p:spPr>
          <a:xfrm>
            <a:off x="1187624" y="2290440"/>
            <a:ext cx="216024" cy="216024"/>
          </a:xfrm>
          <a:prstGeom prst="star4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星 29"/>
          <p:cNvSpPr/>
          <p:nvPr/>
        </p:nvSpPr>
        <p:spPr>
          <a:xfrm>
            <a:off x="1142964" y="1700808"/>
            <a:ext cx="216024" cy="216024"/>
          </a:xfrm>
          <a:prstGeom prst="star4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星 30"/>
          <p:cNvSpPr/>
          <p:nvPr/>
        </p:nvSpPr>
        <p:spPr>
          <a:xfrm>
            <a:off x="913472" y="2546902"/>
            <a:ext cx="216024" cy="216024"/>
          </a:xfrm>
          <a:prstGeom prst="star4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67544" y="1498352"/>
            <a:ext cx="2880320" cy="1905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71600" y="4581128"/>
            <a:ext cx="673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从局部看问题</a:t>
            </a:r>
            <a:r>
              <a:rPr lang="en-US" altLang="zh-CN" sz="2400" dirty="0" smtClean="0"/>
              <a:t>:  </a:t>
            </a:r>
            <a:r>
              <a:rPr lang="zh-CN" altLang="en-US" sz="2400" dirty="0" smtClean="0"/>
              <a:t>沿着正确的方向前进一小步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195193"/>
            <a:ext cx="673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从全局看问题</a:t>
            </a:r>
            <a:r>
              <a:rPr lang="en-US" altLang="zh-CN" sz="2400" dirty="0" smtClean="0"/>
              <a:t>:  </a:t>
            </a:r>
            <a:r>
              <a:rPr lang="zh-CN" altLang="en-US" sz="2400" dirty="0" smtClean="0"/>
              <a:t>沿着最优的方向找到极值点</a:t>
            </a:r>
            <a:endParaRPr lang="zh-CN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80312" y="458112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人工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4288" y="52312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统计学习</a:t>
            </a:r>
            <a:endParaRPr lang="zh-CN" altLang="en-US" sz="2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0" name="图示 39"/>
          <p:cNvGraphicFramePr/>
          <p:nvPr>
            <p:extLst>
              <p:ext uri="{D42A27DB-BD31-4B8C-83A1-F6EECF244321}">
                <p14:modId xmlns:p14="http://schemas.microsoft.com/office/powerpoint/2010/main" val="273061784"/>
              </p:ext>
            </p:extLst>
          </p:nvPr>
        </p:nvGraphicFramePr>
        <p:xfrm>
          <a:off x="1289974" y="41071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0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机器学习排序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74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5264" y="836712"/>
            <a:ext cx="17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documents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483043"/>
            <a:ext cx="22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D={</a:t>
            </a:r>
            <a:r>
              <a:rPr lang="en-US" altLang="zh-CN" sz="2800" i="1" dirty="0" smtClean="0"/>
              <a:t>d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</a:t>
            </a:r>
            <a:r>
              <a:rPr lang="en-US" altLang="zh-CN" sz="2800" i="1" dirty="0" smtClean="0"/>
              <a:t>d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,…,</a:t>
            </a:r>
            <a:r>
              <a:rPr lang="en-US" altLang="zh-CN" sz="2800" i="1" dirty="0" err="1" smtClean="0"/>
              <a:t>d</a:t>
            </a:r>
            <a:r>
              <a:rPr lang="en-US" altLang="zh-CN" sz="2800" baseline="-25000" dirty="0" err="1"/>
              <a:t>N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7" name="流程图: 磁盘 6"/>
          <p:cNvSpPr/>
          <p:nvPr/>
        </p:nvSpPr>
        <p:spPr>
          <a:xfrm>
            <a:off x="3635896" y="836712"/>
            <a:ext cx="1512168" cy="152813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32140" y="1517883"/>
            <a:ext cx="320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基于相关性、重要度、</a:t>
            </a:r>
            <a:r>
              <a:rPr lang="zh-CN" altLang="en-US" sz="2400" dirty="0"/>
              <a:t>用户</a:t>
            </a:r>
            <a:r>
              <a:rPr lang="zh-CN" altLang="en-US" sz="2400" dirty="0" smtClean="0"/>
              <a:t>偏好等排序</a:t>
            </a:r>
            <a:endParaRPr lang="zh-CN" altLang="en-US" sz="2400" dirty="0"/>
          </a:p>
        </p:txBody>
      </p:sp>
      <p:sp>
        <p:nvSpPr>
          <p:cNvPr id="9" name="流程图: 过程 8"/>
          <p:cNvSpPr/>
          <p:nvPr/>
        </p:nvSpPr>
        <p:spPr>
          <a:xfrm>
            <a:off x="3095836" y="2996952"/>
            <a:ext cx="2592288" cy="112570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i="1" dirty="0" smtClean="0">
                <a:latin typeface="Kokila" pitchFamily="34" charset="0"/>
                <a:cs typeface="Kokila" pitchFamily="34" charset="0"/>
              </a:rPr>
              <a:t>Ranking System f</a:t>
            </a:r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q,d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391980" y="2420888"/>
            <a:ext cx="0" cy="51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403648" y="351059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04148" y="3458907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8184" y="246327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Ranking of documents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316300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q</a:t>
            </a:r>
            <a:endParaRPr lang="zh-CN" altLang="en-US" sz="28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95264" y="256490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query</a:t>
            </a:r>
            <a:endParaRPr lang="zh-CN" altLang="en-US" sz="24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812360" y="3068960"/>
            <a:ext cx="0" cy="216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20272" y="2924944"/>
            <a:ext cx="12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d</a:t>
            </a:r>
            <a:r>
              <a:rPr lang="en-US" altLang="zh-CN" sz="2800" i="1" baseline="-25000" dirty="0"/>
              <a:t>1</a:t>
            </a:r>
            <a:endParaRPr lang="zh-CN" altLang="en-US" baseline="-50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69336" y="4273932"/>
            <a:ext cx="615553" cy="523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i="1" dirty="0" smtClean="0"/>
              <a:t>…</a:t>
            </a:r>
            <a:endParaRPr lang="zh-CN" altLang="en-US" baseline="-500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241512" y="4789567"/>
            <a:ext cx="0" cy="216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536" y="4653136"/>
            <a:ext cx="12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d</a:t>
            </a:r>
            <a:r>
              <a:rPr lang="en-US" altLang="zh-CN" sz="2800" i="1" baseline="-25000" dirty="0"/>
              <a:t>1</a:t>
            </a:r>
            <a:r>
              <a:rPr lang="en-US" altLang="zh-CN" sz="2800" i="1" baseline="-25000" dirty="0" smtClean="0"/>
              <a:t>,</a:t>
            </a:r>
            <a:r>
              <a:rPr lang="en-US" altLang="zh-CN" sz="2400" i="1" baseline="-25000" dirty="0" smtClean="0"/>
              <a:t>1</a:t>
            </a:r>
            <a:endParaRPr lang="zh-CN" altLang="en-US" baseline="-50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368" y="5305698"/>
            <a:ext cx="12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d</a:t>
            </a:r>
            <a:r>
              <a:rPr lang="en-US" altLang="zh-CN" sz="2800" i="1" baseline="-25000" dirty="0"/>
              <a:t>1</a:t>
            </a:r>
            <a:r>
              <a:rPr lang="en-US" altLang="zh-CN" sz="2800" i="1" baseline="-25000" dirty="0" smtClean="0"/>
              <a:t>,</a:t>
            </a:r>
            <a:r>
              <a:rPr lang="en-US" altLang="zh-CN" sz="2400" i="1" baseline="-25000" dirty="0" smtClean="0"/>
              <a:t>2</a:t>
            </a:r>
            <a:endParaRPr lang="zh-CN" altLang="en-US" baseline="-50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7416" y="6290156"/>
            <a:ext cx="12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d</a:t>
            </a:r>
            <a:r>
              <a:rPr lang="en-US" altLang="zh-CN" sz="2800" i="1" baseline="-25000" dirty="0" smtClean="0"/>
              <a:t>1,n</a:t>
            </a:r>
            <a:r>
              <a:rPr lang="en-US" altLang="zh-CN" sz="2800" i="1" baseline="-50000" dirty="0" smtClean="0"/>
              <a:t>1</a:t>
            </a:r>
            <a:endParaRPr lang="zh-CN" altLang="en-US" baseline="-50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1432" y="6002124"/>
            <a:ext cx="615553" cy="523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i="1" dirty="0" smtClean="0"/>
              <a:t>…</a:t>
            </a:r>
            <a:endParaRPr lang="zh-CN" altLang="en-US" baseline="-50000" dirty="0"/>
          </a:p>
        </p:txBody>
      </p:sp>
      <p:sp>
        <p:nvSpPr>
          <p:cNvPr id="31" name="TextBox 30"/>
          <p:cNvSpPr txBox="1"/>
          <p:nvPr/>
        </p:nvSpPr>
        <p:spPr>
          <a:xfrm>
            <a:off x="467544" y="41299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q</a:t>
            </a:r>
            <a:r>
              <a:rPr lang="en-US" altLang="zh-CN" sz="2800" i="1" baseline="-25000" dirty="0" smtClean="0"/>
              <a:t>1</a:t>
            </a:r>
            <a:endParaRPr lang="zh-CN" altLang="en-US" sz="2800" i="1" baseline="-250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339752" y="4789567"/>
            <a:ext cx="0" cy="216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93776" y="4653136"/>
            <a:ext cx="12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d</a:t>
            </a:r>
            <a:r>
              <a:rPr lang="en-US" altLang="zh-CN" sz="2800" i="1" baseline="-25000" dirty="0"/>
              <a:t>m</a:t>
            </a:r>
            <a:r>
              <a:rPr lang="en-US" altLang="zh-CN" sz="2800" i="1" baseline="-25000" dirty="0" smtClean="0"/>
              <a:t>,</a:t>
            </a:r>
            <a:r>
              <a:rPr lang="en-US" altLang="zh-CN" sz="2400" i="1" baseline="-25000" dirty="0" smtClean="0"/>
              <a:t>1</a:t>
            </a:r>
            <a:endParaRPr lang="zh-CN" altLang="en-US" baseline="-50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70608" y="5305698"/>
            <a:ext cx="12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d</a:t>
            </a:r>
            <a:r>
              <a:rPr lang="en-US" altLang="zh-CN" sz="2800" i="1" baseline="-25000" dirty="0"/>
              <a:t>m</a:t>
            </a:r>
            <a:r>
              <a:rPr lang="en-US" altLang="zh-CN" sz="2800" i="1" baseline="-25000" dirty="0" smtClean="0"/>
              <a:t>,</a:t>
            </a:r>
            <a:r>
              <a:rPr lang="en-US" altLang="zh-CN" sz="2400" i="1" baseline="-25000" dirty="0" smtClean="0"/>
              <a:t>2</a:t>
            </a:r>
            <a:endParaRPr lang="zh-CN" altLang="en-US" baseline="-50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19672" y="6002124"/>
            <a:ext cx="615553" cy="523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i="1" dirty="0" smtClean="0"/>
              <a:t>…</a:t>
            </a:r>
            <a:endParaRPr lang="zh-CN" altLang="en-US" baseline="-50000" dirty="0"/>
          </a:p>
        </p:txBody>
      </p:sp>
      <p:sp>
        <p:nvSpPr>
          <p:cNvPr id="36" name="TextBox 35"/>
          <p:cNvSpPr txBox="1"/>
          <p:nvPr/>
        </p:nvSpPr>
        <p:spPr>
          <a:xfrm>
            <a:off x="1565784" y="41299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/>
              <a:t>q</a:t>
            </a:r>
            <a:r>
              <a:rPr lang="en-US" altLang="zh-CN" sz="2800" i="1" baseline="-25000" dirty="0" err="1"/>
              <a:t>m</a:t>
            </a:r>
            <a:endParaRPr lang="zh-CN" altLang="en-US" sz="2800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93776" y="6309320"/>
            <a:ext cx="12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d</a:t>
            </a:r>
            <a:r>
              <a:rPr lang="en-US" altLang="zh-CN" sz="2800" i="1" baseline="-25000" dirty="0" smtClean="0"/>
              <a:t>1,n</a:t>
            </a:r>
            <a:r>
              <a:rPr lang="en-US" altLang="zh-CN" sz="2800" i="1" baseline="-50000" dirty="0"/>
              <a:t>m</a:t>
            </a:r>
            <a:endParaRPr lang="zh-CN" altLang="en-US" baseline="-50000" dirty="0"/>
          </a:p>
        </p:txBody>
      </p:sp>
      <p:sp>
        <p:nvSpPr>
          <p:cNvPr id="39" name="流程图: 过程 38"/>
          <p:cNvSpPr/>
          <p:nvPr/>
        </p:nvSpPr>
        <p:spPr>
          <a:xfrm>
            <a:off x="3206440" y="5229200"/>
            <a:ext cx="2592288" cy="122413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i="1" dirty="0" smtClean="0">
                <a:latin typeface="Kokila" pitchFamily="34" charset="0"/>
                <a:cs typeface="Kokila" pitchFamily="34" charset="0"/>
              </a:rPr>
              <a:t>Learning System</a:t>
            </a:r>
            <a:endParaRPr lang="zh-CN" altLang="en-US" sz="2800" dirty="0"/>
          </a:p>
        </p:txBody>
      </p:sp>
      <p:sp>
        <p:nvSpPr>
          <p:cNvPr id="40" name="下箭头 39"/>
          <p:cNvSpPr/>
          <p:nvPr/>
        </p:nvSpPr>
        <p:spPr>
          <a:xfrm rot="10800000">
            <a:off x="4211961" y="4211197"/>
            <a:ext cx="324036" cy="93989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411760" y="5873479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23336" y="2970674"/>
            <a:ext cx="122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latin typeface="Kokila" pitchFamily="34" charset="0"/>
                <a:cs typeface="Kokila" pitchFamily="34" charset="0"/>
              </a:rPr>
              <a:t>f</a:t>
            </a:r>
            <a:r>
              <a:rPr lang="en-US" altLang="zh-CN" sz="2800" b="1" i="1" dirty="0"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 smtClean="0"/>
              <a:t>q,d</a:t>
            </a:r>
            <a:r>
              <a:rPr lang="en-US" altLang="zh-CN" sz="2400" i="1" baseline="-25000" dirty="0" smtClean="0"/>
              <a:t>1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8392" y="3631957"/>
            <a:ext cx="12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d</a:t>
            </a:r>
            <a:r>
              <a:rPr lang="en-US" altLang="zh-CN" sz="2800" i="1" baseline="-25000" dirty="0"/>
              <a:t>2</a:t>
            </a:r>
            <a:endParaRPr lang="zh-CN" altLang="en-US" baseline="-5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392" y="4587225"/>
            <a:ext cx="12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/>
              <a:t>d</a:t>
            </a:r>
            <a:r>
              <a:rPr lang="en-US" altLang="zh-CN" sz="2800" i="1" baseline="-25000" dirty="0" err="1" smtClean="0"/>
              <a:t>n</a:t>
            </a:r>
            <a:endParaRPr lang="zh-CN" altLang="en-US" baseline="-50000" dirty="0"/>
          </a:p>
        </p:txBody>
      </p:sp>
      <p:sp>
        <p:nvSpPr>
          <p:cNvPr id="48" name="TextBox 47"/>
          <p:cNvSpPr txBox="1"/>
          <p:nvPr/>
        </p:nvSpPr>
        <p:spPr>
          <a:xfrm>
            <a:off x="7956376" y="3651121"/>
            <a:ext cx="122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latin typeface="Kokila" pitchFamily="34" charset="0"/>
                <a:cs typeface="Kokila" pitchFamily="34" charset="0"/>
              </a:rPr>
              <a:t>f</a:t>
            </a:r>
            <a:r>
              <a:rPr lang="en-US" altLang="zh-CN" sz="2800" b="1" i="1" dirty="0"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 smtClean="0"/>
              <a:t>q,d</a:t>
            </a:r>
            <a:r>
              <a:rPr lang="en-US" altLang="zh-CN" sz="2400" i="1" baseline="-25000" dirty="0"/>
              <a:t>2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7956376" y="4655012"/>
            <a:ext cx="122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latin typeface="Kokila" pitchFamily="34" charset="0"/>
                <a:cs typeface="Kokila" pitchFamily="34" charset="0"/>
              </a:rPr>
              <a:t>f</a:t>
            </a:r>
            <a:r>
              <a:rPr lang="en-US" altLang="zh-CN" sz="2800" b="1" i="1" dirty="0"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 err="1" smtClean="0"/>
              <a:t>q,d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机器学习排序框架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4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训练与测试</a:t>
            </a:r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1415809" y="1772816"/>
            <a:ext cx="1932055" cy="461665"/>
            <a:chOff x="654677" y="3975273"/>
            <a:chExt cx="1932055" cy="461665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654677" y="4436938"/>
              <a:ext cx="1053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16148" y="3975273"/>
              <a:ext cx="1870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标注</a:t>
              </a:r>
              <a:endParaRPr lang="zh-CN" altLang="en-US" sz="2400" dirty="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995937" y="4343122"/>
            <a:ext cx="1281534" cy="1102102"/>
            <a:chOff x="5121120" y="3972424"/>
            <a:chExt cx="1472813" cy="1102102"/>
          </a:xfrm>
        </p:grpSpPr>
        <p:cxnSp>
          <p:nvCxnSpPr>
            <p:cNvPr id="37" name="直接箭头连接符 36"/>
            <p:cNvCxnSpPr/>
            <p:nvPr/>
          </p:nvCxnSpPr>
          <p:spPr>
            <a:xfrm flipV="1">
              <a:off x="5148064" y="5072217"/>
              <a:ext cx="954254" cy="2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121120" y="3972424"/>
              <a:ext cx="14728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 f</a:t>
              </a:r>
              <a:r>
                <a:rPr lang="en-US" altLang="zh-CN" sz="2800" b="1" i="1" dirty="0" smtClean="0"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/>
                <a:t>(</a:t>
              </a:r>
              <a:r>
                <a:rPr lang="en-US" altLang="zh-CN" sz="3200" b="1" i="1" dirty="0"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400" dirty="0" smtClean="0"/>
                <a:t>)</a:t>
              </a:r>
            </a:p>
            <a:p>
              <a:r>
                <a:rPr lang="zh-CN" altLang="en-US" sz="2800" dirty="0" smtClean="0"/>
                <a:t>排序</a:t>
              </a:r>
              <a:endParaRPr lang="zh-CN" altLang="en-US" sz="28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741976" y="1844824"/>
            <a:ext cx="1870584" cy="584775"/>
            <a:chOff x="6894376" y="4144550"/>
            <a:chExt cx="1870584" cy="584775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7178073" y="4644425"/>
              <a:ext cx="1053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894376" y="4144550"/>
              <a:ext cx="1870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学习  </a:t>
              </a:r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800" b="1" i="1" dirty="0" smtClean="0"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 smtClean="0"/>
                <a:t>(</a:t>
              </a:r>
              <a:r>
                <a:rPr lang="en-US" altLang="zh-CN" sz="3200" b="1" i="1" dirty="0"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400" dirty="0" smtClean="0"/>
                <a:t>)</a:t>
              </a:r>
              <a:endParaRPr lang="zh-CN" altLang="en-US" sz="2400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460432" y="4315302"/>
            <a:ext cx="1206016" cy="2282050"/>
            <a:chOff x="3881536" y="1340768"/>
            <a:chExt cx="1266528" cy="2282050"/>
          </a:xfrm>
        </p:grpSpPr>
        <p:sp>
          <p:nvSpPr>
            <p:cNvPr id="19" name="TextBox 18"/>
            <p:cNvSpPr txBox="1"/>
            <p:nvPr/>
          </p:nvSpPr>
          <p:spPr>
            <a:xfrm>
              <a:off x="4086064" y="268975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FFC000"/>
                  </a:solidFill>
                </a:rPr>
                <a:t>…</a:t>
              </a:r>
              <a:endParaRPr lang="zh-CN" altLang="en-US" baseline="-50000" dirty="0">
                <a:solidFill>
                  <a:srgbClr val="FFC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42048" y="134076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15104" y="2025472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1536" y="3038043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1,n</a:t>
              </a:r>
              <a:r>
                <a:rPr lang="en-US" altLang="zh-CN" sz="2800" b="1" i="1" baseline="-50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07504" y="1052736"/>
            <a:ext cx="1872208" cy="2554998"/>
            <a:chOff x="35496" y="1340768"/>
            <a:chExt cx="1872208" cy="2554998"/>
          </a:xfrm>
        </p:grpSpPr>
        <p:sp>
          <p:nvSpPr>
            <p:cNvPr id="4" name="TextBox 3"/>
            <p:cNvSpPr txBox="1"/>
            <p:nvPr/>
          </p:nvSpPr>
          <p:spPr>
            <a:xfrm>
              <a:off x="701688" y="134076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584" y="268975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21328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498500" y="1602378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206084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8520" y="306024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,n</a:t>
              </a:r>
              <a:r>
                <a:rPr lang="en-US" altLang="zh-CN" sz="2800" b="1" i="1" baseline="-50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6135" y="337254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585392" y="1052736"/>
            <a:ext cx="1872208" cy="2520280"/>
            <a:chOff x="2285864" y="1340768"/>
            <a:chExt cx="1872208" cy="2520280"/>
          </a:xfrm>
        </p:grpSpPr>
        <p:sp>
          <p:nvSpPr>
            <p:cNvPr id="45" name="TextBox 44"/>
            <p:cNvSpPr txBox="1"/>
            <p:nvPr/>
          </p:nvSpPr>
          <p:spPr>
            <a:xfrm>
              <a:off x="2952056" y="134076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77952" y="268975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5864" y="21328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48" name="左大括号 47"/>
            <p:cNvSpPr/>
            <p:nvPr/>
          </p:nvSpPr>
          <p:spPr>
            <a:xfrm>
              <a:off x="2748868" y="1602378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33936" y="206084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28888" y="306024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,n</a:t>
              </a:r>
              <a:r>
                <a:rPr lang="en-US" altLang="zh-CN" sz="2800" b="1" i="1" baseline="-50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00263" y="3337828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940152" y="980728"/>
            <a:ext cx="2493523" cy="2438327"/>
            <a:chOff x="5606869" y="1268760"/>
            <a:chExt cx="2493523" cy="2438327"/>
          </a:xfrm>
        </p:grpSpPr>
        <p:grpSp>
          <p:nvGrpSpPr>
            <p:cNvPr id="67" name="组合 66"/>
            <p:cNvGrpSpPr/>
            <p:nvPr/>
          </p:nvGrpSpPr>
          <p:grpSpPr>
            <a:xfrm>
              <a:off x="6833864" y="1290966"/>
              <a:ext cx="1266528" cy="2282050"/>
              <a:chOff x="7209539" y="1290966"/>
              <a:chExt cx="1266528" cy="228205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414067" y="2639954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>
                    <a:solidFill>
                      <a:srgbClr val="FFC000"/>
                    </a:solidFill>
                  </a:rPr>
                  <a:t>…</a:t>
                </a:r>
                <a:endParaRPr lang="zh-CN" altLang="en-US" baseline="-500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270051" y="1290966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rgbClr val="FFC000"/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y</a:t>
                </a:r>
                <a:r>
                  <a:rPr lang="en-US" altLang="zh-CN" sz="32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1,</a:t>
                </a:r>
                <a:r>
                  <a:rPr lang="en-US" altLang="zh-CN" sz="2800" b="1" i="1" baseline="-25000" dirty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</a:t>
                </a:r>
                <a:endParaRPr lang="zh-CN" altLang="en-US" b="1" baseline="-50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243107" y="1975670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rgbClr val="FFC000"/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y</a:t>
                </a:r>
                <a:r>
                  <a:rPr lang="en-US" altLang="zh-CN" sz="32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1,</a:t>
                </a:r>
                <a:r>
                  <a:rPr lang="en-US" altLang="zh-CN" sz="28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2</a:t>
                </a:r>
                <a:endParaRPr lang="zh-CN" altLang="en-US" b="1" baseline="-50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209539" y="2988241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rgbClr val="FFC000"/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y</a:t>
                </a:r>
                <a:r>
                  <a:rPr lang="en-US" altLang="zh-CN" sz="32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1,n</a:t>
                </a:r>
                <a:r>
                  <a:rPr lang="en-US" altLang="zh-CN" sz="2800" b="1" i="1" baseline="-50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</a:t>
                </a:r>
                <a:endParaRPr lang="zh-CN" altLang="en-US" b="1" baseline="-50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606869" y="1268760"/>
              <a:ext cx="1845451" cy="2438327"/>
              <a:chOff x="5580112" y="1268760"/>
              <a:chExt cx="1845451" cy="243832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219547" y="1268760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345443" y="2617748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  <p:sp>
            <p:nvSpPr>
              <p:cNvPr id="28" name="左大括号 27"/>
              <p:cNvSpPr/>
              <p:nvPr/>
            </p:nvSpPr>
            <p:spPr>
              <a:xfrm>
                <a:off x="6016359" y="1530370"/>
                <a:ext cx="180020" cy="1779052"/>
              </a:xfrm>
              <a:prstGeom prst="leftBrace">
                <a:avLst>
                  <a:gd name="adj1" fmla="val 8333"/>
                  <a:gd name="adj2" fmla="val 476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580112" y="2090599"/>
                <a:ext cx="6480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q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endParaRPr lang="zh-CN" altLang="en-US" sz="3200" b="1" i="1" baseline="-25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612631" y="3229898"/>
                <a:ext cx="615553" cy="47718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19547" y="2051361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2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19547" y="2988241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altLang="zh-CN" sz="2400" b="1" i="1" baseline="-50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107504" y="4186370"/>
            <a:ext cx="1872208" cy="2554998"/>
            <a:chOff x="35496" y="1340768"/>
            <a:chExt cx="1872208" cy="2554998"/>
          </a:xfrm>
        </p:grpSpPr>
        <p:sp>
          <p:nvSpPr>
            <p:cNvPr id="78" name="TextBox 77"/>
            <p:cNvSpPr txBox="1"/>
            <p:nvPr/>
          </p:nvSpPr>
          <p:spPr>
            <a:xfrm>
              <a:off x="701688" y="134076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m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7584" y="268975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496" y="21328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err="1">
                  <a:latin typeface="Kokila" pitchFamily="34" charset="0"/>
                  <a:cs typeface="Kokila" pitchFamily="34" charset="0"/>
                </a:rPr>
                <a:t>m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81" name="左大括号 80"/>
            <p:cNvSpPr/>
            <p:nvPr/>
          </p:nvSpPr>
          <p:spPr>
            <a:xfrm>
              <a:off x="498500" y="1602378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3568" y="206084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m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78520" y="306024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err="1" smtClean="0">
                  <a:latin typeface="Kokila" pitchFamily="34" charset="0"/>
                  <a:cs typeface="Kokila" pitchFamily="34" charset="0"/>
                </a:rPr>
                <a:t>m</a:t>
              </a:r>
              <a:r>
                <a:rPr lang="en-US" altLang="zh-CN" sz="3200" b="1" i="1" baseline="-25000" dirty="0" err="1" smtClean="0">
                  <a:latin typeface="Kokila" pitchFamily="34" charset="0"/>
                  <a:cs typeface="Kokila" pitchFamily="34" charset="0"/>
                </a:rPr>
                <a:t>,n</a:t>
              </a:r>
              <a:r>
                <a:rPr lang="en-US" altLang="zh-CN" sz="2800" b="1" i="1" baseline="-50000" dirty="0" err="1">
                  <a:latin typeface="Kokila" pitchFamily="34" charset="0"/>
                  <a:cs typeface="Kokila" pitchFamily="34" charset="0"/>
                </a:rPr>
                <a:t>m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" y="337254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555776" y="4536828"/>
            <a:ext cx="648072" cy="2258670"/>
            <a:chOff x="2285864" y="1602378"/>
            <a:chExt cx="648072" cy="2258670"/>
          </a:xfrm>
        </p:grpSpPr>
        <p:sp>
          <p:nvSpPr>
            <p:cNvPr id="88" name="TextBox 87"/>
            <p:cNvSpPr txBox="1"/>
            <p:nvPr/>
          </p:nvSpPr>
          <p:spPr>
            <a:xfrm>
              <a:off x="2285864" y="21328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err="1">
                  <a:latin typeface="Kokila" pitchFamily="34" charset="0"/>
                  <a:cs typeface="Kokila" pitchFamily="34" charset="0"/>
                </a:rPr>
                <a:t>m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89" name="左大括号 88"/>
            <p:cNvSpPr/>
            <p:nvPr/>
          </p:nvSpPr>
          <p:spPr>
            <a:xfrm>
              <a:off x="2748868" y="1602378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00263" y="3337828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470816" y="4585886"/>
            <a:ext cx="1300984" cy="859338"/>
            <a:chOff x="1423999" y="4431011"/>
            <a:chExt cx="1300984" cy="859338"/>
          </a:xfrm>
        </p:grpSpPr>
        <p:cxnSp>
          <p:nvCxnSpPr>
            <p:cNvPr id="94" name="直接箭头连接符 93"/>
            <p:cNvCxnSpPr/>
            <p:nvPr/>
          </p:nvCxnSpPr>
          <p:spPr>
            <a:xfrm flipV="1">
              <a:off x="1423999" y="5290348"/>
              <a:ext cx="9885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77280" y="4431011"/>
              <a:ext cx="12477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特征</a:t>
              </a:r>
              <a:endParaRPr lang="en-US" altLang="zh-CN" sz="2400" dirty="0" smtClean="0"/>
            </a:p>
            <a:p>
              <a:r>
                <a:rPr lang="zh-CN" altLang="en-US" sz="2400" dirty="0" smtClean="0"/>
                <a:t>提取</a:t>
              </a:r>
              <a:endParaRPr lang="zh-CN" altLang="en-US" sz="2400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783184" y="1340768"/>
            <a:ext cx="1300984" cy="859338"/>
            <a:chOff x="1423999" y="4431011"/>
            <a:chExt cx="1300984" cy="859338"/>
          </a:xfrm>
        </p:grpSpPr>
        <p:cxnSp>
          <p:nvCxnSpPr>
            <p:cNvPr id="99" name="直接箭头连接符 98"/>
            <p:cNvCxnSpPr/>
            <p:nvPr/>
          </p:nvCxnSpPr>
          <p:spPr>
            <a:xfrm flipV="1">
              <a:off x="1423999" y="5290348"/>
              <a:ext cx="9885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477280" y="4431011"/>
              <a:ext cx="12477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特征</a:t>
              </a:r>
              <a:endParaRPr lang="en-US" altLang="zh-CN" sz="2400" dirty="0" smtClean="0"/>
            </a:p>
            <a:p>
              <a:r>
                <a:rPr lang="zh-CN" altLang="en-US" sz="2400" dirty="0" smtClean="0"/>
                <a:t>提取</a:t>
              </a:r>
              <a:endParaRPr lang="zh-CN" altLang="en-US" sz="2400" dirty="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275856" y="4293096"/>
            <a:ext cx="1206016" cy="2304256"/>
            <a:chOff x="4923403" y="3798985"/>
            <a:chExt cx="1206016" cy="2304256"/>
          </a:xfrm>
        </p:grpSpPr>
        <p:sp>
          <p:nvSpPr>
            <p:cNvPr id="107" name="TextBox 106"/>
            <p:cNvSpPr txBox="1"/>
            <p:nvPr/>
          </p:nvSpPr>
          <p:spPr>
            <a:xfrm>
              <a:off x="4923403" y="3798985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49299" y="5147973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00B0F0"/>
                  </a:solidFill>
                </a:rPr>
                <a:t>…</a:t>
              </a:r>
              <a:endParaRPr lang="zh-CN" altLang="en-US" baseline="-50000" dirty="0">
                <a:solidFill>
                  <a:srgbClr val="00B0F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23403" y="458158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923403" y="551846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en-US" altLang="zh-CN" sz="2400" b="1" i="1" baseline="-500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094176" y="4554706"/>
            <a:ext cx="648072" cy="2258670"/>
            <a:chOff x="2285864" y="1602378"/>
            <a:chExt cx="648072" cy="2258670"/>
          </a:xfrm>
        </p:grpSpPr>
        <p:sp>
          <p:nvSpPr>
            <p:cNvPr id="121" name="TextBox 120"/>
            <p:cNvSpPr txBox="1"/>
            <p:nvPr/>
          </p:nvSpPr>
          <p:spPr>
            <a:xfrm>
              <a:off x="2285864" y="21328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err="1" smtClean="0">
                  <a:latin typeface="Kokila" pitchFamily="34" charset="0"/>
                  <a:cs typeface="Kokila" pitchFamily="34" charset="0"/>
                </a:rPr>
                <a:t>,m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22" name="左大括号 121"/>
            <p:cNvSpPr/>
            <p:nvPr/>
          </p:nvSpPr>
          <p:spPr>
            <a:xfrm>
              <a:off x="2748868" y="1602378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00263" y="3337828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814256" y="4310974"/>
            <a:ext cx="1206016" cy="2304256"/>
            <a:chOff x="4923403" y="3798985"/>
            <a:chExt cx="1206016" cy="2304256"/>
          </a:xfrm>
        </p:grpSpPr>
        <p:sp>
          <p:nvSpPr>
            <p:cNvPr id="125" name="TextBox 124"/>
            <p:cNvSpPr txBox="1"/>
            <p:nvPr/>
          </p:nvSpPr>
          <p:spPr>
            <a:xfrm>
              <a:off x="4923403" y="3798985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49299" y="5147973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00B0F0"/>
                  </a:solidFill>
                </a:rPr>
                <a:t>…</a:t>
              </a:r>
              <a:endParaRPr lang="zh-CN" altLang="en-US" baseline="-50000" dirty="0">
                <a:solidFill>
                  <a:srgbClr val="00B0F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923403" y="458158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23403" y="551846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en-US" altLang="zh-CN" sz="2400" b="1" i="1" baseline="-50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466409" y="4365104"/>
            <a:ext cx="121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99FF33"/>
                </a:solidFill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800" b="1" i="1" dirty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f</a:t>
            </a:r>
            <a:r>
              <a:rPr lang="en-US" altLang="zh-CN" sz="2400" b="1" i="1" dirty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000" dirty="0">
                <a:solidFill>
                  <a:srgbClr val="F977C4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x</a:t>
            </a:r>
            <a:r>
              <a:rPr lang="en-US" altLang="zh-CN" sz="2800" b="1" i="1" baseline="-25000" dirty="0" smtClean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m,1</a:t>
            </a:r>
            <a:r>
              <a:rPr lang="en-US" altLang="zh-CN" sz="2000" dirty="0" smtClean="0">
                <a:solidFill>
                  <a:srgbClr val="F977C4"/>
                </a:solidFill>
              </a:rPr>
              <a:t>)</a:t>
            </a:r>
            <a:endParaRPr lang="en-US" altLang="zh-CN" sz="2000" dirty="0">
              <a:solidFill>
                <a:srgbClr val="F977C4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44208" y="5138028"/>
            <a:ext cx="121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99FF33"/>
                </a:solidFill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800" b="1" i="1" dirty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f</a:t>
            </a:r>
            <a:r>
              <a:rPr lang="en-US" altLang="zh-CN" sz="2400" b="1" i="1" dirty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000" dirty="0">
                <a:solidFill>
                  <a:srgbClr val="F977C4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x</a:t>
            </a:r>
            <a:r>
              <a:rPr lang="en-US" altLang="zh-CN" sz="2800" b="1" i="1" baseline="-25000" dirty="0" smtClean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m,2</a:t>
            </a:r>
            <a:r>
              <a:rPr lang="en-US" altLang="zh-CN" sz="2000" dirty="0" smtClean="0">
                <a:solidFill>
                  <a:srgbClr val="F977C4"/>
                </a:solidFill>
              </a:rPr>
              <a:t>)</a:t>
            </a:r>
            <a:endParaRPr lang="en-US" altLang="zh-CN" sz="2000" dirty="0">
              <a:solidFill>
                <a:srgbClr val="F977C4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4208" y="6146140"/>
            <a:ext cx="121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99FF33"/>
                </a:solidFill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800" b="1" i="1" dirty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f</a:t>
            </a:r>
            <a:r>
              <a:rPr lang="en-US" altLang="zh-CN" sz="2400" b="1" i="1" dirty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 </a:t>
            </a:r>
            <a:r>
              <a:rPr lang="en-US" altLang="zh-CN" sz="2000" dirty="0">
                <a:solidFill>
                  <a:srgbClr val="F977C4"/>
                </a:solidFill>
              </a:rPr>
              <a:t>(</a:t>
            </a:r>
            <a:r>
              <a:rPr lang="en-US" altLang="zh-CN" sz="2800" b="1" i="1" dirty="0" err="1" smtClean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x</a:t>
            </a:r>
            <a:r>
              <a:rPr lang="en-US" altLang="zh-CN" sz="2800" b="1" i="1" baseline="-25000" dirty="0" err="1" smtClean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m</a:t>
            </a:r>
            <a:r>
              <a:rPr lang="en-US" altLang="zh-CN" sz="2800" b="1" i="1" baseline="-25000" dirty="0" smtClean="0">
                <a:solidFill>
                  <a:srgbClr val="F977C4"/>
                </a:solidFill>
                <a:latin typeface="Kokila" pitchFamily="34" charset="0"/>
                <a:cs typeface="Kokila" pitchFamily="34" charset="0"/>
              </a:rPr>
              <a:t>,</a:t>
            </a:r>
            <a:r>
              <a:rPr lang="en-US" altLang="zh-CN" sz="2000" b="1" i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i="1" baseline="-25000" dirty="0">
                <a:solidFill>
                  <a:srgbClr val="F977C4"/>
                </a:solidFill>
              </a:rPr>
              <a:t>n</a:t>
            </a:r>
            <a:r>
              <a:rPr lang="en-US" altLang="zh-CN" sz="2000" b="1" i="1" baseline="-50000" dirty="0">
                <a:solidFill>
                  <a:srgbClr val="F977C4"/>
                </a:solidFill>
              </a:rPr>
              <a:t>m</a:t>
            </a:r>
            <a:r>
              <a:rPr lang="en-US" altLang="zh-CN" sz="2000" dirty="0" smtClean="0">
                <a:solidFill>
                  <a:srgbClr val="F977C4"/>
                </a:solidFill>
              </a:rPr>
              <a:t>)</a:t>
            </a:r>
            <a:endParaRPr lang="en-US" altLang="zh-CN" sz="2000" dirty="0">
              <a:solidFill>
                <a:srgbClr val="F977C4"/>
              </a:solidFill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4033936" y="1074942"/>
            <a:ext cx="1266528" cy="2282050"/>
            <a:chOff x="3881536" y="1340768"/>
            <a:chExt cx="1266528" cy="2282050"/>
          </a:xfrm>
        </p:grpSpPr>
        <p:sp>
          <p:nvSpPr>
            <p:cNvPr id="142" name="TextBox 141"/>
            <p:cNvSpPr txBox="1"/>
            <p:nvPr/>
          </p:nvSpPr>
          <p:spPr>
            <a:xfrm>
              <a:off x="4086064" y="268975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FFC000"/>
                  </a:solidFill>
                </a:rPr>
                <a:t>…</a:t>
              </a:r>
              <a:endParaRPr lang="zh-CN" altLang="en-US" baseline="-50000" dirty="0">
                <a:solidFill>
                  <a:srgbClr val="FFC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42048" y="134076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15104" y="2025472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81536" y="3038043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1,n</a:t>
              </a:r>
              <a:r>
                <a:rPr lang="en-US" altLang="zh-CN" sz="2800" b="1" i="1" baseline="-50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  <p:cxnSp>
        <p:nvCxnSpPr>
          <p:cNvPr id="154" name="直接箭头连接符 153"/>
          <p:cNvCxnSpPr/>
          <p:nvPr/>
        </p:nvCxnSpPr>
        <p:spPr>
          <a:xfrm flipV="1">
            <a:off x="7447480" y="5440465"/>
            <a:ext cx="988573" cy="1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524328" y="4911551"/>
            <a:ext cx="124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评价</a:t>
            </a:r>
          </a:p>
        </p:txBody>
      </p:sp>
      <p:cxnSp>
        <p:nvCxnSpPr>
          <p:cNvPr id="158" name="直接连接符 157"/>
          <p:cNvCxnSpPr/>
          <p:nvPr/>
        </p:nvCxnSpPr>
        <p:spPr>
          <a:xfrm>
            <a:off x="158143" y="3933056"/>
            <a:ext cx="879011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28470" y="3425460"/>
            <a:ext cx="167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Training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596336" y="3861048"/>
            <a:ext cx="167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9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机器学习排序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特征</a:t>
            </a:r>
            <a:r>
              <a:rPr lang="en-US" altLang="zh-CN" sz="2800" dirty="0" smtClean="0"/>
              <a:t>: query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doc</a:t>
            </a:r>
            <a:r>
              <a:rPr lang="zh-CN" altLang="en-US" sz="2800" dirty="0" smtClean="0"/>
              <a:t>的函数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匹配特征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TitleRank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AnchorRank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ContentRank</a:t>
            </a:r>
            <a:r>
              <a:rPr lang="en-US" altLang="zh-CN" sz="2400" dirty="0" smtClean="0"/>
              <a:t>…</a:t>
            </a:r>
          </a:p>
          <a:p>
            <a:pPr lvl="1"/>
            <a:r>
              <a:rPr lang="zh-CN" altLang="en-US" sz="2400" dirty="0" smtClean="0"/>
              <a:t>页面特征：</a:t>
            </a:r>
            <a:r>
              <a:rPr lang="en-US" altLang="zh-CN" sz="2400" dirty="0" err="1" smtClean="0"/>
              <a:t>pagerank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sitelevel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isnews</a:t>
            </a:r>
            <a:r>
              <a:rPr lang="zh-CN" altLang="en-US" sz="2400" dirty="0" smtClean="0"/>
              <a:t>， 页面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站点主题</a:t>
            </a:r>
            <a:r>
              <a:rPr lang="en-US" altLang="zh-CN" sz="2400" dirty="0" smtClean="0"/>
              <a:t>…</a:t>
            </a:r>
          </a:p>
          <a:p>
            <a:pPr lvl="1"/>
            <a:r>
              <a:rPr lang="en-US" altLang="zh-CN" sz="2400" dirty="0" smtClean="0"/>
              <a:t>Query</a:t>
            </a:r>
            <a:r>
              <a:rPr lang="zh-CN" altLang="en-US" sz="2400" dirty="0" smtClean="0"/>
              <a:t>特征：</a:t>
            </a:r>
            <a:r>
              <a:rPr lang="en-US" altLang="zh-CN" sz="2400" dirty="0" smtClean="0"/>
              <a:t>term weight</a:t>
            </a:r>
            <a:r>
              <a:rPr lang="zh-CN" altLang="en-US" sz="2400" dirty="0" smtClean="0"/>
              <a:t>， 紧密度，</a:t>
            </a:r>
            <a:r>
              <a:rPr lang="en-US" altLang="zh-CN" sz="2400" dirty="0" smtClean="0"/>
              <a:t>query </a:t>
            </a:r>
            <a:r>
              <a:rPr lang="zh-CN" altLang="en-US" sz="2400" dirty="0" smtClean="0"/>
              <a:t>分类</a:t>
            </a:r>
            <a:r>
              <a:rPr lang="en-US" altLang="zh-CN" sz="2400" dirty="0" smtClean="0"/>
              <a:t>…</a:t>
            </a:r>
          </a:p>
          <a:p>
            <a:pPr lvl="1"/>
            <a:r>
              <a:rPr lang="zh-CN" altLang="en-US" sz="2400" dirty="0" smtClean="0"/>
              <a:t>用户行为特征： </a:t>
            </a:r>
            <a:r>
              <a:rPr lang="en-US" altLang="zh-CN" sz="2400" dirty="0" smtClean="0"/>
              <a:t>click</a:t>
            </a:r>
            <a:r>
              <a:rPr lang="zh-CN" altLang="en-US" sz="2400" dirty="0" smtClean="0"/>
              <a:t>，停留时间</a:t>
            </a:r>
            <a:r>
              <a:rPr lang="en-US" altLang="zh-CN" sz="2400" dirty="0" smtClean="0"/>
              <a:t>…</a:t>
            </a:r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69568"/>
            <a:ext cx="74199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2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标注：根据相关性、权威性等多级标注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级： </a:t>
            </a:r>
            <a:r>
              <a:rPr lang="en-US" altLang="zh-CN" dirty="0"/>
              <a:t>Perfect(5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Excellent(4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Good(3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Fair(2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Bad(0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评价指标</a:t>
            </a:r>
            <a:endParaRPr lang="en-US" altLang="zh-CN" dirty="0"/>
          </a:p>
          <a:p>
            <a:pPr lvl="1"/>
            <a:r>
              <a:rPr lang="en-US" altLang="zh-CN" dirty="0"/>
              <a:t>DCG(NDCG), MAP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gain:  doc</a:t>
            </a:r>
            <a:r>
              <a:rPr lang="zh-CN" altLang="en-US" dirty="0"/>
              <a:t>的相关性得分 </a:t>
            </a:r>
            <a:r>
              <a:rPr lang="en-US" altLang="zh-CN" dirty="0"/>
              <a:t>(5,4,3,2,0)</a:t>
            </a:r>
          </a:p>
          <a:p>
            <a:pPr lvl="2"/>
            <a:r>
              <a:rPr lang="en-US" altLang="zh-CN" dirty="0" smtClean="0"/>
              <a:t> dis</a:t>
            </a:r>
            <a:r>
              <a:rPr lang="en-US" altLang="zh-CN" dirty="0"/>
              <a:t>: </a:t>
            </a:r>
            <a:r>
              <a:rPr lang="zh-CN" altLang="en-US" dirty="0"/>
              <a:t>位置衰减系数</a:t>
            </a:r>
            <a:r>
              <a:rPr lang="en-US" altLang="zh-CN" dirty="0"/>
              <a:t>(1, 1/2, 1/3, 1/4, 1/5)</a:t>
            </a:r>
          </a:p>
          <a:p>
            <a:pPr lvl="3"/>
            <a:endParaRPr lang="en-US" altLang="zh-CN" dirty="0"/>
          </a:p>
          <a:p>
            <a:pPr lvl="1"/>
            <a:r>
              <a:rPr lang="zh-CN" altLang="en-US" dirty="0"/>
              <a:t>原则</a:t>
            </a:r>
            <a:r>
              <a:rPr lang="en-US" altLang="zh-CN" dirty="0"/>
              <a:t>: </a:t>
            </a:r>
            <a:r>
              <a:rPr lang="zh-CN" altLang="en-US" dirty="0"/>
              <a:t>相关的排在前面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70174"/>
              </p:ext>
            </p:extLst>
          </p:nvPr>
        </p:nvGraphicFramePr>
        <p:xfrm>
          <a:off x="1115616" y="3881735"/>
          <a:ext cx="7442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3" imgW="3632040" imgH="482400" progId="Equation.3">
                  <p:embed/>
                </p:oleObj>
              </mc:Choice>
              <mc:Fallback>
                <p:oleObj name="公式" r:id="rId3" imgW="3632040" imgH="4824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881735"/>
                        <a:ext cx="7442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2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</a:t>
            </a:r>
            <a:r>
              <a:rPr lang="zh-CN" altLang="en-US" dirty="0" smtClean="0"/>
              <a:t>问题？新问题？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机器学习排序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35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老问题？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87208" cy="6397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机器学习经典问题</a:t>
            </a:r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258816" cy="395128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分类 </a:t>
            </a:r>
            <a:r>
              <a:rPr lang="en-US" altLang="zh-CN" sz="2800" dirty="0" smtClean="0"/>
              <a:t>Classification</a:t>
            </a:r>
          </a:p>
          <a:p>
            <a:pPr lvl="1"/>
            <a:r>
              <a:rPr lang="en-US" altLang="zh-CN" sz="2400" dirty="0" smtClean="0"/>
              <a:t>SVM</a:t>
            </a:r>
          </a:p>
          <a:p>
            <a:pPr lvl="3"/>
            <a:endParaRPr lang="en-US" altLang="zh-CN" sz="2000" dirty="0" smtClean="0"/>
          </a:p>
          <a:p>
            <a:r>
              <a:rPr lang="zh-CN" altLang="en-US" sz="2800" dirty="0" smtClean="0"/>
              <a:t>回归 </a:t>
            </a:r>
            <a:r>
              <a:rPr lang="en-US" altLang="zh-CN" sz="2800" dirty="0" smtClean="0"/>
              <a:t>Regression</a:t>
            </a:r>
          </a:p>
          <a:p>
            <a:pPr lvl="1"/>
            <a:r>
              <a:rPr lang="en-US" altLang="zh-CN" sz="2400" dirty="0" smtClean="0"/>
              <a:t>Logistic regression</a:t>
            </a:r>
            <a:br>
              <a:rPr lang="en-US" altLang="zh-CN" sz="2400" dirty="0" smtClean="0"/>
            </a:br>
            <a:r>
              <a:rPr lang="en-US" altLang="zh-CN" sz="2400" dirty="0" smtClean="0"/>
              <a:t>			</a:t>
            </a:r>
          </a:p>
          <a:p>
            <a:r>
              <a:rPr lang="zh-CN" altLang="en-US" sz="2800" dirty="0" smtClean="0"/>
              <a:t>等级回归 </a:t>
            </a:r>
            <a:r>
              <a:rPr lang="en-US" altLang="zh-CN" sz="2800" dirty="0" smtClean="0"/>
              <a:t>Ordinal Regression (Classification)</a:t>
            </a:r>
            <a:endParaRPr lang="zh-CN" altLang="en-US" sz="28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5138737" y="2174875"/>
            <a:ext cx="4041775" cy="395128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</a:rPr>
              <a:t>聚类 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</a:rPr>
              <a:t>Clustering</a:t>
            </a:r>
          </a:p>
          <a:p>
            <a:pPr lvl="1"/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K-means</a:t>
            </a:r>
          </a:p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</a:rPr>
              <a:t>标注 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</a:rPr>
              <a:t>Tagging</a:t>
            </a:r>
          </a:p>
          <a:p>
            <a:pPr lvl="1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CRF</a:t>
            </a:r>
            <a:endParaRPr lang="en-US" altLang="zh-CN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分类 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4011896" y="1328572"/>
            <a:ext cx="2000264" cy="673042"/>
            <a:chOff x="2848419" y="1420279"/>
            <a:chExt cx="2000264" cy="673042"/>
          </a:xfrm>
        </p:grpSpPr>
        <p:sp>
          <p:nvSpPr>
            <p:cNvPr id="9" name="矩形 8"/>
            <p:cNvSpPr/>
            <p:nvPr/>
          </p:nvSpPr>
          <p:spPr>
            <a:xfrm>
              <a:off x="2931841" y="1865553"/>
              <a:ext cx="214314" cy="2143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75549" y="1865553"/>
              <a:ext cx="214314" cy="214314"/>
            </a:xfrm>
            <a:prstGeom prst="rect">
              <a:avLst/>
            </a:prstGeom>
            <a:solidFill>
              <a:srgbClr val="FCB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46287" y="1865553"/>
              <a:ext cx="214314" cy="214314"/>
            </a:xfrm>
            <a:prstGeom prst="rect">
              <a:avLst/>
            </a:prstGeom>
            <a:solidFill>
              <a:srgbClr val="33E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74915" y="1865553"/>
              <a:ext cx="214314" cy="2143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8419" y="1420279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5      4      3      2     0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86233" y="1879007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0941" y="1611957"/>
            <a:ext cx="7471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3000" dirty="0" smtClean="0"/>
              <a:t>标注转化为类别</a:t>
            </a:r>
            <a:endParaRPr lang="en-US" altLang="zh-CN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3000" dirty="0" smtClean="0"/>
              <a:t>学习目标：预测</a:t>
            </a:r>
            <a:r>
              <a:rPr lang="en-US" altLang="zh-CN" sz="3000" dirty="0" smtClean="0"/>
              <a:t>doc</a:t>
            </a:r>
            <a:r>
              <a:rPr lang="zh-CN" altLang="en-US" sz="3000" dirty="0" smtClean="0"/>
              <a:t>所属的类别</a:t>
            </a:r>
            <a:endParaRPr lang="en-US" altLang="zh-CN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3000" dirty="0" smtClean="0"/>
              <a:t>评价指标：分类准确性</a:t>
            </a:r>
            <a:r>
              <a:rPr lang="en-US" altLang="zh-CN" sz="3000" dirty="0" smtClean="0"/>
              <a:t>(Precision, Recall</a:t>
            </a:r>
            <a:r>
              <a:rPr lang="en-US" altLang="zh-CN" sz="3000" dirty="0"/>
              <a:t>)</a:t>
            </a:r>
            <a:endParaRPr lang="zh-CN" alt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44048" y="4278812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q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1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4206608" y="3671954"/>
            <a:ext cx="90010" cy="2003584"/>
          </a:xfrm>
          <a:prstGeom prst="leftBrace">
            <a:avLst>
              <a:gd name="adj1" fmla="val 8333"/>
              <a:gd name="adj2" fmla="val 47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392120" y="3472434"/>
            <a:ext cx="1267531" cy="2554997"/>
            <a:chOff x="965619" y="2170147"/>
            <a:chExt cx="1267531" cy="2554997"/>
          </a:xfrm>
        </p:grpSpPr>
        <p:sp>
          <p:nvSpPr>
            <p:cNvPr id="15" name="TextBox 14"/>
            <p:cNvSpPr txBox="1"/>
            <p:nvPr/>
          </p:nvSpPr>
          <p:spPr>
            <a:xfrm>
              <a:off x="1027134" y="2170147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9014" y="2700992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1600" y="314096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,4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1600" y="3645025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,3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5619" y="4140369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,5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147588" y="4169336"/>
            <a:ext cx="214314" cy="214314"/>
          </a:xfrm>
          <a:prstGeom prst="rect">
            <a:avLst/>
          </a:prstGeom>
          <a:solidFill>
            <a:srgbClr val="FCB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56878" y="3657664"/>
            <a:ext cx="214314" cy="214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147588" y="5132542"/>
            <a:ext cx="214314" cy="214314"/>
          </a:xfrm>
          <a:prstGeom prst="rect">
            <a:avLst/>
          </a:prstGeom>
          <a:solidFill>
            <a:srgbClr val="33E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47588" y="4676413"/>
            <a:ext cx="214314" cy="2143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7588" y="5645597"/>
            <a:ext cx="214314" cy="2143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68345" y="1052736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 smtClean="0">
                <a:latin typeface="华文楷体" pitchFamily="2" charset="-122"/>
                <a:ea typeface="华文楷体" pitchFamily="2" charset="-122"/>
              </a:rPr>
              <a:t>分类</a:t>
            </a:r>
            <a:endParaRPr lang="zh-CN" altLang="en-US" sz="3200" b="1" i="1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-36512" y="3443527"/>
            <a:ext cx="2526261" cy="2592288"/>
            <a:chOff x="360942" y="2132856"/>
            <a:chExt cx="2526261" cy="2592288"/>
          </a:xfrm>
        </p:grpSpPr>
        <p:sp>
          <p:nvSpPr>
            <p:cNvPr id="50" name="TextBox 49"/>
            <p:cNvSpPr txBox="1"/>
            <p:nvPr/>
          </p:nvSpPr>
          <p:spPr>
            <a:xfrm>
              <a:off x="360942" y="2962235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1" name="左大括号 50"/>
            <p:cNvSpPr/>
            <p:nvPr/>
          </p:nvSpPr>
          <p:spPr>
            <a:xfrm>
              <a:off x="823502" y="2355377"/>
              <a:ext cx="90010" cy="2003584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965619" y="2170147"/>
              <a:ext cx="1267531" cy="2554997"/>
              <a:chOff x="965619" y="2170147"/>
              <a:chExt cx="1267531" cy="2554997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1027134" y="2170147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>
                    <a:latin typeface="Kokila" pitchFamily="34" charset="0"/>
                    <a:cs typeface="Kokila" pitchFamily="34" charset="0"/>
                  </a:rPr>
                  <a:t>,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09014" y="2700992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</a:t>
                </a:r>
                <a:r>
                  <a:rPr lang="en-US" altLang="zh-CN" sz="2800" b="1" i="1" baseline="-25000" dirty="0">
                    <a:latin typeface="Kokila" pitchFamily="34" charset="0"/>
                    <a:cs typeface="Kokila" pitchFamily="34" charset="0"/>
                  </a:rPr>
                  <a:t>2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71600" y="3140969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,3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71600" y="3645025"/>
                <a:ext cx="993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,4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65619" y="4140369"/>
                <a:ext cx="993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,5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2483768" y="2348880"/>
              <a:ext cx="215584" cy="2184537"/>
              <a:chOff x="1768583" y="2355377"/>
              <a:chExt cx="215584" cy="2184537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768583" y="2355377"/>
                <a:ext cx="214314" cy="214314"/>
              </a:xfrm>
              <a:prstGeom prst="rect">
                <a:avLst/>
              </a:prstGeom>
              <a:solidFill>
                <a:srgbClr val="FCBE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768583" y="2855078"/>
                <a:ext cx="214314" cy="21431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68583" y="3362278"/>
                <a:ext cx="214314" cy="214314"/>
              </a:xfrm>
              <a:prstGeom prst="rect">
                <a:avLst/>
              </a:prstGeom>
              <a:solidFill>
                <a:srgbClr val="33ED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769853" y="3830255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69853" y="4325600"/>
                <a:ext cx="214314" cy="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619672" y="2132856"/>
              <a:ext cx="1267531" cy="2554997"/>
              <a:chOff x="965619" y="2170147"/>
              <a:chExt cx="1267531" cy="255499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027134" y="2170147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y</a:t>
                </a:r>
                <a:r>
                  <a:rPr lang="en-US" altLang="zh-CN" sz="28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,</a:t>
                </a:r>
                <a:r>
                  <a:rPr lang="en-US" altLang="zh-CN" sz="28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</a:t>
                </a:r>
                <a:endParaRPr lang="zh-CN" altLang="en-US" sz="2000" b="1" baseline="-50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09014" y="2700992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y</a:t>
                </a:r>
                <a:r>
                  <a:rPr lang="en-US" altLang="zh-CN" sz="28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,</a:t>
                </a:r>
                <a:r>
                  <a:rPr lang="en-US" altLang="zh-CN" sz="28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2</a:t>
                </a:r>
                <a:endParaRPr lang="zh-CN" altLang="en-US" sz="2000" b="1" baseline="-50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71600" y="3140969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y</a:t>
                </a:r>
                <a:r>
                  <a:rPr lang="en-US" altLang="zh-CN" sz="28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,3</a:t>
                </a:r>
                <a:endParaRPr lang="zh-CN" altLang="en-US" sz="2000" b="1" baseline="-50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71600" y="3645025"/>
                <a:ext cx="993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y</a:t>
                </a:r>
                <a:r>
                  <a:rPr lang="en-US" altLang="zh-CN" sz="28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,4</a:t>
                </a:r>
                <a:endParaRPr lang="zh-CN" altLang="en-US" sz="2000" b="1" baseline="-50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965619" y="4140369"/>
                <a:ext cx="993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y</a:t>
                </a:r>
                <a:r>
                  <a:rPr lang="en-US" altLang="zh-CN" sz="28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rPr>
                  <a:t>,5</a:t>
                </a:r>
                <a:endParaRPr lang="zh-CN" altLang="en-US" sz="2000" b="1" baseline="-50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</p:grpSp>
      </p:grpSp>
      <p:sp>
        <p:nvSpPr>
          <p:cNvPr id="71" name="等腰三角形 70"/>
          <p:cNvSpPr/>
          <p:nvPr/>
        </p:nvSpPr>
        <p:spPr>
          <a:xfrm>
            <a:off x="6019691" y="3657664"/>
            <a:ext cx="193753" cy="232024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5997420" y="4125788"/>
            <a:ext cx="193753" cy="232024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5997420" y="4657392"/>
            <a:ext cx="193753" cy="232024"/>
          </a:xfrm>
          <a:prstGeom prst="triangle">
            <a:avLst/>
          </a:prstGeom>
          <a:solidFill>
            <a:srgbClr val="01F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5997419" y="5148542"/>
            <a:ext cx="193753" cy="23202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5997420" y="5593496"/>
            <a:ext cx="193753" cy="23202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2483768" y="4332388"/>
            <a:ext cx="1385822" cy="470907"/>
            <a:chOff x="3347864" y="3964994"/>
            <a:chExt cx="1385822" cy="470907"/>
          </a:xfrm>
        </p:grpSpPr>
        <p:cxnSp>
          <p:nvCxnSpPr>
            <p:cNvPr id="48" name="直接箭头连接符 47"/>
            <p:cNvCxnSpPr/>
            <p:nvPr/>
          </p:nvCxnSpPr>
          <p:spPr>
            <a:xfrm>
              <a:off x="3419872" y="4435901"/>
              <a:ext cx="11191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347864" y="3964994"/>
              <a:ext cx="1385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模型输出</a:t>
              </a:r>
              <a:endParaRPr lang="zh-CN" altLang="en-US" sz="2000" b="1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941846" y="3147111"/>
            <a:ext cx="8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标注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565372" y="3147111"/>
            <a:ext cx="110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预测类别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444185" y="4307623"/>
            <a:ext cx="108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评价</a:t>
            </a: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6444185" y="4803295"/>
            <a:ext cx="794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左大括号 95"/>
          <p:cNvSpPr/>
          <p:nvPr/>
        </p:nvSpPr>
        <p:spPr>
          <a:xfrm>
            <a:off x="7380312" y="3803567"/>
            <a:ext cx="234026" cy="2003584"/>
          </a:xfrm>
          <a:prstGeom prst="leftBrace">
            <a:avLst>
              <a:gd name="adj1" fmla="val 8333"/>
              <a:gd name="adj2" fmla="val 47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740352" y="3587543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排序：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理想排序</a:t>
            </a:r>
            <a:endParaRPr lang="zh-CN" altLang="en-US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832148" y="511763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zh-CN" altLang="en-US" sz="2400" b="1" dirty="0"/>
              <a:t>全错</a:t>
            </a:r>
          </a:p>
        </p:txBody>
      </p:sp>
      <p:sp>
        <p:nvSpPr>
          <p:cNvPr id="99" name="乘号 98"/>
          <p:cNvSpPr/>
          <p:nvPr/>
        </p:nvSpPr>
        <p:spPr>
          <a:xfrm>
            <a:off x="8604448" y="5517232"/>
            <a:ext cx="576064" cy="43204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433430" y="6093481"/>
            <a:ext cx="54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区别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排序无需预测具体类别</a:t>
            </a:r>
            <a:endParaRPr lang="zh-CN" altLang="en-US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0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205" y="2579420"/>
            <a:ext cx="73794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3000" dirty="0" smtClean="0"/>
              <a:t>标注转化为具体数值</a:t>
            </a:r>
            <a:endParaRPr lang="en-US" altLang="zh-CN" sz="3000" dirty="0" smtClean="0"/>
          </a:p>
          <a:p>
            <a:pPr marL="1714500" lvl="3" indent="-342900">
              <a:buFont typeface="Arial" pitchFamily="34" charset="0"/>
              <a:buChar char="•"/>
            </a:pPr>
            <a:endParaRPr lang="en-US" altLang="zh-CN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3000" dirty="0" smtClean="0"/>
              <a:t>学习目标：预测</a:t>
            </a:r>
            <a:r>
              <a:rPr lang="en-US" altLang="zh-CN" sz="3000" dirty="0" smtClean="0"/>
              <a:t>doc</a:t>
            </a:r>
            <a:r>
              <a:rPr lang="zh-CN" altLang="en-US" sz="3000" dirty="0" smtClean="0"/>
              <a:t>的得分</a:t>
            </a:r>
            <a:endParaRPr lang="en-US" altLang="zh-CN" sz="30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zh-CN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3000" dirty="0" smtClean="0"/>
              <a:t>评价指标</a:t>
            </a:r>
            <a:r>
              <a:rPr lang="zh-CN" altLang="en-US" sz="3000" dirty="0" smtClean="0">
                <a:sym typeface="Wingdings" pitchFamily="2" charset="2"/>
              </a:rPr>
              <a:t>：平方损失 </a:t>
            </a:r>
            <a:r>
              <a:rPr lang="en-US" altLang="zh-CN" sz="3600" dirty="0" smtClean="0">
                <a:latin typeface="Kokila" pitchFamily="34" charset="0"/>
                <a:ea typeface="Cambria Math" pitchFamily="18" charset="0"/>
                <a:cs typeface="Kokila" pitchFamily="34" charset="0"/>
                <a:sym typeface="Wingdings" pitchFamily="2" charset="2"/>
              </a:rPr>
              <a:t>(y-y’)</a:t>
            </a:r>
            <a:r>
              <a:rPr lang="en-US" altLang="zh-CN" sz="3600" baseline="30000" dirty="0" smtClean="0">
                <a:latin typeface="Kokila" pitchFamily="34" charset="0"/>
                <a:ea typeface="Cambria Math" pitchFamily="18" charset="0"/>
                <a:cs typeface="Kokila" pitchFamily="34" charset="0"/>
                <a:sym typeface="Wingdings" pitchFamily="2" charset="2"/>
              </a:rPr>
              <a:t>2</a:t>
            </a:r>
            <a:endParaRPr lang="zh-CN" altLang="en-US" sz="3600" baseline="30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 </a:t>
            </a:r>
            <a:r>
              <a:rPr lang="en-US" altLang="zh-CN" dirty="0"/>
              <a:t>VS </a:t>
            </a:r>
            <a:r>
              <a:rPr lang="zh-CN" altLang="en-US" dirty="0"/>
              <a:t>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411" y="2636912"/>
            <a:ext cx="262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en-US" altLang="zh-CN" sz="2400" b="1" dirty="0" smtClean="0"/>
              <a:t>      </a:t>
            </a:r>
            <a:r>
              <a:rPr lang="en-US" altLang="zh-CN" sz="2400" b="1" dirty="0" smtClean="0">
                <a:solidFill>
                  <a:srgbClr val="FCBE42"/>
                </a:solidFill>
              </a:rPr>
              <a:t>4 </a:t>
            </a:r>
            <a:r>
              <a:rPr lang="en-US" altLang="zh-CN" sz="2400" b="1" dirty="0" smtClean="0"/>
              <a:t>  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3</a:t>
            </a:r>
            <a:r>
              <a:rPr lang="en-US" altLang="zh-CN" sz="2400" b="1" dirty="0" smtClean="0"/>
              <a:t>      </a:t>
            </a:r>
            <a:r>
              <a:rPr lang="en-US" altLang="zh-CN" sz="2400" b="1" dirty="0" smtClean="0">
                <a:solidFill>
                  <a:srgbClr val="99FF33"/>
                </a:solidFill>
              </a:rPr>
              <a:t>2 </a:t>
            </a:r>
            <a:r>
              <a:rPr lang="en-US" altLang="zh-CN" sz="2400" b="1" dirty="0" smtClean="0"/>
              <a:t>    0</a:t>
            </a:r>
            <a:endParaRPr lang="zh-CN" alt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68345" y="166015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华文楷体" pitchFamily="2" charset="-122"/>
                <a:ea typeface="华文楷体" pitchFamily="2" charset="-122"/>
              </a:rPr>
              <a:t>回归</a:t>
            </a:r>
          </a:p>
        </p:txBody>
      </p:sp>
    </p:spTree>
    <p:extLst>
      <p:ext uri="{BB962C8B-B14F-4D97-AF65-F5344CB8AC3E}">
        <p14:creationId xmlns:p14="http://schemas.microsoft.com/office/powerpoint/2010/main" val="16608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What </a:t>
            </a:r>
          </a:p>
          <a:p>
            <a:r>
              <a:rPr lang="zh-CN" altLang="en-US" dirty="0" smtClean="0"/>
              <a:t>为什么用机器来排序 </a:t>
            </a:r>
            <a:r>
              <a:rPr lang="en-US" altLang="zh-CN" dirty="0" smtClean="0"/>
              <a:t>why</a:t>
            </a:r>
          </a:p>
          <a:p>
            <a:r>
              <a:rPr lang="zh-CN" altLang="en-US" dirty="0" smtClean="0"/>
              <a:t>机器如何排序  </a:t>
            </a:r>
            <a:r>
              <a:rPr lang="en-US" altLang="zh-CN" dirty="0" smtClean="0"/>
              <a:t>How</a:t>
            </a:r>
          </a:p>
          <a:p>
            <a:r>
              <a:rPr lang="zh-CN" altLang="en-US" dirty="0" smtClean="0"/>
              <a:t>机器学习排序的挑战 </a:t>
            </a:r>
            <a:r>
              <a:rPr lang="en-US" altLang="zh-CN" dirty="0" smtClean="0"/>
              <a:t>Challenge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8024" y="104774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q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1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990584" y="440886"/>
            <a:ext cx="90010" cy="2003584"/>
          </a:xfrm>
          <a:prstGeom prst="leftBrace">
            <a:avLst>
              <a:gd name="adj1" fmla="val 8333"/>
              <a:gd name="adj2" fmla="val 47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76096" y="241366"/>
            <a:ext cx="1267531" cy="2554997"/>
            <a:chOff x="965619" y="2170147"/>
            <a:chExt cx="1267531" cy="2554997"/>
          </a:xfrm>
        </p:grpSpPr>
        <p:sp>
          <p:nvSpPr>
            <p:cNvPr id="6" name="TextBox 5"/>
            <p:cNvSpPr txBox="1"/>
            <p:nvPr/>
          </p:nvSpPr>
          <p:spPr>
            <a:xfrm>
              <a:off x="1027134" y="2170147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9014" y="2700992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4096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,4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3645025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,3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5619" y="4140369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,5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95736" y="1101320"/>
            <a:ext cx="1385822" cy="470907"/>
            <a:chOff x="3347864" y="3964994"/>
            <a:chExt cx="1385822" cy="470907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3419872" y="4435274"/>
              <a:ext cx="1313814" cy="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7864" y="3964994"/>
              <a:ext cx="1385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模型</a:t>
              </a:r>
              <a:r>
                <a:rPr lang="en-US" altLang="zh-CN" sz="2000" b="1" dirty="0"/>
                <a:t>1</a:t>
              </a:r>
              <a:r>
                <a:rPr lang="zh-CN" altLang="en-US" sz="2000" b="1" dirty="0" smtClean="0"/>
                <a:t>输出</a:t>
              </a:r>
              <a:endParaRPr lang="zh-CN" altLang="en-US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44008" y="44624"/>
            <a:ext cx="8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标注</a:t>
            </a:r>
            <a:r>
              <a:rPr lang="en-US" altLang="zh-CN" dirty="0" smtClean="0"/>
              <a:t>y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-36512" y="1810107"/>
            <a:ext cx="2675463" cy="2554997"/>
            <a:chOff x="-36512" y="2026131"/>
            <a:chExt cx="2675463" cy="2554997"/>
          </a:xfrm>
        </p:grpSpPr>
        <p:sp>
          <p:nvSpPr>
            <p:cNvPr id="19" name="TextBox 18"/>
            <p:cNvSpPr txBox="1"/>
            <p:nvPr/>
          </p:nvSpPr>
          <p:spPr>
            <a:xfrm>
              <a:off x="1262875" y="2026514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400" b="1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6512" y="281821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426048" y="2211361"/>
              <a:ext cx="90010" cy="2003584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68165" y="2026131"/>
              <a:ext cx="1267531" cy="2554997"/>
              <a:chOff x="965619" y="2170147"/>
              <a:chExt cx="1267531" cy="255499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27134" y="2170147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>
                    <a:latin typeface="Kokila" pitchFamily="34" charset="0"/>
                    <a:cs typeface="Kokila" pitchFamily="34" charset="0"/>
                  </a:rPr>
                  <a:t>,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09014" y="2700992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</a:t>
                </a:r>
                <a:r>
                  <a:rPr lang="en-US" altLang="zh-CN" sz="2800" b="1" i="1" baseline="-25000" dirty="0">
                    <a:latin typeface="Kokila" pitchFamily="34" charset="0"/>
                    <a:cs typeface="Kokila" pitchFamily="34" charset="0"/>
                  </a:rPr>
                  <a:t>2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71600" y="3140969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,3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71600" y="3645025"/>
                <a:ext cx="993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,4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65619" y="4140369"/>
                <a:ext cx="993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,5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65613" y="2519685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28199" y="2959662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,3</a:t>
              </a:r>
              <a:endParaRPr lang="zh-CN" altLang="en-US" sz="20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8199" y="3463718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,4</a:t>
              </a:r>
              <a:endParaRPr lang="zh-CN" altLang="en-US" sz="20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2218" y="3959062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,5</a:t>
              </a:r>
              <a:endParaRPr lang="zh-CN" altLang="en-US" sz="20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882456" y="2118329"/>
              <a:ext cx="756495" cy="2448272"/>
              <a:chOff x="1882456" y="3573016"/>
              <a:chExt cx="756495" cy="244827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896537" y="3573016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CBE42"/>
                    </a:solidFill>
                  </a:rPr>
                  <a:t>4</a:t>
                </a:r>
                <a:endParaRPr lang="zh-CN" altLang="en-US" sz="2400" b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82456" y="4115504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5</a:t>
                </a:r>
                <a:endParaRPr lang="zh-CN" altLang="en-US" sz="2400" b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07704" y="5085184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3</a:t>
                </a:r>
                <a:endParaRPr lang="zh-CN" altLang="en-US" sz="2400" b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96537" y="4588054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99FF33"/>
                    </a:solidFill>
                  </a:rPr>
                  <a:t>2</a:t>
                </a:r>
                <a:endParaRPr lang="zh-CN" altLang="en-US" sz="2400" b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96537" y="5559623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0</a:t>
                </a:r>
                <a:endParaRPr lang="zh-CN" altLang="en-US" sz="2400" b="1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848865" y="831759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CBE42"/>
                </a:solidFill>
              </a:rPr>
              <a:t>4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48865" y="364476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60032" y="1340768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</a:rPr>
              <a:t>3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60032" y="1844824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9FF33"/>
                </a:solidFill>
              </a:rPr>
              <a:t>2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4113" y="2276872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grpSp>
        <p:nvGrpSpPr>
          <p:cNvPr id="55" name="组合 54"/>
          <p:cNvGrpSpPr/>
          <p:nvPr/>
        </p:nvGrpSpPr>
        <p:grpSpPr>
          <a:xfrm>
            <a:off x="5364088" y="44624"/>
            <a:ext cx="1102713" cy="2736304"/>
            <a:chOff x="5773543" y="1412776"/>
            <a:chExt cx="1102713" cy="2736304"/>
          </a:xfrm>
        </p:grpSpPr>
        <p:sp>
          <p:nvSpPr>
            <p:cNvPr id="33" name="TextBox 32"/>
            <p:cNvSpPr txBox="1"/>
            <p:nvPr/>
          </p:nvSpPr>
          <p:spPr>
            <a:xfrm>
              <a:off x="5773543" y="1412776"/>
              <a:ext cx="1102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预测</a:t>
              </a:r>
              <a:r>
                <a:rPr lang="en-US" altLang="zh-CN" dirty="0" smtClean="0"/>
                <a:t>y’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96136" y="1743199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4.3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96136" y="2175247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3.9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96136" y="2679303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3.8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6136" y="3183359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1.2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21384" y="3687415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0.9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456016" y="4632709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q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1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3918576" y="4025851"/>
            <a:ext cx="90010" cy="2003584"/>
          </a:xfrm>
          <a:prstGeom prst="leftBrace">
            <a:avLst>
              <a:gd name="adj1" fmla="val 8333"/>
              <a:gd name="adj2" fmla="val 47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104088" y="3826331"/>
            <a:ext cx="1267531" cy="2554997"/>
            <a:chOff x="965619" y="2170147"/>
            <a:chExt cx="1267531" cy="2554997"/>
          </a:xfrm>
        </p:grpSpPr>
        <p:sp>
          <p:nvSpPr>
            <p:cNvPr id="59" name="TextBox 58"/>
            <p:cNvSpPr txBox="1"/>
            <p:nvPr/>
          </p:nvSpPr>
          <p:spPr>
            <a:xfrm>
              <a:off x="1027134" y="2170147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09014" y="2700992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1600" y="314096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,3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1600" y="3645025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,4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65619" y="4140369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,5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123728" y="4686285"/>
            <a:ext cx="1385822" cy="470907"/>
            <a:chOff x="3347864" y="3964994"/>
            <a:chExt cx="1385822" cy="470907"/>
          </a:xfrm>
        </p:grpSpPr>
        <p:cxnSp>
          <p:nvCxnSpPr>
            <p:cNvPr id="65" name="直接箭头连接符 64"/>
            <p:cNvCxnSpPr/>
            <p:nvPr/>
          </p:nvCxnSpPr>
          <p:spPr>
            <a:xfrm flipV="1">
              <a:off x="3419872" y="4435274"/>
              <a:ext cx="1313814" cy="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347864" y="3964994"/>
              <a:ext cx="1385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模型</a:t>
              </a:r>
              <a:r>
                <a:rPr lang="en-US" altLang="zh-CN" sz="2000" b="1" dirty="0" smtClean="0"/>
                <a:t>2</a:t>
              </a:r>
              <a:r>
                <a:rPr lang="zh-CN" altLang="en-US" sz="2000" b="1" dirty="0" smtClean="0"/>
                <a:t>输出</a:t>
              </a:r>
              <a:endParaRPr lang="zh-CN" altLang="en-US" sz="2000" b="1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572000" y="3629589"/>
            <a:ext cx="8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标注</a:t>
            </a:r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6857" y="4416724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76857" y="3949441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</a:rPr>
              <a:t>4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8024" y="4925733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99FF33"/>
                </a:solidFill>
              </a:rPr>
              <a:t>2</a:t>
            </a:r>
            <a:endParaRPr lang="zh-CN" altLang="en-US" sz="2400" b="1" dirty="0">
              <a:solidFill>
                <a:srgbClr val="99FF33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88024" y="5429789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</a:rPr>
              <a:t>3</a:t>
            </a:r>
            <a:endParaRPr lang="zh-CN" altLang="en-US" sz="2400" b="1" dirty="0">
              <a:solidFill>
                <a:srgbClr val="FFFF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02105" y="5913520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292080" y="3629589"/>
            <a:ext cx="1102713" cy="2736304"/>
            <a:chOff x="5773543" y="1412776"/>
            <a:chExt cx="1102713" cy="2736304"/>
          </a:xfrm>
        </p:grpSpPr>
        <p:sp>
          <p:nvSpPr>
            <p:cNvPr id="74" name="TextBox 73"/>
            <p:cNvSpPr txBox="1"/>
            <p:nvPr/>
          </p:nvSpPr>
          <p:spPr>
            <a:xfrm>
              <a:off x="5773543" y="1412776"/>
              <a:ext cx="1102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预测</a:t>
              </a:r>
              <a:r>
                <a:rPr lang="en-US" altLang="zh-CN" dirty="0" smtClean="0"/>
                <a:t>y’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96136" y="1743199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4.5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96136" y="2175247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4.4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96136" y="2679303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2.6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96136" y="3183359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2.5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21384" y="3687415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0.1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990584" y="2648825"/>
                <a:ext cx="2176109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1.39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84" y="2648825"/>
                <a:ext cx="2176109" cy="763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052075" y="6266306"/>
                <a:ext cx="2176109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1.27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75" y="6266306"/>
                <a:ext cx="2176109" cy="763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6156176" y="2796104"/>
            <a:ext cx="108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评价</a:t>
            </a: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6156176" y="3291776"/>
            <a:ext cx="794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左大括号 84"/>
          <p:cNvSpPr/>
          <p:nvPr/>
        </p:nvSpPr>
        <p:spPr>
          <a:xfrm>
            <a:off x="6948264" y="2292048"/>
            <a:ext cx="234026" cy="2003584"/>
          </a:xfrm>
          <a:prstGeom prst="leftBrace">
            <a:avLst>
              <a:gd name="adj1" fmla="val 8333"/>
              <a:gd name="adj2" fmla="val 47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452320" y="1772816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排序：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模型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优于模型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452320" y="3573016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回归</a:t>
            </a:r>
            <a:r>
              <a:rPr lang="en-US" altLang="zh-CN" sz="2400" b="1" dirty="0" smtClean="0"/>
              <a:t>:</a:t>
            </a:r>
            <a:endParaRPr lang="en-US" altLang="zh-CN" sz="2400" b="1" dirty="0"/>
          </a:p>
          <a:p>
            <a:r>
              <a:rPr lang="zh-CN" altLang="en-US" sz="2400" b="1" dirty="0"/>
              <a:t>模型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优于模型</a:t>
            </a:r>
            <a:r>
              <a:rPr lang="en-US" altLang="zh-CN" sz="2400" b="1" dirty="0" smtClean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28184" y="5126948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区别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排序无需预测具体数值</a:t>
            </a:r>
            <a:endParaRPr lang="zh-CN" altLang="en-US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8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6376" y="4013781"/>
            <a:ext cx="7471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3000" dirty="0" smtClean="0"/>
              <a:t>标注转化为分等级的类别</a:t>
            </a:r>
            <a:endParaRPr lang="en-US" altLang="zh-CN" sz="3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3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3000" dirty="0" smtClean="0"/>
              <a:t>学习目标：预测</a:t>
            </a:r>
            <a:r>
              <a:rPr lang="en-US" altLang="zh-CN" sz="3000" dirty="0" smtClean="0"/>
              <a:t>doc</a:t>
            </a:r>
            <a:r>
              <a:rPr lang="zh-CN" altLang="en-US" sz="3000" dirty="0" smtClean="0"/>
              <a:t>所属的类别</a:t>
            </a:r>
            <a:endParaRPr lang="en-US" altLang="zh-CN" sz="3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等级</a:t>
            </a:r>
            <a:r>
              <a:rPr lang="zh-CN" altLang="en-US" dirty="0"/>
              <a:t>分类</a:t>
            </a:r>
            <a:r>
              <a:rPr lang="zh-CN" altLang="en-US" dirty="0" smtClean="0"/>
              <a:t>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337" y="1404065"/>
            <a:ext cx="757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 smtClean="0">
                <a:latin typeface="华文楷体" pitchFamily="2" charset="-122"/>
                <a:ea typeface="华文楷体" pitchFamily="2" charset="-122"/>
              </a:rPr>
              <a:t>等级</a:t>
            </a:r>
            <a:r>
              <a:rPr lang="zh-CN" altLang="en-US" sz="3200" b="1" i="1" dirty="0">
                <a:latin typeface="华文楷体" pitchFamily="2" charset="-122"/>
                <a:ea typeface="华文楷体" pitchFamily="2" charset="-122"/>
              </a:rPr>
              <a:t>分类</a:t>
            </a:r>
            <a:r>
              <a:rPr lang="en-US" altLang="zh-CN" sz="3200" b="1" i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3200" b="1" i="1" dirty="0" smtClean="0">
                <a:latin typeface="华文楷体" pitchFamily="2" charset="-122"/>
                <a:ea typeface="华文楷体" pitchFamily="2" charset="-122"/>
              </a:rPr>
              <a:t>等级</a:t>
            </a:r>
            <a:r>
              <a:rPr lang="zh-CN" altLang="en-US" sz="3200" b="1" i="1" dirty="0">
                <a:latin typeface="华文楷体" pitchFamily="2" charset="-122"/>
                <a:ea typeface="华文楷体" pitchFamily="2" charset="-122"/>
              </a:rPr>
              <a:t>回归</a:t>
            </a:r>
            <a:r>
              <a:rPr lang="zh-CN" altLang="en-US" sz="3200" b="1" i="1" dirty="0" smtClean="0">
                <a:latin typeface="华文楷体" pitchFamily="2" charset="-122"/>
                <a:ea typeface="华文楷体" pitchFamily="2" charset="-122"/>
              </a:rPr>
              <a:t>， </a:t>
            </a:r>
            <a:r>
              <a:rPr lang="en-US" altLang="zh-CN" sz="3200" b="1" i="1" dirty="0" smtClean="0">
                <a:latin typeface="华文楷体" pitchFamily="2" charset="-122"/>
                <a:ea typeface="华文楷体" pitchFamily="2" charset="-122"/>
              </a:rPr>
              <a:t>ordinal classification)</a:t>
            </a:r>
            <a:endParaRPr lang="zh-CN" altLang="en-US" sz="3200" b="1" i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8531" y="1982456"/>
            <a:ext cx="747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3000" dirty="0" err="1" smtClean="0"/>
              <a:t>vs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分类</a:t>
            </a:r>
            <a:r>
              <a:rPr lang="en-US" altLang="zh-CN" sz="3000" dirty="0" smtClean="0"/>
              <a:t>: </a:t>
            </a:r>
            <a:r>
              <a:rPr lang="zh-CN" altLang="en-US" sz="3000" dirty="0" smtClean="0"/>
              <a:t>类别之间有序</a:t>
            </a:r>
            <a:endParaRPr lang="en-US" altLang="zh-CN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3000" dirty="0" err="1" smtClean="0"/>
              <a:t>vs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回归</a:t>
            </a:r>
            <a:r>
              <a:rPr lang="en-US" altLang="zh-CN" sz="3000" dirty="0" smtClean="0"/>
              <a:t>: </a:t>
            </a:r>
            <a:r>
              <a:rPr lang="zh-CN" altLang="en-US" sz="3000" dirty="0" smtClean="0"/>
              <a:t>值域离散、有限</a:t>
            </a:r>
            <a:endParaRPr lang="en-US" altLang="zh-CN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3000" dirty="0"/>
              <a:t>评价</a:t>
            </a:r>
            <a:r>
              <a:rPr lang="zh-CN" altLang="en-US" sz="3000" dirty="0" smtClean="0"/>
              <a:t>指标：</a:t>
            </a:r>
            <a:r>
              <a:rPr lang="en-US" altLang="zh-CN" sz="3600" dirty="0" smtClean="0">
                <a:latin typeface="Kokila" pitchFamily="34" charset="0"/>
                <a:ea typeface="Cambria Math" pitchFamily="18" charset="0"/>
                <a:cs typeface="Kokila" pitchFamily="34" charset="0"/>
                <a:sym typeface="Wingdings" pitchFamily="2" charset="2"/>
              </a:rPr>
              <a:t>|y-y’|</a:t>
            </a:r>
            <a:endParaRPr lang="zh-CN" altLang="en-US" sz="3600" baseline="30000" dirty="0">
              <a:latin typeface="Kokila" pitchFamily="34" charset="0"/>
              <a:cs typeface="Kokila" pitchFamily="34" charset="0"/>
            </a:endParaRPr>
          </a:p>
          <a:p>
            <a:endParaRPr lang="en-US" altLang="zh-CN" sz="30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-10975" y="3529451"/>
            <a:ext cx="757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 smtClean="0">
                <a:latin typeface="华文楷体" pitchFamily="2" charset="-122"/>
                <a:ea typeface="华文楷体" pitchFamily="2" charset="-122"/>
              </a:rPr>
              <a:t>用等级</a:t>
            </a:r>
            <a:r>
              <a:rPr lang="zh-CN" altLang="en-US" sz="3200" b="1" i="1" dirty="0">
                <a:latin typeface="华文楷体" pitchFamily="2" charset="-122"/>
                <a:ea typeface="华文楷体" pitchFamily="2" charset="-122"/>
              </a:rPr>
              <a:t>分类</a:t>
            </a:r>
            <a:r>
              <a:rPr lang="zh-CN" altLang="en-US" sz="3200" b="1" i="1" dirty="0" smtClean="0">
                <a:latin typeface="华文楷体" pitchFamily="2" charset="-122"/>
                <a:ea typeface="华文楷体" pitchFamily="2" charset="-122"/>
              </a:rPr>
              <a:t>解排序问题</a:t>
            </a:r>
            <a:endParaRPr lang="zh-CN" altLang="en-US" sz="3200" b="1" i="1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267744" y="4509120"/>
            <a:ext cx="3448404" cy="784586"/>
            <a:chOff x="2339752" y="4669930"/>
            <a:chExt cx="3448404" cy="784586"/>
          </a:xfrm>
        </p:grpSpPr>
        <p:sp>
          <p:nvSpPr>
            <p:cNvPr id="4" name="矩形 3"/>
            <p:cNvSpPr/>
            <p:nvPr/>
          </p:nvSpPr>
          <p:spPr>
            <a:xfrm>
              <a:off x="2339752" y="5155321"/>
              <a:ext cx="214314" cy="2143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131840" y="5155321"/>
              <a:ext cx="214314" cy="214314"/>
            </a:xfrm>
            <a:prstGeom prst="rect">
              <a:avLst/>
            </a:prstGeom>
            <a:solidFill>
              <a:srgbClr val="FCB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10724" y="5155321"/>
              <a:ext cx="214314" cy="214314"/>
            </a:xfrm>
            <a:prstGeom prst="rect">
              <a:avLst/>
            </a:prstGeom>
            <a:solidFill>
              <a:srgbClr val="33E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21782" y="5155321"/>
              <a:ext cx="214314" cy="2143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39752" y="4669930"/>
              <a:ext cx="3448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5            4             3           2         0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25638" y="5168775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99792" y="507589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&gt;</a:t>
              </a:r>
              <a:endParaRPr lang="zh-CN" altLang="en-US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91880" y="507589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&gt;</a:t>
              </a:r>
              <a:endParaRPr lang="zh-CN" alt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11960" y="508518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&gt;</a:t>
              </a:r>
              <a:endParaRPr lang="zh-CN" altLang="en-US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60032" y="508518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&gt;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8024" y="104774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q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1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990584" y="440886"/>
            <a:ext cx="90010" cy="2003584"/>
          </a:xfrm>
          <a:prstGeom prst="leftBrace">
            <a:avLst>
              <a:gd name="adj1" fmla="val 8333"/>
              <a:gd name="adj2" fmla="val 47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76096" y="241366"/>
            <a:ext cx="1267531" cy="2554997"/>
            <a:chOff x="965619" y="2170147"/>
            <a:chExt cx="1267531" cy="2554997"/>
          </a:xfrm>
        </p:grpSpPr>
        <p:sp>
          <p:nvSpPr>
            <p:cNvPr id="6" name="TextBox 5"/>
            <p:cNvSpPr txBox="1"/>
            <p:nvPr/>
          </p:nvSpPr>
          <p:spPr>
            <a:xfrm>
              <a:off x="1027134" y="2170147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9014" y="2700992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4096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,4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3645025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,3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5619" y="4140369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,5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95736" y="1101320"/>
            <a:ext cx="1385822" cy="470907"/>
            <a:chOff x="3347864" y="3964994"/>
            <a:chExt cx="1385822" cy="470907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3419872" y="4435274"/>
              <a:ext cx="1313814" cy="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7864" y="3964994"/>
              <a:ext cx="1385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模型</a:t>
              </a:r>
              <a:r>
                <a:rPr lang="en-US" altLang="zh-CN" sz="2000" b="1" dirty="0"/>
                <a:t>1</a:t>
              </a:r>
              <a:r>
                <a:rPr lang="zh-CN" altLang="en-US" sz="2000" b="1" dirty="0" smtClean="0"/>
                <a:t>输出</a:t>
              </a:r>
              <a:endParaRPr lang="zh-CN" altLang="en-US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44008" y="44624"/>
            <a:ext cx="8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标注</a:t>
            </a:r>
            <a:r>
              <a:rPr lang="en-US" altLang="zh-CN" dirty="0" smtClean="0"/>
              <a:t>y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-36512" y="1810107"/>
            <a:ext cx="2675463" cy="2554997"/>
            <a:chOff x="-36512" y="2026131"/>
            <a:chExt cx="2675463" cy="2554997"/>
          </a:xfrm>
        </p:grpSpPr>
        <p:sp>
          <p:nvSpPr>
            <p:cNvPr id="19" name="TextBox 18"/>
            <p:cNvSpPr txBox="1"/>
            <p:nvPr/>
          </p:nvSpPr>
          <p:spPr>
            <a:xfrm>
              <a:off x="1262875" y="2026514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400" b="1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6512" y="281821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426048" y="2211361"/>
              <a:ext cx="90010" cy="2003584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68165" y="2026131"/>
              <a:ext cx="1267531" cy="2554997"/>
              <a:chOff x="965619" y="2170147"/>
              <a:chExt cx="1267531" cy="255499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27134" y="2170147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>
                    <a:latin typeface="Kokila" pitchFamily="34" charset="0"/>
                    <a:cs typeface="Kokila" pitchFamily="34" charset="0"/>
                  </a:rPr>
                  <a:t>,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09014" y="2700992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</a:t>
                </a:r>
                <a:r>
                  <a:rPr lang="en-US" altLang="zh-CN" sz="2800" b="1" i="1" baseline="-25000" dirty="0">
                    <a:latin typeface="Kokila" pitchFamily="34" charset="0"/>
                    <a:cs typeface="Kokila" pitchFamily="34" charset="0"/>
                  </a:rPr>
                  <a:t>2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71600" y="3140969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,3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71600" y="3645025"/>
                <a:ext cx="993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,4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65619" y="4140369"/>
                <a:ext cx="993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d</a:t>
                </a:r>
                <a:r>
                  <a:rPr lang="en-US" altLang="zh-CN" sz="28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,5</a:t>
                </a:r>
                <a:endParaRPr lang="zh-CN" altLang="en-US" sz="2000" b="1" baseline="-50000" dirty="0">
                  <a:latin typeface="Kokila" pitchFamily="34" charset="0"/>
                  <a:cs typeface="Kokila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65613" y="2519685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28199" y="2959662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,3</a:t>
              </a:r>
              <a:endParaRPr lang="zh-CN" altLang="en-US" sz="20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8199" y="3463718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,4</a:t>
              </a:r>
              <a:endParaRPr lang="zh-CN" altLang="en-US" sz="20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2218" y="3959062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y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,5</a:t>
              </a:r>
              <a:endParaRPr lang="zh-CN" altLang="en-US" sz="20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882456" y="2118329"/>
              <a:ext cx="756495" cy="2448272"/>
              <a:chOff x="1882456" y="3573016"/>
              <a:chExt cx="756495" cy="244827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896537" y="3573016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CBE42"/>
                    </a:solidFill>
                  </a:rPr>
                  <a:t>4</a:t>
                </a:r>
                <a:endParaRPr lang="zh-CN" altLang="en-US" sz="2400" b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82456" y="4115504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5</a:t>
                </a:r>
                <a:endParaRPr lang="zh-CN" altLang="en-US" sz="2400" b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07704" y="5085184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3</a:t>
                </a:r>
                <a:endParaRPr lang="zh-CN" altLang="en-US" sz="2400" b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96537" y="4588054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99FF33"/>
                    </a:solidFill>
                  </a:rPr>
                  <a:t>2</a:t>
                </a:r>
                <a:endParaRPr lang="zh-CN" altLang="en-US" sz="2400" b="1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96537" y="5559623"/>
                <a:ext cx="731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0</a:t>
                </a:r>
                <a:endParaRPr lang="zh-CN" altLang="en-US" sz="2400" b="1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848865" y="831759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CBE42"/>
                </a:solidFill>
              </a:rPr>
              <a:t>4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48865" y="364476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60032" y="1340768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</a:rPr>
              <a:t>3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60032" y="1844824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9FF33"/>
                </a:solidFill>
              </a:rPr>
              <a:t>2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4113" y="2276872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grpSp>
        <p:nvGrpSpPr>
          <p:cNvPr id="55" name="组合 54"/>
          <p:cNvGrpSpPr/>
          <p:nvPr/>
        </p:nvGrpSpPr>
        <p:grpSpPr>
          <a:xfrm>
            <a:off x="5364088" y="44624"/>
            <a:ext cx="1102713" cy="2736304"/>
            <a:chOff x="5773543" y="1412776"/>
            <a:chExt cx="1102713" cy="2736304"/>
          </a:xfrm>
        </p:grpSpPr>
        <p:sp>
          <p:nvSpPr>
            <p:cNvPr id="33" name="TextBox 32"/>
            <p:cNvSpPr txBox="1"/>
            <p:nvPr/>
          </p:nvSpPr>
          <p:spPr>
            <a:xfrm>
              <a:off x="5773543" y="1412776"/>
              <a:ext cx="1102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预测</a:t>
              </a:r>
              <a:r>
                <a:rPr lang="en-US" altLang="zh-CN" dirty="0" smtClean="0"/>
                <a:t>y’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96136" y="1743199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4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96136" y="2175247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96136" y="2679303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84035" y="3239813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21384" y="3687415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456016" y="4632709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q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1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3918576" y="4025851"/>
            <a:ext cx="90010" cy="2003584"/>
          </a:xfrm>
          <a:prstGeom prst="leftBrace">
            <a:avLst>
              <a:gd name="adj1" fmla="val 8333"/>
              <a:gd name="adj2" fmla="val 47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104088" y="3826331"/>
            <a:ext cx="1267531" cy="2554997"/>
            <a:chOff x="965619" y="2170147"/>
            <a:chExt cx="1267531" cy="2554997"/>
          </a:xfrm>
        </p:grpSpPr>
        <p:sp>
          <p:nvSpPr>
            <p:cNvPr id="59" name="TextBox 58"/>
            <p:cNvSpPr txBox="1"/>
            <p:nvPr/>
          </p:nvSpPr>
          <p:spPr>
            <a:xfrm>
              <a:off x="1027134" y="2170147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09014" y="2700992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1600" y="314096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,3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1600" y="3645025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,4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65619" y="4140369"/>
              <a:ext cx="99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,5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123728" y="4686285"/>
            <a:ext cx="1385822" cy="470907"/>
            <a:chOff x="3347864" y="3964994"/>
            <a:chExt cx="1385822" cy="470907"/>
          </a:xfrm>
        </p:grpSpPr>
        <p:cxnSp>
          <p:nvCxnSpPr>
            <p:cNvPr id="65" name="直接箭头连接符 64"/>
            <p:cNvCxnSpPr/>
            <p:nvPr/>
          </p:nvCxnSpPr>
          <p:spPr>
            <a:xfrm flipV="1">
              <a:off x="3419872" y="4435274"/>
              <a:ext cx="1313814" cy="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347864" y="3964994"/>
              <a:ext cx="1385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模型</a:t>
              </a:r>
              <a:r>
                <a:rPr lang="en-US" altLang="zh-CN" sz="2000" b="1" dirty="0" smtClean="0"/>
                <a:t>2</a:t>
              </a:r>
              <a:r>
                <a:rPr lang="zh-CN" altLang="en-US" sz="2000" b="1" dirty="0" smtClean="0"/>
                <a:t>输出</a:t>
              </a:r>
              <a:endParaRPr lang="zh-CN" altLang="en-US" sz="2000" b="1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572000" y="3629589"/>
            <a:ext cx="8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标注</a:t>
            </a:r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6857" y="4416724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76857" y="3949441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</a:rPr>
              <a:t>4</a:t>
            </a:r>
            <a:endParaRPr lang="zh-CN" altLang="en-US" sz="2400" b="1" dirty="0">
              <a:solidFill>
                <a:srgbClr val="FFC0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8024" y="4925733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99FF33"/>
                </a:solidFill>
              </a:rPr>
              <a:t>2</a:t>
            </a:r>
            <a:endParaRPr lang="zh-CN" altLang="en-US" sz="2400" b="1" dirty="0">
              <a:solidFill>
                <a:srgbClr val="99FF33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88024" y="5429789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</a:rPr>
              <a:t>3</a:t>
            </a:r>
            <a:endParaRPr lang="zh-CN" altLang="en-US" sz="2400" b="1" dirty="0">
              <a:solidFill>
                <a:srgbClr val="FFFF00"/>
              </a:solidFill>
              <a:latin typeface="Kokila" pitchFamily="34" charset="0"/>
              <a:cs typeface="Kokil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02105" y="5913520"/>
            <a:ext cx="73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292080" y="3629589"/>
            <a:ext cx="1102713" cy="2736304"/>
            <a:chOff x="5773543" y="1412776"/>
            <a:chExt cx="1102713" cy="2736304"/>
          </a:xfrm>
        </p:grpSpPr>
        <p:sp>
          <p:nvSpPr>
            <p:cNvPr id="74" name="TextBox 73"/>
            <p:cNvSpPr txBox="1"/>
            <p:nvPr/>
          </p:nvSpPr>
          <p:spPr>
            <a:xfrm>
              <a:off x="5773543" y="1412776"/>
              <a:ext cx="1102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预测</a:t>
              </a:r>
              <a:r>
                <a:rPr lang="en-US" altLang="zh-CN" dirty="0" smtClean="0"/>
                <a:t>y’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96136" y="1743199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96136" y="2175247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96136" y="2679303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96136" y="3183359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21384" y="3687415"/>
              <a:ext cx="73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>
                <a:latin typeface="Kokila" pitchFamily="34" charset="0"/>
                <a:cs typeface="Kokila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990584" y="2648825"/>
                <a:ext cx="1717906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84" y="2648825"/>
                <a:ext cx="1717906" cy="763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6156176" y="2796104"/>
            <a:ext cx="108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评价</a:t>
            </a: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6156176" y="3291776"/>
            <a:ext cx="794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左大括号 84"/>
          <p:cNvSpPr/>
          <p:nvPr/>
        </p:nvSpPr>
        <p:spPr>
          <a:xfrm>
            <a:off x="6948264" y="2292048"/>
            <a:ext cx="234026" cy="2003584"/>
          </a:xfrm>
          <a:prstGeom prst="leftBrace">
            <a:avLst>
              <a:gd name="adj1" fmla="val 8333"/>
              <a:gd name="adj2" fmla="val 47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452320" y="1772816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排序：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模型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优于模型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452320" y="3573016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回归</a:t>
            </a:r>
            <a:r>
              <a:rPr lang="en-US" altLang="zh-CN" sz="2400" b="1" dirty="0" smtClean="0"/>
              <a:t>:</a:t>
            </a:r>
            <a:endParaRPr lang="en-US" altLang="zh-CN" sz="2400" b="1" dirty="0"/>
          </a:p>
          <a:p>
            <a:r>
              <a:rPr lang="zh-CN" altLang="en-US" sz="2400" b="1" dirty="0"/>
              <a:t>模型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优于模型</a:t>
            </a:r>
            <a:r>
              <a:rPr lang="en-US" altLang="zh-CN" sz="2400" b="1" dirty="0" smtClean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28184" y="5126948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区别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排序更看重相对次序</a:t>
            </a:r>
            <a:endParaRPr lang="zh-CN" altLang="en-US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87638" y="6191853"/>
                <a:ext cx="1717906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38" y="6191853"/>
                <a:ext cx="1717906" cy="763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2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剖析排序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476426"/>
            <a:ext cx="2616870" cy="261687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644008" y="4700562"/>
            <a:ext cx="2448272" cy="1172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1699564" y="4835549"/>
            <a:ext cx="2812719" cy="1037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571429" y="2689200"/>
            <a:ext cx="571" cy="3183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2280" y="3551600"/>
            <a:ext cx="1593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标准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标注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53937" y="1484784"/>
            <a:ext cx="2666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评价指标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越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相关排序位置应该越靠前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b="1" dirty="0" smtClean="0"/>
          </a:p>
          <a:p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7682" y="3253501"/>
            <a:ext cx="266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问题特点</a:t>
            </a:r>
            <a:r>
              <a:rPr lang="en-US" altLang="zh-CN" sz="2400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r>
              <a:rPr lang="zh-CN" altLang="en-US" sz="2400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排序仅关心相对次序，不计较具体类别、分值</a:t>
            </a:r>
            <a:endParaRPr lang="en-US" altLang="zh-CN" sz="2400" dirty="0" smtClean="0">
              <a:solidFill>
                <a:srgbClr val="00206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154937" y="6084585"/>
            <a:ext cx="580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结论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排序是一个新问题</a:t>
            </a:r>
            <a:endParaRPr lang="zh-CN" altLang="en-US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4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机器学习排序方法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New methods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13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机器学习排序</a:t>
            </a:r>
            <a:r>
              <a:rPr lang="zh-CN" altLang="en-US" dirty="0" smtClean="0"/>
              <a:t>方法分类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按优化目标分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PointWise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方法</a:t>
            </a:r>
            <a:endParaRPr lang="en-US" altLang="zh-CN" sz="3200" dirty="0" smtClean="0"/>
          </a:p>
          <a:p>
            <a:r>
              <a:rPr lang="en-US" altLang="zh-CN" sz="3200" dirty="0" smtClean="0"/>
              <a:t>Pairwise</a:t>
            </a:r>
            <a:r>
              <a:rPr lang="zh-CN" altLang="en-US" sz="3200" dirty="0" smtClean="0"/>
              <a:t>方法</a:t>
            </a:r>
            <a:endParaRPr lang="en-US" altLang="zh-CN" sz="3200" dirty="0" smtClean="0"/>
          </a:p>
          <a:p>
            <a:r>
              <a:rPr lang="en-US" altLang="zh-CN" sz="3200" dirty="0" err="1" smtClean="0"/>
              <a:t>Listwise</a:t>
            </a:r>
            <a:r>
              <a:rPr lang="zh-CN" altLang="en-US" sz="3200" dirty="0" smtClean="0"/>
              <a:t>方法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按机器学习工具分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SVM </a:t>
            </a:r>
          </a:p>
          <a:p>
            <a:r>
              <a:rPr lang="en-US" altLang="zh-CN" sz="3200" dirty="0" smtClean="0"/>
              <a:t>Decision Tree</a:t>
            </a:r>
          </a:p>
          <a:p>
            <a:r>
              <a:rPr lang="en-US" altLang="zh-CN" sz="3200" dirty="0" smtClean="0"/>
              <a:t>Neural Network</a:t>
            </a:r>
          </a:p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7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0" y="1557185"/>
            <a:ext cx="8756930" cy="428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4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Pointwise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77741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将排序问题转化为分类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回归</a:t>
            </a:r>
            <a:r>
              <a:rPr lang="en-US" altLang="zh-CN" dirty="0" smtClean="0"/>
              <a:t>/</a:t>
            </a:r>
            <a:r>
              <a:rPr lang="zh-CN" altLang="en-US" dirty="0" smtClean="0"/>
              <a:t>等级分类等问题</a:t>
            </a:r>
            <a:endParaRPr lang="en-US" altLang="zh-CN" dirty="0" smtClean="0"/>
          </a:p>
          <a:p>
            <a:r>
              <a:rPr lang="zh-CN" altLang="en-US" dirty="0" smtClean="0"/>
              <a:t>学习的损失函数与排序的损失函数不一致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267744" y="3609890"/>
            <a:ext cx="5400600" cy="1691318"/>
            <a:chOff x="3059832" y="3198167"/>
            <a:chExt cx="5400600" cy="169131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059832" y="4797152"/>
              <a:ext cx="30963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3059832" y="3429000"/>
              <a:ext cx="2520280" cy="1368152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72200" y="4427820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排序优化方向</a:t>
              </a:r>
              <a:endPara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4128" y="319816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华文楷体" pitchFamily="2" charset="-122"/>
                  <a:ea typeface="华文楷体" pitchFamily="2" charset="-122"/>
                </a:rPr>
                <a:t>学习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华文楷体" pitchFamily="2" charset="-122"/>
                  <a:ea typeface="华文楷体" pitchFamily="2" charset="-122"/>
                </a:rPr>
                <a:t>优化方向</a:t>
              </a:r>
              <a:endParaRPr lang="zh-CN" altLang="en-US" sz="2400" b="1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0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58603"/>
              </p:ext>
            </p:extLst>
          </p:nvPr>
        </p:nvGraphicFramePr>
        <p:xfrm>
          <a:off x="467544" y="476672"/>
          <a:ext cx="8280920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6141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学习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6141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分类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回归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等级分类</a:t>
                      </a:r>
                      <a:endParaRPr lang="zh-CN" altLang="en-US" sz="2400" dirty="0"/>
                    </a:p>
                  </a:txBody>
                  <a:tcPr/>
                </a:tc>
              </a:tr>
              <a:tr h="4614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特征向量 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x</a:t>
                      </a:r>
                      <a:endParaRPr lang="zh-CN" altLang="en-US" sz="2400" i="1" dirty="0">
                        <a:latin typeface="Kokila" pitchFamily="34" charset="0"/>
                        <a:cs typeface="Kokil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1" dirty="0" smtClean="0">
                        <a:latin typeface="Kokila" pitchFamily="34" charset="0"/>
                        <a:cs typeface="Kokil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1" dirty="0" smtClean="0">
                        <a:latin typeface="Kokila" pitchFamily="34" charset="0"/>
                        <a:cs typeface="Kokila" pitchFamily="34" charset="0"/>
                      </a:endParaRPr>
                    </a:p>
                  </a:txBody>
                  <a:tcPr/>
                </a:tc>
              </a:tr>
              <a:tr h="769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类别 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y’=classifier(f(x))</a:t>
                      </a:r>
                      <a:endParaRPr lang="zh-CN" altLang="en-US" sz="2400" i="1" dirty="0">
                        <a:latin typeface="Kokila" pitchFamily="34" charset="0"/>
                        <a:cs typeface="Kokil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值</a:t>
                      </a:r>
                      <a:endParaRPr lang="en-US" altLang="zh-CN" sz="2000" dirty="0" smtClean="0"/>
                    </a:p>
                    <a:p>
                      <a:pPr marL="0" algn="ctr" defTabSz="914400" rtl="0" eaLnBrk="1" latinLnBrk="0" hangingPunct="1"/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y’=f(x)</a:t>
                      </a:r>
                      <a:endParaRPr lang="zh-CN" altLang="en-US" sz="2400" i="1" kern="1200" dirty="0">
                        <a:solidFill>
                          <a:schemeClr val="dk1"/>
                        </a:solidFill>
                        <a:latin typeface="Kokila" pitchFamily="34" charset="0"/>
                        <a:ea typeface="+mn-ea"/>
                        <a:cs typeface="Kokil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类别</a:t>
                      </a:r>
                      <a:endParaRPr lang="en-US" altLang="zh-CN" sz="2000" dirty="0" smtClean="0"/>
                    </a:p>
                    <a:p>
                      <a:pPr marL="0" algn="ctr" defTabSz="914400" rtl="0" eaLnBrk="1" latinLnBrk="0" hangingPunct="1"/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y’=threshold(f(x))</a:t>
                      </a:r>
                      <a:endParaRPr lang="zh-CN" altLang="en-US" sz="2400" i="1" kern="1200" dirty="0">
                        <a:solidFill>
                          <a:schemeClr val="dk1"/>
                        </a:solidFill>
                        <a:latin typeface="Kokila" pitchFamily="34" charset="0"/>
                        <a:ea typeface="+mn-ea"/>
                        <a:cs typeface="Kokila" pitchFamily="34" charset="0"/>
                      </a:endParaRPr>
                    </a:p>
                  </a:txBody>
                  <a:tcPr/>
                </a:tc>
              </a:tr>
              <a:tr h="1015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损失函数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I(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y,y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’)</a:t>
                      </a:r>
                      <a:endParaRPr lang="zh-CN" altLang="en-US" sz="2400" i="1" kern="1200" dirty="0">
                        <a:solidFill>
                          <a:schemeClr val="dk1"/>
                        </a:solidFill>
                        <a:latin typeface="Kokila" pitchFamily="34" charset="0"/>
                        <a:ea typeface="+mn-ea"/>
                        <a:cs typeface="Kokil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(y’-y)2</a:t>
                      </a:r>
                      <a:endParaRPr lang="zh-CN" altLang="en-US" sz="2400" i="1" kern="1200" dirty="0">
                        <a:solidFill>
                          <a:schemeClr val="dk1"/>
                        </a:solidFill>
                        <a:latin typeface="Kokila" pitchFamily="34" charset="0"/>
                        <a:ea typeface="+mn-ea"/>
                        <a:cs typeface="Kokil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L(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y,y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’)</a:t>
                      </a:r>
                      <a:endParaRPr lang="zh-CN" altLang="en-US" sz="2400" i="1" kern="1200" dirty="0" smtClean="0">
                        <a:solidFill>
                          <a:schemeClr val="dk1"/>
                        </a:solidFill>
                        <a:latin typeface="Kokila" pitchFamily="34" charset="0"/>
                        <a:ea typeface="+mn-ea"/>
                        <a:cs typeface="Kokila" pitchFamily="34" charset="0"/>
                      </a:endParaRPr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44685"/>
              </p:ext>
            </p:extLst>
          </p:nvPr>
        </p:nvGraphicFramePr>
        <p:xfrm>
          <a:off x="467544" y="3645024"/>
          <a:ext cx="82809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6210690"/>
              </a:tblGrid>
              <a:tr h="38524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排序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分类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回归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等级分类</a:t>
                      </a:r>
                      <a:endParaRPr lang="zh-CN" altLang="en-US" sz="2400" dirty="0"/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特征向量序列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{x</a:t>
                      </a:r>
                      <a:r>
                        <a:rPr lang="en-US" altLang="zh-CN" sz="2400" i="1" baseline="-25000" dirty="0" smtClean="0">
                          <a:latin typeface="Kokila" pitchFamily="34" charset="0"/>
                          <a:cs typeface="Kokila" pitchFamily="34" charset="0"/>
                        </a:rPr>
                        <a:t>i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}</a:t>
                      </a:r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排序序列 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sort(f(x</a:t>
                      </a:r>
                      <a:r>
                        <a:rPr lang="en-US" altLang="zh-CN" sz="2400" i="1" baseline="-25000" dirty="0" smtClean="0">
                          <a:latin typeface="Kokila" pitchFamily="34" charset="0"/>
                          <a:cs typeface="Kokila" pitchFamily="34" charset="0"/>
                        </a:rPr>
                        <a:t>i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))</a:t>
                      </a:r>
                      <a:endParaRPr lang="zh-CN" altLang="en-US" sz="2400" i="1" dirty="0">
                        <a:latin typeface="Kokila" pitchFamily="34" charset="0"/>
                        <a:cs typeface="Kokila" pitchFamily="34" charset="0"/>
                      </a:endParaRPr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损失函数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排序损失</a:t>
                      </a:r>
                      <a:r>
                        <a:rPr lang="zh-CN" altLang="en-US" sz="2000" baseline="0" dirty="0" smtClean="0"/>
                        <a:t>  </a:t>
                      </a:r>
                      <a:r>
                        <a:rPr lang="en-US" altLang="zh-CN" sz="2000" baseline="0" dirty="0" smtClean="0"/>
                        <a:t>e.g. NDCG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6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Pointwise</a:t>
            </a:r>
            <a:r>
              <a:rPr lang="zh-CN" altLang="en-US" dirty="0" smtClean="0"/>
              <a:t>方法参考文献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Subset </a:t>
            </a:r>
            <a:r>
              <a:rPr lang="en-US" altLang="zh-CN" dirty="0"/>
              <a:t>Ranking [</a:t>
            </a:r>
            <a:r>
              <a:rPr lang="en-US" altLang="zh-CN" dirty="0" err="1"/>
              <a:t>Cossockand</a:t>
            </a:r>
            <a:r>
              <a:rPr lang="en-US" altLang="zh-CN" dirty="0"/>
              <a:t> Zhang, 2006]: Regression</a:t>
            </a:r>
          </a:p>
          <a:p>
            <a:r>
              <a:rPr lang="en-US" altLang="zh-CN" dirty="0" err="1" smtClean="0"/>
              <a:t>McRank</a:t>
            </a:r>
            <a:r>
              <a:rPr lang="en-US" altLang="zh-CN" dirty="0" smtClean="0"/>
              <a:t>[Li </a:t>
            </a:r>
            <a:r>
              <a:rPr lang="en-US" altLang="zh-CN" dirty="0"/>
              <a:t>et al 2007]: Multi-Class Classification Using Boosting Tree </a:t>
            </a:r>
          </a:p>
          <a:p>
            <a:r>
              <a:rPr lang="en-US" altLang="zh-CN" dirty="0" err="1" smtClean="0"/>
              <a:t>PRank</a:t>
            </a:r>
            <a:r>
              <a:rPr lang="en-US" altLang="zh-CN" dirty="0" smtClean="0"/>
              <a:t>[Crammer </a:t>
            </a:r>
            <a:r>
              <a:rPr lang="en-US" altLang="zh-CN" dirty="0"/>
              <a:t>and Singer 2002]: Ordinal Classification Using Perceptron</a:t>
            </a:r>
          </a:p>
          <a:p>
            <a:r>
              <a:rPr lang="en-US" altLang="zh-CN" dirty="0" smtClean="0"/>
              <a:t>OC </a:t>
            </a:r>
            <a:r>
              <a:rPr lang="en-US" altLang="zh-CN" dirty="0"/>
              <a:t>SVM [</a:t>
            </a:r>
            <a:r>
              <a:rPr lang="en-US" altLang="zh-CN" dirty="0" err="1"/>
              <a:t>Shashua</a:t>
            </a:r>
            <a:r>
              <a:rPr lang="en-US" altLang="zh-CN" dirty="0"/>
              <a:t>&amp; Levin 2002]: Ordinal Classification Using </a:t>
            </a:r>
            <a:r>
              <a:rPr lang="en-US" altLang="zh-CN" dirty="0" smtClean="0"/>
              <a:t>SVM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23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What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59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Pairwise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7774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Pairwise: </a:t>
            </a:r>
            <a:r>
              <a:rPr lang="zh-CN" altLang="en-US" dirty="0" smtClean="0"/>
              <a:t>关注两个</a:t>
            </a:r>
            <a:r>
              <a:rPr lang="en-US" altLang="zh-CN" dirty="0" smtClean="0"/>
              <a:t>doc</a:t>
            </a:r>
            <a:r>
              <a:rPr lang="zh-CN" altLang="en-US" dirty="0" smtClean="0"/>
              <a:t>的相对次序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(A,B):  A&gt;B, A&lt;B</a:t>
            </a:r>
          </a:p>
          <a:p>
            <a:r>
              <a:rPr lang="zh-CN" altLang="en-US" dirty="0" smtClean="0"/>
              <a:t>将排序问题转化为两个</a:t>
            </a:r>
            <a:r>
              <a:rPr lang="en-US" altLang="zh-CN" dirty="0" smtClean="0"/>
              <a:t>doc</a:t>
            </a:r>
            <a:r>
              <a:rPr lang="zh-CN" altLang="en-US" dirty="0" smtClean="0"/>
              <a:t>的相对次序的分类</a:t>
            </a:r>
            <a:r>
              <a:rPr lang="en-US" altLang="zh-CN" dirty="0"/>
              <a:t>/</a:t>
            </a:r>
            <a:r>
              <a:rPr lang="zh-CN" altLang="en-US" dirty="0" smtClean="0"/>
              <a:t>回归问题</a:t>
            </a:r>
            <a:endParaRPr lang="en-US" altLang="zh-CN" dirty="0" smtClean="0"/>
          </a:p>
          <a:p>
            <a:pPr lvl="1"/>
            <a:r>
              <a:rPr lang="zh-CN" altLang="en-US" dirty="0"/>
              <a:t>分类</a:t>
            </a:r>
            <a:r>
              <a:rPr lang="en-US" altLang="zh-CN" dirty="0" smtClean="0"/>
              <a:t>: A&gt;B ?  A &lt;B?</a:t>
            </a:r>
          </a:p>
          <a:p>
            <a:pPr lvl="1"/>
            <a:r>
              <a:rPr lang="zh-CN" altLang="en-US" dirty="0" smtClean="0"/>
              <a:t>回归</a:t>
            </a:r>
            <a:r>
              <a:rPr lang="en-US" altLang="zh-CN" dirty="0" smtClean="0"/>
              <a:t>:   A-B</a:t>
            </a:r>
          </a:p>
          <a:p>
            <a:pPr lvl="1"/>
            <a:r>
              <a:rPr lang="zh-CN" altLang="en-US" dirty="0" smtClean="0"/>
              <a:t>比</a:t>
            </a:r>
            <a:r>
              <a:rPr lang="en-US" altLang="zh-CN" dirty="0" err="1" smtClean="0"/>
              <a:t>Pointwise</a:t>
            </a:r>
            <a:r>
              <a:rPr lang="zh-CN" altLang="en-US" dirty="0" smtClean="0"/>
              <a:t>方法简单</a:t>
            </a:r>
            <a:endParaRPr lang="en-US" altLang="zh-CN" dirty="0" smtClean="0"/>
          </a:p>
          <a:p>
            <a:r>
              <a:rPr lang="zh-CN" altLang="en-US" dirty="0" smtClean="0"/>
              <a:t>学习的损失函数与排序的损失函数近似一致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835696" y="5415843"/>
            <a:ext cx="5400600" cy="1109501"/>
            <a:chOff x="3059832" y="3779984"/>
            <a:chExt cx="5400600" cy="1109501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059832" y="4797152"/>
              <a:ext cx="30963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3059832" y="4449545"/>
              <a:ext cx="3018137" cy="32237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72200" y="4427820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排序优化方向</a:t>
              </a:r>
              <a:endPara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60132" y="3779984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华文楷体" pitchFamily="2" charset="-122"/>
                  <a:ea typeface="华文楷体" pitchFamily="2" charset="-122"/>
                </a:rPr>
                <a:t>学习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华文楷体" pitchFamily="2" charset="-122"/>
                  <a:ea typeface="华文楷体" pitchFamily="2" charset="-122"/>
                </a:rPr>
                <a:t>优化方向</a:t>
              </a:r>
              <a:endParaRPr lang="zh-CN" altLang="en-US" sz="2400" b="1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2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6084168" y="5251847"/>
            <a:ext cx="3086862" cy="769441"/>
            <a:chOff x="6219546" y="4293096"/>
            <a:chExt cx="3086862" cy="769441"/>
          </a:xfrm>
        </p:grpSpPr>
        <p:sp>
          <p:nvSpPr>
            <p:cNvPr id="198" name="TextBox 197"/>
            <p:cNvSpPr txBox="1"/>
            <p:nvPr/>
          </p:nvSpPr>
          <p:spPr>
            <a:xfrm>
              <a:off x="6219546" y="4293096"/>
              <a:ext cx="21688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>
                  <a:solidFill>
                    <a:srgbClr val="F977C4"/>
                  </a:solidFill>
                </a:rPr>
                <a:t>(</a:t>
              </a:r>
              <a:r>
                <a:rPr lang="en-US" altLang="zh-CN" sz="3200" b="1" i="1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32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m,2</a:t>
              </a:r>
              <a:r>
                <a:rPr lang="en-US" altLang="zh-CN" sz="2400" dirty="0" smtClean="0">
                  <a:solidFill>
                    <a:srgbClr val="F977C4"/>
                  </a:solidFill>
                </a:rPr>
                <a:t>)-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m,3</a:t>
              </a:r>
              <a:r>
                <a:rPr lang="en-US" altLang="zh-CN" sz="2800" dirty="0" smtClean="0">
                  <a:solidFill>
                    <a:srgbClr val="F977C4"/>
                  </a:solidFill>
                </a:rPr>
                <a:t>)</a:t>
              </a:r>
              <a:endParaRPr lang="zh-CN" altLang="en-US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  <a:p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100392" y="4293096"/>
              <a:ext cx="12060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-</a:t>
              </a:r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3</a:t>
              </a:r>
              <a:endParaRPr lang="zh-CN" altLang="en-US" sz="32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  <a:p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6093650" y="4819799"/>
            <a:ext cx="3086862" cy="769441"/>
            <a:chOff x="6219546" y="4293096"/>
            <a:chExt cx="3086862" cy="769441"/>
          </a:xfrm>
        </p:grpSpPr>
        <p:sp>
          <p:nvSpPr>
            <p:cNvPr id="195" name="TextBox 194"/>
            <p:cNvSpPr txBox="1"/>
            <p:nvPr/>
          </p:nvSpPr>
          <p:spPr>
            <a:xfrm>
              <a:off x="6219546" y="4293096"/>
              <a:ext cx="21688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>
                  <a:solidFill>
                    <a:srgbClr val="F977C4"/>
                  </a:solidFill>
                </a:rPr>
                <a:t>(</a:t>
              </a:r>
              <a:r>
                <a:rPr lang="en-US" altLang="zh-CN" sz="32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3200" b="1" i="1" baseline="-25000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m,1</a:t>
              </a:r>
              <a:r>
                <a:rPr lang="en-US" altLang="zh-CN" sz="2400" dirty="0" smtClean="0">
                  <a:solidFill>
                    <a:srgbClr val="F977C4"/>
                  </a:solidFill>
                </a:rPr>
                <a:t>)-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m,3</a:t>
              </a:r>
              <a:r>
                <a:rPr lang="en-US" altLang="zh-CN" sz="2800" dirty="0" smtClean="0">
                  <a:solidFill>
                    <a:srgbClr val="F977C4"/>
                  </a:solidFill>
                </a:rPr>
                <a:t>)</a:t>
              </a:r>
              <a:endParaRPr lang="zh-CN" altLang="en-US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  <a:p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100392" y="4293096"/>
              <a:ext cx="12060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-</a:t>
              </a:r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m,</a:t>
              </a:r>
              <a:r>
                <a:rPr lang="en-US" altLang="zh-CN" sz="2800" b="1" i="1" baseline="-25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3</a:t>
              </a:r>
              <a:endParaRPr lang="zh-CN" altLang="en-US" sz="32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  <a:p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en-US" altLang="zh-CN" dirty="0" smtClean="0"/>
              <a:t>Pairwise</a:t>
            </a:r>
            <a:r>
              <a:rPr lang="zh-CN" altLang="en-US" dirty="0" smtClean="0"/>
              <a:t>训练与测试</a:t>
            </a:r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1261256" y="1274299"/>
            <a:ext cx="1870584" cy="960182"/>
            <a:chOff x="498500" y="3476756"/>
            <a:chExt cx="1870584" cy="960182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654677" y="4436938"/>
              <a:ext cx="1053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500" y="3476756"/>
              <a:ext cx="1870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标注</a:t>
              </a:r>
              <a:r>
                <a:rPr lang="en-US" altLang="zh-CN" sz="2400" dirty="0" smtClean="0"/>
                <a:t>&amp;</a:t>
              </a:r>
            </a:p>
            <a:p>
              <a:r>
                <a:rPr lang="zh-CN" altLang="en-US" sz="2400" dirty="0" smtClean="0"/>
                <a:t>特征提取</a:t>
              </a:r>
              <a:endParaRPr lang="zh-CN" altLang="en-US" sz="2400" dirty="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410458" y="4770149"/>
            <a:ext cx="1281534" cy="675075"/>
            <a:chOff x="5046191" y="4399451"/>
            <a:chExt cx="1472813" cy="675075"/>
          </a:xfrm>
        </p:grpSpPr>
        <p:cxnSp>
          <p:nvCxnSpPr>
            <p:cNvPr id="37" name="直接箭头连接符 36"/>
            <p:cNvCxnSpPr/>
            <p:nvPr/>
          </p:nvCxnSpPr>
          <p:spPr>
            <a:xfrm flipV="1">
              <a:off x="5148064" y="5072217"/>
              <a:ext cx="954254" cy="2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46191" y="4399451"/>
              <a:ext cx="14728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 f</a:t>
              </a:r>
              <a:r>
                <a:rPr lang="en-US" altLang="zh-CN" sz="2800" b="1" i="1" dirty="0" smtClean="0"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/>
                <a:t>(</a:t>
              </a:r>
              <a:r>
                <a:rPr lang="en-US" altLang="zh-CN" sz="3200" b="1" i="1" dirty="0"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400" dirty="0" smtClean="0"/>
                <a:t>)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20272" y="3348281"/>
            <a:ext cx="1870584" cy="584775"/>
            <a:chOff x="6894376" y="4144550"/>
            <a:chExt cx="1870584" cy="584775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7178073" y="4644425"/>
              <a:ext cx="1053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894376" y="4144550"/>
              <a:ext cx="1870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学习  </a:t>
              </a:r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800" b="1" i="1" dirty="0" smtClean="0"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 smtClean="0"/>
                <a:t>(</a:t>
              </a:r>
              <a:r>
                <a:rPr lang="en-US" altLang="zh-CN" sz="3200" b="1" i="1" dirty="0"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400" dirty="0" smtClean="0"/>
                <a:t>)</a:t>
              </a:r>
              <a:endParaRPr lang="zh-CN" altLang="en-US" sz="2400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-36512" y="1052736"/>
            <a:ext cx="1872208" cy="2554998"/>
            <a:chOff x="35496" y="1340768"/>
            <a:chExt cx="1872208" cy="2554998"/>
          </a:xfrm>
        </p:grpSpPr>
        <p:sp>
          <p:nvSpPr>
            <p:cNvPr id="4" name="TextBox 3"/>
            <p:cNvSpPr txBox="1"/>
            <p:nvPr/>
          </p:nvSpPr>
          <p:spPr>
            <a:xfrm>
              <a:off x="701688" y="134076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584" y="268975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21328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498500" y="1602378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206084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8520" y="306024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,n</a:t>
              </a:r>
              <a:r>
                <a:rPr lang="en-US" altLang="zh-CN" sz="2800" b="1" i="1" baseline="-50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6135" y="337254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753155" y="1002934"/>
            <a:ext cx="1266528" cy="2282050"/>
            <a:chOff x="7209539" y="1290966"/>
            <a:chExt cx="1266528" cy="2282050"/>
          </a:xfrm>
        </p:grpSpPr>
        <p:sp>
          <p:nvSpPr>
            <p:cNvPr id="53" name="TextBox 52"/>
            <p:cNvSpPr txBox="1"/>
            <p:nvPr/>
          </p:nvSpPr>
          <p:spPr>
            <a:xfrm>
              <a:off x="7414067" y="2639954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FFC000"/>
                  </a:solidFill>
                </a:rPr>
                <a:t>…</a:t>
              </a:r>
              <a:endParaRPr lang="zh-CN" altLang="en-US" baseline="-50000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0051" y="129096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43107" y="1975670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09539" y="2988241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1,n</a:t>
              </a:r>
              <a:r>
                <a:rPr lang="en-US" altLang="zh-CN" sz="2800" b="1" i="1" baseline="-50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627784" y="980728"/>
            <a:ext cx="1845451" cy="2438327"/>
            <a:chOff x="5580112" y="1268760"/>
            <a:chExt cx="1845451" cy="2438327"/>
          </a:xfrm>
        </p:grpSpPr>
        <p:sp>
          <p:nvSpPr>
            <p:cNvPr id="23" name="TextBox 22"/>
            <p:cNvSpPr txBox="1"/>
            <p:nvPr/>
          </p:nvSpPr>
          <p:spPr>
            <a:xfrm>
              <a:off x="6219547" y="1268760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45443" y="2617748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6016359" y="1530370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80112" y="209059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12631" y="3229898"/>
              <a:ext cx="615553" cy="4771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19547" y="2051361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19547" y="2988241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en-US" altLang="zh-CN" sz="2400" b="1" i="1" baseline="-50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7504" y="4293096"/>
            <a:ext cx="1926096" cy="2502402"/>
            <a:chOff x="2555776" y="4293096"/>
            <a:chExt cx="1926096" cy="2502402"/>
          </a:xfrm>
        </p:grpSpPr>
        <p:grpSp>
          <p:nvGrpSpPr>
            <p:cNvPr id="85" name="组合 84"/>
            <p:cNvGrpSpPr/>
            <p:nvPr/>
          </p:nvGrpSpPr>
          <p:grpSpPr>
            <a:xfrm>
              <a:off x="2555776" y="4536828"/>
              <a:ext cx="648072" cy="2258670"/>
              <a:chOff x="2285864" y="1602378"/>
              <a:chExt cx="648072" cy="225867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285864" y="2132856"/>
                <a:ext cx="6480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err="1" smtClean="0">
                    <a:latin typeface="Kokila" pitchFamily="34" charset="0"/>
                    <a:cs typeface="Kokila" pitchFamily="34" charset="0"/>
                  </a:rPr>
                  <a:t>q</a:t>
                </a:r>
                <a:r>
                  <a:rPr lang="en-US" altLang="zh-CN" sz="3200" b="1" i="1" baseline="-25000" dirty="0" err="1">
                    <a:latin typeface="Kokila" pitchFamily="34" charset="0"/>
                    <a:cs typeface="Kokila" pitchFamily="34" charset="0"/>
                  </a:rPr>
                  <a:t>m</a:t>
                </a:r>
                <a:endParaRPr lang="zh-CN" altLang="en-US" sz="3200" b="1" i="1" baseline="-25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89" name="左大括号 88"/>
              <p:cNvSpPr/>
              <p:nvPr/>
            </p:nvSpPr>
            <p:spPr>
              <a:xfrm>
                <a:off x="2748868" y="1602378"/>
                <a:ext cx="180020" cy="1779052"/>
              </a:xfrm>
              <a:prstGeom prst="leftBrace">
                <a:avLst>
                  <a:gd name="adj1" fmla="val 8333"/>
                  <a:gd name="adj2" fmla="val 476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300263" y="3337828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3275856" y="4293096"/>
              <a:ext cx="1206016" cy="2304256"/>
              <a:chOff x="4923403" y="3798985"/>
              <a:chExt cx="1206016" cy="2304256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4923403" y="3798985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049299" y="5147973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>
                    <a:solidFill>
                      <a:srgbClr val="00B0F0"/>
                    </a:solidFill>
                  </a:rPr>
                  <a:t>…</a:t>
                </a:r>
                <a:endParaRPr lang="zh-CN" altLang="en-US" baseline="-50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923403" y="4581586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2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923403" y="5518466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altLang="zh-CN" sz="2800" b="1" i="1" baseline="-250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altLang="zh-CN" sz="2400" b="1" i="1" baseline="-50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2339752" y="4554706"/>
            <a:ext cx="648072" cy="2258670"/>
            <a:chOff x="2285864" y="1602378"/>
            <a:chExt cx="648072" cy="2258670"/>
          </a:xfrm>
        </p:grpSpPr>
        <p:sp>
          <p:nvSpPr>
            <p:cNvPr id="121" name="TextBox 120"/>
            <p:cNvSpPr txBox="1"/>
            <p:nvPr/>
          </p:nvSpPr>
          <p:spPr>
            <a:xfrm>
              <a:off x="2285864" y="21328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err="1" smtClean="0">
                  <a:latin typeface="Kokila" pitchFamily="34" charset="0"/>
                  <a:cs typeface="Kokila" pitchFamily="34" charset="0"/>
                </a:rPr>
                <a:t>,m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22" name="左大括号 121"/>
            <p:cNvSpPr/>
            <p:nvPr/>
          </p:nvSpPr>
          <p:spPr>
            <a:xfrm>
              <a:off x="2748868" y="1602378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00263" y="3337828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987824" y="4310974"/>
            <a:ext cx="1206016" cy="2304256"/>
            <a:chOff x="4923403" y="3798985"/>
            <a:chExt cx="1206016" cy="2304256"/>
          </a:xfrm>
        </p:grpSpPr>
        <p:sp>
          <p:nvSpPr>
            <p:cNvPr id="125" name="TextBox 124"/>
            <p:cNvSpPr txBox="1"/>
            <p:nvPr/>
          </p:nvSpPr>
          <p:spPr>
            <a:xfrm>
              <a:off x="4923403" y="3798985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49299" y="5147973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00B0F0"/>
                  </a:solidFill>
                </a:rPr>
                <a:t>…</a:t>
              </a:r>
              <a:endParaRPr lang="zh-CN" altLang="en-US" baseline="-50000" dirty="0">
                <a:solidFill>
                  <a:srgbClr val="00B0F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923403" y="458158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23403" y="551846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en-US" altLang="zh-CN" sz="2400" b="1" i="1" baseline="-50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54" name="直接箭头连接符 153"/>
          <p:cNvCxnSpPr/>
          <p:nvPr/>
        </p:nvCxnSpPr>
        <p:spPr>
          <a:xfrm flipV="1">
            <a:off x="4499992" y="5440465"/>
            <a:ext cx="988573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576840" y="4911551"/>
            <a:ext cx="124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评价</a:t>
            </a:r>
          </a:p>
        </p:txBody>
      </p:sp>
      <p:cxnSp>
        <p:nvCxnSpPr>
          <p:cNvPr id="158" name="直接连接符 157"/>
          <p:cNvCxnSpPr/>
          <p:nvPr/>
        </p:nvCxnSpPr>
        <p:spPr>
          <a:xfrm>
            <a:off x="158143" y="3933056"/>
            <a:ext cx="879011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28470" y="3425460"/>
            <a:ext cx="167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Training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596336" y="3861048"/>
            <a:ext cx="167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4404417" y="1340768"/>
            <a:ext cx="1247703" cy="859338"/>
            <a:chOff x="1296508" y="4431011"/>
            <a:chExt cx="1247703" cy="859338"/>
          </a:xfrm>
        </p:grpSpPr>
        <p:cxnSp>
          <p:nvCxnSpPr>
            <p:cNvPr id="96" name="直接箭头连接符 95"/>
            <p:cNvCxnSpPr/>
            <p:nvPr/>
          </p:nvCxnSpPr>
          <p:spPr>
            <a:xfrm flipV="1">
              <a:off x="1423999" y="5290348"/>
              <a:ext cx="9885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296508" y="4431011"/>
              <a:ext cx="12477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转化</a:t>
              </a:r>
              <a:r>
                <a:rPr lang="en-US" altLang="zh-CN" sz="2400" dirty="0" smtClean="0"/>
                <a:t>Pairwise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80112" y="827420"/>
            <a:ext cx="4464496" cy="2601580"/>
            <a:chOff x="4932040" y="827420"/>
            <a:chExt cx="4464496" cy="2601580"/>
          </a:xfrm>
          <a:effectLst>
            <a:outerShdw blurRad="50800" dist="50800" sx="1000" sy="1000" algn="ctr" rotWithShape="0">
              <a:srgbClr val="000000"/>
            </a:outerShdw>
          </a:effectLst>
        </p:grpSpPr>
        <p:grpSp>
          <p:nvGrpSpPr>
            <p:cNvPr id="6" name="组合 5"/>
            <p:cNvGrpSpPr/>
            <p:nvPr/>
          </p:nvGrpSpPr>
          <p:grpSpPr>
            <a:xfrm>
              <a:off x="4932040" y="980728"/>
              <a:ext cx="1854088" cy="2448272"/>
              <a:chOff x="5364088" y="980728"/>
              <a:chExt cx="1854088" cy="2448272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6003523" y="980728"/>
                <a:ext cx="12060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4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0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2</a:t>
                </a:r>
                <a:endParaRPr lang="zh-CN" altLang="en-US" b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129419" y="2329716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  <p:sp>
            <p:nvSpPr>
              <p:cNvPr id="109" name="左大括号 108"/>
              <p:cNvSpPr/>
              <p:nvPr/>
            </p:nvSpPr>
            <p:spPr>
              <a:xfrm>
                <a:off x="5800335" y="1242338"/>
                <a:ext cx="180020" cy="1779052"/>
              </a:xfrm>
              <a:prstGeom prst="leftBrace">
                <a:avLst>
                  <a:gd name="adj1" fmla="val 8333"/>
                  <a:gd name="adj2" fmla="val 476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364088" y="1802567"/>
                <a:ext cx="6480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q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endParaRPr lang="zh-CN" altLang="en-US" sz="3200" b="1" i="1" baseline="-25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396607" y="2941866"/>
                <a:ext cx="615553" cy="47718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958272" y="1412776"/>
                <a:ext cx="12060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4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0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3</a:t>
                </a:r>
                <a:endParaRPr lang="zh-CN" altLang="en-US" b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940152" y="1778227"/>
                <a:ext cx="12060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altLang="zh-CN" sz="24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0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3</a:t>
                </a:r>
                <a:endParaRPr lang="zh-CN" altLang="en-US" b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012160" y="2659559"/>
                <a:ext cx="12060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altLang="zh-CN" sz="24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0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j</a:t>
                </a:r>
                <a:endParaRPr lang="zh-CN" altLang="en-US" b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588224" y="827420"/>
              <a:ext cx="1226735" cy="2556727"/>
              <a:chOff x="6588224" y="827420"/>
              <a:chExt cx="1226735" cy="255672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588224" y="980728"/>
                <a:ext cx="1226735" cy="2403419"/>
                <a:chOff x="7377713" y="1002934"/>
                <a:chExt cx="1226735" cy="2403419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7377713" y="1002934"/>
                  <a:ext cx="1226735" cy="1872208"/>
                  <a:chOff x="7377713" y="1002934"/>
                  <a:chExt cx="1226735" cy="1872208"/>
                </a:xfrm>
              </p:grpSpPr>
              <p:grpSp>
                <p:nvGrpSpPr>
                  <p:cNvPr id="103" name="组合 102"/>
                  <p:cNvGrpSpPr/>
                  <p:nvPr/>
                </p:nvGrpSpPr>
                <p:grpSpPr>
                  <a:xfrm>
                    <a:off x="7398432" y="1002934"/>
                    <a:ext cx="1206016" cy="1872208"/>
                    <a:chOff x="7270051" y="1290966"/>
                    <a:chExt cx="1206016" cy="1872208"/>
                  </a:xfrm>
                </p:grpSpPr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7414067" y="2639954"/>
                      <a:ext cx="615553" cy="52322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2800" i="1" dirty="0" smtClean="0">
                          <a:solidFill>
                            <a:srgbClr val="FFC000"/>
                          </a:solidFill>
                        </a:rPr>
                        <a:t>…</a:t>
                      </a:r>
                      <a:endParaRPr lang="zh-CN" altLang="en-US" baseline="-50000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7270051" y="1290966"/>
                      <a:ext cx="1206016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3200" b="1" i="1" dirty="0" smtClean="0">
                          <a:solidFill>
                            <a:srgbClr val="FFC000"/>
                          </a:solidFill>
                          <a:latin typeface="Kokila" pitchFamily="34" charset="0"/>
                          <a:ea typeface="Cambria Math" pitchFamily="18" charset="0"/>
                          <a:cs typeface="Kokila" pitchFamily="34" charset="0"/>
                        </a:rPr>
                        <a:t>y</a:t>
                      </a:r>
                      <a:r>
                        <a:rPr lang="en-US" altLang="zh-CN" sz="3200" b="1" i="1" baseline="-25000" dirty="0" smtClean="0">
                          <a:solidFill>
                            <a:srgbClr val="FFC000"/>
                          </a:solidFill>
                          <a:latin typeface="Kokila" pitchFamily="34" charset="0"/>
                          <a:cs typeface="Kokila" pitchFamily="34" charset="0"/>
                        </a:rPr>
                        <a:t>1,</a:t>
                      </a:r>
                      <a:r>
                        <a:rPr lang="en-US" altLang="zh-CN" sz="2800" b="1" i="1" baseline="-25000" dirty="0" smtClean="0">
                          <a:solidFill>
                            <a:srgbClr val="FFC000"/>
                          </a:solidFill>
                          <a:latin typeface="Kokila" pitchFamily="34" charset="0"/>
                          <a:cs typeface="Kokila" pitchFamily="34" charset="0"/>
                        </a:rPr>
                        <a:t>1</a:t>
                      </a:r>
                      <a:r>
                        <a:rPr lang="en-US" altLang="zh-CN" sz="3200" b="1" i="1" dirty="0" smtClean="0">
                          <a:solidFill>
                            <a:srgbClr val="FFC000"/>
                          </a:solidFill>
                          <a:latin typeface="Kokila" pitchFamily="34" charset="0"/>
                          <a:cs typeface="Kokila" pitchFamily="34" charset="0"/>
                        </a:rPr>
                        <a:t>-</a:t>
                      </a:r>
                      <a:r>
                        <a:rPr lang="en-US" altLang="zh-CN" sz="3200" b="1" i="1" dirty="0" smtClean="0">
                          <a:solidFill>
                            <a:srgbClr val="FFC000"/>
                          </a:solidFill>
                          <a:latin typeface="Kokila" pitchFamily="34" charset="0"/>
                          <a:ea typeface="Cambria Math" pitchFamily="18" charset="0"/>
                          <a:cs typeface="Kokila" pitchFamily="34" charset="0"/>
                        </a:rPr>
                        <a:t>y</a:t>
                      </a:r>
                      <a:r>
                        <a:rPr lang="en-US" altLang="zh-CN" sz="3200" b="1" i="1" baseline="-25000" dirty="0" smtClean="0">
                          <a:solidFill>
                            <a:srgbClr val="FFC000"/>
                          </a:solidFill>
                          <a:latin typeface="Kokila" pitchFamily="34" charset="0"/>
                          <a:cs typeface="Kokila" pitchFamily="34" charset="0"/>
                        </a:rPr>
                        <a:t>1,</a:t>
                      </a:r>
                      <a:r>
                        <a:rPr lang="en-US" altLang="zh-CN" sz="2800" b="1" i="1" baseline="-25000" dirty="0" smtClean="0">
                          <a:solidFill>
                            <a:srgbClr val="FFC000"/>
                          </a:solidFill>
                          <a:latin typeface="Kokila" pitchFamily="34" charset="0"/>
                          <a:cs typeface="Kokila" pitchFamily="34" charset="0"/>
                        </a:rPr>
                        <a:t>2</a:t>
                      </a:r>
                      <a:endParaRPr lang="zh-CN" altLang="en-US" sz="3200" b="1" baseline="-50000" dirty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endParaRPr>
                    </a:p>
                    <a:p>
                      <a:endParaRPr lang="zh-CN" altLang="en-US" b="1" baseline="-50000" dirty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endParaRPr>
                    </a:p>
                  </p:txBody>
                </p:sp>
              </p:grp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7377713" y="1412776"/>
                    <a:ext cx="1206016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b="1" i="1" dirty="0" smtClean="0">
                        <a:solidFill>
                          <a:srgbClr val="FFC000"/>
                        </a:solidFill>
                        <a:latin typeface="Kokila" pitchFamily="34" charset="0"/>
                        <a:ea typeface="Cambria Math" pitchFamily="18" charset="0"/>
                        <a:cs typeface="Kokila" pitchFamily="34" charset="0"/>
                      </a:rPr>
                      <a:t>y</a:t>
                    </a:r>
                    <a:r>
                      <a:rPr lang="en-US" altLang="zh-CN" sz="3200" b="1" i="1" baseline="-25000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1,</a:t>
                    </a:r>
                    <a:r>
                      <a:rPr lang="en-US" altLang="zh-CN" sz="2800" b="1" i="1" baseline="-25000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1</a:t>
                    </a:r>
                    <a:r>
                      <a:rPr lang="en-US" altLang="zh-CN" sz="3200" b="1" i="1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-</a:t>
                    </a:r>
                    <a:r>
                      <a:rPr lang="en-US" altLang="zh-CN" sz="3200" b="1" i="1" dirty="0" smtClean="0">
                        <a:solidFill>
                          <a:srgbClr val="FFC000"/>
                        </a:solidFill>
                        <a:latin typeface="Kokila" pitchFamily="34" charset="0"/>
                        <a:ea typeface="Cambria Math" pitchFamily="18" charset="0"/>
                        <a:cs typeface="Kokila" pitchFamily="34" charset="0"/>
                      </a:rPr>
                      <a:t>y</a:t>
                    </a:r>
                    <a:r>
                      <a:rPr lang="en-US" altLang="zh-CN" sz="3200" b="1" i="1" baseline="-25000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1,</a:t>
                    </a:r>
                    <a:r>
                      <a:rPr lang="en-US" altLang="zh-CN" sz="2800" b="1" i="1" baseline="-25000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2</a:t>
                    </a:r>
                    <a:endParaRPr lang="zh-CN" altLang="en-US" sz="3200" b="1" baseline="-50000" dirty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endParaRPr>
                  </a:p>
                  <a:p>
                    <a:endParaRPr lang="zh-CN" altLang="en-US" b="1" baseline="-50000" dirty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7398432" y="1795463"/>
                    <a:ext cx="1206016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b="1" i="1" dirty="0" smtClean="0">
                        <a:solidFill>
                          <a:srgbClr val="FFC000"/>
                        </a:solidFill>
                        <a:latin typeface="Kokila" pitchFamily="34" charset="0"/>
                        <a:ea typeface="Cambria Math" pitchFamily="18" charset="0"/>
                        <a:cs typeface="Kokila" pitchFamily="34" charset="0"/>
                      </a:rPr>
                      <a:t>y</a:t>
                    </a:r>
                    <a:r>
                      <a:rPr lang="en-US" altLang="zh-CN" sz="3200" b="1" i="1" baseline="-25000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1,</a:t>
                    </a:r>
                    <a:r>
                      <a:rPr lang="en-US" altLang="zh-CN" sz="2800" b="1" i="1" baseline="-25000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2</a:t>
                    </a:r>
                    <a:r>
                      <a:rPr lang="en-US" altLang="zh-CN" sz="3200" b="1" i="1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-</a:t>
                    </a:r>
                    <a:r>
                      <a:rPr lang="en-US" altLang="zh-CN" sz="3200" b="1" i="1" dirty="0" smtClean="0">
                        <a:solidFill>
                          <a:srgbClr val="FFC000"/>
                        </a:solidFill>
                        <a:latin typeface="Kokila" pitchFamily="34" charset="0"/>
                        <a:ea typeface="Cambria Math" pitchFamily="18" charset="0"/>
                        <a:cs typeface="Kokila" pitchFamily="34" charset="0"/>
                      </a:rPr>
                      <a:t>y</a:t>
                    </a:r>
                    <a:r>
                      <a:rPr lang="en-US" altLang="zh-CN" sz="3200" b="1" i="1" baseline="-25000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1,</a:t>
                    </a:r>
                    <a:r>
                      <a:rPr lang="en-US" altLang="zh-CN" sz="2800" b="1" i="1" baseline="-25000" dirty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3</a:t>
                    </a:r>
                    <a:endParaRPr lang="zh-CN" altLang="en-US" sz="3200" b="1" baseline="-50000" dirty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endParaRPr>
                  </a:p>
                  <a:p>
                    <a:endParaRPr lang="zh-CN" altLang="en-US" b="1" baseline="-50000" dirty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endParaRPr>
                  </a:p>
                </p:txBody>
              </p:sp>
            </p:grpSp>
            <p:sp>
              <p:nvSpPr>
                <p:cNvPr id="139" name="TextBox 138"/>
                <p:cNvSpPr txBox="1"/>
                <p:nvPr/>
              </p:nvSpPr>
              <p:spPr>
                <a:xfrm>
                  <a:off x="7380312" y="2636912"/>
                  <a:ext cx="120601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i="1" dirty="0" smtClean="0">
                      <a:solidFill>
                        <a:srgbClr val="FFC000"/>
                      </a:solidFill>
                      <a:latin typeface="Kokila" pitchFamily="34" charset="0"/>
                      <a:ea typeface="Cambria Math" pitchFamily="18" charset="0"/>
                      <a:cs typeface="Kokila" pitchFamily="34" charset="0"/>
                    </a:rPr>
                    <a:t>y</a:t>
                  </a:r>
                  <a:r>
                    <a:rPr lang="en-US" altLang="zh-CN" sz="3200" b="1" i="1" baseline="-25000" dirty="0" smtClean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rPr>
                    <a:t>1,</a:t>
                  </a:r>
                  <a:r>
                    <a:rPr lang="en-US" altLang="zh-CN" sz="2800" b="1" i="1" baseline="-25000" dirty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rPr>
                    <a:t>i</a:t>
                  </a:r>
                  <a:r>
                    <a:rPr lang="en-US" altLang="zh-CN" sz="2800" b="1" i="1" baseline="-25000" dirty="0" smtClean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rPr>
                    <a:t> </a:t>
                  </a:r>
                  <a:r>
                    <a:rPr lang="en-US" altLang="zh-CN" sz="3200" b="1" i="1" dirty="0" smtClean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rPr>
                    <a:t>-</a:t>
                  </a:r>
                  <a:r>
                    <a:rPr lang="en-US" altLang="zh-CN" sz="3200" b="1" i="1" dirty="0" smtClean="0">
                      <a:solidFill>
                        <a:srgbClr val="FFC000"/>
                      </a:solidFill>
                      <a:latin typeface="Kokila" pitchFamily="34" charset="0"/>
                      <a:ea typeface="Cambria Math" pitchFamily="18" charset="0"/>
                      <a:cs typeface="Kokila" pitchFamily="34" charset="0"/>
                    </a:rPr>
                    <a:t>y</a:t>
                  </a:r>
                  <a:r>
                    <a:rPr lang="en-US" altLang="zh-CN" sz="3200" b="1" i="1" baseline="-25000" dirty="0" smtClean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rPr>
                    <a:t>1,</a:t>
                  </a:r>
                  <a:r>
                    <a:rPr lang="en-US" altLang="zh-CN" sz="2800" b="1" i="1" baseline="-25000" dirty="0" smtClean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rPr>
                    <a:t>j</a:t>
                  </a:r>
                  <a:endParaRPr lang="zh-CN" altLang="en-US" sz="3200" b="1" baseline="-50000" dirty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endParaRPr>
                </a:p>
                <a:p>
                  <a:endParaRPr lang="zh-CN" altLang="en-US" b="1" baseline="-50000" dirty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endParaRPr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6660232" y="82742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回归</a:t>
                </a:r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96336" y="827420"/>
              <a:ext cx="1800200" cy="2476728"/>
              <a:chOff x="7596336" y="827420"/>
              <a:chExt cx="1800200" cy="2476728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7646001" y="1070703"/>
                <a:ext cx="1750535" cy="2233445"/>
                <a:chOff x="7934033" y="1070703"/>
                <a:chExt cx="1750535" cy="2233445"/>
              </a:xfrm>
            </p:grpSpPr>
            <p:sp>
              <p:nvSpPr>
                <p:cNvPr id="153" name="TextBox 152"/>
                <p:cNvSpPr txBox="1"/>
                <p:nvPr/>
              </p:nvSpPr>
              <p:spPr>
                <a:xfrm>
                  <a:off x="7934033" y="1484784"/>
                  <a:ext cx="16785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dirty="0" smtClean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rPr>
                    <a:t>+1/-1</a:t>
                  </a:r>
                  <a:endParaRPr lang="zh-CN" altLang="en-US" sz="2800" b="1" dirty="0">
                    <a:solidFill>
                      <a:srgbClr val="FFC000"/>
                    </a:solidFill>
                    <a:latin typeface="Kokila" pitchFamily="34" charset="0"/>
                    <a:cs typeface="Kokila" pitchFamily="34" charset="0"/>
                  </a:endParaRPr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7934033" y="1070703"/>
                  <a:ext cx="1750535" cy="2233445"/>
                  <a:chOff x="7934033" y="1070703"/>
                  <a:chExt cx="1750535" cy="2233445"/>
                </a:xfrm>
              </p:grpSpPr>
              <p:grpSp>
                <p:nvGrpSpPr>
                  <p:cNvPr id="148" name="组合 147"/>
                  <p:cNvGrpSpPr/>
                  <p:nvPr/>
                </p:nvGrpSpPr>
                <p:grpSpPr>
                  <a:xfrm>
                    <a:off x="7934033" y="1070703"/>
                    <a:ext cx="1678527" cy="1872208"/>
                    <a:chOff x="7270050" y="1290966"/>
                    <a:chExt cx="1678527" cy="1872208"/>
                  </a:xfrm>
                </p:grpSpPr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7414067" y="2639954"/>
                      <a:ext cx="615553" cy="52322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2800" i="1" dirty="0" smtClean="0">
                          <a:solidFill>
                            <a:srgbClr val="FFC000"/>
                          </a:solidFill>
                        </a:rPr>
                        <a:t>…</a:t>
                      </a:r>
                      <a:endParaRPr lang="zh-CN" altLang="en-US" baseline="-50000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7270050" y="1290966"/>
                      <a:ext cx="167852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Kokila" pitchFamily="34" charset="0"/>
                          <a:cs typeface="Kokila" pitchFamily="34" charset="0"/>
                        </a:rPr>
                        <a:t>+1/-1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endParaRPr>
                    </a:p>
                  </p:txBody>
                </p:sp>
              </p:grp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7934033" y="1897668"/>
                    <a:ext cx="16785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+1/-1</a:t>
                    </a:r>
                    <a:endParaRPr lang="zh-CN" altLang="en-US" sz="2800" b="1" dirty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8006041" y="2780928"/>
                    <a:ext cx="16785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 dirty="0" smtClean="0">
                        <a:solidFill>
                          <a:srgbClr val="FFC000"/>
                        </a:solidFill>
                        <a:latin typeface="Kokila" pitchFamily="34" charset="0"/>
                        <a:cs typeface="Kokila" pitchFamily="34" charset="0"/>
                      </a:rPr>
                      <a:t>+1/-1</a:t>
                    </a:r>
                    <a:endParaRPr lang="zh-CN" altLang="en-US" sz="2800" b="1" dirty="0">
                      <a:solidFill>
                        <a:srgbClr val="FFC000"/>
                      </a:solidFill>
                      <a:latin typeface="Kokila" pitchFamily="34" charset="0"/>
                      <a:cs typeface="Kokila" pitchFamily="34" charset="0"/>
                    </a:endParaRPr>
                  </a:p>
                </p:txBody>
              </p:sp>
            </p:grpSp>
          </p:grpSp>
          <p:sp>
            <p:nvSpPr>
              <p:cNvPr id="162" name="TextBox 161"/>
              <p:cNvSpPr txBox="1"/>
              <p:nvPr/>
            </p:nvSpPr>
            <p:spPr>
              <a:xfrm>
                <a:off x="7596336" y="827420"/>
                <a:ext cx="720080" cy="369332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/>
                  <a:t>分类</a:t>
                </a:r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4389731" y="827421"/>
            <a:ext cx="4702520" cy="245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491880" y="4365104"/>
            <a:ext cx="1235243" cy="2304256"/>
            <a:chOff x="5778016" y="4365104"/>
            <a:chExt cx="1235243" cy="2304256"/>
          </a:xfrm>
        </p:grpSpPr>
        <p:sp>
          <p:nvSpPr>
            <p:cNvPr id="129" name="TextBox 128"/>
            <p:cNvSpPr txBox="1"/>
            <p:nvPr/>
          </p:nvSpPr>
          <p:spPr>
            <a:xfrm>
              <a:off x="5800217" y="4365104"/>
              <a:ext cx="1213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99FF33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0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m,1</a:t>
              </a:r>
              <a:r>
                <a:rPr lang="en-US" altLang="zh-CN" sz="2000" dirty="0" smtClean="0">
                  <a:solidFill>
                    <a:srgbClr val="F977C4"/>
                  </a:solidFill>
                </a:rPr>
                <a:t>)</a:t>
              </a:r>
              <a:endParaRPr lang="en-US" altLang="zh-CN" sz="2000" dirty="0">
                <a:solidFill>
                  <a:srgbClr val="F977C4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78016" y="5138028"/>
              <a:ext cx="1213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99FF33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0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m,2</a:t>
              </a:r>
              <a:r>
                <a:rPr lang="en-US" altLang="zh-CN" sz="2000" dirty="0" smtClean="0">
                  <a:solidFill>
                    <a:srgbClr val="F977C4"/>
                  </a:solidFill>
                </a:rPr>
                <a:t>)</a:t>
              </a:r>
              <a:endParaRPr lang="en-US" altLang="zh-CN" sz="2000" dirty="0">
                <a:solidFill>
                  <a:srgbClr val="F977C4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78016" y="6146140"/>
              <a:ext cx="1213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99FF33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0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err="1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err="1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</a:t>
              </a:r>
              <a:r>
                <a:rPr lang="en-US" altLang="zh-CN" sz="28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0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2000" b="1" i="1" baseline="-25000" dirty="0">
                  <a:solidFill>
                    <a:srgbClr val="F977C4"/>
                  </a:solidFill>
                </a:rPr>
                <a:t>n</a:t>
              </a:r>
              <a:r>
                <a:rPr lang="en-US" altLang="zh-CN" sz="2000" b="1" i="1" baseline="-50000" dirty="0">
                  <a:solidFill>
                    <a:srgbClr val="F977C4"/>
                  </a:solidFill>
                </a:rPr>
                <a:t>m</a:t>
              </a:r>
              <a:r>
                <a:rPr lang="en-US" altLang="zh-CN" sz="2000" dirty="0" smtClean="0">
                  <a:solidFill>
                    <a:srgbClr val="F977C4"/>
                  </a:solidFill>
                </a:rPr>
                <a:t>)</a:t>
              </a:r>
              <a:endParaRPr lang="en-US" altLang="zh-CN" sz="2000" dirty="0">
                <a:solidFill>
                  <a:srgbClr val="F977C4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44679" y="5661248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F977C4"/>
                  </a:solidFill>
                </a:rPr>
                <a:t>…</a:t>
              </a:r>
              <a:endParaRPr lang="zh-CN" altLang="en-US" baseline="-50000" dirty="0">
                <a:solidFill>
                  <a:srgbClr val="F977C4"/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556847" y="5805264"/>
            <a:ext cx="615553" cy="523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i="1" dirty="0" smtClean="0"/>
              <a:t>…</a:t>
            </a:r>
            <a:endParaRPr lang="zh-CN" altLang="en-US" baseline="-50000" dirty="0"/>
          </a:p>
        </p:txBody>
      </p:sp>
      <p:sp>
        <p:nvSpPr>
          <p:cNvPr id="188" name="左大括号 187"/>
          <p:cNvSpPr/>
          <p:nvPr/>
        </p:nvSpPr>
        <p:spPr>
          <a:xfrm>
            <a:off x="5872343" y="4554706"/>
            <a:ext cx="180020" cy="1779052"/>
          </a:xfrm>
          <a:prstGeom prst="leftBrace">
            <a:avLst>
              <a:gd name="adj1" fmla="val 8333"/>
              <a:gd name="adj2" fmla="val 47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5436096" y="5114935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q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1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468615" y="6254234"/>
            <a:ext cx="615553" cy="4771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i="1" dirty="0" smtClean="0"/>
              <a:t>…</a:t>
            </a:r>
            <a:endParaRPr lang="zh-CN" altLang="en-US" baseline="-50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075530" y="4293096"/>
            <a:ext cx="3086862" cy="769441"/>
            <a:chOff x="6219546" y="4293096"/>
            <a:chExt cx="3086862" cy="769441"/>
          </a:xfrm>
        </p:grpSpPr>
        <p:sp>
          <p:nvSpPr>
            <p:cNvPr id="186" name="TextBox 185"/>
            <p:cNvSpPr txBox="1"/>
            <p:nvPr/>
          </p:nvSpPr>
          <p:spPr>
            <a:xfrm>
              <a:off x="6219546" y="4293096"/>
              <a:ext cx="21688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>
                  <a:solidFill>
                    <a:srgbClr val="F977C4"/>
                  </a:solidFill>
                </a:rPr>
                <a:t>(</a:t>
              </a:r>
              <a:r>
                <a:rPr lang="en-US" altLang="zh-CN" sz="32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3200" b="1" i="1" baseline="-25000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m,1</a:t>
              </a:r>
              <a:r>
                <a:rPr lang="en-US" altLang="zh-CN" sz="2400" dirty="0" smtClean="0">
                  <a:solidFill>
                    <a:srgbClr val="F977C4"/>
                  </a:solidFill>
                </a:rPr>
                <a:t>)-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m,2</a:t>
              </a:r>
              <a:r>
                <a:rPr lang="en-US" altLang="zh-CN" sz="2800" dirty="0" smtClean="0">
                  <a:solidFill>
                    <a:srgbClr val="F977C4"/>
                  </a:solidFill>
                </a:rPr>
                <a:t>)</a:t>
              </a:r>
              <a:endParaRPr lang="zh-CN" altLang="en-US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  <a:p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100392" y="4293096"/>
              <a:ext cx="12060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-</a:t>
              </a:r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32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  <a:p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093650" y="5971927"/>
            <a:ext cx="3086862" cy="769441"/>
            <a:chOff x="6219546" y="4293096"/>
            <a:chExt cx="3086862" cy="769441"/>
          </a:xfrm>
        </p:grpSpPr>
        <p:sp>
          <p:nvSpPr>
            <p:cNvPr id="201" name="TextBox 200"/>
            <p:cNvSpPr txBox="1"/>
            <p:nvPr/>
          </p:nvSpPr>
          <p:spPr>
            <a:xfrm>
              <a:off x="6219546" y="4293096"/>
              <a:ext cx="21688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>
                  <a:solidFill>
                    <a:srgbClr val="F977C4"/>
                  </a:solidFill>
                </a:rPr>
                <a:t>(</a:t>
              </a:r>
              <a:r>
                <a:rPr lang="en-US" altLang="zh-CN" sz="3200" b="1" i="1" dirty="0" err="1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3200" b="1" i="1" baseline="-25000" dirty="0" err="1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m,i</a:t>
              </a:r>
              <a:r>
                <a:rPr lang="en-US" altLang="zh-CN" sz="2400" dirty="0" smtClean="0">
                  <a:solidFill>
                    <a:srgbClr val="F977C4"/>
                  </a:solidFill>
                </a:rPr>
                <a:t>)-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err="1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err="1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m,j</a:t>
              </a:r>
              <a:r>
                <a:rPr lang="en-US" altLang="zh-CN" sz="2800" dirty="0" smtClean="0">
                  <a:solidFill>
                    <a:srgbClr val="F977C4"/>
                  </a:solidFill>
                </a:rPr>
                <a:t>)</a:t>
              </a:r>
              <a:endParaRPr lang="zh-CN" altLang="en-US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  <a:p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100392" y="4293096"/>
              <a:ext cx="12060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err="1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m,</a:t>
              </a:r>
              <a:r>
                <a:rPr lang="en-US" altLang="zh-CN" sz="2800" b="1" i="1" baseline="-25000" dirty="0" err="1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I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-</a:t>
              </a:r>
              <a:r>
                <a:rPr lang="en-US" altLang="zh-CN" sz="3200" b="1" i="1" dirty="0" err="1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err="1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m,</a:t>
              </a:r>
              <a:r>
                <a:rPr lang="en-US" altLang="zh-CN" sz="2800" b="1" i="1" baseline="-25000" dirty="0" err="1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j</a:t>
              </a:r>
              <a:endParaRPr lang="zh-CN" altLang="en-US" sz="3200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  <a:p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  <p:sp>
        <p:nvSpPr>
          <p:cNvPr id="203" name="矩形 202"/>
          <p:cNvSpPr/>
          <p:nvPr/>
        </p:nvSpPr>
        <p:spPr>
          <a:xfrm>
            <a:off x="4473234" y="4293096"/>
            <a:ext cx="4689158" cy="245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47018"/>
              </p:ext>
            </p:extLst>
          </p:nvPr>
        </p:nvGraphicFramePr>
        <p:xfrm>
          <a:off x="467544" y="404662"/>
          <a:ext cx="8352927" cy="348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120346"/>
                <a:gridCol w="2784309"/>
              </a:tblGrid>
              <a:tr h="47189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学习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1897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分类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回归</a:t>
                      </a:r>
                      <a:endParaRPr lang="zh-CN" altLang="en-US" sz="2400" dirty="0"/>
                    </a:p>
                  </a:txBody>
                  <a:tcPr/>
                </a:tc>
              </a:tr>
              <a:tr h="4718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特征向量 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x</a:t>
                      </a:r>
                      <a:r>
                        <a:rPr lang="en-US" altLang="zh-CN" sz="2400" i="1" baseline="-25000" dirty="0" smtClean="0">
                          <a:latin typeface="Kokila" pitchFamily="34" charset="0"/>
                          <a:cs typeface="Kokila" pitchFamily="34" charset="0"/>
                        </a:rPr>
                        <a:t>1, 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x</a:t>
                      </a:r>
                      <a:r>
                        <a:rPr lang="en-US" altLang="zh-CN" sz="2400" i="1" baseline="-25000" dirty="0" smtClean="0">
                          <a:latin typeface="Kokila" pitchFamily="34" charset="0"/>
                          <a:cs typeface="Kokila" pitchFamily="34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1" dirty="0" smtClean="0">
                        <a:latin typeface="Kokila" pitchFamily="34" charset="0"/>
                        <a:cs typeface="Kokila" pitchFamily="34" charset="0"/>
                      </a:endParaRPr>
                    </a:p>
                  </a:txBody>
                  <a:tcPr/>
                </a:tc>
              </a:tr>
              <a:tr h="1032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类别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y’=classifier(f(x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1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)-f(x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2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))</a:t>
                      </a:r>
                      <a:endParaRPr lang="zh-CN" altLang="en-US" sz="2800" i="1" dirty="0">
                        <a:latin typeface="Kokila" pitchFamily="34" charset="0"/>
                        <a:cs typeface="Kokil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值</a:t>
                      </a:r>
                      <a:endParaRPr lang="en-US" altLang="zh-CN" sz="2400" dirty="0" smtClean="0"/>
                    </a:p>
                    <a:p>
                      <a:pPr marL="0" algn="ctr" defTabSz="914400" rtl="0" eaLnBrk="1" latinLnBrk="0" hangingPunct="1"/>
                      <a:r>
                        <a:rPr lang="en-US" altLang="zh-CN" sz="2800" i="1" kern="1200" dirty="0" smtClean="0">
                          <a:solidFill>
                            <a:schemeClr val="dk1"/>
                          </a:solidFill>
                          <a:latin typeface="Kokila" pitchFamily="34" charset="0"/>
                          <a:ea typeface="+mn-ea"/>
                          <a:cs typeface="Kokila" pitchFamily="34" charset="0"/>
                        </a:rPr>
                        <a:t>y’=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f(x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1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)-f(x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2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</a:t>
                      </a:r>
                      <a:endParaRPr lang="zh-CN" altLang="en-US" sz="2800" i="1" kern="1200" dirty="0">
                        <a:solidFill>
                          <a:schemeClr val="dk1"/>
                        </a:solidFill>
                        <a:latin typeface="Kokila" pitchFamily="34" charset="0"/>
                        <a:ea typeface="+mn-ea"/>
                        <a:cs typeface="Kokila" pitchFamily="34" charset="0"/>
                      </a:endParaRPr>
                    </a:p>
                  </a:txBody>
                  <a:tcPr/>
                </a:tc>
              </a:tr>
              <a:tr h="1038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损失函数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L(f(x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1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)-f(x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2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),classifier(y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1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-y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2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))</a:t>
                      </a:r>
                      <a:endParaRPr lang="zh-CN" altLang="en-US" sz="2800" i="1" kern="1200" dirty="0">
                        <a:solidFill>
                          <a:schemeClr val="dk1"/>
                        </a:solidFill>
                        <a:latin typeface="Kokila" pitchFamily="34" charset="0"/>
                        <a:ea typeface="+mn-ea"/>
                        <a:cs typeface="Kokil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L(f(x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1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)-f(x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2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),y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1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-y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2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</a:t>
                      </a:r>
                      <a:endParaRPr lang="zh-CN" altLang="en-US" sz="2800" i="1" kern="1200" dirty="0">
                        <a:solidFill>
                          <a:schemeClr val="dk1"/>
                        </a:solidFill>
                        <a:latin typeface="Kokila" pitchFamily="34" charset="0"/>
                        <a:ea typeface="+mn-ea"/>
                        <a:cs typeface="Kokil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92721"/>
              </p:ext>
            </p:extLst>
          </p:nvPr>
        </p:nvGraphicFramePr>
        <p:xfrm>
          <a:off x="467544" y="3933056"/>
          <a:ext cx="83529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904656"/>
              </a:tblGrid>
              <a:tr h="38524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排序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分类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回归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等级分类</a:t>
                      </a:r>
                      <a:endParaRPr lang="zh-CN" altLang="en-US" sz="2400" dirty="0"/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特征向量序列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{x</a:t>
                      </a:r>
                      <a:r>
                        <a:rPr lang="en-US" altLang="zh-CN" sz="2400" i="1" baseline="-25000" dirty="0" smtClean="0">
                          <a:latin typeface="Kokila" pitchFamily="34" charset="0"/>
                          <a:cs typeface="Kokila" pitchFamily="34" charset="0"/>
                        </a:rPr>
                        <a:t>i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}</a:t>
                      </a:r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排序序列 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sort(f(x</a:t>
                      </a:r>
                      <a:r>
                        <a:rPr lang="en-US" altLang="zh-CN" sz="2400" i="1" baseline="-25000" dirty="0" smtClean="0">
                          <a:latin typeface="Kokila" pitchFamily="34" charset="0"/>
                          <a:cs typeface="Kokila" pitchFamily="34" charset="0"/>
                        </a:rPr>
                        <a:t>i</a:t>
                      </a:r>
                      <a:r>
                        <a:rPr lang="en-US" altLang="zh-CN" sz="2400" i="1" dirty="0" smtClean="0">
                          <a:latin typeface="Kokila" pitchFamily="34" charset="0"/>
                          <a:cs typeface="Kokila" pitchFamily="34" charset="0"/>
                        </a:rPr>
                        <a:t>))</a:t>
                      </a:r>
                      <a:endParaRPr lang="zh-CN" altLang="en-US" sz="2400" i="1" dirty="0">
                        <a:latin typeface="Kokila" pitchFamily="34" charset="0"/>
                        <a:cs typeface="Kokila" pitchFamily="34" charset="0"/>
                      </a:endParaRPr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损失函数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排序损失</a:t>
                      </a:r>
                      <a:r>
                        <a:rPr lang="zh-CN" altLang="en-US" sz="2000" baseline="0" dirty="0" smtClean="0"/>
                        <a:t>  </a:t>
                      </a:r>
                      <a:r>
                        <a:rPr lang="en-US" altLang="zh-CN" sz="2000" baseline="0" dirty="0" smtClean="0"/>
                        <a:t>e.g. NDCG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7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Pairwise</a:t>
            </a:r>
            <a:r>
              <a:rPr lang="zh-CN" altLang="en-US" dirty="0" smtClean="0"/>
              <a:t>方法参考文献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Ranking SVM: Pairwise Classification Using SVM</a:t>
            </a:r>
          </a:p>
          <a:p>
            <a:r>
              <a:rPr lang="en-US" altLang="zh-CN" sz="2400" dirty="0" err="1" smtClean="0"/>
              <a:t>RankBoost</a:t>
            </a:r>
            <a:r>
              <a:rPr lang="en-US" altLang="zh-CN" sz="2400" dirty="0" smtClean="0"/>
              <a:t>[Freund </a:t>
            </a:r>
            <a:r>
              <a:rPr lang="en-US" altLang="zh-CN" sz="2400" dirty="0"/>
              <a:t>et al 2003]: Pairwise Classification Using Boosting</a:t>
            </a:r>
          </a:p>
          <a:p>
            <a:r>
              <a:rPr lang="en-US" altLang="zh-CN" sz="2400" dirty="0" err="1" smtClean="0"/>
              <a:t>RankNet</a:t>
            </a:r>
            <a:r>
              <a:rPr lang="en-US" altLang="zh-CN" sz="2400" dirty="0" smtClean="0"/>
              <a:t>[Burges </a:t>
            </a:r>
            <a:r>
              <a:rPr lang="en-US" altLang="zh-CN" sz="2400" dirty="0"/>
              <a:t>et al 2005]: Pairwise Classification Using Neural Net</a:t>
            </a:r>
          </a:p>
          <a:p>
            <a:r>
              <a:rPr lang="en-US" altLang="zh-CN" sz="2400" dirty="0" smtClean="0"/>
              <a:t>Frank </a:t>
            </a:r>
            <a:r>
              <a:rPr lang="en-US" altLang="zh-CN" sz="2400" dirty="0"/>
              <a:t>[Tsai et al 2007]: Pairwise Classification Using Fidelity Loss and Neural Net</a:t>
            </a:r>
          </a:p>
          <a:p>
            <a:r>
              <a:rPr lang="en-US" altLang="zh-CN" sz="2400" dirty="0" err="1" smtClean="0"/>
              <a:t>GBRank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Zheng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et al 2007]: Pairwise Regression Using Boosting Tree</a:t>
            </a:r>
          </a:p>
          <a:p>
            <a:r>
              <a:rPr lang="en-US" altLang="zh-CN" sz="2400" dirty="0" smtClean="0"/>
              <a:t>IR </a:t>
            </a:r>
            <a:r>
              <a:rPr lang="en-US" altLang="zh-CN" sz="2400" dirty="0"/>
              <a:t>SVM [Cao et al 2006]: Cost-sensitive Pairwise Classification Using SVM</a:t>
            </a:r>
          </a:p>
          <a:p>
            <a:r>
              <a:rPr lang="en-US" altLang="zh-CN" sz="2400" dirty="0" err="1" smtClean="0"/>
              <a:t>LambdaRank</a:t>
            </a:r>
            <a:r>
              <a:rPr lang="en-US" altLang="zh-CN" sz="2400" dirty="0" smtClean="0"/>
              <a:t>[Burges </a:t>
            </a:r>
            <a:r>
              <a:rPr lang="en-US" altLang="zh-CN" sz="2400" dirty="0"/>
              <a:t>et al 2007]: Using Implicit Loss Function</a:t>
            </a:r>
          </a:p>
          <a:p>
            <a:r>
              <a:rPr lang="en-US" altLang="zh-CN" sz="2400" dirty="0" err="1" smtClean="0"/>
              <a:t>LambdaMART</a:t>
            </a:r>
            <a:r>
              <a:rPr lang="en-US" altLang="zh-CN" sz="2400" dirty="0" smtClean="0"/>
              <a:t>[Wu </a:t>
            </a:r>
            <a:r>
              <a:rPr lang="en-US" altLang="zh-CN" sz="2400" dirty="0"/>
              <a:t>et al 2010]: Using Implicit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1292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</a:t>
            </a:r>
            <a:r>
              <a:rPr lang="en-US" altLang="zh-CN" dirty="0" err="1" smtClean="0"/>
              <a:t>wise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关注</a:t>
            </a:r>
            <a:r>
              <a:rPr lang="en-US" altLang="zh-CN" dirty="0" smtClean="0"/>
              <a:t>doc</a:t>
            </a:r>
            <a:r>
              <a:rPr lang="zh-CN" altLang="en-US" dirty="0" smtClean="0"/>
              <a:t>序列的排序</a:t>
            </a:r>
            <a:endParaRPr lang="en-US" altLang="zh-CN" dirty="0" smtClean="0"/>
          </a:p>
          <a:p>
            <a:r>
              <a:rPr lang="zh-CN" altLang="en-US" dirty="0" smtClean="0"/>
              <a:t>直接优化排序评价指标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指哪打哪！</a:t>
            </a:r>
            <a:endParaRPr lang="en-US" altLang="zh-CN" dirty="0"/>
          </a:p>
          <a:p>
            <a:r>
              <a:rPr lang="zh-CN" altLang="en-US" dirty="0" smtClean="0"/>
              <a:t>学习的损失函数与排序的损失函数完全一致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87624" y="4365104"/>
            <a:ext cx="7488832" cy="476367"/>
            <a:chOff x="3059832" y="4427820"/>
            <a:chExt cx="7488832" cy="476367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059832" y="4797152"/>
              <a:ext cx="30963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059832" y="4787860"/>
              <a:ext cx="331236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72200" y="4427820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排序优化方向</a:t>
              </a:r>
              <a:endPara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60432" y="4442522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华文楷体" pitchFamily="2" charset="-122"/>
                  <a:ea typeface="华文楷体" pitchFamily="2" charset="-122"/>
                </a:rPr>
                <a:t>学习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华文楷体" pitchFamily="2" charset="-122"/>
                  <a:ea typeface="华文楷体" pitchFamily="2" charset="-122"/>
                </a:rPr>
                <a:t>优化方向</a:t>
              </a:r>
              <a:endParaRPr lang="zh-CN" altLang="en-US" sz="2400" b="1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en-US" altLang="zh-CN" dirty="0" err="1"/>
              <a:t>List</a:t>
            </a:r>
            <a:r>
              <a:rPr lang="en-US" altLang="zh-CN" dirty="0" err="1" smtClean="0"/>
              <a:t>wise</a:t>
            </a:r>
            <a:r>
              <a:rPr lang="zh-CN" altLang="en-US" dirty="0" smtClean="0"/>
              <a:t>训练与测试</a:t>
            </a:r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1261256" y="1274299"/>
            <a:ext cx="1870584" cy="960182"/>
            <a:chOff x="498500" y="3476756"/>
            <a:chExt cx="1870584" cy="960182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654677" y="4436938"/>
              <a:ext cx="1053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500" y="3476756"/>
              <a:ext cx="1870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标注</a:t>
              </a:r>
              <a:r>
                <a:rPr lang="en-US" altLang="zh-CN" sz="2400" dirty="0" smtClean="0"/>
                <a:t>&amp;</a:t>
              </a:r>
            </a:p>
            <a:p>
              <a:r>
                <a:rPr lang="zh-CN" altLang="en-US" sz="2400" dirty="0" smtClean="0"/>
                <a:t>特征提取</a:t>
              </a:r>
              <a:endParaRPr lang="zh-CN" altLang="en-US" sz="2400" dirty="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410458" y="4770149"/>
            <a:ext cx="1281534" cy="675075"/>
            <a:chOff x="5046191" y="4399451"/>
            <a:chExt cx="1472813" cy="675075"/>
          </a:xfrm>
        </p:grpSpPr>
        <p:cxnSp>
          <p:nvCxnSpPr>
            <p:cNvPr id="37" name="直接箭头连接符 36"/>
            <p:cNvCxnSpPr/>
            <p:nvPr/>
          </p:nvCxnSpPr>
          <p:spPr>
            <a:xfrm flipV="1">
              <a:off x="5148064" y="5072217"/>
              <a:ext cx="954254" cy="2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46191" y="4399451"/>
              <a:ext cx="14728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 f</a:t>
              </a:r>
              <a:r>
                <a:rPr lang="en-US" altLang="zh-CN" sz="2800" b="1" i="1" dirty="0" smtClean="0"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/>
                <a:t>(</a:t>
              </a:r>
              <a:r>
                <a:rPr lang="en-US" altLang="zh-CN" sz="3200" b="1" i="1" dirty="0"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400" dirty="0" smtClean="0"/>
                <a:t>)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20272" y="3348281"/>
            <a:ext cx="1870584" cy="584775"/>
            <a:chOff x="6894376" y="4144550"/>
            <a:chExt cx="1870584" cy="584775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7178073" y="4644425"/>
              <a:ext cx="1053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894376" y="4144550"/>
              <a:ext cx="1870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学习  </a:t>
              </a:r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800" b="1" i="1" dirty="0" smtClean="0"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400" dirty="0" smtClean="0"/>
                <a:t>(</a:t>
              </a:r>
              <a:r>
                <a:rPr lang="en-US" altLang="zh-CN" sz="3200" b="1" i="1" dirty="0"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400" dirty="0" smtClean="0"/>
                <a:t>)</a:t>
              </a:r>
              <a:endParaRPr lang="zh-CN" altLang="en-US" sz="2400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-36512" y="1052736"/>
            <a:ext cx="1872208" cy="2554998"/>
            <a:chOff x="35496" y="1340768"/>
            <a:chExt cx="1872208" cy="2554998"/>
          </a:xfrm>
        </p:grpSpPr>
        <p:sp>
          <p:nvSpPr>
            <p:cNvPr id="4" name="TextBox 3"/>
            <p:cNvSpPr txBox="1"/>
            <p:nvPr/>
          </p:nvSpPr>
          <p:spPr>
            <a:xfrm>
              <a:off x="701688" y="134076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584" y="268975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21328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498500" y="1602378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2060848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8520" y="3060249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d</a:t>
              </a:r>
              <a:r>
                <a:rPr lang="en-US" altLang="zh-CN" sz="28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,n</a:t>
              </a:r>
              <a:r>
                <a:rPr lang="en-US" altLang="zh-CN" sz="2800" b="1" i="1" baseline="-50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2000" b="1" baseline="-50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6135" y="3372546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753155" y="1002934"/>
            <a:ext cx="1266528" cy="2282050"/>
            <a:chOff x="7209539" y="1290966"/>
            <a:chExt cx="1266528" cy="2282050"/>
          </a:xfrm>
        </p:grpSpPr>
        <p:sp>
          <p:nvSpPr>
            <p:cNvPr id="53" name="TextBox 52"/>
            <p:cNvSpPr txBox="1"/>
            <p:nvPr/>
          </p:nvSpPr>
          <p:spPr>
            <a:xfrm>
              <a:off x="7414067" y="2639954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FFC000"/>
                  </a:solidFill>
                </a:rPr>
                <a:t>…</a:t>
              </a:r>
              <a:endParaRPr lang="zh-CN" altLang="en-US" baseline="-50000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0051" y="129096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43107" y="1975670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09539" y="2988241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1,n</a:t>
              </a:r>
              <a:r>
                <a:rPr lang="en-US" altLang="zh-CN" sz="2800" b="1" i="1" baseline="-50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627784" y="980728"/>
            <a:ext cx="1845451" cy="2438327"/>
            <a:chOff x="5580112" y="1268760"/>
            <a:chExt cx="1845451" cy="2438327"/>
          </a:xfrm>
        </p:grpSpPr>
        <p:sp>
          <p:nvSpPr>
            <p:cNvPr id="23" name="TextBox 22"/>
            <p:cNvSpPr txBox="1"/>
            <p:nvPr/>
          </p:nvSpPr>
          <p:spPr>
            <a:xfrm>
              <a:off x="6219547" y="1268760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45443" y="2617748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6016359" y="1530370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80112" y="209059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smtClean="0"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12631" y="3229898"/>
              <a:ext cx="615553" cy="4771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19547" y="2051361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19547" y="2988241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en-US" altLang="zh-CN" sz="2400" b="1" i="1" baseline="-50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7504" y="4293096"/>
            <a:ext cx="1926096" cy="2502402"/>
            <a:chOff x="2555776" y="4293096"/>
            <a:chExt cx="1926096" cy="2502402"/>
          </a:xfrm>
        </p:grpSpPr>
        <p:grpSp>
          <p:nvGrpSpPr>
            <p:cNvPr id="85" name="组合 84"/>
            <p:cNvGrpSpPr/>
            <p:nvPr/>
          </p:nvGrpSpPr>
          <p:grpSpPr>
            <a:xfrm>
              <a:off x="2555776" y="4536828"/>
              <a:ext cx="648072" cy="2258670"/>
              <a:chOff x="2285864" y="1602378"/>
              <a:chExt cx="648072" cy="225867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285864" y="2132856"/>
                <a:ext cx="6480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err="1" smtClean="0">
                    <a:latin typeface="Kokila" pitchFamily="34" charset="0"/>
                    <a:cs typeface="Kokila" pitchFamily="34" charset="0"/>
                  </a:rPr>
                  <a:t>q</a:t>
                </a:r>
                <a:r>
                  <a:rPr lang="en-US" altLang="zh-CN" sz="3200" b="1" i="1" baseline="-25000" dirty="0" err="1">
                    <a:latin typeface="Kokila" pitchFamily="34" charset="0"/>
                    <a:cs typeface="Kokila" pitchFamily="34" charset="0"/>
                  </a:rPr>
                  <a:t>m</a:t>
                </a:r>
                <a:endParaRPr lang="zh-CN" altLang="en-US" sz="3200" b="1" i="1" baseline="-25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89" name="左大括号 88"/>
              <p:cNvSpPr/>
              <p:nvPr/>
            </p:nvSpPr>
            <p:spPr>
              <a:xfrm>
                <a:off x="2748868" y="1602378"/>
                <a:ext cx="180020" cy="1779052"/>
              </a:xfrm>
              <a:prstGeom prst="leftBrace">
                <a:avLst>
                  <a:gd name="adj1" fmla="val 8333"/>
                  <a:gd name="adj2" fmla="val 476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300263" y="3337828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3275856" y="4293096"/>
              <a:ext cx="1206016" cy="2304256"/>
              <a:chOff x="4923403" y="3798985"/>
              <a:chExt cx="1206016" cy="2304256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4923403" y="3798985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049299" y="5147973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>
                    <a:solidFill>
                      <a:srgbClr val="00B0F0"/>
                    </a:solidFill>
                  </a:rPr>
                  <a:t>…</a:t>
                </a:r>
                <a:endParaRPr lang="zh-CN" altLang="en-US" baseline="-50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923403" y="4581586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2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923403" y="5518466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altLang="zh-CN" sz="2800" b="1" i="1" baseline="-250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altLang="zh-CN" sz="2400" b="1" i="1" baseline="-50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2339752" y="4554706"/>
            <a:ext cx="648072" cy="2258670"/>
            <a:chOff x="2285864" y="1602378"/>
            <a:chExt cx="648072" cy="2258670"/>
          </a:xfrm>
        </p:grpSpPr>
        <p:sp>
          <p:nvSpPr>
            <p:cNvPr id="121" name="TextBox 120"/>
            <p:cNvSpPr txBox="1"/>
            <p:nvPr/>
          </p:nvSpPr>
          <p:spPr>
            <a:xfrm>
              <a:off x="2285864" y="213285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latin typeface="Kokila" pitchFamily="34" charset="0"/>
                  <a:cs typeface="Kokila" pitchFamily="34" charset="0"/>
                </a:rPr>
                <a:t>q</a:t>
              </a:r>
              <a:r>
                <a:rPr lang="en-US" altLang="zh-CN" sz="3200" b="1" i="1" baseline="-25000" dirty="0" err="1" smtClean="0">
                  <a:latin typeface="Kokila" pitchFamily="34" charset="0"/>
                  <a:cs typeface="Kokila" pitchFamily="34" charset="0"/>
                </a:rPr>
                <a:t>,m</a:t>
              </a:r>
              <a:endParaRPr lang="zh-CN" altLang="en-US" sz="3200" b="1" i="1" baseline="-25000" dirty="0"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22" name="左大括号 121"/>
            <p:cNvSpPr/>
            <p:nvPr/>
          </p:nvSpPr>
          <p:spPr>
            <a:xfrm>
              <a:off x="2748868" y="1602378"/>
              <a:ext cx="180020" cy="1779052"/>
            </a:xfrm>
            <a:prstGeom prst="leftBrace">
              <a:avLst>
                <a:gd name="adj1" fmla="val 8333"/>
                <a:gd name="adj2" fmla="val 47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00263" y="3337828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/>
                <a:t>…</a:t>
              </a:r>
              <a:endParaRPr lang="zh-CN" altLang="en-US" baseline="-50000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987824" y="4310974"/>
            <a:ext cx="1206016" cy="2304256"/>
            <a:chOff x="4923403" y="3798985"/>
            <a:chExt cx="1206016" cy="2304256"/>
          </a:xfrm>
        </p:grpSpPr>
        <p:sp>
          <p:nvSpPr>
            <p:cNvPr id="125" name="TextBox 124"/>
            <p:cNvSpPr txBox="1"/>
            <p:nvPr/>
          </p:nvSpPr>
          <p:spPr>
            <a:xfrm>
              <a:off x="4923403" y="3798985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49299" y="5147973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00B0F0"/>
                  </a:solidFill>
                </a:rPr>
                <a:t>…</a:t>
              </a:r>
              <a:endParaRPr lang="zh-CN" altLang="en-US" baseline="-50000" dirty="0">
                <a:solidFill>
                  <a:srgbClr val="00B0F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923403" y="458158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23403" y="551846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</a:t>
              </a:r>
              <a:r>
                <a:rPr lang="en-US" altLang="zh-CN" sz="28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en-US" altLang="zh-CN" sz="2400" b="1" i="1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en-US" altLang="zh-CN" sz="2400" b="1" i="1" baseline="-50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zh-CN" altLang="en-US" b="1" baseline="-5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54" name="直接箭头连接符 153"/>
          <p:cNvCxnSpPr/>
          <p:nvPr/>
        </p:nvCxnSpPr>
        <p:spPr>
          <a:xfrm flipV="1">
            <a:off x="4499992" y="5440465"/>
            <a:ext cx="988573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576840" y="4911551"/>
            <a:ext cx="124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评价</a:t>
            </a:r>
          </a:p>
        </p:txBody>
      </p:sp>
      <p:cxnSp>
        <p:nvCxnSpPr>
          <p:cNvPr id="158" name="直接连接符 157"/>
          <p:cNvCxnSpPr/>
          <p:nvPr/>
        </p:nvCxnSpPr>
        <p:spPr>
          <a:xfrm>
            <a:off x="158143" y="3933056"/>
            <a:ext cx="879011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28470" y="3425460"/>
            <a:ext cx="167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Training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596336" y="3861048"/>
            <a:ext cx="167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4404417" y="1340768"/>
            <a:ext cx="1247703" cy="859338"/>
            <a:chOff x="1296508" y="4431011"/>
            <a:chExt cx="1247703" cy="859338"/>
          </a:xfrm>
        </p:grpSpPr>
        <p:cxnSp>
          <p:nvCxnSpPr>
            <p:cNvPr id="96" name="直接箭头连接符 95"/>
            <p:cNvCxnSpPr/>
            <p:nvPr/>
          </p:nvCxnSpPr>
          <p:spPr>
            <a:xfrm flipV="1">
              <a:off x="1423999" y="5290348"/>
              <a:ext cx="9885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296508" y="4431011"/>
              <a:ext cx="12477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转化</a:t>
              </a:r>
              <a:r>
                <a:rPr lang="en-US" altLang="zh-CN" sz="2400" dirty="0" err="1"/>
                <a:t>List</a:t>
              </a:r>
              <a:r>
                <a:rPr lang="en-US" altLang="zh-CN" sz="2400" dirty="0" err="1" smtClean="0"/>
                <a:t>wise</a:t>
              </a:r>
              <a:endParaRPr lang="en-US" altLang="zh-CN" sz="2400" dirty="0" smtClean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4389731" y="827421"/>
            <a:ext cx="4702520" cy="245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491880" y="4365104"/>
            <a:ext cx="1235243" cy="2304256"/>
            <a:chOff x="5778016" y="4365104"/>
            <a:chExt cx="1235243" cy="2304256"/>
          </a:xfrm>
        </p:grpSpPr>
        <p:sp>
          <p:nvSpPr>
            <p:cNvPr id="129" name="TextBox 128"/>
            <p:cNvSpPr txBox="1"/>
            <p:nvPr/>
          </p:nvSpPr>
          <p:spPr>
            <a:xfrm>
              <a:off x="5800217" y="4365104"/>
              <a:ext cx="1213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99FF33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0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m,1</a:t>
              </a:r>
              <a:r>
                <a:rPr lang="en-US" altLang="zh-CN" sz="2000" dirty="0" smtClean="0">
                  <a:solidFill>
                    <a:srgbClr val="F977C4"/>
                  </a:solidFill>
                </a:rPr>
                <a:t>)</a:t>
              </a:r>
              <a:endParaRPr lang="en-US" altLang="zh-CN" sz="2000" dirty="0">
                <a:solidFill>
                  <a:srgbClr val="F977C4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78016" y="5138028"/>
              <a:ext cx="1213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99FF33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0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m,2</a:t>
              </a:r>
              <a:r>
                <a:rPr lang="en-US" altLang="zh-CN" sz="2000" dirty="0" smtClean="0">
                  <a:solidFill>
                    <a:srgbClr val="F977C4"/>
                  </a:solidFill>
                </a:rPr>
                <a:t>)</a:t>
              </a:r>
              <a:endParaRPr lang="en-US" altLang="zh-CN" sz="2000" dirty="0">
                <a:solidFill>
                  <a:srgbClr val="F977C4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78016" y="6146140"/>
              <a:ext cx="1213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99FF33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f</a:t>
              </a:r>
              <a:r>
                <a:rPr lang="en-US" altLang="zh-CN" sz="2400" b="1" i="1" dirty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 </a:t>
              </a:r>
              <a:r>
                <a:rPr lang="en-US" altLang="zh-CN" sz="2000" dirty="0">
                  <a:solidFill>
                    <a:srgbClr val="F977C4"/>
                  </a:solidFill>
                </a:rPr>
                <a:t>(</a:t>
              </a:r>
              <a:r>
                <a:rPr lang="en-US" altLang="zh-CN" sz="2800" b="1" i="1" dirty="0" err="1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x</a:t>
              </a:r>
              <a:r>
                <a:rPr lang="en-US" altLang="zh-CN" sz="2800" b="1" i="1" baseline="-25000" dirty="0" err="1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m</a:t>
              </a:r>
              <a:r>
                <a:rPr lang="en-US" altLang="zh-CN" sz="2800" b="1" i="1" baseline="-25000" dirty="0" smtClean="0">
                  <a:solidFill>
                    <a:srgbClr val="F977C4"/>
                  </a:solidFill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000" b="1" i="1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2000" b="1" i="1" baseline="-25000" dirty="0">
                  <a:solidFill>
                    <a:srgbClr val="F977C4"/>
                  </a:solidFill>
                </a:rPr>
                <a:t>n</a:t>
              </a:r>
              <a:r>
                <a:rPr lang="en-US" altLang="zh-CN" sz="2000" b="1" i="1" baseline="-50000" dirty="0">
                  <a:solidFill>
                    <a:srgbClr val="F977C4"/>
                  </a:solidFill>
                </a:rPr>
                <a:t>m</a:t>
              </a:r>
              <a:r>
                <a:rPr lang="en-US" altLang="zh-CN" sz="2000" dirty="0" smtClean="0">
                  <a:solidFill>
                    <a:srgbClr val="F977C4"/>
                  </a:solidFill>
                </a:rPr>
                <a:t>)</a:t>
              </a:r>
              <a:endParaRPr lang="en-US" altLang="zh-CN" sz="2000" dirty="0">
                <a:solidFill>
                  <a:srgbClr val="F977C4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44679" y="5661248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F977C4"/>
                  </a:solidFill>
                </a:rPr>
                <a:t>…</a:t>
              </a:r>
              <a:endParaRPr lang="zh-CN" altLang="en-US" baseline="-50000" dirty="0">
                <a:solidFill>
                  <a:srgbClr val="F977C4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7913984" y="989116"/>
            <a:ext cx="1266528" cy="2282050"/>
            <a:chOff x="7209539" y="1290966"/>
            <a:chExt cx="1266528" cy="2282050"/>
          </a:xfrm>
        </p:grpSpPr>
        <p:sp>
          <p:nvSpPr>
            <p:cNvPr id="145" name="TextBox 144"/>
            <p:cNvSpPr txBox="1"/>
            <p:nvPr/>
          </p:nvSpPr>
          <p:spPr>
            <a:xfrm>
              <a:off x="7414067" y="2639954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FFC000"/>
                  </a:solidFill>
                </a:rPr>
                <a:t>…</a:t>
              </a:r>
              <a:endParaRPr lang="zh-CN" altLang="en-US" baseline="-50000" dirty="0">
                <a:solidFill>
                  <a:srgbClr val="FFC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0051" y="129096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243107" y="1975670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209539" y="2988241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1,n</a:t>
              </a:r>
              <a:r>
                <a:rPr lang="en-US" altLang="zh-CN" sz="2800" b="1" i="1" baseline="-50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52120" y="908720"/>
            <a:ext cx="2646176" cy="2438327"/>
            <a:chOff x="5652120" y="908720"/>
            <a:chExt cx="2646176" cy="243832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652120" y="908720"/>
              <a:ext cx="1845451" cy="2438327"/>
              <a:chOff x="5580112" y="1268760"/>
              <a:chExt cx="1845451" cy="2438327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6219547" y="1268760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345443" y="2617748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  <p:sp>
            <p:nvSpPr>
              <p:cNvPr id="133" name="左大括号 132"/>
              <p:cNvSpPr/>
              <p:nvPr/>
            </p:nvSpPr>
            <p:spPr>
              <a:xfrm>
                <a:off x="6016359" y="1530370"/>
                <a:ext cx="180020" cy="1779052"/>
              </a:xfrm>
              <a:prstGeom prst="leftBrace">
                <a:avLst>
                  <a:gd name="adj1" fmla="val 8333"/>
                  <a:gd name="adj2" fmla="val 476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580112" y="2090599"/>
                <a:ext cx="6480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Kokila" pitchFamily="34" charset="0"/>
                    <a:cs typeface="Kokila" pitchFamily="34" charset="0"/>
                  </a:rPr>
                  <a:t>q</a:t>
                </a:r>
                <a:r>
                  <a:rPr lang="en-US" altLang="zh-CN" sz="3200" b="1" i="1" baseline="-25000" dirty="0" smtClean="0">
                    <a:latin typeface="Kokila" pitchFamily="34" charset="0"/>
                    <a:cs typeface="Kokila" pitchFamily="34" charset="0"/>
                  </a:rPr>
                  <a:t>1</a:t>
                </a:r>
                <a:endParaRPr lang="zh-CN" altLang="en-US" sz="3200" b="1" i="1" baseline="-25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612631" y="3229898"/>
                <a:ext cx="615553" cy="47718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219547" y="2051361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2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219547" y="2988241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altLang="zh-CN" sz="2400" b="1" i="1" baseline="-50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7008776" y="980728"/>
              <a:ext cx="1206016" cy="1819364"/>
              <a:chOff x="7270051" y="1290966"/>
              <a:chExt cx="1206016" cy="1819364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7414067" y="2587110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>
                    <a:solidFill>
                      <a:srgbClr val="00B050"/>
                    </a:solidFill>
                  </a:rPr>
                  <a:t>…</a:t>
                </a:r>
                <a:endParaRPr lang="zh-CN" altLang="en-US" baseline="-50000" dirty="0">
                  <a:solidFill>
                    <a:srgbClr val="00B05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7270051" y="1290966"/>
                    <a:ext cx="1206016" cy="5132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B050"/>
                            </a:solidFill>
                            <a:latin typeface="Cambria Math"/>
                            <a:cs typeface="Kokila" pitchFamily="34" charset="0"/>
                          </a:rPr>
                          <m:t>𝝅</m:t>
                        </m:r>
                      </m:oMath>
                    </a14:m>
                    <a:r>
                      <a:rPr lang="en-US" altLang="zh-CN" sz="3200" b="1" i="1" baseline="-25000" dirty="0" smtClean="0">
                        <a:solidFill>
                          <a:srgbClr val="00B050"/>
                        </a:solidFill>
                        <a:latin typeface="Kokila" pitchFamily="34" charset="0"/>
                        <a:cs typeface="Kokila" pitchFamily="34" charset="0"/>
                      </a:rPr>
                      <a:t>1,</a:t>
                    </a:r>
                    <a:r>
                      <a:rPr lang="en-US" altLang="zh-CN" sz="2800" b="1" i="1" baseline="-25000" dirty="0" smtClean="0">
                        <a:solidFill>
                          <a:srgbClr val="00B050"/>
                        </a:solidFill>
                        <a:latin typeface="Kokila" pitchFamily="34" charset="0"/>
                        <a:cs typeface="Kokila" pitchFamily="34" charset="0"/>
                      </a:rPr>
                      <a:t>1</a:t>
                    </a:r>
                    <a:endParaRPr lang="zh-CN" altLang="en-US" b="1" baseline="-50000" dirty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0051" y="1290966"/>
                    <a:ext cx="1206016" cy="51328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7020272" y="1691582"/>
                  <a:ext cx="1206016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B050"/>
                          </a:solidFill>
                          <a:latin typeface="Cambria Math"/>
                          <a:cs typeface="Kokila" pitchFamily="34" charset="0"/>
                        </a:rPr>
                        <m:t>𝝅</m:t>
                      </m:r>
                    </m:oMath>
                  </a14:m>
                  <a:r>
                    <a:rPr lang="en-US" altLang="zh-CN" sz="3200" b="1" i="1" baseline="-25000" dirty="0" smtClean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1,</a:t>
                  </a:r>
                  <a:r>
                    <a:rPr lang="en-US" altLang="zh-CN" sz="2800" b="1" i="1" baseline="-25000" dirty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2</a:t>
                  </a:r>
                  <a:endParaRPr lang="zh-CN" altLang="en-US" b="1" baseline="-50000" dirty="0">
                    <a:solidFill>
                      <a:srgbClr val="00B050"/>
                    </a:solidFill>
                    <a:latin typeface="Kokila" pitchFamily="34" charset="0"/>
                    <a:cs typeface="Kokila" pitchFamily="34" charset="0"/>
                  </a:endParaRPr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1691582"/>
                  <a:ext cx="1206016" cy="5132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1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092280" y="2636912"/>
                  <a:ext cx="1206016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B050"/>
                          </a:solidFill>
                          <a:latin typeface="Cambria Math"/>
                          <a:cs typeface="Kokila" pitchFamily="34" charset="0"/>
                        </a:rPr>
                        <m:t>𝝅</m:t>
                      </m:r>
                    </m:oMath>
                  </a14:m>
                  <a:r>
                    <a:rPr lang="en-US" altLang="zh-CN" sz="3200" b="1" i="1" baseline="-25000" dirty="0" smtClean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1,</a:t>
                  </a:r>
                  <a:r>
                    <a:rPr lang="en-US" altLang="zh-CN" b="1" i="1" baseline="-25000" dirty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 </a:t>
                  </a:r>
                  <a:r>
                    <a:rPr lang="en-US" altLang="zh-CN" sz="2800" b="1" i="1" baseline="-25000" dirty="0" smtClean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n</a:t>
                  </a:r>
                  <a:r>
                    <a:rPr lang="en-US" altLang="zh-CN" sz="2400" b="1" i="1" baseline="-25000" dirty="0" smtClean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1</a:t>
                  </a:r>
                  <a:endParaRPr lang="zh-CN" altLang="en-US" sz="2800" b="1" baseline="-25000" dirty="0">
                    <a:solidFill>
                      <a:srgbClr val="00B050"/>
                    </a:solidFill>
                    <a:latin typeface="Kokila" pitchFamily="34" charset="0"/>
                    <a:cs typeface="Kokila" pitchFamily="34" charset="0"/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280" y="2636912"/>
                  <a:ext cx="1206016" cy="5132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矩形 169"/>
          <p:cNvSpPr/>
          <p:nvPr/>
        </p:nvSpPr>
        <p:spPr>
          <a:xfrm>
            <a:off x="4355976" y="4355812"/>
            <a:ext cx="4702520" cy="245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/>
          <p:cNvGrpSpPr/>
          <p:nvPr/>
        </p:nvGrpSpPr>
        <p:grpSpPr>
          <a:xfrm>
            <a:off x="5724128" y="4375049"/>
            <a:ext cx="2646176" cy="2438327"/>
            <a:chOff x="5652120" y="908720"/>
            <a:chExt cx="2646176" cy="2438327"/>
          </a:xfrm>
        </p:grpSpPr>
        <p:grpSp>
          <p:nvGrpSpPr>
            <p:cNvPr id="172" name="组合 171"/>
            <p:cNvGrpSpPr/>
            <p:nvPr/>
          </p:nvGrpSpPr>
          <p:grpSpPr>
            <a:xfrm>
              <a:off x="5652120" y="908720"/>
              <a:ext cx="1845451" cy="2438327"/>
              <a:chOff x="5580112" y="1268760"/>
              <a:chExt cx="1845451" cy="2438327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6219547" y="1268760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345443" y="2617748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  <p:sp>
            <p:nvSpPr>
              <p:cNvPr id="180" name="左大括号 179"/>
              <p:cNvSpPr/>
              <p:nvPr/>
            </p:nvSpPr>
            <p:spPr>
              <a:xfrm>
                <a:off x="6016359" y="1530370"/>
                <a:ext cx="180020" cy="1779052"/>
              </a:xfrm>
              <a:prstGeom prst="leftBrace">
                <a:avLst>
                  <a:gd name="adj1" fmla="val 8333"/>
                  <a:gd name="adj2" fmla="val 476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580112" y="2090599"/>
                <a:ext cx="6480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err="1" smtClean="0">
                    <a:latin typeface="Kokila" pitchFamily="34" charset="0"/>
                    <a:cs typeface="Kokila" pitchFamily="34" charset="0"/>
                  </a:rPr>
                  <a:t>q</a:t>
                </a:r>
                <a:r>
                  <a:rPr lang="en-US" altLang="zh-CN" sz="3200" b="1" i="1" baseline="-25000" dirty="0" err="1">
                    <a:latin typeface="Kokila" pitchFamily="34" charset="0"/>
                    <a:cs typeface="Kokila" pitchFamily="34" charset="0"/>
                  </a:rPr>
                  <a:t>m</a:t>
                </a:r>
                <a:endParaRPr lang="zh-CN" altLang="en-US" sz="3200" b="1" i="1" baseline="-25000" dirty="0">
                  <a:latin typeface="Kokila" pitchFamily="34" charset="0"/>
                  <a:cs typeface="Kokila" pitchFamily="34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12631" y="3229898"/>
                <a:ext cx="615553" cy="47718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/>
                  <a:t>…</a:t>
                </a:r>
                <a:endParaRPr lang="zh-CN" altLang="en-US" baseline="-50000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219547" y="2051361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,m</a:t>
                </a:r>
                <a:r>
                  <a:rPr lang="en-US" altLang="zh-CN" sz="28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2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219547" y="2988241"/>
                <a:ext cx="120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Kokila" pitchFamily="34" charset="0"/>
                    <a:ea typeface="Cambria Math" pitchFamily="18" charset="0"/>
                    <a:cs typeface="Kokila" pitchFamily="34" charset="0"/>
                  </a:rPr>
                  <a:t>x</a:t>
                </a:r>
                <a:r>
                  <a:rPr lang="en-US" altLang="zh-CN" sz="2400" b="1" i="1" baseline="-250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altLang="zh-CN" sz="2800" b="1" i="1" baseline="-250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400" b="1" i="1" baseline="-250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altLang="zh-CN" sz="2400" b="1" i="1" baseline="-50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</a:t>
                </a:r>
                <a:endParaRPr lang="zh-CN" altLang="en-US" b="1" baseline="-50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7008776" y="980728"/>
              <a:ext cx="1206016" cy="1819364"/>
              <a:chOff x="7270051" y="1290966"/>
              <a:chExt cx="1206016" cy="1819364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414067" y="2587110"/>
                <a:ext cx="615553" cy="5232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i="1" dirty="0" smtClean="0">
                    <a:solidFill>
                      <a:srgbClr val="00B050"/>
                    </a:solidFill>
                  </a:rPr>
                  <a:t>…</a:t>
                </a:r>
                <a:endParaRPr lang="zh-CN" altLang="en-US" baseline="-50000" dirty="0">
                  <a:solidFill>
                    <a:srgbClr val="00B05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7270051" y="1290966"/>
                    <a:ext cx="1206016" cy="5132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B050"/>
                            </a:solidFill>
                            <a:latin typeface="Cambria Math"/>
                            <a:cs typeface="Kokila" pitchFamily="34" charset="0"/>
                          </a:rPr>
                          <m:t>𝝅</m:t>
                        </m:r>
                      </m:oMath>
                    </a14:m>
                    <a:r>
                      <a:rPr lang="en-US" altLang="zh-CN" sz="3200" b="1" i="1" baseline="-25000" dirty="0" smtClean="0">
                        <a:solidFill>
                          <a:srgbClr val="00B050"/>
                        </a:solidFill>
                        <a:latin typeface="Kokila" pitchFamily="34" charset="0"/>
                        <a:cs typeface="Kokila" pitchFamily="34" charset="0"/>
                      </a:rPr>
                      <a:t>m,</a:t>
                    </a:r>
                    <a:r>
                      <a:rPr lang="en-US" altLang="zh-CN" sz="2800" b="1" i="1" baseline="-25000" dirty="0" smtClean="0">
                        <a:solidFill>
                          <a:srgbClr val="00B050"/>
                        </a:solidFill>
                        <a:latin typeface="Kokila" pitchFamily="34" charset="0"/>
                        <a:cs typeface="Kokila" pitchFamily="34" charset="0"/>
                      </a:rPr>
                      <a:t>1</a:t>
                    </a:r>
                    <a:endParaRPr lang="zh-CN" altLang="en-US" b="1" baseline="-50000" dirty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0051" y="1290966"/>
                    <a:ext cx="1206016" cy="51328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020272" y="1691582"/>
                  <a:ext cx="1206016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B050"/>
                          </a:solidFill>
                          <a:latin typeface="Cambria Math"/>
                          <a:cs typeface="Kokila" pitchFamily="34" charset="0"/>
                        </a:rPr>
                        <m:t>𝝅</m:t>
                      </m:r>
                    </m:oMath>
                  </a14:m>
                  <a:r>
                    <a:rPr lang="en-US" altLang="zh-CN" sz="3200" b="1" i="1" baseline="-25000" dirty="0" smtClean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m,</a:t>
                  </a:r>
                  <a:r>
                    <a:rPr lang="en-US" altLang="zh-CN" sz="2800" b="1" i="1" baseline="-25000" dirty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2</a:t>
                  </a:r>
                  <a:endParaRPr lang="zh-CN" altLang="en-US" b="1" baseline="-50000" dirty="0">
                    <a:solidFill>
                      <a:srgbClr val="00B050"/>
                    </a:solidFill>
                    <a:latin typeface="Kokila" pitchFamily="34" charset="0"/>
                    <a:cs typeface="Kokila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1691582"/>
                  <a:ext cx="1206016" cy="5132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7092280" y="2636912"/>
                  <a:ext cx="1206016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B050"/>
                          </a:solidFill>
                          <a:latin typeface="Cambria Math"/>
                          <a:cs typeface="Kokila" pitchFamily="34" charset="0"/>
                        </a:rPr>
                        <m:t>𝝅</m:t>
                      </m:r>
                    </m:oMath>
                  </a14:m>
                  <a:r>
                    <a:rPr lang="en-US" altLang="zh-CN" sz="3200" b="1" i="1" baseline="-25000" dirty="0" smtClean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m,</a:t>
                  </a:r>
                  <a:r>
                    <a:rPr lang="en-US" altLang="zh-CN" b="1" i="1" baseline="-25000" dirty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 </a:t>
                  </a:r>
                  <a:r>
                    <a:rPr lang="en-US" altLang="zh-CN" sz="2800" b="1" i="1" baseline="-25000" dirty="0" smtClean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n</a:t>
                  </a:r>
                  <a:r>
                    <a:rPr lang="en-US" altLang="zh-CN" sz="2400" b="1" i="1" baseline="-25000" dirty="0" smtClean="0">
                      <a:solidFill>
                        <a:srgbClr val="00B050"/>
                      </a:solidFill>
                      <a:latin typeface="Kokila" pitchFamily="34" charset="0"/>
                      <a:cs typeface="Kokila" pitchFamily="34" charset="0"/>
                    </a:rPr>
                    <a:t>m</a:t>
                  </a:r>
                  <a:endParaRPr lang="zh-CN" altLang="en-US" sz="2800" b="1" baseline="-25000" dirty="0">
                    <a:solidFill>
                      <a:srgbClr val="00B050"/>
                    </a:solidFill>
                    <a:latin typeface="Kokila" pitchFamily="34" charset="0"/>
                    <a:cs typeface="Kokila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280" y="2636912"/>
                  <a:ext cx="1206016" cy="51328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组合 190"/>
          <p:cNvGrpSpPr/>
          <p:nvPr/>
        </p:nvGrpSpPr>
        <p:grpSpPr>
          <a:xfrm>
            <a:off x="7985992" y="4387310"/>
            <a:ext cx="1266528" cy="2282050"/>
            <a:chOff x="7209539" y="1290966"/>
            <a:chExt cx="1266528" cy="2282050"/>
          </a:xfrm>
        </p:grpSpPr>
        <p:sp>
          <p:nvSpPr>
            <p:cNvPr id="192" name="TextBox 191"/>
            <p:cNvSpPr txBox="1"/>
            <p:nvPr/>
          </p:nvSpPr>
          <p:spPr>
            <a:xfrm>
              <a:off x="7414067" y="2639954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FFC000"/>
                  </a:solidFill>
                </a:rPr>
                <a:t>…</a:t>
              </a:r>
              <a:endParaRPr lang="zh-CN" altLang="en-US" baseline="-50000" dirty="0">
                <a:solidFill>
                  <a:srgbClr val="FFC000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270051" y="1290966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err="1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</a:t>
              </a:r>
              <a:r>
                <a:rPr lang="en-US" altLang="zh-CN" sz="3200" b="1" i="1" baseline="-25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 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1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243107" y="1975670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</a:t>
              </a:r>
              <a:r>
                <a:rPr lang="en-US" altLang="zh-CN" sz="32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,</a:t>
              </a:r>
              <a:r>
                <a:rPr lang="en-US" altLang="zh-CN" sz="2800" b="1" i="1" baseline="-25000" dirty="0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2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209539" y="2988241"/>
              <a:ext cx="1206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 smtClean="0">
                  <a:solidFill>
                    <a:srgbClr val="FFC000"/>
                  </a:solidFill>
                  <a:latin typeface="Kokila" pitchFamily="34" charset="0"/>
                  <a:ea typeface="Cambria Math" pitchFamily="18" charset="0"/>
                  <a:cs typeface="Kokila" pitchFamily="34" charset="0"/>
                </a:rPr>
                <a:t>y</a:t>
              </a:r>
              <a:r>
                <a:rPr lang="en-US" altLang="zh-CN" sz="3200" b="1" i="1" baseline="-25000" dirty="0" err="1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m,n</a:t>
              </a:r>
              <a:r>
                <a:rPr lang="en-US" altLang="zh-CN" sz="2800" b="1" i="1" baseline="-50000" dirty="0" err="1" smtClean="0">
                  <a:solidFill>
                    <a:srgbClr val="FFC000"/>
                  </a:solidFill>
                  <a:latin typeface="Kokila" pitchFamily="34" charset="0"/>
                  <a:cs typeface="Kokila" pitchFamily="34" charset="0"/>
                </a:rPr>
                <a:t>m</a:t>
              </a:r>
              <a:endParaRPr lang="zh-CN" altLang="en-US" b="1" baseline="-50000" dirty="0">
                <a:solidFill>
                  <a:srgbClr val="FFC000"/>
                </a:solidFill>
                <a:latin typeface="Kokila" pitchFamily="34" charset="0"/>
                <a:cs typeface="Kokil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14406"/>
              </p:ext>
            </p:extLst>
          </p:nvPr>
        </p:nvGraphicFramePr>
        <p:xfrm>
          <a:off x="323528" y="1340768"/>
          <a:ext cx="8568952" cy="3348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760640"/>
              </a:tblGrid>
              <a:tr h="4823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学习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排序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82384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分类</a:t>
                      </a:r>
                      <a:endParaRPr lang="zh-CN" altLang="en-US" sz="2400" dirty="0"/>
                    </a:p>
                  </a:txBody>
                  <a:tcPr/>
                </a:tc>
              </a:tr>
              <a:tr h="4823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特征向量序列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{x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i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}</a:t>
                      </a:r>
                    </a:p>
                  </a:txBody>
                  <a:tcPr/>
                </a:tc>
              </a:tr>
              <a:tr h="803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排序序列 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sort(f(x</a:t>
                      </a:r>
                      <a:r>
                        <a:rPr lang="en-US" altLang="zh-CN" sz="2800" i="1" baseline="-25000" dirty="0" smtClean="0">
                          <a:latin typeface="Kokila" pitchFamily="34" charset="0"/>
                          <a:cs typeface="Kokila" pitchFamily="34" charset="0"/>
                        </a:rPr>
                        <a:t>i</a:t>
                      </a:r>
                      <a:r>
                        <a:rPr lang="en-US" altLang="zh-CN" sz="2800" i="1" dirty="0" smtClean="0">
                          <a:latin typeface="Kokila" pitchFamily="34" charset="0"/>
                          <a:cs typeface="Kokila" pitchFamily="34" charset="0"/>
                        </a:rPr>
                        <a:t>))</a:t>
                      </a:r>
                      <a:endParaRPr lang="zh-CN" altLang="en-US" sz="2800" i="1" dirty="0">
                        <a:latin typeface="Kokila" pitchFamily="34" charset="0"/>
                        <a:cs typeface="Kokila" pitchFamily="34" charset="0"/>
                      </a:endParaRPr>
                    </a:p>
                  </a:txBody>
                  <a:tcPr/>
                </a:tc>
              </a:tr>
              <a:tr h="1061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损失函数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排序损失</a:t>
                      </a:r>
                      <a:r>
                        <a:rPr lang="zh-CN" altLang="en-US" sz="2400" baseline="0" dirty="0" smtClean="0"/>
                        <a:t>  </a:t>
                      </a:r>
                      <a:r>
                        <a:rPr lang="en-US" altLang="zh-CN" sz="2400" baseline="0" dirty="0" smtClean="0"/>
                        <a:t>e.g. NDCG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41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Listwise</a:t>
            </a:r>
            <a:r>
              <a:rPr lang="zh-CN" altLang="en-US" dirty="0" smtClean="0"/>
              <a:t>方法参考文献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ListNet</a:t>
            </a:r>
            <a:r>
              <a:rPr lang="en-US" altLang="zh-CN" dirty="0"/>
              <a:t>[Cao et al 2007]: Probabilistic Ranking Model</a:t>
            </a:r>
          </a:p>
          <a:p>
            <a:r>
              <a:rPr lang="en-US" altLang="zh-CN" dirty="0" err="1" smtClean="0"/>
              <a:t>ListMLE</a:t>
            </a:r>
            <a:r>
              <a:rPr lang="en-US" altLang="zh-CN" dirty="0" smtClean="0"/>
              <a:t>[Xia </a:t>
            </a:r>
            <a:r>
              <a:rPr lang="en-US" altLang="zh-CN" dirty="0"/>
              <a:t>et al 2008]: Probabilistic Ranking Model</a:t>
            </a:r>
          </a:p>
          <a:p>
            <a:r>
              <a:rPr lang="en-US" altLang="zh-CN" dirty="0" err="1" smtClean="0"/>
              <a:t>AdaRank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Xu</a:t>
            </a:r>
            <a:r>
              <a:rPr lang="en-US" altLang="zh-CN" dirty="0" smtClean="0"/>
              <a:t> </a:t>
            </a:r>
            <a:r>
              <a:rPr lang="en-US" altLang="zh-CN" dirty="0"/>
              <a:t>and Li 2007]: Direct Optimization of Evaluation Measure</a:t>
            </a:r>
          </a:p>
          <a:p>
            <a:r>
              <a:rPr lang="en-US" altLang="zh-CN" dirty="0" smtClean="0"/>
              <a:t>SVM </a:t>
            </a:r>
            <a:r>
              <a:rPr lang="en-US" altLang="zh-CN" dirty="0"/>
              <a:t>Map [</a:t>
            </a:r>
            <a:r>
              <a:rPr lang="en-US" altLang="zh-CN" dirty="0" err="1"/>
              <a:t>Yue</a:t>
            </a:r>
            <a:r>
              <a:rPr lang="en-US" altLang="zh-CN" dirty="0"/>
              <a:t> et al 2007]: Direct Optimization of Evaluation Measure (Using Structure SVM)</a:t>
            </a:r>
          </a:p>
          <a:p>
            <a:r>
              <a:rPr lang="en-US" altLang="zh-CN" dirty="0" err="1" smtClean="0"/>
              <a:t>PermuRank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Xu</a:t>
            </a:r>
            <a:r>
              <a:rPr lang="en-US" altLang="zh-CN" dirty="0" smtClean="0"/>
              <a:t> </a:t>
            </a:r>
            <a:r>
              <a:rPr lang="en-US" altLang="zh-CN" dirty="0"/>
              <a:t>et al 2008]: Direct Optimization of Evaluation Measure</a:t>
            </a:r>
          </a:p>
          <a:p>
            <a:r>
              <a:rPr lang="en-US" altLang="zh-CN" dirty="0" smtClean="0"/>
              <a:t>Soft </a:t>
            </a:r>
            <a:r>
              <a:rPr lang="en-US" altLang="zh-CN" dirty="0"/>
              <a:t>Rank [Taylor et al 2008]: Approximation of Evaluation Measure</a:t>
            </a:r>
          </a:p>
          <a:p>
            <a:r>
              <a:rPr lang="en-US" altLang="zh-CN" dirty="0" err="1" smtClean="0"/>
              <a:t>AppRank</a:t>
            </a:r>
            <a:r>
              <a:rPr lang="en-US" altLang="zh-CN" dirty="0" smtClean="0"/>
              <a:t>[Qin </a:t>
            </a:r>
            <a:r>
              <a:rPr lang="en-US" altLang="zh-CN" dirty="0"/>
              <a:t>et al 2010]: Approximation of Evaluation </a:t>
            </a:r>
            <a:r>
              <a:rPr lang="en-US" altLang="zh-CN" dirty="0" smtClean="0"/>
              <a:t>Measure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53936"/>
              </p:ext>
            </p:extLst>
          </p:nvPr>
        </p:nvGraphicFramePr>
        <p:xfrm>
          <a:off x="179512" y="1268760"/>
          <a:ext cx="8856983" cy="317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4945973"/>
                <a:gridCol w="2326834"/>
              </a:tblGrid>
              <a:tr h="9450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学习优化目标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与</a:t>
                      </a:r>
                      <a:r>
                        <a:rPr lang="en-US" altLang="zh-CN" sz="2400" dirty="0" smtClean="0"/>
                        <a:t>Rank</a:t>
                      </a:r>
                      <a:r>
                        <a:rPr lang="zh-CN" altLang="en-US" sz="2400" dirty="0" smtClean="0"/>
                        <a:t>优化目标的一致性</a:t>
                      </a:r>
                      <a:endParaRPr lang="zh-CN" altLang="en-US" sz="2400" dirty="0"/>
                    </a:p>
                  </a:txBody>
                  <a:tcPr/>
                </a:tc>
              </a:tr>
              <a:tr h="842048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Pointwise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优化单个</a:t>
                      </a:r>
                      <a:r>
                        <a:rPr lang="en-US" altLang="zh-CN" sz="2400" dirty="0" smtClean="0"/>
                        <a:t>doc</a:t>
                      </a:r>
                      <a:r>
                        <a:rPr lang="zh-CN" altLang="en-US" sz="2400" dirty="0" smtClean="0"/>
                        <a:t>所属类别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相关性分值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较大偏差</a:t>
                      </a:r>
                      <a:endParaRPr lang="zh-CN" altLang="en-US" sz="2400" dirty="0"/>
                    </a:p>
                  </a:txBody>
                  <a:tcPr/>
                </a:tc>
              </a:tr>
              <a:tr h="84204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Pairwise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优化</a:t>
                      </a:r>
                      <a:r>
                        <a:rPr lang="en-US" altLang="zh-CN" sz="2400" dirty="0" smtClean="0"/>
                        <a:t>doc</a:t>
                      </a:r>
                      <a:r>
                        <a:rPr lang="zh-CN" altLang="en-US" sz="2400" dirty="0" smtClean="0"/>
                        <a:t>两两之间的相对次序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接近</a:t>
                      </a:r>
                      <a:endParaRPr lang="zh-CN" altLang="en-US" sz="2400" dirty="0"/>
                    </a:p>
                  </a:txBody>
                  <a:tcPr/>
                </a:tc>
              </a:tr>
              <a:tr h="547514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Listwise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优化</a:t>
                      </a:r>
                      <a:r>
                        <a:rPr lang="en-US" altLang="zh-CN" sz="2400" dirty="0" smtClean="0"/>
                        <a:t>doc</a:t>
                      </a:r>
                      <a:r>
                        <a:rPr lang="zh-CN" altLang="en-US" sz="2400" dirty="0" smtClean="0"/>
                        <a:t>序列的整体次序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完全一致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机器学习排序方法对比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22322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Yahoo Learning to Rank Challenge (2010)</a:t>
            </a:r>
          </a:p>
          <a:p>
            <a:pPr lvl="1"/>
            <a:r>
              <a:rPr lang="en-US" altLang="zh-CN" dirty="0" smtClean="0"/>
              <a:t>Pairwise/</a:t>
            </a:r>
            <a:r>
              <a:rPr lang="en-US" altLang="zh-CN" dirty="0" err="1" smtClean="0"/>
              <a:t>Listwise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方法优于</a:t>
            </a:r>
            <a:r>
              <a:rPr lang="en-US" altLang="zh-CN" dirty="0" err="1" smtClean="0"/>
              <a:t>Pointwise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Pairwise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Listwise</a:t>
            </a:r>
            <a:r>
              <a:rPr lang="zh-CN" altLang="en-US" dirty="0" smtClean="0"/>
              <a:t>方法无显著差异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Tree,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方法效果较好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7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Ranking SVM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</a:t>
            </a:r>
            <a:r>
              <a:rPr lang="en-US" altLang="zh-CN" sz="2800" dirty="0" smtClean="0"/>
              <a:t>or example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2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wikipedia</a:t>
            </a:r>
            <a:r>
              <a:rPr lang="en-US" altLang="zh-CN" dirty="0" smtClean="0"/>
              <a:t>] A</a:t>
            </a:r>
            <a:r>
              <a:rPr lang="en-US" altLang="zh-CN" dirty="0"/>
              <a:t> </a:t>
            </a:r>
            <a:r>
              <a:rPr lang="en-US" altLang="zh-CN" b="1" dirty="0"/>
              <a:t>ranking</a:t>
            </a:r>
            <a:r>
              <a:rPr lang="en-US" altLang="zh-CN" dirty="0"/>
              <a:t> is a relationship between a set of items such that, for any two items, the first is either 'ranked higher than', 'ranked lower than' or 'ranked equal to' the second.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zh.wikipeida</a:t>
            </a:r>
            <a:r>
              <a:rPr lang="en-US" altLang="zh-CN" dirty="0" smtClean="0"/>
              <a:t>]</a:t>
            </a:r>
            <a:r>
              <a:rPr lang="zh-CN" altLang="en-US" dirty="0"/>
              <a:t>在计算机科学与数学中，一个</a:t>
            </a:r>
            <a:r>
              <a:rPr lang="zh-CN" altLang="en-US" b="1" dirty="0"/>
              <a:t>排序算法</a:t>
            </a:r>
            <a:r>
              <a:rPr lang="zh-CN" altLang="en-US" dirty="0"/>
              <a:t>（</a:t>
            </a:r>
            <a:r>
              <a:rPr lang="en-US" altLang="zh-CN" dirty="0"/>
              <a:t>Sorting algorithm</a:t>
            </a:r>
            <a:r>
              <a:rPr lang="zh-CN" altLang="en-US" dirty="0"/>
              <a:t>）是一种能将一串资料依照特定排序方式的一种算法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baike</a:t>
            </a:r>
            <a:r>
              <a:rPr lang="en-US" altLang="zh-CN" dirty="0" smtClean="0"/>
              <a:t>]</a:t>
            </a:r>
            <a:r>
              <a:rPr lang="zh-CN" altLang="en-US" dirty="0"/>
              <a:t>排序是计算机内经常进行的一种操作，其目的是将一组“无序”的记录序列调整为“有序”的记录序列。分内部排序和外部排序。</a:t>
            </a:r>
          </a:p>
        </p:txBody>
      </p:sp>
      <p:sp>
        <p:nvSpPr>
          <p:cNvPr id="4" name="乘号 3"/>
          <p:cNvSpPr/>
          <p:nvPr/>
        </p:nvSpPr>
        <p:spPr>
          <a:xfrm>
            <a:off x="6660232" y="5641156"/>
            <a:ext cx="576064" cy="43204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解排序问题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331640" y="1844824"/>
            <a:ext cx="0" cy="4472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331640" y="6317704"/>
            <a:ext cx="6840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331640" y="1601510"/>
            <a:ext cx="3170527" cy="3846967"/>
            <a:chOff x="1331640" y="1601510"/>
            <a:chExt cx="3170527" cy="3846967"/>
          </a:xfrm>
        </p:grpSpPr>
        <p:sp>
          <p:nvSpPr>
            <p:cNvPr id="12" name="矩形 11"/>
            <p:cNvSpPr/>
            <p:nvPr/>
          </p:nvSpPr>
          <p:spPr>
            <a:xfrm>
              <a:off x="2989534" y="2348880"/>
              <a:ext cx="214314" cy="2143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07704" y="4149080"/>
              <a:ext cx="214314" cy="2143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339752" y="293494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93590" y="2132856"/>
              <a:ext cx="214314" cy="2143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8683727">
              <a:off x="966525" y="2402398"/>
              <a:ext cx="3846967" cy="224519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051720" y="2132856"/>
              <a:ext cx="2450447" cy="209310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853630" y="2710630"/>
              <a:ext cx="214314" cy="2143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331640" y="3208104"/>
              <a:ext cx="2450447" cy="209310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2989534" y="3429000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92152" y="364673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67744" y="4582838"/>
              <a:ext cx="214314" cy="2143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41833" y="1493483"/>
            <a:ext cx="3170527" cy="3658261"/>
            <a:chOff x="4641833" y="1493483"/>
            <a:chExt cx="3170527" cy="3658261"/>
          </a:xfrm>
        </p:grpSpPr>
        <p:sp>
          <p:nvSpPr>
            <p:cNvPr id="29" name="矩形 28"/>
            <p:cNvSpPr/>
            <p:nvPr/>
          </p:nvSpPr>
          <p:spPr>
            <a:xfrm>
              <a:off x="6445918" y="2134566"/>
              <a:ext cx="214314" cy="2143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17897" y="3744322"/>
              <a:ext cx="214314" cy="2143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013870" y="2710630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49974" y="2566614"/>
              <a:ext cx="214314" cy="2143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8683727">
              <a:off x="4457973" y="2399032"/>
              <a:ext cx="3658261" cy="1847164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61913" y="1728098"/>
              <a:ext cx="2450447" cy="209310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7163823" y="2305872"/>
              <a:ext cx="214314" cy="2143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4641833" y="2803346"/>
              <a:ext cx="2450447" cy="209310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6589934" y="302424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802345" y="324197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577937" y="4178080"/>
              <a:ext cx="214314" cy="2143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123728" y="522920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q</a:t>
            </a:r>
            <a:r>
              <a:rPr lang="en-US" altLang="zh-CN" sz="2400" baseline="-25000" dirty="0" smtClean="0"/>
              <a:t>i</a:t>
            </a:r>
            <a:endParaRPr lang="zh-CN" alt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509814" y="483954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 smtClean="0"/>
              <a:t>q</a:t>
            </a:r>
            <a:r>
              <a:rPr lang="en-US" altLang="zh-CN" sz="2400" i="1" baseline="-25000" dirty="0" err="1"/>
              <a:t>j</a:t>
            </a:r>
            <a:endParaRPr lang="zh-CN" altLang="en-US" i="1" baseline="-25000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230859" y="1484784"/>
            <a:ext cx="3341141" cy="3820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4572000" y="1412265"/>
            <a:ext cx="3341141" cy="3820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90954" y="1260049"/>
            <a:ext cx="61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latin typeface="Kokila" pitchFamily="34" charset="0"/>
                <a:cs typeface="Kokila" pitchFamily="34" charset="0"/>
              </a:rPr>
              <a:t>w</a:t>
            </a:r>
            <a:endParaRPr lang="zh-CN" altLang="en-US" sz="3200" i="1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73155" y="1260049"/>
            <a:ext cx="61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latin typeface="Kokila" pitchFamily="34" charset="0"/>
                <a:cs typeface="Kokila" pitchFamily="34" charset="0"/>
              </a:rPr>
              <a:t>w</a:t>
            </a:r>
            <a:endParaRPr lang="zh-CN" altLang="en-US" sz="3200" i="1" dirty="0">
              <a:latin typeface="Kokila" pitchFamily="34" charset="0"/>
              <a:cs typeface="Kokil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Ranking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特征空间  </a:t>
            </a:r>
            <a:r>
              <a:rPr lang="en-US" altLang="zh-CN" sz="3600" i="1" dirty="0" smtClean="0">
                <a:latin typeface="Kokila" pitchFamily="34" charset="0"/>
                <a:cs typeface="Kokila" pitchFamily="34" charset="0"/>
              </a:rPr>
              <a:t>X</a:t>
            </a:r>
            <a:endParaRPr lang="en-US" altLang="zh-CN" i="1" dirty="0" smtClean="0">
              <a:latin typeface="Kokila" pitchFamily="34" charset="0"/>
              <a:cs typeface="Kokila" pitchFamily="34" charset="0"/>
            </a:endParaRPr>
          </a:p>
          <a:p>
            <a:r>
              <a:rPr lang="zh-CN" altLang="en-US" dirty="0" smtClean="0"/>
              <a:t>排序模型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f: X     R</a:t>
            </a:r>
          </a:p>
          <a:p>
            <a:endParaRPr lang="en-US" altLang="zh-CN" i="1" dirty="0"/>
          </a:p>
          <a:p>
            <a:r>
              <a:rPr lang="zh-CN" altLang="en-US" dirty="0" smtClean="0"/>
              <a:t>线性模型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转化为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分类问题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5649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43" y="2852936"/>
            <a:ext cx="5010189" cy="58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81189"/>
            <a:ext cx="2200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92" y="3973740"/>
            <a:ext cx="50863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585" y="5245185"/>
            <a:ext cx="3884527" cy="113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42" y="5745803"/>
            <a:ext cx="240600" cy="2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577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Pairwise </a:t>
            </a:r>
            <a:r>
              <a:rPr lang="zh-CN" altLang="en-US" dirty="0"/>
              <a:t>分类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1403648" y="4005064"/>
            <a:ext cx="63367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379103" y="1124744"/>
            <a:ext cx="0" cy="488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8024" y="155679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7800" y="185320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3882" y="235211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139964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2340997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7244" y="2285583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024" y="302275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648065" y="1556792"/>
            <a:ext cx="4320480" cy="336004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77004" y="2901106"/>
            <a:ext cx="4320480" cy="336004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835696" y="1984423"/>
            <a:ext cx="5040560" cy="389284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881260" y="4797152"/>
            <a:ext cx="186684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441100" y="3717032"/>
            <a:ext cx="186684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513108" y="4725144"/>
            <a:ext cx="186684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835696" y="4581128"/>
            <a:ext cx="186684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987824" y="5445224"/>
            <a:ext cx="186684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643902" y="5301208"/>
            <a:ext cx="186684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254416" y="5157192"/>
            <a:ext cx="186684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99883" y="1296125"/>
            <a:ext cx="128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x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1</a:t>
            </a:r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-x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2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7800" y="2570272"/>
            <a:ext cx="128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x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1</a:t>
            </a:r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-x</a:t>
            </a:r>
            <a:r>
              <a:rPr lang="en-US" altLang="zh-CN" sz="3200" b="1" i="1" baseline="-25000" dirty="0">
                <a:latin typeface="Kokila" pitchFamily="34" charset="0"/>
                <a:cs typeface="Kokila" pitchFamily="34" charset="0"/>
              </a:rPr>
              <a:t>3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3848" y="1124744"/>
            <a:ext cx="128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x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2</a:t>
            </a:r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-x</a:t>
            </a:r>
            <a:r>
              <a:rPr lang="en-US" altLang="zh-CN" sz="3200" b="1" i="1" baseline="-25000" dirty="0">
                <a:latin typeface="Kokila" pitchFamily="34" charset="0"/>
                <a:cs typeface="Kokila" pitchFamily="34" charset="0"/>
              </a:rPr>
              <a:t>3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02755" y="5424794"/>
            <a:ext cx="128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x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3</a:t>
            </a:r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-x</a:t>
            </a:r>
            <a:r>
              <a:rPr lang="en-US" altLang="zh-CN" sz="3200" b="1" i="1" baseline="-25000" dirty="0">
                <a:latin typeface="Kokila" pitchFamily="34" charset="0"/>
                <a:cs typeface="Kokila" pitchFamily="34" charset="0"/>
              </a:rPr>
              <a:t>1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8525" y="5135287"/>
            <a:ext cx="128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x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2</a:t>
            </a:r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-x</a:t>
            </a:r>
            <a:r>
              <a:rPr lang="en-US" altLang="zh-CN" sz="3200" b="1" i="1" baseline="-25000" dirty="0">
                <a:latin typeface="Kokila" pitchFamily="34" charset="0"/>
                <a:cs typeface="Kokila" pitchFamily="34" charset="0"/>
              </a:rPr>
              <a:t>1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4280" y="155204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01" y="4288740"/>
            <a:ext cx="128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x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3</a:t>
            </a:r>
            <a:r>
              <a:rPr lang="en-US" altLang="zh-CN" sz="3200" b="1" i="1" dirty="0" smtClean="0">
                <a:latin typeface="Kokila" pitchFamily="34" charset="0"/>
                <a:cs typeface="Kokila" pitchFamily="34" charset="0"/>
              </a:rPr>
              <a:t>-x</a:t>
            </a:r>
            <a:r>
              <a:rPr lang="en-US" altLang="zh-CN" sz="3200" b="1" i="1" baseline="-25000" dirty="0" smtClean="0">
                <a:latin typeface="Kokila" pitchFamily="34" charset="0"/>
                <a:cs typeface="Kokila" pitchFamily="34" charset="0"/>
              </a:rPr>
              <a:t>2</a:t>
            </a:r>
            <a:endParaRPr lang="zh-CN" altLang="en-US" sz="3200" b="1" i="1" baseline="-25000" dirty="0">
              <a:latin typeface="Kokila" pitchFamily="34" charset="0"/>
              <a:cs typeface="Kokila" pitchFamily="3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2606450" y="1709519"/>
            <a:ext cx="3693742" cy="430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57332" y="1443637"/>
            <a:ext cx="61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latin typeface="Kokila" pitchFamily="34" charset="0"/>
                <a:cs typeface="Kokila" pitchFamily="34" charset="0"/>
              </a:rPr>
              <a:t>w</a:t>
            </a:r>
            <a:endParaRPr lang="zh-CN" altLang="en-US" sz="3200" i="1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59" name="标题 1"/>
          <p:cNvSpPr txBox="1">
            <a:spLocks/>
          </p:cNvSpPr>
          <p:nvPr/>
        </p:nvSpPr>
        <p:spPr>
          <a:xfrm>
            <a:off x="35496" y="595840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Ranking SVM = Pairwise Classification SVM</a:t>
            </a:r>
            <a:endParaRPr lang="zh-CN" altLang="en-US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7740352" y="479715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/>
              <a:t>  </a:t>
            </a:r>
            <a:r>
              <a:rPr lang="zh-CN" altLang="en-US" dirty="0" smtClean="0"/>
              <a:t>正例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812360" y="519958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-</a:t>
            </a:r>
            <a:r>
              <a:rPr lang="en-US" altLang="zh-CN" dirty="0" smtClean="0"/>
              <a:t>  </a:t>
            </a:r>
            <a:r>
              <a:rPr lang="zh-CN" altLang="en-US" dirty="0" smtClean="0"/>
              <a:t>负例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3608" y="1563738"/>
            <a:ext cx="130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机器学习排序实战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Bing</a:t>
            </a: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--  </a:t>
            </a:r>
            <a:r>
              <a:rPr lang="en-US" altLang="zh-CN" dirty="0" err="1" smtClean="0"/>
              <a:t>LambdaMART</a:t>
            </a:r>
            <a:endParaRPr lang="en-US" altLang="zh-CN" dirty="0" smtClean="0"/>
          </a:p>
          <a:p>
            <a:r>
              <a:rPr lang="en-US" altLang="zh-CN" dirty="0" err="1" smtClean="0"/>
              <a:t>Baidu</a:t>
            </a:r>
            <a:r>
              <a:rPr lang="en-US" altLang="zh-CN" dirty="0" smtClean="0"/>
              <a:t>  --  </a:t>
            </a:r>
            <a:r>
              <a:rPr lang="en-US" altLang="zh-CN" dirty="0" err="1" smtClean="0"/>
              <a:t>GBRank</a:t>
            </a:r>
            <a:endParaRPr lang="en-US" altLang="zh-CN" dirty="0" smtClean="0"/>
          </a:p>
          <a:p>
            <a:r>
              <a:rPr lang="en-US" altLang="zh-CN" dirty="0" smtClean="0"/>
              <a:t>Yahoo</a:t>
            </a:r>
          </a:p>
          <a:p>
            <a:r>
              <a:rPr lang="en-US" altLang="zh-CN" dirty="0" err="1" smtClean="0"/>
              <a:t>Sogou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小规模尝试</a:t>
            </a:r>
            <a:r>
              <a:rPr lang="en-US" altLang="zh-CN" dirty="0" smtClean="0"/>
              <a:t>: </a:t>
            </a:r>
            <a:r>
              <a:rPr lang="zh-CN" altLang="en-US" dirty="0" smtClean="0"/>
              <a:t>点击模型自动融合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大规模尝试</a:t>
            </a:r>
            <a:r>
              <a:rPr lang="en-US" altLang="zh-CN" dirty="0" smtClean="0"/>
              <a:t>: </a:t>
            </a:r>
            <a:r>
              <a:rPr lang="zh-CN" altLang="en-US" dirty="0" smtClean="0"/>
              <a:t>正在调研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5004048" y="1772816"/>
            <a:ext cx="432048" cy="936104"/>
          </a:xfrm>
          <a:prstGeom prst="rightBrace">
            <a:avLst/>
          </a:prstGeom>
          <a:ln>
            <a:solidFill>
              <a:srgbClr val="F977C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08104" y="196967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977C4"/>
                </a:solidFill>
              </a:rPr>
              <a:t>Pairwise, Tree, Boosting</a:t>
            </a:r>
            <a:endParaRPr lang="zh-CN" altLang="en-US" sz="2800" dirty="0">
              <a:solidFill>
                <a:srgbClr val="F97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Sogou</a:t>
            </a:r>
            <a:r>
              <a:rPr lang="zh-CN" alt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点击</a:t>
            </a:r>
            <a:r>
              <a: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模型自动</a:t>
            </a:r>
            <a:r>
              <a:rPr lang="zh-CN" alt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融合</a:t>
            </a:r>
            <a:endParaRPr lang="zh-CN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根据用户的点击行为排序</a:t>
            </a:r>
            <a:endParaRPr lang="en-US" altLang="zh-CN" dirty="0" smtClean="0"/>
          </a:p>
          <a:p>
            <a:r>
              <a:rPr lang="zh-CN" altLang="en-US" dirty="0" smtClean="0"/>
              <a:t>特征</a:t>
            </a:r>
            <a:endParaRPr lang="en-US" altLang="zh-CN" dirty="0"/>
          </a:p>
          <a:p>
            <a:pPr lvl="1"/>
            <a:r>
              <a:rPr lang="zh-CN" altLang="en-US" dirty="0" smtClean="0"/>
              <a:t>相关性分布的均值，相关性分布的方差，点击比例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转化为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分类问题 </a:t>
            </a:r>
            <a:r>
              <a:rPr lang="en-US" altLang="zh-CN" dirty="0" smtClean="0"/>
              <a:t>pairwise logistic regression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93071"/>
              </p:ext>
            </p:extLst>
          </p:nvPr>
        </p:nvGraphicFramePr>
        <p:xfrm>
          <a:off x="467544" y="4873600"/>
          <a:ext cx="8424937" cy="186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3081847"/>
                <a:gridCol w="2822810"/>
              </a:tblGrid>
              <a:tr h="884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方法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Pairwise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zh-CN" altLang="en-US" sz="2400" baseline="0" dirty="0" smtClean="0"/>
                        <a:t>分类准确率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对百度胜出率</a:t>
                      </a:r>
                      <a:endParaRPr lang="zh-CN" altLang="en-US" sz="2400" dirty="0"/>
                    </a:p>
                  </a:txBody>
                  <a:tcPr/>
                </a:tc>
              </a:tr>
              <a:tr h="491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人工融合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72%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51.13%</a:t>
                      </a:r>
                      <a:endParaRPr lang="zh-CN" altLang="en-US" sz="2400" dirty="0"/>
                    </a:p>
                  </a:txBody>
                  <a:tcPr/>
                </a:tc>
              </a:tr>
              <a:tr h="491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机器学习排序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88%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52.52%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4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机器学习总体排序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/>
              <a:t>匹配特征</a:t>
            </a:r>
            <a:r>
              <a:rPr lang="en-US" altLang="zh-CN" dirty="0"/>
              <a:t>: </a:t>
            </a:r>
            <a:r>
              <a:rPr lang="en-US" altLang="zh-CN" dirty="0" err="1"/>
              <a:t>TitleRank</a:t>
            </a:r>
            <a:r>
              <a:rPr lang="zh-CN" altLang="en-US" dirty="0"/>
              <a:t>， </a:t>
            </a:r>
            <a:r>
              <a:rPr lang="en-US" altLang="zh-CN" dirty="0" err="1"/>
              <a:t>AnchorRank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Brank, </a:t>
            </a:r>
            <a:r>
              <a:rPr lang="en-US" altLang="zh-CN" dirty="0" err="1" smtClean="0"/>
              <a:t>ContentRank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MatchRank</a:t>
            </a:r>
            <a:r>
              <a:rPr lang="en-US" altLang="zh-CN" dirty="0" smtClean="0"/>
              <a:t>, …</a:t>
            </a:r>
            <a:endParaRPr lang="en-US" altLang="zh-CN" dirty="0"/>
          </a:p>
          <a:p>
            <a:pPr lvl="1"/>
            <a:r>
              <a:rPr lang="zh-CN" altLang="en-US" dirty="0"/>
              <a:t>页面特征：</a:t>
            </a:r>
            <a:r>
              <a:rPr lang="en-US" altLang="zh-CN" dirty="0" err="1"/>
              <a:t>pagerank</a:t>
            </a:r>
            <a:r>
              <a:rPr lang="zh-CN" altLang="en-US" dirty="0"/>
              <a:t>，</a:t>
            </a:r>
            <a:r>
              <a:rPr lang="en-US" altLang="zh-CN" dirty="0" err="1"/>
              <a:t>sitelevel</a:t>
            </a:r>
            <a:r>
              <a:rPr lang="zh-CN" altLang="en-US" dirty="0"/>
              <a:t>，</a:t>
            </a:r>
            <a:r>
              <a:rPr lang="en-US" altLang="zh-CN" dirty="0" err="1"/>
              <a:t>isnews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userRank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TimeRank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bestanswer</a:t>
            </a:r>
            <a:r>
              <a:rPr lang="zh-CN" altLang="en-US" dirty="0" smtClean="0"/>
              <a:t>，页面</a:t>
            </a:r>
            <a:r>
              <a:rPr lang="en-US" altLang="zh-CN" dirty="0"/>
              <a:t>/</a:t>
            </a:r>
            <a:r>
              <a:rPr lang="zh-CN" altLang="en-US" dirty="0"/>
              <a:t>站点主题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Query</a:t>
            </a:r>
            <a:r>
              <a:rPr lang="zh-CN" altLang="en-US" dirty="0"/>
              <a:t>特征：</a:t>
            </a:r>
            <a:r>
              <a:rPr lang="en-US" altLang="zh-CN" dirty="0"/>
              <a:t>term weight</a:t>
            </a:r>
            <a:r>
              <a:rPr lang="zh-CN" altLang="en-US" dirty="0"/>
              <a:t>， 紧密度，</a:t>
            </a:r>
            <a:r>
              <a:rPr lang="en-US" altLang="zh-CN" dirty="0"/>
              <a:t>query </a:t>
            </a:r>
            <a:r>
              <a:rPr lang="zh-CN" altLang="en-US" dirty="0"/>
              <a:t>分类</a:t>
            </a:r>
            <a:r>
              <a:rPr lang="en-US" altLang="zh-CN" dirty="0"/>
              <a:t>…</a:t>
            </a:r>
          </a:p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Pairwise </a:t>
            </a:r>
            <a:r>
              <a:rPr lang="en-US" altLang="zh-CN" dirty="0" err="1" smtClean="0"/>
              <a:t>svm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Pairwise tree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Boosting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6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机器学习排序挑战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challenge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2051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机器学习排序挑战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模型的可解释性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Bad case 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模型的可控性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Stupid bad case</a:t>
            </a:r>
          </a:p>
          <a:p>
            <a:pPr lvl="1"/>
            <a:r>
              <a:rPr lang="en-US" altLang="zh-CN" dirty="0" smtClean="0"/>
              <a:t>Bad case 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r>
              <a:rPr lang="zh-CN" altLang="en-US" dirty="0" smtClean="0"/>
              <a:t>训练集的搜集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Model selection? Feature </a:t>
            </a:r>
            <a:r>
              <a:rPr lang="en-US" altLang="zh-CN" dirty="0" err="1" smtClean="0"/>
              <a:t>selectcion</a:t>
            </a:r>
            <a:r>
              <a:rPr lang="en-US" altLang="zh-CN" dirty="0" smtClean="0"/>
              <a:t>? Data Selection? 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3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What </a:t>
            </a:r>
          </a:p>
          <a:p>
            <a:pPr lvl="1"/>
            <a:r>
              <a:rPr lang="en-US" altLang="zh-CN" dirty="0" smtClean="0"/>
              <a:t>Search </a:t>
            </a:r>
            <a:r>
              <a:rPr lang="zh-CN" altLang="en-US" dirty="0" smtClean="0"/>
              <a:t>核心问题，其本质是相对次序</a:t>
            </a:r>
            <a:endParaRPr lang="en-US" altLang="zh-CN" dirty="0" smtClean="0"/>
          </a:p>
          <a:p>
            <a:r>
              <a:rPr lang="zh-CN" altLang="en-US" dirty="0" smtClean="0"/>
              <a:t>为什么用机器来排序 </a:t>
            </a:r>
            <a:r>
              <a:rPr lang="en-US" altLang="zh-CN" dirty="0" smtClean="0"/>
              <a:t>why</a:t>
            </a:r>
          </a:p>
          <a:p>
            <a:pPr lvl="1"/>
            <a:r>
              <a:rPr lang="zh-CN" altLang="en-US" dirty="0" smtClean="0"/>
              <a:t>全局、统计最优、可扩展、可重现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机器如何排序  </a:t>
            </a:r>
            <a:r>
              <a:rPr lang="en-US" altLang="zh-CN" dirty="0" smtClean="0"/>
              <a:t>How</a:t>
            </a:r>
          </a:p>
          <a:p>
            <a:pPr lvl="1"/>
            <a:r>
              <a:rPr lang="zh-CN" altLang="en-US" dirty="0" smtClean="0"/>
              <a:t>机器学习排序是机器学习中的新问题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Pairwise/</a:t>
            </a:r>
            <a:r>
              <a:rPr lang="en-US" altLang="zh-CN" dirty="0" err="1" smtClean="0"/>
              <a:t>Listwise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方法抓住排序本质</a:t>
            </a:r>
            <a:endParaRPr lang="en-US" altLang="zh-CN" dirty="0" smtClean="0"/>
          </a:p>
          <a:p>
            <a:r>
              <a:rPr lang="zh-CN" altLang="en-US" dirty="0" smtClean="0"/>
              <a:t>机器学习排序的挑战 </a:t>
            </a:r>
            <a:r>
              <a:rPr lang="en-US" altLang="zh-CN" dirty="0" smtClean="0"/>
              <a:t>Challenge</a:t>
            </a:r>
          </a:p>
          <a:p>
            <a:pPr lvl="1"/>
            <a:r>
              <a:rPr lang="zh-CN" altLang="en-US" dirty="0" smtClean="0"/>
              <a:t>可理解、可控、可管、数据</a:t>
            </a: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4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hlinkClick r:id="rId3"/>
              </a:rPr>
              <a:t>Weka</a:t>
            </a:r>
            <a:r>
              <a:rPr lang="en-US" altLang="zh-CN" dirty="0">
                <a:hlinkClick r:id="rId3"/>
              </a:rPr>
              <a:t> 3 - Data Mining with Open Source Machine Learning Software </a:t>
            </a:r>
            <a:endParaRPr lang="en-US" altLang="zh-CN" dirty="0" smtClean="0"/>
          </a:p>
          <a:p>
            <a:r>
              <a:rPr lang="en-US" altLang="zh-CN" b="1" dirty="0">
                <a:hlinkClick r:id="rId4"/>
              </a:rPr>
              <a:t>SVM</a:t>
            </a:r>
            <a:r>
              <a:rPr lang="en-US" altLang="zh-CN" dirty="0">
                <a:hlinkClick r:id="rId4"/>
              </a:rPr>
              <a:t>-</a:t>
            </a:r>
            <a:r>
              <a:rPr lang="en-US" altLang="zh-CN" b="1" dirty="0">
                <a:hlinkClick r:id="rId4"/>
              </a:rPr>
              <a:t>Light</a:t>
            </a:r>
            <a:r>
              <a:rPr lang="en-US" altLang="zh-CN" dirty="0">
                <a:hlinkClick r:id="rId4"/>
              </a:rPr>
              <a:t> Support Vector Machine</a:t>
            </a:r>
            <a:endParaRPr lang="en-US" altLang="zh-CN" dirty="0"/>
          </a:p>
          <a:p>
            <a:r>
              <a:rPr lang="en-US" altLang="zh-CN" b="1" dirty="0">
                <a:hlinkClick r:id="rId5"/>
              </a:rPr>
              <a:t>LIBSVM</a:t>
            </a:r>
            <a:r>
              <a:rPr lang="en-US" altLang="zh-CN" dirty="0">
                <a:hlinkClick r:id="rId5"/>
              </a:rPr>
              <a:t> -- A Library for Support Vector Machines</a:t>
            </a:r>
            <a:endParaRPr lang="en-US" altLang="zh-CN" dirty="0"/>
          </a:p>
          <a:p>
            <a:r>
              <a:rPr lang="en-US" altLang="zh-CN" b="1" dirty="0">
                <a:hlinkClick r:id="rId6"/>
              </a:rPr>
              <a:t>LETOR</a:t>
            </a:r>
            <a:r>
              <a:rPr lang="en-US" altLang="zh-CN" dirty="0">
                <a:hlinkClick r:id="rId6"/>
              </a:rPr>
              <a:t>: A Benchmark Collection for Research on Learning to Rank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2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搜索与排序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214422"/>
            <a:ext cx="3286148" cy="248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组合 41"/>
          <p:cNvGrpSpPr/>
          <p:nvPr/>
        </p:nvGrpSpPr>
        <p:grpSpPr>
          <a:xfrm>
            <a:off x="1285852" y="4071942"/>
            <a:ext cx="6643734" cy="2428868"/>
            <a:chOff x="714348" y="3786190"/>
            <a:chExt cx="7643866" cy="3071810"/>
          </a:xfrm>
        </p:grpSpPr>
        <p:sp>
          <p:nvSpPr>
            <p:cNvPr id="13" name="椭圆 12"/>
            <p:cNvSpPr/>
            <p:nvPr/>
          </p:nvSpPr>
          <p:spPr>
            <a:xfrm>
              <a:off x="714348" y="3786190"/>
              <a:ext cx="1714512" cy="16430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查询</a:t>
              </a:r>
              <a:endParaRPr lang="en-US" altLang="zh-CN" sz="2800" dirty="0" smtClean="0"/>
            </a:p>
            <a:p>
              <a:pPr algn="ctr"/>
              <a:r>
                <a:rPr lang="zh-CN" altLang="en-US" sz="2800" dirty="0" smtClean="0"/>
                <a:t>理解</a:t>
              </a:r>
              <a:endParaRPr lang="zh-CN" altLang="en-US" sz="28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6643702" y="3786190"/>
              <a:ext cx="1714512" cy="16430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文档</a:t>
              </a:r>
              <a:r>
                <a:rPr lang="en-US" altLang="zh-CN" sz="2800" dirty="0" smtClean="0"/>
                <a:t> </a:t>
              </a:r>
            </a:p>
            <a:p>
              <a:pPr algn="ctr"/>
              <a:r>
                <a:rPr lang="zh-CN" altLang="en-US" sz="2800" dirty="0" smtClean="0"/>
                <a:t>理解</a:t>
              </a:r>
              <a:endParaRPr lang="zh-CN" altLang="en-US" sz="2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18162" y="4071942"/>
              <a:ext cx="2225408" cy="10715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查询</a:t>
              </a:r>
              <a:r>
                <a:rPr lang="en-US" altLang="zh-CN" sz="2800" dirty="0" smtClean="0"/>
                <a:t>&amp;</a:t>
              </a:r>
              <a:r>
                <a:rPr lang="zh-CN" altLang="en-US" sz="2800" dirty="0" smtClean="0"/>
                <a:t>文档 匹配</a:t>
              </a:r>
              <a:endParaRPr lang="zh-CN" altLang="en-US" sz="2800" dirty="0"/>
            </a:p>
          </p:txBody>
        </p:sp>
        <p:cxnSp>
          <p:nvCxnSpPr>
            <p:cNvPr id="19" name="直接箭头连接符 18"/>
            <p:cNvCxnSpPr>
              <a:stCxn id="14" idx="2"/>
              <a:endCxn id="15" idx="3"/>
            </p:cNvCxnSpPr>
            <p:nvPr/>
          </p:nvCxnSpPr>
          <p:spPr>
            <a:xfrm flipH="1">
              <a:off x="5643570" y="4607727"/>
              <a:ext cx="10001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6"/>
              <a:endCxn id="15" idx="1"/>
            </p:cNvCxnSpPr>
            <p:nvPr/>
          </p:nvCxnSpPr>
          <p:spPr>
            <a:xfrm>
              <a:off x="2428860" y="4607727"/>
              <a:ext cx="9893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4251323" y="546418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3631972" y="5786430"/>
              <a:ext cx="1857388" cy="107157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排序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10800000">
              <a:off x="1571604" y="5500704"/>
              <a:ext cx="2143140" cy="857255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5643570" y="5500703"/>
              <a:ext cx="1785950" cy="857255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" y="1412776"/>
            <a:ext cx="516376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 to rank for information retrieval and natural language processing. Hang Li.</a:t>
            </a:r>
          </a:p>
          <a:p>
            <a:r>
              <a:rPr lang="en-US" altLang="zh-CN" dirty="0" err="1" smtClean="0">
                <a:hlinkClick r:id="rId2" action="ppaction://hlinksldjump"/>
              </a:rPr>
              <a:t>Pointwise</a:t>
            </a:r>
            <a:r>
              <a:rPr lang="en-US" altLang="zh-CN" dirty="0" smtClean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方法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Pairwise</a:t>
            </a:r>
            <a:r>
              <a:rPr lang="zh-CN" altLang="en-US" dirty="0" smtClean="0">
                <a:hlinkClick r:id="rId3" action="ppaction://hlinksldjump"/>
              </a:rPr>
              <a:t>方法</a:t>
            </a:r>
            <a:endParaRPr lang="en-US" altLang="zh-CN" dirty="0" smtClean="0"/>
          </a:p>
          <a:p>
            <a:r>
              <a:rPr lang="en-US" altLang="zh-CN" dirty="0" err="1" smtClean="0">
                <a:hlinkClick r:id="rId4" action="ppaction://hlinksldjump"/>
              </a:rPr>
              <a:t>Listwise</a:t>
            </a:r>
            <a:r>
              <a:rPr lang="zh-CN" altLang="en-US" dirty="0" smtClean="0">
                <a:hlinkClick r:id="rId4" action="ppaction://hlinksldjump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521" y="1442962"/>
            <a:ext cx="4104456" cy="3530370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搜索</a:t>
            </a:r>
            <a:endParaRPr lang="en-US" altLang="zh-CN" sz="3600" dirty="0" smtClean="0"/>
          </a:p>
          <a:p>
            <a:r>
              <a:rPr lang="zh-CN" altLang="en-US" sz="3600" dirty="0" smtClean="0"/>
              <a:t>推荐</a:t>
            </a:r>
            <a:endParaRPr lang="en-US" altLang="zh-CN" sz="3600" dirty="0" smtClean="0"/>
          </a:p>
          <a:p>
            <a:r>
              <a:rPr lang="zh-CN" altLang="en-US" sz="3600" dirty="0" smtClean="0"/>
              <a:t>机器翻译</a:t>
            </a:r>
            <a:endParaRPr lang="en-US" altLang="zh-CN" sz="3600" dirty="0" smtClean="0"/>
          </a:p>
          <a:p>
            <a:r>
              <a:rPr lang="zh-CN" altLang="en-US" sz="3600" dirty="0" smtClean="0"/>
              <a:t>关键词提取</a:t>
            </a:r>
            <a:endParaRPr lang="en-US" altLang="zh-CN" sz="3600" dirty="0" smtClean="0"/>
          </a:p>
          <a:p>
            <a:r>
              <a:rPr lang="en-US" altLang="zh-CN" sz="3600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0798"/>
            <a:ext cx="2859652" cy="353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211927" y="5501885"/>
            <a:ext cx="7608545" cy="591411"/>
            <a:chOff x="995903" y="5357869"/>
            <a:chExt cx="7608545" cy="591411"/>
          </a:xfrm>
        </p:grpSpPr>
        <p:sp>
          <p:nvSpPr>
            <p:cNvPr id="4" name="右箭头 3"/>
            <p:cNvSpPr/>
            <p:nvPr/>
          </p:nvSpPr>
          <p:spPr>
            <a:xfrm>
              <a:off x="3995936" y="5510801"/>
              <a:ext cx="128588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    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5903" y="5364505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答案不唯一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8144" y="5357869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</a:rPr>
                <a:t>排序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为什么用机器排序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20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网页搜索排序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现有解决方案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85720" y="5630468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</a:t>
            </a:r>
            <a:r>
              <a:rPr lang="en-US" altLang="zh-CN" sz="2400" dirty="0" smtClean="0"/>
              <a:t>ffline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85720" y="4416022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Local Query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85720" y="2995812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Web Cache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85720" y="1844254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Search</a:t>
            </a:r>
          </a:p>
          <a:p>
            <a:pPr algn="ctr"/>
            <a:r>
              <a:rPr lang="en-US" altLang="zh-CN" sz="2400" dirty="0"/>
              <a:t>Hub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488" y="5740307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抓取、索引、页面分析</a:t>
            </a: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57488" y="4273146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</a:t>
            </a:r>
            <a:r>
              <a:rPr lang="zh-CN" altLang="en-US" sz="2400" dirty="0" smtClean="0"/>
              <a:t>交、基础</a:t>
            </a:r>
            <a:r>
              <a:rPr lang="en-US" altLang="zh-CN" sz="2400" dirty="0" smtClean="0"/>
              <a:t>rank</a:t>
            </a:r>
            <a:r>
              <a:rPr lang="zh-CN" altLang="en-US" sz="2400" dirty="0" smtClean="0"/>
              <a:t>计算，</a:t>
            </a:r>
            <a:r>
              <a:rPr lang="en-US" altLang="zh-CN" sz="2400" dirty="0" smtClean="0"/>
              <a:t>rank</a:t>
            </a:r>
            <a:r>
              <a:rPr lang="zh-CN" altLang="en-US" sz="2400" dirty="0" smtClean="0"/>
              <a:t>融合</a:t>
            </a: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5130402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Rank = a*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TitleRank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+ b*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ContentRank+c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agerank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+…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488" y="2852936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重排序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规则调权，点击反馈</a:t>
            </a:r>
            <a:r>
              <a:rPr lang="en-US" altLang="zh-CN" sz="2400" dirty="0" smtClean="0"/>
              <a:t>…)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4876" y="3244646"/>
            <a:ext cx="2000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If(…) </a:t>
            </a:r>
          </a:p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{rank+=a }</a:t>
            </a:r>
          </a:p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else</a:t>
            </a:r>
          </a:p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{rank+=c}…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6050" y="1772816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VR</a:t>
            </a:r>
            <a:r>
              <a:rPr lang="zh-CN" altLang="en-US" sz="2400" dirty="0" smtClean="0"/>
              <a:t>整合，元搜索，</a:t>
            </a: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215206" y="4416022"/>
            <a:ext cx="1714512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人工线性融合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15206" y="2995812"/>
            <a:ext cx="1714512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人工决策树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821505" y="538043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2"/>
          </p:cNvCxnSpPr>
          <p:nvPr/>
        </p:nvCxnSpPr>
        <p:spPr>
          <a:xfrm rot="5400000" flipH="1" flipV="1">
            <a:off x="750067" y="403166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7" idx="2"/>
          </p:cNvCxnSpPr>
          <p:nvPr/>
        </p:nvCxnSpPr>
        <p:spPr>
          <a:xfrm flipV="1">
            <a:off x="1071538" y="2558634"/>
            <a:ext cx="0" cy="437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14040" y="6191668"/>
            <a:ext cx="319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简单、直观、可控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58143" y="5517232"/>
            <a:ext cx="879011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0543" y="4302216"/>
            <a:ext cx="879011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51520" y="2780928"/>
            <a:ext cx="879011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人工决策的问题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：改进优化</a:t>
            </a:r>
            <a:endParaRPr lang="en-US" altLang="zh-CN" dirty="0" smtClean="0"/>
          </a:p>
          <a:p>
            <a:r>
              <a:rPr lang="zh-CN" altLang="en-US" dirty="0" smtClean="0"/>
              <a:t>调整某个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的计算方法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被多处引用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改动会带来什么影响</a:t>
            </a:r>
            <a:endParaRPr lang="en-US" altLang="zh-CN" dirty="0" smtClean="0"/>
          </a:p>
          <a:p>
            <a:pPr lvl="1">
              <a:buSzPct val="60000"/>
              <a:buFont typeface="Wingdings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Try  &amp; Re-try</a:t>
            </a:r>
          </a:p>
          <a:p>
            <a:r>
              <a:rPr lang="zh-CN" altLang="en-US" dirty="0" smtClean="0"/>
              <a:t>增加新</a:t>
            </a:r>
            <a:r>
              <a:rPr lang="en-US" altLang="zh-CN" dirty="0" smtClean="0"/>
              <a:t>feature</a:t>
            </a:r>
          </a:p>
          <a:p>
            <a:pPr lvl="1"/>
            <a:r>
              <a:rPr lang="zh-CN" altLang="en-US" dirty="0" smtClean="0"/>
              <a:t>如何融合？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如何插入现有规则？</a:t>
            </a:r>
            <a:endParaRPr lang="en-US" altLang="zh-CN" dirty="0" smtClean="0"/>
          </a:p>
          <a:p>
            <a:pPr lvl="1">
              <a:buSzPct val="60000"/>
              <a:buFont typeface="Wingdings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Give Up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37" y="3140968"/>
            <a:ext cx="536824" cy="5368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653136"/>
            <a:ext cx="536824" cy="536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2046</Words>
  <Application>Microsoft Office PowerPoint</Application>
  <PresentationFormat>全屏显示(4:3)</PresentationFormat>
  <Paragraphs>781</Paragraphs>
  <Slides>51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华文楷体</vt:lpstr>
      <vt:lpstr>宋体</vt:lpstr>
      <vt:lpstr>Arial</vt:lpstr>
      <vt:lpstr>Calibri</vt:lpstr>
      <vt:lpstr>Cambria Math</vt:lpstr>
      <vt:lpstr>Kokila</vt:lpstr>
      <vt:lpstr>Wingdings</vt:lpstr>
      <vt:lpstr>自定义设计方案</vt:lpstr>
      <vt:lpstr>1_自定义设计方案</vt:lpstr>
      <vt:lpstr>Office 主题</vt:lpstr>
      <vt:lpstr>公式</vt:lpstr>
      <vt:lpstr>浅谈机器学习排序 Learning to Rank</vt:lpstr>
      <vt:lpstr>大纲</vt:lpstr>
      <vt:lpstr>排序</vt:lpstr>
      <vt:lpstr>排序</vt:lpstr>
      <vt:lpstr>搜索与排序</vt:lpstr>
      <vt:lpstr>排序的应用</vt:lpstr>
      <vt:lpstr>为什么用机器排序</vt:lpstr>
      <vt:lpstr>网页搜索排序</vt:lpstr>
      <vt:lpstr>人工决策的问题</vt:lpstr>
      <vt:lpstr>PowerPoint 演示文稿</vt:lpstr>
      <vt:lpstr>机器学习排序</vt:lpstr>
      <vt:lpstr>机器学习排序框架</vt:lpstr>
      <vt:lpstr>训练与测试</vt:lpstr>
      <vt:lpstr>机器学习排序</vt:lpstr>
      <vt:lpstr>PowerPoint 演示文稿</vt:lpstr>
      <vt:lpstr>老问题？新问题？</vt:lpstr>
      <vt:lpstr>老问题？</vt:lpstr>
      <vt:lpstr>分类  VS 排序</vt:lpstr>
      <vt:lpstr>回归 VS 排序</vt:lpstr>
      <vt:lpstr>PowerPoint 演示文稿</vt:lpstr>
      <vt:lpstr>等级分类 VS 排序</vt:lpstr>
      <vt:lpstr>PowerPoint 演示文稿</vt:lpstr>
      <vt:lpstr>剖析排序</vt:lpstr>
      <vt:lpstr>机器学习排序方法</vt:lpstr>
      <vt:lpstr>机器学习排序方法分类</vt:lpstr>
      <vt:lpstr>概览</vt:lpstr>
      <vt:lpstr>Pointwise 方法</vt:lpstr>
      <vt:lpstr>PowerPoint 演示文稿</vt:lpstr>
      <vt:lpstr>Pointwise方法参考文献</vt:lpstr>
      <vt:lpstr>Pairwise 方法</vt:lpstr>
      <vt:lpstr>Pairwise训练与测试</vt:lpstr>
      <vt:lpstr>PowerPoint 演示文稿</vt:lpstr>
      <vt:lpstr>Pairwise方法参考文献</vt:lpstr>
      <vt:lpstr>Listwise 方法</vt:lpstr>
      <vt:lpstr>Listwise训练与测试</vt:lpstr>
      <vt:lpstr>PowerPoint 演示文稿</vt:lpstr>
      <vt:lpstr>Listwise方法参考文献</vt:lpstr>
      <vt:lpstr>机器学习排序方法对比</vt:lpstr>
      <vt:lpstr>Ranking SVM</vt:lpstr>
      <vt:lpstr>SVM解排序问题</vt:lpstr>
      <vt:lpstr>Ranking SVM</vt:lpstr>
      <vt:lpstr>Pairwise 分类</vt:lpstr>
      <vt:lpstr>机器学习排序实战</vt:lpstr>
      <vt:lpstr>Sogou点击模型自动融合</vt:lpstr>
      <vt:lpstr>机器学习总体排序</vt:lpstr>
      <vt:lpstr>机器学习排序挑战</vt:lpstr>
      <vt:lpstr>机器学习排序挑战</vt:lpstr>
      <vt:lpstr>总结</vt:lpstr>
      <vt:lpstr>常用链接</vt:lpstr>
      <vt:lpstr>参考文献</vt:lpstr>
      <vt:lpstr>Thanks！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机器学习排序 Learning to Rank</dc:title>
  <dc:creator>XuJingfang</dc:creator>
  <cp:lastModifiedBy>格鲁</cp:lastModifiedBy>
  <cp:revision>171</cp:revision>
  <dcterms:created xsi:type="dcterms:W3CDTF">2012-05-31T06:39:43Z</dcterms:created>
  <dcterms:modified xsi:type="dcterms:W3CDTF">2017-03-02T08:28:15Z</dcterms:modified>
</cp:coreProperties>
</file>