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57" r:id="rId4"/>
    <p:sldId id="267" r:id="rId5"/>
    <p:sldId id="272" r:id="rId6"/>
    <p:sldId id="275" r:id="rId7"/>
    <p:sldId id="276" r:id="rId8"/>
    <p:sldId id="277" r:id="rId9"/>
    <p:sldId id="278" r:id="rId10"/>
    <p:sldId id="273" r:id="rId11"/>
    <p:sldId id="271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30T19:08:05.03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30T19:08:05.032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30T19:08:05.032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30T19:08:05.032" idx="4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30T19:08:05.032" idx="5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30T19:08:05.032" idx="6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5/30/2017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5/30/2017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062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152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756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269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241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045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4D27-0C9A-44A0-B889-280BD110E87D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50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8558" y="6289679"/>
            <a:ext cx="1521430" cy="335408"/>
          </a:xfrm>
        </p:spPr>
        <p:txBody>
          <a:bodyPr/>
          <a:lstStyle>
            <a:lvl1pPr>
              <a:defRPr sz="1200"/>
            </a:lvl1pPr>
          </a:lstStyle>
          <a:p>
            <a:fld id="{3483D547-ECF2-4A5C-9AE0-CEB528A3A8C9}" type="datetime1">
              <a:rPr lang="zh-CN" altLang="en-US" smtClean="0"/>
              <a:t>2017/5/30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0" y="6289679"/>
            <a:ext cx="6282905" cy="33540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32853" y="6289679"/>
            <a:ext cx="1051340" cy="335408"/>
          </a:xfrm>
        </p:spPr>
        <p:txBody>
          <a:bodyPr/>
          <a:lstStyle/>
          <a:p>
            <a:fld id="{E31375A4-56A4-47D6-9801-1991572033F7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25DA-F592-4F2D-87B8-903BF490E861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B5F6-969A-45F4-BF1F-49BF04DEFDC6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F312-FA0D-450F-AD36-D3EE2C169D50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A1B3-4867-4E06-B413-65D1434E4C52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2D1-9440-47E8-A526-5FB1B832F9ED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9B0-FDD3-439F-9673-2DDDD9BE968C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94841A6E-7EF2-4471-AA62-2A0D6FFC413C}" type="datetime1">
              <a:rPr lang="zh-CN" altLang="en-US" smtClean="0"/>
              <a:t>2017/5/30</a:t>
            </a:fld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LambdaMART</a:t>
            </a:r>
            <a:r>
              <a:rPr lang="zh-CN" altLang="en-US" dirty="0" smtClean="0"/>
              <a:t>简介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RankNet</a:t>
            </a:r>
            <a:r>
              <a:rPr lang="en-US" altLang="zh-CN" dirty="0" smtClean="0"/>
              <a:t> </a:t>
            </a:r>
            <a:r>
              <a:rPr lang="zh-CN" altLang="en-US" dirty="0"/>
              <a:t>、</a:t>
            </a:r>
            <a:r>
              <a:rPr lang="en-US" altLang="zh-CN" dirty="0" err="1" smtClean="0"/>
              <a:t>LambdaRank</a:t>
            </a:r>
            <a:r>
              <a:rPr lang="zh-CN" altLang="en-US" dirty="0"/>
              <a:t>、</a:t>
            </a:r>
            <a:r>
              <a:rPr lang="en-US" altLang="zh-CN" dirty="0" err="1" smtClean="0"/>
              <a:t>LambdaMART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1142385"/>
          </a:xfrm>
        </p:spPr>
        <p:txBody>
          <a:bodyPr/>
          <a:lstStyle/>
          <a:p>
            <a:pPr algn="ctr"/>
            <a:r>
              <a:rPr lang="en-US" altLang="zh-CN" dirty="0" err="1" smtClean="0"/>
              <a:t>LambdaRank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43127" y="1639605"/>
            <a:ext cx="19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Lambda</a:t>
            </a:r>
            <a:r>
              <a:rPr lang="zh-CN" altLang="en-US" b="1" dirty="0" smtClean="0">
                <a:solidFill>
                  <a:srgbClr val="C00000"/>
                </a:solidFill>
              </a:rPr>
              <a:t>梯度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01624" y="1846637"/>
            <a:ext cx="42641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RankNet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的梯度下降表现在整体结果中就是逆序对减少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RankNet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的梯度下降表现在单个文档中就是黑色箭头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NDCG</a:t>
            </a:r>
            <a:r>
              <a:rPr lang="zh-CN" altLang="en-US" dirty="0" smtClean="0"/>
              <a:t>等评价指标关注的是</a:t>
            </a:r>
            <a:r>
              <a:rPr lang="en-US" altLang="zh-CN" dirty="0" smtClean="0"/>
              <a:t>top</a:t>
            </a:r>
            <a:r>
              <a:rPr lang="zh-CN" altLang="en-US" dirty="0" smtClean="0"/>
              <a:t>的排序问题，理想情况下，变化趋势应该如红色箭头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01624" y="5260827"/>
            <a:ext cx="4272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LambdaRank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尝试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直接定义这种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趋势。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27" y="2500461"/>
            <a:ext cx="2256713" cy="3373377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BD2A-210F-4E50-9587-268910BD6E79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1142385"/>
          </a:xfrm>
        </p:spPr>
        <p:txBody>
          <a:bodyPr/>
          <a:lstStyle/>
          <a:p>
            <a:pPr algn="ctr"/>
            <a:r>
              <a:rPr lang="en-US" altLang="zh-CN" dirty="0" err="1" smtClean="0"/>
              <a:t>LambdaRank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43127" y="1639605"/>
            <a:ext cx="940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LambdaRank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 err="1"/>
              <a:t>RankNet</a:t>
            </a:r>
            <a:r>
              <a:rPr lang="en-US" altLang="zh-CN" dirty="0"/>
              <a:t> </a:t>
            </a:r>
            <a:r>
              <a:rPr lang="zh-CN" altLang="en-US" dirty="0"/>
              <a:t>梯度基础上，考虑评价</a:t>
            </a:r>
            <a:r>
              <a:rPr lang="zh-CN" altLang="en-US" dirty="0" smtClean="0"/>
              <a:t>指标</a:t>
            </a:r>
            <a:r>
              <a:rPr lang="en-US" altLang="zh-CN" i="1" dirty="0" smtClean="0"/>
              <a:t> </a:t>
            </a:r>
            <a:r>
              <a:rPr lang="zh-CN" altLang="en-US" dirty="0"/>
              <a:t>的</a:t>
            </a:r>
            <a:r>
              <a:rPr lang="zh-CN" altLang="en-US" dirty="0" smtClean="0"/>
              <a:t>变化，直接定义损失函数</a:t>
            </a:r>
            <a:r>
              <a:rPr lang="en-US" altLang="zh-CN" i="1" dirty="0"/>
              <a:t>C </a:t>
            </a:r>
            <a:r>
              <a:rPr lang="zh-CN" altLang="en-US" dirty="0"/>
              <a:t>的梯度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9" y="2058482"/>
            <a:ext cx="5143500" cy="8953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43125" y="3098090"/>
            <a:ext cx="940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对于一个具体的文档</a:t>
            </a:r>
            <a:r>
              <a:rPr lang="en-US" altLang="zh-CN" b="1" i="1" dirty="0" smtClean="0"/>
              <a:t>d</a:t>
            </a:r>
            <a:r>
              <a:rPr lang="en-US" altLang="zh-CN" b="1" i="1" baseline="30000" dirty="0" smtClean="0"/>
              <a:t>i</a:t>
            </a:r>
            <a:r>
              <a:rPr lang="zh-CN" altLang="en-US" b="1" dirty="0" smtClean="0"/>
              <a:t>，其</a:t>
            </a:r>
            <a:r>
              <a:rPr lang="en-US" altLang="zh-CN" b="1" dirty="0" smtClean="0"/>
              <a:t>lambda</a:t>
            </a:r>
            <a:r>
              <a:rPr lang="zh-CN" altLang="en-US" b="1" dirty="0" smtClean="0"/>
              <a:t>梯度为：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931" y="3545119"/>
            <a:ext cx="3111827" cy="9790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87849" y="4510920"/>
            <a:ext cx="898428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PingFangHK-Semibold-Identity-H"/>
              </a:rPr>
              <a:t>每篇</a:t>
            </a:r>
            <a:r>
              <a:rPr lang="zh-CN" altLang="en-US" dirty="0">
                <a:latin typeface="PingFangHK-Semibold-Identity-H"/>
              </a:rPr>
              <a:t>⽂档的移动趋势取决于其他相关度</a:t>
            </a:r>
            <a:r>
              <a:rPr lang="en-US" altLang="zh-CN" sz="2800" dirty="0" smtClean="0">
                <a:solidFill>
                  <a:srgbClr val="C00000"/>
                </a:solidFill>
                <a:latin typeface="Optima-Bold"/>
              </a:rPr>
              <a:t>label</a:t>
            </a:r>
            <a:r>
              <a:rPr lang="zh-CN" altLang="en-US" dirty="0" smtClean="0">
                <a:solidFill>
                  <a:srgbClr val="C00000"/>
                </a:solidFill>
                <a:latin typeface="PingFangHK-Semibold-Identity-H"/>
              </a:rPr>
              <a:t>不同</a:t>
            </a:r>
            <a:r>
              <a:rPr lang="zh-CN" altLang="en-US" dirty="0">
                <a:latin typeface="PingFangHK-Semibold-Identity-H"/>
              </a:rPr>
              <a:t>的⽂档</a:t>
            </a:r>
            <a:r>
              <a:rPr lang="zh-CN" altLang="en-US" dirty="0" smtClean="0">
                <a:latin typeface="PingFangHK-Semibold-Identity-H"/>
              </a:rPr>
              <a:t>。</a:t>
            </a:r>
            <a:endParaRPr lang="en-US" altLang="zh-CN" dirty="0" smtClean="0">
              <a:latin typeface="PingFangHK-Semibold-Identity-H"/>
            </a:endParaRPr>
          </a:p>
          <a:p>
            <a:r>
              <a:rPr lang="zh-CN" altLang="en-US" dirty="0" smtClean="0">
                <a:latin typeface="PingFangHK-Semibold-Identity-H"/>
              </a:rPr>
              <a:t>反向推导出其损失函数</a:t>
            </a:r>
            <a:r>
              <a:rPr lang="en-US" altLang="zh-CN" dirty="0" smtClean="0">
                <a:latin typeface="PingFangHK-Semibold-Identity-H"/>
              </a:rPr>
              <a:t>: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249" y="5096201"/>
            <a:ext cx="4219575" cy="942975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9EBF-4493-49A1-8ADE-66C8E83559DC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3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1142385"/>
          </a:xfrm>
        </p:spPr>
        <p:txBody>
          <a:bodyPr/>
          <a:lstStyle/>
          <a:p>
            <a:pPr algn="ctr"/>
            <a:r>
              <a:rPr lang="en-US" altLang="zh-CN" dirty="0" err="1" smtClean="0"/>
              <a:t>LambdaMART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43127" y="1639605"/>
            <a:ext cx="940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MART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57554" y="2153592"/>
            <a:ext cx="84768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MART</a:t>
            </a:r>
            <a:r>
              <a:rPr lang="zh-CN" altLang="en-US" dirty="0"/>
              <a:t>，即多重增量回归树（</a:t>
            </a:r>
            <a:r>
              <a:rPr lang="en-US" altLang="zh-CN" dirty="0"/>
              <a:t>Multiple Additive Regression Tree</a:t>
            </a:r>
            <a:r>
              <a:rPr lang="zh-CN" altLang="en-US" dirty="0"/>
              <a:t>）有许多名字：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MART - </a:t>
            </a:r>
            <a:r>
              <a:rPr lang="zh-CN" altLang="en-US" dirty="0"/>
              <a:t>多重增量回归树（</a:t>
            </a:r>
            <a:r>
              <a:rPr lang="en-US" altLang="zh-CN" dirty="0"/>
              <a:t>Multiple Additive Regression Tree</a:t>
            </a:r>
            <a:r>
              <a:rPr lang="zh-CN" altLang="en-US" dirty="0"/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GBDT - </a:t>
            </a:r>
            <a:r>
              <a:rPr lang="zh-CN" altLang="en-US" dirty="0"/>
              <a:t>梯度渐进决策树（</a:t>
            </a:r>
            <a:r>
              <a:rPr lang="en-US" altLang="zh-CN" dirty="0"/>
              <a:t>Gradient Boosting Decision Tree</a:t>
            </a:r>
            <a:r>
              <a:rPr lang="zh-CN" altLang="en-US" dirty="0"/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GBRT - </a:t>
            </a:r>
            <a:r>
              <a:rPr lang="zh-CN" altLang="en-US" dirty="0"/>
              <a:t>梯度渐进回归树（</a:t>
            </a:r>
            <a:r>
              <a:rPr lang="en-US" altLang="zh-CN" dirty="0"/>
              <a:t>Gradient Boosting Regression Tree</a:t>
            </a:r>
            <a:r>
              <a:rPr lang="zh-CN" altLang="en-US" dirty="0"/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TreeNet</a:t>
            </a:r>
            <a:r>
              <a:rPr lang="en-US" altLang="zh-CN" dirty="0"/>
              <a:t> - </a:t>
            </a:r>
            <a:r>
              <a:rPr lang="zh-CN" altLang="en-US" dirty="0"/>
              <a:t>决策树网络（</a:t>
            </a:r>
            <a:r>
              <a:rPr lang="en-US" altLang="zh-CN" dirty="0"/>
              <a:t>Tree Net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MART </a:t>
            </a:r>
            <a:r>
              <a:rPr lang="zh-CN" altLang="en-US" dirty="0"/>
              <a:t>的一些特征：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zh-CN" altLang="en-US" b="1" dirty="0">
                <a:solidFill>
                  <a:srgbClr val="C00000"/>
                </a:solidFill>
              </a:rPr>
              <a:t>决策树</a:t>
            </a:r>
            <a:r>
              <a:rPr lang="zh-CN" altLang="en-US" dirty="0"/>
              <a:t>来预测结果；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用到的决策树有</a:t>
            </a:r>
            <a:r>
              <a:rPr lang="zh-CN" altLang="en-US" b="1" dirty="0">
                <a:solidFill>
                  <a:srgbClr val="C00000"/>
                </a:solidFill>
              </a:rPr>
              <a:t>很多个</a:t>
            </a:r>
            <a:r>
              <a:rPr lang="zh-CN" altLang="en-US" dirty="0"/>
              <a:t>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每个树都比之前的树</a:t>
            </a:r>
            <a:r>
              <a:rPr lang="zh-CN" altLang="en-US" b="1" dirty="0">
                <a:solidFill>
                  <a:srgbClr val="C00000"/>
                </a:solidFill>
              </a:rPr>
              <a:t>改进</a:t>
            </a:r>
            <a:r>
              <a:rPr lang="zh-CN" altLang="en-US" dirty="0"/>
              <a:t>一点点，逐渐回归、拟合到真实结果。</a:t>
            </a:r>
          </a:p>
          <a:p>
            <a:r>
              <a:rPr lang="en-US" altLang="zh-CN" dirty="0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</a:t>
            </a:r>
            <a:r>
              <a:rPr lang="zh-CN" altLang="en-US" dirty="0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就是在</a:t>
            </a:r>
            <a:r>
              <a:rPr lang="en-US" altLang="zh-CN" dirty="0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zh-CN" altLang="en-US" dirty="0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思想下面的一个算法框架，这个框架定义了一个模型，但是缺少梯度，</a:t>
            </a:r>
            <a:r>
              <a:rPr lang="en-US" altLang="zh-CN" dirty="0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zh-CN" altLang="en-US" dirty="0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就是这样一个梯度，这样，</a:t>
            </a:r>
            <a:r>
              <a:rPr lang="en-US" altLang="zh-CN" dirty="0" err="1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LambdaMART</a:t>
            </a:r>
            <a:r>
              <a:rPr lang="zh-CN" altLang="en-US" dirty="0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就诞生了。</a:t>
            </a:r>
            <a:endParaRPr lang="zh-CN" altLang="en-US" b="0" i="0" dirty="0">
              <a:solidFill>
                <a:srgbClr val="55555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4CD5-0855-4DB5-A7DA-AC7EC8351CE8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1142385"/>
          </a:xfrm>
        </p:spPr>
        <p:txBody>
          <a:bodyPr/>
          <a:lstStyle/>
          <a:p>
            <a:pPr algn="ctr"/>
            <a:r>
              <a:rPr lang="en-US" altLang="zh-CN" dirty="0" err="1" smtClean="0"/>
              <a:t>LambdaMART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53" y="1337634"/>
            <a:ext cx="7712510" cy="43471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87261" y="1742535"/>
            <a:ext cx="7970808" cy="603849"/>
          </a:xfrm>
          <a:prstGeom prst="rect">
            <a:avLst/>
          </a:prstGeom>
          <a:noFill/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rgbClr val="C00000"/>
                </a:solidFill>
              </a:rPr>
              <a:t>初始化</a:t>
            </a:r>
          </a:p>
        </p:txBody>
      </p:sp>
      <p:sp>
        <p:nvSpPr>
          <p:cNvPr id="12" name="矩形 11"/>
          <p:cNvSpPr/>
          <p:nvPr/>
        </p:nvSpPr>
        <p:spPr>
          <a:xfrm>
            <a:off x="1806208" y="2509671"/>
            <a:ext cx="7751862" cy="880509"/>
          </a:xfrm>
          <a:prstGeom prst="rect">
            <a:avLst/>
          </a:prstGeom>
          <a:noFill/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rgbClr val="C00000"/>
                </a:solidFill>
              </a:rPr>
              <a:t>计算梯度</a:t>
            </a:r>
            <a:r>
              <a:rPr lang="en-US" altLang="zh-CN" dirty="0" smtClean="0">
                <a:solidFill>
                  <a:srgbClr val="C00000"/>
                </a:solidFill>
              </a:rPr>
              <a:t>lambda</a:t>
            </a:r>
          </a:p>
          <a:p>
            <a:pPr algn="r"/>
            <a:r>
              <a:rPr lang="zh-CN" altLang="en-US" dirty="0" smtClean="0">
                <a:solidFill>
                  <a:srgbClr val="C00000"/>
                </a:solidFill>
              </a:rPr>
              <a:t>和</a:t>
            </a:r>
            <a:r>
              <a:rPr lang="en-US" altLang="zh-CN" dirty="0" smtClean="0">
                <a:solidFill>
                  <a:srgbClr val="C00000"/>
                </a:solidFill>
              </a:rPr>
              <a:t>weight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6208" y="3361347"/>
            <a:ext cx="7751862" cy="287628"/>
          </a:xfrm>
          <a:prstGeom prst="rect">
            <a:avLst/>
          </a:prstGeom>
          <a:noFill/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rgbClr val="C00000"/>
                </a:solidFill>
              </a:rPr>
              <a:t>创建回归树拟合梯度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6207" y="3671697"/>
            <a:ext cx="7751862" cy="828954"/>
          </a:xfrm>
          <a:prstGeom prst="rect">
            <a:avLst/>
          </a:prstGeom>
          <a:noFill/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rgbClr val="C00000"/>
                </a:solidFill>
              </a:rPr>
              <a:t>计算叶子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r"/>
            <a:r>
              <a:rPr lang="zh-CN" altLang="en-US" dirty="0" smtClean="0">
                <a:solidFill>
                  <a:srgbClr val="C00000"/>
                </a:solidFill>
              </a:rPr>
              <a:t>节点输出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6207" y="4523373"/>
            <a:ext cx="7751862" cy="828954"/>
          </a:xfrm>
          <a:prstGeom prst="rect">
            <a:avLst/>
          </a:prstGeom>
          <a:noFill/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rgbClr val="C00000"/>
                </a:solidFill>
              </a:rPr>
              <a:t>加衰减正则化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r"/>
            <a:r>
              <a:rPr lang="zh-CN" altLang="en-US" dirty="0" smtClean="0">
                <a:solidFill>
                  <a:srgbClr val="C00000"/>
                </a:solidFill>
              </a:rPr>
              <a:t>更新</a:t>
            </a:r>
            <a:r>
              <a:rPr lang="zh-CN" altLang="en-US" dirty="0">
                <a:solidFill>
                  <a:srgbClr val="C00000"/>
                </a:solidFill>
              </a:rPr>
              <a:t>模型</a:t>
            </a:r>
            <a:endParaRPr lang="en-US" altLang="zh-CN" dirty="0">
              <a:solidFill>
                <a:srgbClr val="C00000"/>
              </a:solidFill>
            </a:endParaRPr>
          </a:p>
          <a:p>
            <a:pPr algn="r"/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4EB8-7189-44FA-A22E-9EC4E947F7CE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1142385"/>
          </a:xfrm>
        </p:spPr>
        <p:txBody>
          <a:bodyPr/>
          <a:lstStyle/>
          <a:p>
            <a:pPr algn="ctr"/>
            <a:r>
              <a:rPr lang="en-US" altLang="zh-CN" dirty="0" err="1" smtClean="0"/>
              <a:t>LambdaMART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0248" y="2209555"/>
            <a:ext cx="7848599" cy="2117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HK-Regular-Identity-H"/>
              </a:rPr>
              <a:t>直接求解排序问题，⽽不是</a:t>
            </a:r>
            <a:r>
              <a:rPr lang="en-US" altLang="zh-CN" dirty="0">
                <a:latin typeface="Optima-Regular"/>
              </a:rPr>
              <a:t>pointwise </a:t>
            </a:r>
            <a:r>
              <a:rPr lang="zh-CN" altLang="en-US" dirty="0">
                <a:latin typeface="PingFangHK-Regular-Identity-H"/>
              </a:rPr>
              <a:t>或</a:t>
            </a:r>
            <a:r>
              <a:rPr lang="en-US" altLang="zh-CN" dirty="0">
                <a:latin typeface="Optima-Regular"/>
              </a:rPr>
              <a:t>pairwise </a:t>
            </a:r>
            <a:r>
              <a:rPr lang="zh-CN" altLang="en-US" dirty="0">
                <a:latin typeface="PingFangHK-Regular-Identity-H"/>
              </a:rPr>
              <a:t>⽅法；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HK-Regular-Identity-H"/>
              </a:rPr>
              <a:t>直接定义了</a:t>
            </a:r>
            <a:r>
              <a:rPr lang="en-US" altLang="zh-CN" dirty="0">
                <a:latin typeface="Optima-Regular"/>
              </a:rPr>
              <a:t>IR </a:t>
            </a:r>
            <a:r>
              <a:rPr lang="zh-CN" altLang="en-US" dirty="0">
                <a:latin typeface="PingFangHK-Regular-Identity-H"/>
              </a:rPr>
              <a:t>指标的梯度，具有明确的物理意义；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HK-Regular-Identity-H"/>
              </a:rPr>
              <a:t>可以在已有模型的基础上进⾏持续训练；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HK-Regular-Identity-H"/>
              </a:rPr>
              <a:t>每次节点分裂选取</a:t>
            </a:r>
            <a:r>
              <a:rPr lang="en-US" altLang="zh-CN" dirty="0">
                <a:latin typeface="Optima-Regular"/>
              </a:rPr>
              <a:t>gain </a:t>
            </a:r>
            <a:r>
              <a:rPr lang="zh-CN" altLang="en-US" dirty="0">
                <a:latin typeface="PingFangHK-Regular-Identity-H"/>
              </a:rPr>
              <a:t>最⼤的特征，⾃带特征选择；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HK-Regular-Identity-H"/>
              </a:rPr>
              <a:t>对正负例的数量⽐例不敏感。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0F51-7A54-4F3E-BF0B-E172E2CA8CF2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3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6207" y="2346384"/>
            <a:ext cx="9604310" cy="798264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 smtClean="0">
                <a:solidFill>
                  <a:srgbClr val="C00000"/>
                </a:solidFill>
              </a:rPr>
              <a:t>Thanks for your attention</a:t>
            </a:r>
            <a:endParaRPr lang="zh-CN" sz="4800" dirty="0">
              <a:solidFill>
                <a:srgbClr val="C0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202393" y="3448488"/>
            <a:ext cx="3579962" cy="457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Presented By Wei </a:t>
            </a:r>
            <a:r>
              <a:rPr lang="en-US" altLang="zh-CN" dirty="0" err="1" smtClean="0"/>
              <a:t>Wenting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715994"/>
            <a:ext cx="9601200" cy="524804"/>
          </a:xfrm>
        </p:spPr>
        <p:txBody>
          <a:bodyPr/>
          <a:lstStyle/>
          <a:p>
            <a:pPr algn="ctr">
              <a:lnSpc>
                <a:spcPct val="0"/>
              </a:lnSpc>
            </a:pPr>
            <a:r>
              <a:rPr lang="zh-CN" altLang="en-US" dirty="0" smtClean="0"/>
              <a:t>目录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逆序对与排序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RankNet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评价指标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</a:p>
          <a:p>
            <a:pPr algn="ctr"/>
            <a:endParaRPr lang="en-US" altLang="zh-CN" sz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LambdaMART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5308-3488-4FEB-BB78-8B4C7454DB4F}" type="datetime1">
              <a:rPr lang="zh-CN" altLang="en-US" smtClean="0"/>
              <a:t>2017/5/30</a:t>
            </a:fld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1142385"/>
          </a:xfrm>
        </p:spPr>
        <p:txBody>
          <a:bodyPr/>
          <a:lstStyle/>
          <a:p>
            <a:pPr algn="ctr"/>
            <a:r>
              <a:rPr lang="zh-CN" altLang="en-US" dirty="0" smtClean="0"/>
              <a:t>从逆序对看排序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43278" y="1347091"/>
            <a:ext cx="6183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排序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在很多应用场景中属于一个非常核心的模块，最直接的应用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就是搜索引擎。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当用户提交一个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query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，搜索引擎会召回很多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文档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，然后根据文档与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query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以及用户的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相关程度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对文档进行排序，这些文档如何排序直接决定了搜索引擎的用户体验。其他重要的应用场景还有在线广告、协同过滤、多媒体检索等的排序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。评价排序结果的好坏，最朴素的一个评价指标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是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“逆序对”。以下是维基百科对逆序对的定义：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68" y="3870649"/>
            <a:ext cx="6179755" cy="14878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r="2110"/>
          <a:stretch/>
        </p:blipFill>
        <p:spPr>
          <a:xfrm>
            <a:off x="8093577" y="1347091"/>
            <a:ext cx="2400929" cy="4011367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4A4D-FAF0-47C5-ACC5-DF2BCED9A6EC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1142385"/>
          </a:xfrm>
        </p:spPr>
        <p:txBody>
          <a:bodyPr/>
          <a:lstStyle/>
          <a:p>
            <a:pPr algn="ctr"/>
            <a:r>
              <a:rPr lang="en-US" altLang="zh-CN" dirty="0" err="1" smtClean="0"/>
              <a:t>RankNet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43127" y="1636757"/>
                <a:ext cx="7574746" cy="932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RankNet </a:t>
                </a:r>
                <a:r>
                  <a:rPr lang="zh-CN" altLang="en-US" dirty="0" smtClean="0"/>
                  <a:t>是基于</a:t>
                </a:r>
                <a:r>
                  <a:rPr lang="en-US" altLang="zh-CN" dirty="0" smtClean="0"/>
                  <a:t>”</a:t>
                </a:r>
                <a:r>
                  <a:rPr lang="zh-CN" altLang="en-US" dirty="0" smtClean="0"/>
                  <a:t>逆序对</a:t>
                </a:r>
                <a:r>
                  <a:rPr lang="en-US" altLang="zh-CN" dirty="0" smtClean="0"/>
                  <a:t>”</a:t>
                </a:r>
                <a:r>
                  <a:rPr lang="zh-CN" altLang="en-US" dirty="0" smtClean="0"/>
                  <a:t>来考虑排序问题。首先，它把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整体排序问题</a:t>
                </a:r>
                <a:r>
                  <a:rPr lang="zh-CN" altLang="en-US" dirty="0"/>
                  <a:t>转换成</a:t>
                </a:r>
                <a:r>
                  <a:rPr lang="zh-CN" altLang="en-US" dirty="0" smtClean="0"/>
                  <a:t>比较</a:t>
                </a:r>
                <a:r>
                  <a:rPr lang="en-US" altLang="zh-CN" dirty="0" smtClean="0"/>
                  <a:t>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j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两个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文档对</a:t>
                </a:r>
                <a:r>
                  <a:rPr lang="zh-CN" altLang="en-US" dirty="0" smtClean="0"/>
                  <a:t>是否逆序的问题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然后又引入了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概率</a:t>
                </a:r>
                <a:r>
                  <a:rPr lang="zh-CN" altLang="en-US" dirty="0" smtClean="0"/>
                  <a:t>，即比较的是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排在</m:t>
                    </m:r>
                    <m:sSup>
                      <m:s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p>
                    <m:r>
                      <a:rPr lang="zh-CN" altLang="en-US" i="0">
                        <a:latin typeface="Cambria Math" panose="02040503050406030204" pitchFamily="18" charset="0"/>
                      </a:rPr>
                      <m:t>前面</m:t>
                    </m:r>
                  </m:oMath>
                </a14:m>
                <a:r>
                  <a:rPr lang="zh-CN" altLang="en-US" dirty="0" smtClean="0"/>
                  <a:t>的概率，预测概率的计算公式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27" y="1636757"/>
                <a:ext cx="7574746" cy="932243"/>
              </a:xfrm>
              <a:prstGeom prst="rect">
                <a:avLst/>
              </a:prstGeom>
              <a:blipFill rotWithShape="0">
                <a:blip r:embed="rId2"/>
                <a:stretch>
                  <a:fillRect l="-725" t="-457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404" y="2721928"/>
            <a:ext cx="4561503" cy="110985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9546182" y="2538191"/>
            <a:ext cx="1520806" cy="1508137"/>
            <a:chOff x="9546182" y="2538191"/>
            <a:chExt cx="1520806" cy="1508137"/>
          </a:xfrm>
        </p:grpSpPr>
        <p:sp>
          <p:nvSpPr>
            <p:cNvPr id="11" name="文本框 10"/>
            <p:cNvSpPr txBox="1"/>
            <p:nvPr/>
          </p:nvSpPr>
          <p:spPr>
            <a:xfrm>
              <a:off x="9546182" y="2538191"/>
              <a:ext cx="461665" cy="14773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/>
                <a:t>整体排序问题</a:t>
              </a:r>
              <a:endParaRPr lang="zh-CN" altLang="en-US" dirty="0"/>
            </a:p>
          </p:txBody>
        </p:sp>
        <p:sp>
          <p:nvSpPr>
            <p:cNvPr id="13" name="左右箭头 12"/>
            <p:cNvSpPr/>
            <p:nvPr/>
          </p:nvSpPr>
          <p:spPr>
            <a:xfrm>
              <a:off x="10087747" y="3264001"/>
              <a:ext cx="462804" cy="15254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605323" y="2569000"/>
              <a:ext cx="461665" cy="14773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/>
                <a:t>相邻文档排序</a:t>
              </a:r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143127" y="3984711"/>
            <a:ext cx="757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两文档排序的真实概率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528266" y="4518917"/>
                <a:ext cx="3375384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66" y="4518917"/>
                <a:ext cx="3375384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261409" y="5462039"/>
                <a:ext cx="239366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其中：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=0,±1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09" y="5462039"/>
                <a:ext cx="2393667" cy="391646"/>
              </a:xfrm>
              <a:prstGeom prst="rect">
                <a:avLst/>
              </a:prstGeom>
              <a:blipFill rotWithShape="0">
                <a:blip r:embed="rId5"/>
                <a:stretch>
                  <a:fillRect l="-2036" t="-1250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5BE1-F9D7-4237-BE4F-786977BCC091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1142385"/>
          </a:xfrm>
        </p:spPr>
        <p:txBody>
          <a:bodyPr/>
          <a:lstStyle/>
          <a:p>
            <a:pPr algn="ctr"/>
            <a:r>
              <a:rPr lang="en-US" altLang="zh-CN" dirty="0" err="1" smtClean="0"/>
              <a:t>RankNet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43127" y="1636757"/>
            <a:ext cx="757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RankNet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优化指标</a:t>
            </a:r>
            <a:r>
              <a:rPr lang="en-US" altLang="zh-CN" dirty="0" smtClean="0"/>
              <a:t>——cross entropy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87" y="2309009"/>
            <a:ext cx="4314825" cy="666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661" y="3287407"/>
            <a:ext cx="5019675" cy="85725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4546121" y="3083750"/>
            <a:ext cx="241539" cy="311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36" y="4676716"/>
            <a:ext cx="5257800" cy="103822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4546121" y="4231596"/>
            <a:ext cx="241539" cy="311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09B7-61BE-47AF-9E6E-2613257979C6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1142385"/>
          </a:xfrm>
        </p:spPr>
        <p:txBody>
          <a:bodyPr/>
          <a:lstStyle/>
          <a:p>
            <a:pPr algn="ctr"/>
            <a:r>
              <a:rPr lang="en-US" altLang="zh-CN" dirty="0" err="1" smtClean="0"/>
              <a:t>RankNet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43127" y="1636757"/>
            <a:ext cx="757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梯度</a:t>
            </a:r>
            <a:r>
              <a:rPr lang="zh-CN" altLang="en-US" dirty="0" smtClean="0"/>
              <a:t>下降法求解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84" y="2036457"/>
            <a:ext cx="5610225" cy="981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873" y="3047900"/>
            <a:ext cx="7239000" cy="10668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43121" y="4145068"/>
            <a:ext cx="892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具体的打分函数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x;w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只要光滑可导就可以了，这里采用了</a:t>
            </a:r>
            <a:r>
              <a:rPr lang="zh-CN" altLang="en-US" dirty="0"/>
              <a:t>一个隐藏</a:t>
            </a:r>
            <a:r>
              <a:rPr lang="zh-CN" altLang="en-US" dirty="0" smtClean="0"/>
              <a:t>层的神经网络模型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855" y="4614280"/>
            <a:ext cx="6186526" cy="1084462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F884-B81F-45A4-8962-D545958B391F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1142385"/>
          </a:xfrm>
        </p:spPr>
        <p:txBody>
          <a:bodyPr/>
          <a:lstStyle/>
          <a:p>
            <a:pPr algn="ctr"/>
            <a:r>
              <a:rPr lang="en-US" altLang="zh-CN" dirty="0" err="1" smtClean="0"/>
              <a:t>RankNet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43127" y="1636757"/>
            <a:ext cx="757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加速训练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88" y="2213035"/>
            <a:ext cx="8202697" cy="15269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43127" y="3946890"/>
            <a:ext cx="757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这里，我们定义了</a:t>
            </a:r>
            <a:r>
              <a:rPr lang="en-US" altLang="zh-CN" dirty="0" smtClean="0"/>
              <a:t>lambda:</a:t>
            </a: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5" y="4593221"/>
            <a:ext cx="5724525" cy="952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6143-5975-4DA4-85A6-194C42AC364C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7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1142385"/>
          </a:xfrm>
        </p:spPr>
        <p:txBody>
          <a:bodyPr/>
          <a:lstStyle/>
          <a:p>
            <a:pPr algn="ctr"/>
            <a:r>
              <a:rPr lang="en-US" altLang="zh-CN" dirty="0" err="1" smtClean="0"/>
              <a:t>RankNet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087257"/>
            <a:ext cx="6238875" cy="1085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43127" y="1636757"/>
                <a:ext cx="7574746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⽤</a:t>
                </a:r>
                <a:r>
                  <a:rPr lang="en-US" altLang="zh-CN" dirty="0" err="1" smtClean="0"/>
                  <a:t>λ</a:t>
                </a:r>
                <a:r>
                  <a:rPr lang="en-US" altLang="zh-CN" i="1" baseline="-25000" dirty="0" err="1" smtClean="0"/>
                  <a:t>ij</a:t>
                </a:r>
                <a:r>
                  <a:rPr lang="en-US" altLang="zh-CN" i="1" dirty="0" smtClean="0"/>
                  <a:t> </a:t>
                </a:r>
                <a:r>
                  <a:rPr lang="zh-CN" altLang="en-US" dirty="0"/>
                  <a:t>重新</a:t>
                </a:r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得到</a:t>
                </a:r>
                <a:r>
                  <a:rPr lang="zh-CN" altLang="en-US" dirty="0"/>
                  <a:t>参数</a:t>
                </a:r>
                <a:r>
                  <a:rPr lang="en-US" altLang="zh-CN" i="1" dirty="0" err="1"/>
                  <a:t>w</a:t>
                </a:r>
                <a:r>
                  <a:rPr lang="en-US" altLang="zh-CN" i="1" baseline="-25000" dirty="0" err="1"/>
                  <a:t>k</a:t>
                </a:r>
                <a:r>
                  <a:rPr lang="en-US" altLang="zh-CN" i="1" baseline="-25000" dirty="0"/>
                  <a:t> </a:t>
                </a:r>
                <a:r>
                  <a:rPr lang="zh-CN" altLang="en-US" dirty="0"/>
                  <a:t>的更新之和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27" y="1636757"/>
                <a:ext cx="7574746" cy="531171"/>
              </a:xfrm>
              <a:prstGeom prst="rect">
                <a:avLst/>
              </a:prstGeom>
              <a:blipFill rotWithShape="0">
                <a:blip r:embed="rId3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994" y="3365944"/>
            <a:ext cx="3514725" cy="942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87030" y="4840241"/>
            <a:ext cx="828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Mini-batch</a:t>
            </a:r>
            <a:endParaRPr lang="en-US" altLang="zh-CN" dirty="0"/>
          </a:p>
          <a:p>
            <a:r>
              <a:rPr lang="zh-CN" altLang="en-US" dirty="0"/>
              <a:t>加和</a:t>
            </a:r>
            <a:r>
              <a:rPr lang="zh-CN" altLang="en-US" dirty="0" smtClean="0"/>
              <a:t>关于</a:t>
            </a:r>
            <a:r>
              <a:rPr lang="en-US" altLang="zh-CN" i="1" dirty="0"/>
              <a:t>d</a:t>
            </a:r>
            <a:r>
              <a:rPr lang="en-US" altLang="zh-CN" i="1" baseline="30000" dirty="0" smtClean="0"/>
              <a:t>i</a:t>
            </a:r>
            <a:r>
              <a:rPr lang="en-US" altLang="zh-CN" i="1" dirty="0" smtClean="0"/>
              <a:t> </a:t>
            </a:r>
            <a:r>
              <a:rPr lang="zh-CN" altLang="en-US" dirty="0"/>
              <a:t>的所有</a:t>
            </a:r>
            <a:r>
              <a:rPr lang="en-US" altLang="zh-CN" dirty="0"/>
              <a:t>pair </a:t>
            </a:r>
            <a:r>
              <a:rPr lang="zh-CN" altLang="en-US" dirty="0"/>
              <a:t>的贡献后，才更新⼀次</a:t>
            </a:r>
            <a:r>
              <a:rPr lang="en-US" altLang="zh-CN" i="1" dirty="0"/>
              <a:t>w</a:t>
            </a:r>
            <a:r>
              <a:rPr lang="zh-CN" altLang="en-US" dirty="0"/>
              <a:t>，极⼤的加快</a:t>
            </a:r>
            <a:r>
              <a:rPr lang="en-US" altLang="zh-CN" dirty="0" err="1" smtClean="0"/>
              <a:t>RankNet</a:t>
            </a:r>
            <a:r>
              <a:rPr lang="zh-CN" altLang="en-US" dirty="0" smtClean="0"/>
              <a:t>训练</a:t>
            </a:r>
            <a:r>
              <a:rPr lang="zh-CN" altLang="en-US" dirty="0"/>
              <a:t>过程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09E7-C590-4E7D-A65D-5A2250EAB4E9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1142385"/>
          </a:xfrm>
        </p:spPr>
        <p:txBody>
          <a:bodyPr/>
          <a:lstStyle/>
          <a:p>
            <a:pPr algn="ctr"/>
            <a:r>
              <a:rPr lang="zh-CN" altLang="en-US" dirty="0" smtClean="0"/>
              <a:t>评价指标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43127" y="1639605"/>
            <a:ext cx="194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逆序对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27" y="2500461"/>
            <a:ext cx="2256713" cy="33733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59879" y="3244822"/>
            <a:ext cx="738664" cy="1426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dirty="0" smtClean="0"/>
              <a:t>位置偏差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Position Bias</a:t>
            </a:r>
            <a:endParaRPr lang="zh-CN" altLang="en-US" dirty="0"/>
          </a:p>
        </p:txBody>
      </p:sp>
      <p:sp>
        <p:nvSpPr>
          <p:cNvPr id="10" name="燕尾形箭头 9"/>
          <p:cNvSpPr/>
          <p:nvPr/>
        </p:nvSpPr>
        <p:spPr>
          <a:xfrm>
            <a:off x="3638892" y="3626379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471376" y="1636757"/>
            <a:ext cx="463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更合理的指标</a:t>
            </a:r>
            <a:r>
              <a:rPr lang="en-US" altLang="zh-CN" dirty="0" smtClean="0"/>
              <a:t>——NDCG</a:t>
            </a:r>
          </a:p>
          <a:p>
            <a:r>
              <a:rPr lang="en-US" altLang="zh-CN" dirty="0"/>
              <a:t>Normalized Discounted Cumulative Gain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82" y="2441362"/>
            <a:ext cx="3124200" cy="9239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82" y="3658573"/>
            <a:ext cx="3124200" cy="9048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471376" y="5045883"/>
            <a:ext cx="463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IR(</a:t>
            </a:r>
            <a:r>
              <a:rPr lang="zh-CN" altLang="en-US" dirty="0" smtClean="0"/>
              <a:t>信息检索</a:t>
            </a:r>
            <a:r>
              <a:rPr lang="en-US" altLang="zh-CN" dirty="0" smtClean="0"/>
              <a:t>)</a:t>
            </a:r>
            <a:r>
              <a:rPr lang="zh-CN" altLang="en-US" dirty="0" smtClean="0"/>
              <a:t>指标</a:t>
            </a:r>
            <a:endParaRPr lang="en-US" altLang="zh-CN" dirty="0"/>
          </a:p>
          <a:p>
            <a:pPr algn="ctr"/>
            <a:r>
              <a:rPr lang="en-US" altLang="zh-CN" dirty="0" smtClean="0"/>
              <a:t>MAP,ERR,MRR…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LambdaMART</a:t>
            </a:r>
            <a:r>
              <a:rPr lang="zh-CN" altLang="en-US" smtClean="0"/>
              <a:t>简介    </a:t>
            </a:r>
            <a:r>
              <a:rPr lang="en-US" altLang="zh-CN" smtClean="0"/>
              <a:t>Wei Wenting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A79D-0A05-41D0-BC4A-6D9DEAC99A43}" type="datetime1">
              <a:rPr lang="zh-CN" altLang="en-US" smtClean="0"/>
              <a:t>2017/5/30</a:t>
            </a:fld>
            <a:endParaRPr 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752</Words>
  <Application>Microsoft Office PowerPoint</Application>
  <PresentationFormat>宽屏</PresentationFormat>
  <Paragraphs>129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Microsoft YaHei UI</vt:lpstr>
      <vt:lpstr>Optima-Bold</vt:lpstr>
      <vt:lpstr>Optima-Regular</vt:lpstr>
      <vt:lpstr>PingFangHK-Regular-Identity-H</vt:lpstr>
      <vt:lpstr>PingFangHK-Semibold-Identity-H</vt:lpstr>
      <vt:lpstr>幼圆</vt:lpstr>
      <vt:lpstr>Arial</vt:lpstr>
      <vt:lpstr>Cambria Math</vt:lpstr>
      <vt:lpstr>Times New Roman</vt:lpstr>
      <vt:lpstr>Diamond Grid 16x9</vt:lpstr>
      <vt:lpstr>LambdaMART简介</vt:lpstr>
      <vt:lpstr>目录</vt:lpstr>
      <vt:lpstr>从逆序对看排序</vt:lpstr>
      <vt:lpstr>RankNet</vt:lpstr>
      <vt:lpstr>RankNet</vt:lpstr>
      <vt:lpstr>RankNet</vt:lpstr>
      <vt:lpstr>RankNet</vt:lpstr>
      <vt:lpstr>RankNet</vt:lpstr>
      <vt:lpstr>评价指标</vt:lpstr>
      <vt:lpstr>LambdaRank</vt:lpstr>
      <vt:lpstr>LambdaRank</vt:lpstr>
      <vt:lpstr>LambdaMART</vt:lpstr>
      <vt:lpstr>LambdaMART</vt:lpstr>
      <vt:lpstr>LambdaMART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2017-05-30T10:22:19Z</dcterms:created>
  <dcterms:modified xsi:type="dcterms:W3CDTF">2017-05-30T14:10:30Z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