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B05715-DA21-49F5-AA93-EB6247A1ED7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C6D9274-901F-4FE4-B0B1-C6AD0EEEE19E}">
      <dgm:prSet/>
      <dgm:spPr/>
      <dgm:t>
        <a:bodyPr/>
        <a:lstStyle/>
        <a:p>
          <a:r>
            <a:rPr lang="it-IT"/>
            <a:t>I pattern utilizzati sono due:</a:t>
          </a:r>
          <a:endParaRPr lang="en-US"/>
        </a:p>
      </dgm:t>
    </dgm:pt>
    <dgm:pt modelId="{CDDFDCF6-6B7F-433A-B39B-7B08F16CD309}" type="parTrans" cxnId="{695CC9F4-6EA1-466E-842D-C8341A87D466}">
      <dgm:prSet/>
      <dgm:spPr/>
      <dgm:t>
        <a:bodyPr/>
        <a:lstStyle/>
        <a:p>
          <a:endParaRPr lang="en-US"/>
        </a:p>
      </dgm:t>
    </dgm:pt>
    <dgm:pt modelId="{2A3BDE5A-1589-4B01-A59B-BF43BCAF2A92}" type="sibTrans" cxnId="{695CC9F4-6EA1-466E-842D-C8341A87D466}">
      <dgm:prSet/>
      <dgm:spPr/>
      <dgm:t>
        <a:bodyPr/>
        <a:lstStyle/>
        <a:p>
          <a:endParaRPr lang="en-US"/>
        </a:p>
      </dgm:t>
    </dgm:pt>
    <dgm:pt modelId="{381BBC12-0A9B-49AD-BC68-CDC3DE839156}">
      <dgm:prSet/>
      <dgm:spPr/>
      <dgm:t>
        <a:bodyPr/>
        <a:lstStyle/>
        <a:p>
          <a:r>
            <a:rPr lang="it-IT"/>
            <a:t>Factory Pattern </a:t>
          </a:r>
          <a:endParaRPr lang="en-US"/>
        </a:p>
      </dgm:t>
    </dgm:pt>
    <dgm:pt modelId="{FBD862C7-DE4A-42AC-95CC-C2E0C5A22E25}" type="parTrans" cxnId="{31D32D48-36E4-4ED1-BBBE-616F9B0D216E}">
      <dgm:prSet/>
      <dgm:spPr/>
      <dgm:t>
        <a:bodyPr/>
        <a:lstStyle/>
        <a:p>
          <a:endParaRPr lang="en-US"/>
        </a:p>
      </dgm:t>
    </dgm:pt>
    <dgm:pt modelId="{95638309-1E8D-45DB-828F-3F452FA27A6F}" type="sibTrans" cxnId="{31D32D48-36E4-4ED1-BBBE-616F9B0D216E}">
      <dgm:prSet/>
      <dgm:spPr/>
      <dgm:t>
        <a:bodyPr/>
        <a:lstStyle/>
        <a:p>
          <a:endParaRPr lang="en-US"/>
        </a:p>
      </dgm:t>
    </dgm:pt>
    <dgm:pt modelId="{B023D33A-E06B-4E24-912D-43B92A89D03B}">
      <dgm:prSet/>
      <dgm:spPr/>
      <dgm:t>
        <a:bodyPr/>
        <a:lstStyle/>
        <a:p>
          <a:r>
            <a:rPr lang="it-IT"/>
            <a:t>Il Factory Pattern è stato implementato due volte. </a:t>
          </a:r>
          <a:endParaRPr lang="en-US"/>
        </a:p>
      </dgm:t>
    </dgm:pt>
    <dgm:pt modelId="{99D3623A-948B-482F-9173-F997F8FB6911}" type="parTrans" cxnId="{62F62EFC-4896-4A84-9930-EBF3BE788BFF}">
      <dgm:prSet/>
      <dgm:spPr/>
      <dgm:t>
        <a:bodyPr/>
        <a:lstStyle/>
        <a:p>
          <a:endParaRPr lang="en-US"/>
        </a:p>
      </dgm:t>
    </dgm:pt>
    <dgm:pt modelId="{97519B08-5C8D-41FC-902D-8735FE01D9E3}" type="sibTrans" cxnId="{62F62EFC-4896-4A84-9930-EBF3BE788BFF}">
      <dgm:prSet/>
      <dgm:spPr/>
      <dgm:t>
        <a:bodyPr/>
        <a:lstStyle/>
        <a:p>
          <a:endParaRPr lang="en-US"/>
        </a:p>
      </dgm:t>
    </dgm:pt>
    <dgm:pt modelId="{CC31F15A-6DE0-4CE7-ABD9-E65D49C5057B}">
      <dgm:prSet/>
      <dgm:spPr/>
      <dgm:t>
        <a:bodyPr/>
        <a:lstStyle/>
        <a:p>
          <a:r>
            <a:rPr lang="it-IT"/>
            <a:t>La prima volta debolmente all’interno del package Veicolo per garantire in modo estendibile la creazione di veicoli diversi con caratteristiche diverse.</a:t>
          </a:r>
          <a:endParaRPr lang="en-US"/>
        </a:p>
      </dgm:t>
    </dgm:pt>
    <dgm:pt modelId="{CE096FD9-7876-465A-A63D-F174DD37A6C0}" type="parTrans" cxnId="{AF22ED70-1F23-4710-98B5-8936016C3703}">
      <dgm:prSet/>
      <dgm:spPr/>
      <dgm:t>
        <a:bodyPr/>
        <a:lstStyle/>
        <a:p>
          <a:endParaRPr lang="en-US"/>
        </a:p>
      </dgm:t>
    </dgm:pt>
    <dgm:pt modelId="{15C8345B-343A-4930-88F7-0769DB98D12B}" type="sibTrans" cxnId="{AF22ED70-1F23-4710-98B5-8936016C3703}">
      <dgm:prSet/>
      <dgm:spPr/>
      <dgm:t>
        <a:bodyPr/>
        <a:lstStyle/>
        <a:p>
          <a:endParaRPr lang="en-US"/>
        </a:p>
      </dgm:t>
    </dgm:pt>
    <dgm:pt modelId="{745A6E5E-0704-4EE2-8365-9DEBF1723DED}">
      <dgm:prSet/>
      <dgm:spPr/>
      <dgm:t>
        <a:bodyPr/>
        <a:lstStyle/>
        <a:p>
          <a:r>
            <a:rPr lang="it-IT"/>
            <a:t>La seconda volta è stato implementato in modo completo nella creazione di diversi ostacoli, ognuno con una ImageView diversa.</a:t>
          </a:r>
          <a:endParaRPr lang="en-US"/>
        </a:p>
      </dgm:t>
    </dgm:pt>
    <dgm:pt modelId="{E26AB32A-1D77-4218-B098-BAF5C9EEA26D}" type="parTrans" cxnId="{E9F3E831-0960-4812-8C43-99C5638824F9}">
      <dgm:prSet/>
      <dgm:spPr/>
      <dgm:t>
        <a:bodyPr/>
        <a:lstStyle/>
        <a:p>
          <a:endParaRPr lang="en-US"/>
        </a:p>
      </dgm:t>
    </dgm:pt>
    <dgm:pt modelId="{9B50A6AB-7E95-4C0C-B70F-8AC2540068FB}" type="sibTrans" cxnId="{E9F3E831-0960-4812-8C43-99C5638824F9}">
      <dgm:prSet/>
      <dgm:spPr/>
      <dgm:t>
        <a:bodyPr/>
        <a:lstStyle/>
        <a:p>
          <a:endParaRPr lang="en-US"/>
        </a:p>
      </dgm:t>
    </dgm:pt>
    <dgm:pt modelId="{6211BEA3-6187-447D-9D5F-2FD30AC393CB}">
      <dgm:prSet/>
      <dgm:spPr/>
      <dgm:t>
        <a:bodyPr/>
        <a:lstStyle/>
        <a:p>
          <a:r>
            <a:rPr lang="it-IT"/>
            <a:t>Command Pattern </a:t>
          </a:r>
          <a:endParaRPr lang="en-US"/>
        </a:p>
      </dgm:t>
    </dgm:pt>
    <dgm:pt modelId="{ECA4D223-BDE4-472B-8640-BC4F743FCC2A}" type="parTrans" cxnId="{06D9A80E-B009-40AF-B13F-52019A5A281D}">
      <dgm:prSet/>
      <dgm:spPr/>
      <dgm:t>
        <a:bodyPr/>
        <a:lstStyle/>
        <a:p>
          <a:endParaRPr lang="en-US"/>
        </a:p>
      </dgm:t>
    </dgm:pt>
    <dgm:pt modelId="{057F9593-84A8-480A-9527-EF59389DD05E}" type="sibTrans" cxnId="{06D9A80E-B009-40AF-B13F-52019A5A281D}">
      <dgm:prSet/>
      <dgm:spPr/>
      <dgm:t>
        <a:bodyPr/>
        <a:lstStyle/>
        <a:p>
          <a:endParaRPr lang="en-US"/>
        </a:p>
      </dgm:t>
    </dgm:pt>
    <dgm:pt modelId="{01E7D150-4007-4973-BCFC-7B111260A97F}">
      <dgm:prSet/>
      <dgm:spPr/>
      <dgm:t>
        <a:bodyPr/>
        <a:lstStyle/>
        <a:p>
          <a:r>
            <a:rPr lang="it-IT"/>
            <a:t>Il Command Pattern è stato utilizzato per separare le operazioni effettuate dal radiocomando in istanze differenti specializzate.</a:t>
          </a:r>
          <a:endParaRPr lang="en-US"/>
        </a:p>
      </dgm:t>
    </dgm:pt>
    <dgm:pt modelId="{6719F809-86BD-4599-B025-DDAE89693159}" type="parTrans" cxnId="{8FF93E24-62B8-45F6-868A-D9CEBA90AC61}">
      <dgm:prSet/>
      <dgm:spPr/>
      <dgm:t>
        <a:bodyPr/>
        <a:lstStyle/>
        <a:p>
          <a:endParaRPr lang="en-US"/>
        </a:p>
      </dgm:t>
    </dgm:pt>
    <dgm:pt modelId="{FAF4DEF3-F5F9-4335-963B-C325493C2E55}" type="sibTrans" cxnId="{8FF93E24-62B8-45F6-868A-D9CEBA90AC61}">
      <dgm:prSet/>
      <dgm:spPr/>
      <dgm:t>
        <a:bodyPr/>
        <a:lstStyle/>
        <a:p>
          <a:endParaRPr lang="en-US"/>
        </a:p>
      </dgm:t>
    </dgm:pt>
    <dgm:pt modelId="{630D7153-60C4-4804-9A8E-5ACEBDD61B92}" type="pres">
      <dgm:prSet presAssocID="{B0B05715-DA21-49F5-AA93-EB6247A1ED72}" presName="linear" presStyleCnt="0">
        <dgm:presLayoutVars>
          <dgm:animLvl val="lvl"/>
          <dgm:resizeHandles val="exact"/>
        </dgm:presLayoutVars>
      </dgm:prSet>
      <dgm:spPr/>
    </dgm:pt>
    <dgm:pt modelId="{3DBFD865-13D6-4EB2-B3FE-4FE40F29726B}" type="pres">
      <dgm:prSet presAssocID="{9C6D9274-901F-4FE4-B0B1-C6AD0EEEE19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15D561C-C9A7-4B05-A11B-7D5DFBAD1276}" type="pres">
      <dgm:prSet presAssocID="{2A3BDE5A-1589-4B01-A59B-BF43BCAF2A92}" presName="spacer" presStyleCnt="0"/>
      <dgm:spPr/>
    </dgm:pt>
    <dgm:pt modelId="{05032E4E-3225-453C-986B-7EBC9DD26B39}" type="pres">
      <dgm:prSet presAssocID="{381BBC12-0A9B-49AD-BC68-CDC3DE83915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ECC94AB-1CD8-4C57-B96F-137966AA4EB4}" type="pres">
      <dgm:prSet presAssocID="{381BBC12-0A9B-49AD-BC68-CDC3DE839156}" presName="childText" presStyleLbl="revTx" presStyleIdx="0" presStyleCnt="2">
        <dgm:presLayoutVars>
          <dgm:bulletEnabled val="1"/>
        </dgm:presLayoutVars>
      </dgm:prSet>
      <dgm:spPr/>
    </dgm:pt>
    <dgm:pt modelId="{201254A2-77AB-48AF-ABBB-7F317F7155B1}" type="pres">
      <dgm:prSet presAssocID="{6211BEA3-6187-447D-9D5F-2FD30AC393C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2D44EAB-EBFF-478A-B03E-385FB6111ADE}" type="pres">
      <dgm:prSet presAssocID="{6211BEA3-6187-447D-9D5F-2FD30AC393CB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8EC420D-ABF1-4CF7-BD4D-3F44EE1AA260}" type="presOf" srcId="{01E7D150-4007-4973-BCFC-7B111260A97F}" destId="{B2D44EAB-EBFF-478A-B03E-385FB6111ADE}" srcOrd="0" destOrd="0" presId="urn:microsoft.com/office/officeart/2005/8/layout/vList2"/>
    <dgm:cxn modelId="{06D9A80E-B009-40AF-B13F-52019A5A281D}" srcId="{B0B05715-DA21-49F5-AA93-EB6247A1ED72}" destId="{6211BEA3-6187-447D-9D5F-2FD30AC393CB}" srcOrd="2" destOrd="0" parTransId="{ECA4D223-BDE4-472B-8640-BC4F743FCC2A}" sibTransId="{057F9593-84A8-480A-9527-EF59389DD05E}"/>
    <dgm:cxn modelId="{FCE4591A-72E4-4F1A-9DE3-8F83F946D290}" type="presOf" srcId="{6211BEA3-6187-447D-9D5F-2FD30AC393CB}" destId="{201254A2-77AB-48AF-ABBB-7F317F7155B1}" srcOrd="0" destOrd="0" presId="urn:microsoft.com/office/officeart/2005/8/layout/vList2"/>
    <dgm:cxn modelId="{8FF93E24-62B8-45F6-868A-D9CEBA90AC61}" srcId="{6211BEA3-6187-447D-9D5F-2FD30AC393CB}" destId="{01E7D150-4007-4973-BCFC-7B111260A97F}" srcOrd="0" destOrd="0" parTransId="{6719F809-86BD-4599-B025-DDAE89693159}" sibTransId="{FAF4DEF3-F5F9-4335-963B-C325493C2E55}"/>
    <dgm:cxn modelId="{9CDE7428-4EE4-42EE-8D66-717916160FFE}" type="presOf" srcId="{381BBC12-0A9B-49AD-BC68-CDC3DE839156}" destId="{05032E4E-3225-453C-986B-7EBC9DD26B39}" srcOrd="0" destOrd="0" presId="urn:microsoft.com/office/officeart/2005/8/layout/vList2"/>
    <dgm:cxn modelId="{E9F3E831-0960-4812-8C43-99C5638824F9}" srcId="{B023D33A-E06B-4E24-912D-43B92A89D03B}" destId="{745A6E5E-0704-4EE2-8365-9DEBF1723DED}" srcOrd="1" destOrd="0" parTransId="{E26AB32A-1D77-4218-B098-BAF5C9EEA26D}" sibTransId="{9B50A6AB-7E95-4C0C-B70F-8AC2540068FB}"/>
    <dgm:cxn modelId="{23E8113C-9827-443F-AA82-A4B01EA2494A}" type="presOf" srcId="{B0B05715-DA21-49F5-AA93-EB6247A1ED72}" destId="{630D7153-60C4-4804-9A8E-5ACEBDD61B92}" srcOrd="0" destOrd="0" presId="urn:microsoft.com/office/officeart/2005/8/layout/vList2"/>
    <dgm:cxn modelId="{31D32D48-36E4-4ED1-BBBE-616F9B0D216E}" srcId="{B0B05715-DA21-49F5-AA93-EB6247A1ED72}" destId="{381BBC12-0A9B-49AD-BC68-CDC3DE839156}" srcOrd="1" destOrd="0" parTransId="{FBD862C7-DE4A-42AC-95CC-C2E0C5A22E25}" sibTransId="{95638309-1E8D-45DB-828F-3F452FA27A6F}"/>
    <dgm:cxn modelId="{AF22ED70-1F23-4710-98B5-8936016C3703}" srcId="{B023D33A-E06B-4E24-912D-43B92A89D03B}" destId="{CC31F15A-6DE0-4CE7-ABD9-E65D49C5057B}" srcOrd="0" destOrd="0" parTransId="{CE096FD9-7876-465A-A63D-F174DD37A6C0}" sibTransId="{15C8345B-343A-4930-88F7-0769DB98D12B}"/>
    <dgm:cxn modelId="{45B26B75-5335-4F70-96C3-73FECD19EF6F}" type="presOf" srcId="{CC31F15A-6DE0-4CE7-ABD9-E65D49C5057B}" destId="{DECC94AB-1CD8-4C57-B96F-137966AA4EB4}" srcOrd="0" destOrd="1" presId="urn:microsoft.com/office/officeart/2005/8/layout/vList2"/>
    <dgm:cxn modelId="{51361697-9651-4719-B753-98751DF2F5ED}" type="presOf" srcId="{B023D33A-E06B-4E24-912D-43B92A89D03B}" destId="{DECC94AB-1CD8-4C57-B96F-137966AA4EB4}" srcOrd="0" destOrd="0" presId="urn:microsoft.com/office/officeart/2005/8/layout/vList2"/>
    <dgm:cxn modelId="{4B56B1CA-56A1-48F9-9D30-845F584AEEDD}" type="presOf" srcId="{9C6D9274-901F-4FE4-B0B1-C6AD0EEEE19E}" destId="{3DBFD865-13D6-4EB2-B3FE-4FE40F29726B}" srcOrd="0" destOrd="0" presId="urn:microsoft.com/office/officeart/2005/8/layout/vList2"/>
    <dgm:cxn modelId="{CC67D2D4-820C-4444-B86D-00BE178AAB23}" type="presOf" srcId="{745A6E5E-0704-4EE2-8365-9DEBF1723DED}" destId="{DECC94AB-1CD8-4C57-B96F-137966AA4EB4}" srcOrd="0" destOrd="2" presId="urn:microsoft.com/office/officeart/2005/8/layout/vList2"/>
    <dgm:cxn modelId="{695CC9F4-6EA1-466E-842D-C8341A87D466}" srcId="{B0B05715-DA21-49F5-AA93-EB6247A1ED72}" destId="{9C6D9274-901F-4FE4-B0B1-C6AD0EEEE19E}" srcOrd="0" destOrd="0" parTransId="{CDDFDCF6-6B7F-433A-B39B-7B08F16CD309}" sibTransId="{2A3BDE5A-1589-4B01-A59B-BF43BCAF2A92}"/>
    <dgm:cxn modelId="{62F62EFC-4896-4A84-9930-EBF3BE788BFF}" srcId="{381BBC12-0A9B-49AD-BC68-CDC3DE839156}" destId="{B023D33A-E06B-4E24-912D-43B92A89D03B}" srcOrd="0" destOrd="0" parTransId="{99D3623A-948B-482F-9173-F997F8FB6911}" sibTransId="{97519B08-5C8D-41FC-902D-8735FE01D9E3}"/>
    <dgm:cxn modelId="{6D0681FF-7EFB-40FB-8701-1BA27DFD46FB}" type="presParOf" srcId="{630D7153-60C4-4804-9A8E-5ACEBDD61B92}" destId="{3DBFD865-13D6-4EB2-B3FE-4FE40F29726B}" srcOrd="0" destOrd="0" presId="urn:microsoft.com/office/officeart/2005/8/layout/vList2"/>
    <dgm:cxn modelId="{CF99B4F4-89A8-493D-9615-E57ED77BD198}" type="presParOf" srcId="{630D7153-60C4-4804-9A8E-5ACEBDD61B92}" destId="{715D561C-C9A7-4B05-A11B-7D5DFBAD1276}" srcOrd="1" destOrd="0" presId="urn:microsoft.com/office/officeart/2005/8/layout/vList2"/>
    <dgm:cxn modelId="{4D3AFDCE-1097-48F9-A454-C320866589D4}" type="presParOf" srcId="{630D7153-60C4-4804-9A8E-5ACEBDD61B92}" destId="{05032E4E-3225-453C-986B-7EBC9DD26B39}" srcOrd="2" destOrd="0" presId="urn:microsoft.com/office/officeart/2005/8/layout/vList2"/>
    <dgm:cxn modelId="{5F682EBD-C5A6-48FD-BBC4-3FCDDD24A1D1}" type="presParOf" srcId="{630D7153-60C4-4804-9A8E-5ACEBDD61B92}" destId="{DECC94AB-1CD8-4C57-B96F-137966AA4EB4}" srcOrd="3" destOrd="0" presId="urn:microsoft.com/office/officeart/2005/8/layout/vList2"/>
    <dgm:cxn modelId="{DEE20CBF-C8E1-4D8F-8770-5649F469623F}" type="presParOf" srcId="{630D7153-60C4-4804-9A8E-5ACEBDD61B92}" destId="{201254A2-77AB-48AF-ABBB-7F317F7155B1}" srcOrd="4" destOrd="0" presId="urn:microsoft.com/office/officeart/2005/8/layout/vList2"/>
    <dgm:cxn modelId="{ED6A26B6-FAE3-4148-BFC0-697E76EFD4E0}" type="presParOf" srcId="{630D7153-60C4-4804-9A8E-5ACEBDD61B92}" destId="{B2D44EAB-EBFF-478A-B03E-385FB6111ADE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BFD865-13D6-4EB2-B3FE-4FE40F29726B}">
      <dsp:nvSpPr>
        <dsp:cNvPr id="0" name=""/>
        <dsp:cNvSpPr/>
      </dsp:nvSpPr>
      <dsp:spPr>
        <a:xfrm>
          <a:off x="0" y="16929"/>
          <a:ext cx="9144000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I pattern utilizzati sono due:</a:t>
          </a:r>
          <a:endParaRPr lang="en-US" sz="1900" kern="1200"/>
        </a:p>
      </dsp:txBody>
      <dsp:txXfrm>
        <a:off x="22246" y="39175"/>
        <a:ext cx="9099508" cy="411223"/>
      </dsp:txXfrm>
    </dsp:sp>
    <dsp:sp modelId="{05032E4E-3225-453C-986B-7EBC9DD26B39}">
      <dsp:nvSpPr>
        <dsp:cNvPr id="0" name=""/>
        <dsp:cNvSpPr/>
      </dsp:nvSpPr>
      <dsp:spPr>
        <a:xfrm>
          <a:off x="0" y="527364"/>
          <a:ext cx="9144000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Factory Pattern </a:t>
          </a:r>
          <a:endParaRPr lang="en-US" sz="1900" kern="1200"/>
        </a:p>
      </dsp:txBody>
      <dsp:txXfrm>
        <a:off x="22246" y="549610"/>
        <a:ext cx="9099508" cy="411223"/>
      </dsp:txXfrm>
    </dsp:sp>
    <dsp:sp modelId="{DECC94AB-1CD8-4C57-B96F-137966AA4EB4}">
      <dsp:nvSpPr>
        <dsp:cNvPr id="0" name=""/>
        <dsp:cNvSpPr/>
      </dsp:nvSpPr>
      <dsp:spPr>
        <a:xfrm>
          <a:off x="0" y="983079"/>
          <a:ext cx="9144000" cy="1199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322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500" kern="1200"/>
            <a:t>Il Factory Pattern è stato implementato due volte. 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500" kern="1200"/>
            <a:t>La prima volta debolmente all’interno del package Veicolo per garantire in modo estendibile la creazione di veicoli diversi con caratteristiche diverse.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500" kern="1200"/>
            <a:t>La seconda volta è stato implementato in modo completo nella creazione di diversi ostacoli, ognuno con una ImageView diversa.</a:t>
          </a:r>
          <a:endParaRPr lang="en-US" sz="1500" kern="1200"/>
        </a:p>
      </dsp:txBody>
      <dsp:txXfrm>
        <a:off x="0" y="983079"/>
        <a:ext cx="9144000" cy="1199565"/>
      </dsp:txXfrm>
    </dsp:sp>
    <dsp:sp modelId="{201254A2-77AB-48AF-ABBB-7F317F7155B1}">
      <dsp:nvSpPr>
        <dsp:cNvPr id="0" name=""/>
        <dsp:cNvSpPr/>
      </dsp:nvSpPr>
      <dsp:spPr>
        <a:xfrm>
          <a:off x="0" y="2182644"/>
          <a:ext cx="9144000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Command Pattern </a:t>
          </a:r>
          <a:endParaRPr lang="en-US" sz="1900" kern="1200"/>
        </a:p>
      </dsp:txBody>
      <dsp:txXfrm>
        <a:off x="22246" y="2204890"/>
        <a:ext cx="9099508" cy="411223"/>
      </dsp:txXfrm>
    </dsp:sp>
    <dsp:sp modelId="{B2D44EAB-EBFF-478A-B03E-385FB6111ADE}">
      <dsp:nvSpPr>
        <dsp:cNvPr id="0" name=""/>
        <dsp:cNvSpPr/>
      </dsp:nvSpPr>
      <dsp:spPr>
        <a:xfrm>
          <a:off x="0" y="2638358"/>
          <a:ext cx="9144000" cy="471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322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500" kern="1200"/>
            <a:t>Il Command Pattern è stato utilizzato per separare le operazioni effettuate dal radiocomando in istanze differenti specializzate.</a:t>
          </a:r>
          <a:endParaRPr lang="en-US" sz="1500" kern="1200"/>
        </a:p>
      </dsp:txBody>
      <dsp:txXfrm>
        <a:off x="0" y="2638358"/>
        <a:ext cx="9144000" cy="471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3/5/2024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6360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29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77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22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94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77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342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24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4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90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85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3/5/2024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‹N›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83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A6A7EC9-02D3-4841-99D7-8B3717BC4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1667" y="1517904"/>
            <a:ext cx="5370237" cy="2796945"/>
          </a:xfrm>
        </p:spPr>
        <p:txBody>
          <a:bodyPr anchor="ctr">
            <a:normAutofit/>
          </a:bodyPr>
          <a:lstStyle/>
          <a:p>
            <a:pPr algn="l"/>
            <a:r>
              <a:rPr lang="it-IT" dirty="0"/>
              <a:t>Veicolo Radio-comandato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7102794-F1EA-8C1D-DE44-973B54CA6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1667" y="4479369"/>
            <a:ext cx="5370237" cy="1189912"/>
          </a:xfrm>
        </p:spPr>
        <p:txBody>
          <a:bodyPr>
            <a:normAutofit/>
          </a:bodyPr>
          <a:lstStyle/>
          <a:p>
            <a:pPr algn="l">
              <a:lnSpc>
                <a:spcPct val="95000"/>
              </a:lnSpc>
            </a:pPr>
            <a:r>
              <a:rPr lang="it-IT" sz="2200"/>
              <a:t>Progetto universitario di Programmazione 3</a:t>
            </a:r>
          </a:p>
          <a:p>
            <a:pPr algn="l">
              <a:lnSpc>
                <a:spcPct val="95000"/>
              </a:lnSpc>
            </a:pPr>
            <a:r>
              <a:rPr lang="it-IT" sz="2200"/>
              <a:t>Lorenzo Mirabella [0124002515]</a:t>
            </a:r>
          </a:p>
        </p:txBody>
      </p:sp>
      <p:pic>
        <p:nvPicPr>
          <p:cNvPr id="8" name="Immagine 7" descr="Immagine che contiene testo, schermata, Parallelo, design&#10;&#10;Descrizione generata automaticamente">
            <a:extLst>
              <a:ext uri="{FF2B5EF4-FFF2-40B4-BE49-F238E27FC236}">
                <a16:creationId xmlns:a16="http://schemas.microsoft.com/office/drawing/2014/main" id="{1B723049-AC44-65E8-57E5-7DA2F3781F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39"/>
          <a:stretch/>
        </p:blipFill>
        <p:spPr>
          <a:xfrm>
            <a:off x="762000" y="762000"/>
            <a:ext cx="3890923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92991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B667490-DB81-488B-B0E9-A2D13C48B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58952"/>
            <a:ext cx="10668000" cy="545592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EDEB744-EE88-9B34-7960-3ACD1EE8D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3"/>
            <a:ext cx="4512858" cy="1345115"/>
          </a:xfrm>
        </p:spPr>
        <p:txBody>
          <a:bodyPr>
            <a:normAutofit/>
          </a:bodyPr>
          <a:lstStyle/>
          <a:p>
            <a:r>
              <a:rPr lang="it-IT" dirty="0"/>
              <a:t>In cosa consiste il gioco?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199ABBE-38FF-1599-FAF4-92A63252D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970222"/>
            <a:ext cx="4512857" cy="3128825"/>
          </a:xfrm>
        </p:spPr>
        <p:txBody>
          <a:bodyPr>
            <a:normAutofit/>
          </a:bodyPr>
          <a:lstStyle/>
          <a:p>
            <a:pPr marL="0" indent="0">
              <a:lnSpc>
                <a:spcPct val="95000"/>
              </a:lnSpc>
              <a:buNone/>
            </a:pPr>
            <a:r>
              <a:rPr lang="it-IT" sz="1600"/>
              <a:t>L’obiettivo del gioco è schivare gli ostacoli muovendosi a destra e sinistra con il veicolo selezionato per raggiungere un punteggio alto.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it-IT" sz="1600"/>
              <a:t>Vi sono tre elementi UI principali:</a:t>
            </a:r>
          </a:p>
          <a:p>
            <a:pPr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it-IT" sz="1600"/>
              <a:t>Timer: Un orologio che tiene conto della durata della partita.</a:t>
            </a:r>
          </a:p>
          <a:p>
            <a:pPr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it-IT" sz="1600"/>
              <a:t>Score: Un numero molto alto indicato per indicare un punteggio.</a:t>
            </a:r>
          </a:p>
          <a:p>
            <a:pPr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it-IT" sz="1600"/>
              <a:t>Marcia: La marcia attuale utilizzata.</a:t>
            </a:r>
          </a:p>
          <a:p>
            <a:pPr>
              <a:lnSpc>
                <a:spcPct val="95000"/>
              </a:lnSpc>
            </a:pPr>
            <a:endParaRPr lang="it-IT" sz="1600"/>
          </a:p>
        </p:txBody>
      </p:sp>
      <p:pic>
        <p:nvPicPr>
          <p:cNvPr id="5" name="Immagine 4" descr="Immagine che contiene schermata, testo&#10;&#10;Descrizione generata automaticamente">
            <a:extLst>
              <a:ext uri="{FF2B5EF4-FFF2-40B4-BE49-F238E27FC236}">
                <a16:creationId xmlns:a16="http://schemas.microsoft.com/office/drawing/2014/main" id="{56F21637-D91B-223E-E84E-E69854974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34" y="1517902"/>
            <a:ext cx="3401500" cy="458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7738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160B463-41E9-4323-AE6D-30E67F2C7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8A358F-F8B2-4FD2-99F3-7CA833585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CCE2735-7843-4DC6-81F5-6366AB3EF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1372" y="1065276"/>
            <a:ext cx="10049256" cy="4727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C7FEC56-1C2C-799B-050F-DAC5EFDE9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0324" y="1790175"/>
            <a:ext cx="8531352" cy="1072843"/>
          </a:xfrm>
        </p:spPr>
        <p:txBody>
          <a:bodyPr>
            <a:normAutofit/>
          </a:bodyPr>
          <a:lstStyle/>
          <a:p>
            <a:r>
              <a:rPr lang="it-IT" dirty="0"/>
              <a:t>Funzionalità del gioco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F9C45A-02FF-32FC-3934-511D13C46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0322" y="2970223"/>
            <a:ext cx="8531353" cy="2194124"/>
          </a:xfrm>
        </p:spPr>
        <p:txBody>
          <a:bodyPr>
            <a:normAutofit/>
          </a:bodyPr>
          <a:lstStyle/>
          <a:p>
            <a:pPr marL="0" indent="0">
              <a:lnSpc>
                <a:spcPct val="95000"/>
              </a:lnSpc>
              <a:buNone/>
            </a:pPr>
            <a:r>
              <a:rPr lang="it-IT" sz="1200" dirty="0"/>
              <a:t>Il gioco è dotato di:</a:t>
            </a:r>
          </a:p>
          <a:p>
            <a:pPr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it-IT" sz="1200" dirty="0"/>
              <a:t>Una meccanica di selezione del veicolo, che include tre macchine di colori diversi (rosso, bianco, giallo).</a:t>
            </a:r>
          </a:p>
          <a:p>
            <a:pPr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it-IT" sz="1200" dirty="0"/>
              <a:t>Un sistema giorno-notte che permette il cambio di colore dello sfondo e della strada.</a:t>
            </a:r>
          </a:p>
          <a:p>
            <a:pPr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it-IT" sz="1200" dirty="0"/>
              <a:t>Una generazione di fino a cinque ostacoli diversi.</a:t>
            </a:r>
          </a:p>
          <a:p>
            <a:pPr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it-IT" sz="1200" dirty="0"/>
              <a:t>Un sistema di marce sviluppato per modificare la velocità di movimento del veicolo, così come la velocità di generazione e di movimento degli ostacoli.</a:t>
            </a:r>
          </a:p>
          <a:p>
            <a:pPr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it-IT" sz="1200" dirty="0"/>
              <a:t>Un implementazione di collisioni, Game Over e </a:t>
            </a:r>
            <a:r>
              <a:rPr lang="it-IT" sz="1200" dirty="0" err="1"/>
              <a:t>Restart</a:t>
            </a:r>
            <a:r>
              <a:rPr lang="it-IT" sz="1200" dirty="0"/>
              <a:t> sufficientemente avanzato per consentire una continuità di gioco fluida e interattiva.</a:t>
            </a:r>
          </a:p>
          <a:p>
            <a:pPr>
              <a:lnSpc>
                <a:spcPct val="95000"/>
              </a:lnSpc>
            </a:pP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23060502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0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2BC7A5D-F15A-D877-4B45-20CAA1CD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55650"/>
            <a:ext cx="3932830" cy="1345115"/>
          </a:xfrm>
        </p:spPr>
        <p:txBody>
          <a:bodyPr>
            <a:normAutofit/>
          </a:bodyPr>
          <a:lstStyle/>
          <a:p>
            <a:r>
              <a:rPr lang="it-IT" sz="3600"/>
              <a:t>Com’è strutturato il codice?</a:t>
            </a:r>
          </a:p>
        </p:txBody>
      </p:sp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7306CFCA-1D76-D327-DC47-81024A42C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2207969"/>
            <a:ext cx="3932830" cy="3884983"/>
          </a:xfrm>
        </p:spPr>
        <p:txBody>
          <a:bodyPr>
            <a:normAutofit/>
          </a:bodyPr>
          <a:lstStyle/>
          <a:p>
            <a:pPr marL="0" indent="0">
              <a:lnSpc>
                <a:spcPct val="95000"/>
              </a:lnSpc>
              <a:buNone/>
            </a:pPr>
            <a:r>
              <a:rPr lang="it-IT" sz="1400" dirty="0"/>
              <a:t>Il codice è architettato per avere una struttura gerarchica di questo tipo:</a:t>
            </a:r>
          </a:p>
          <a:p>
            <a:pPr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it-IT" sz="1400" dirty="0"/>
              <a:t>Gioco </a:t>
            </a:r>
          </a:p>
          <a:p>
            <a:pPr marL="742950" lvl="1" indent="-28575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it-IT" sz="1400" dirty="0" err="1">
                <a:solidFill>
                  <a:schemeClr val="tx1"/>
                </a:solidFill>
              </a:rPr>
              <a:t>GameManager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</a:p>
          <a:p>
            <a:pPr marL="1143000" lvl="2" indent="-22860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it-IT" sz="1400" dirty="0" err="1"/>
              <a:t>CollisionManager</a:t>
            </a:r>
            <a:endParaRPr lang="it-IT" sz="1400" dirty="0"/>
          </a:p>
          <a:p>
            <a:pPr marL="1143000" lvl="2" indent="-22860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it-IT" sz="1400" dirty="0" err="1"/>
              <a:t>GameUI</a:t>
            </a:r>
            <a:endParaRPr lang="it-IT" sz="1400" dirty="0"/>
          </a:p>
          <a:p>
            <a:pPr marL="1143000" lvl="2" indent="-22860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it-IT" sz="1400" dirty="0" err="1"/>
              <a:t>VeicoloManager</a:t>
            </a:r>
            <a:endParaRPr lang="it-IT" sz="1400" dirty="0"/>
          </a:p>
          <a:p>
            <a:pPr marL="1143000" lvl="2" indent="-22860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it-IT" sz="1400" dirty="0" err="1"/>
              <a:t>ObstacleManager</a:t>
            </a:r>
            <a:endParaRPr lang="it-IT" sz="1400" dirty="0"/>
          </a:p>
          <a:p>
            <a:pPr marL="1143000" lvl="2" indent="-22860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it-IT" sz="1400" dirty="0"/>
              <a:t>Radiocomando</a:t>
            </a:r>
          </a:p>
          <a:p>
            <a:pPr marL="1143000" lvl="2" indent="-22860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it-IT" sz="1400" dirty="0" err="1"/>
              <a:t>GameField</a:t>
            </a:r>
            <a:r>
              <a:rPr lang="it-IT" sz="1400" dirty="0"/>
              <a:t> </a:t>
            </a:r>
          </a:p>
          <a:p>
            <a:pPr marL="1600200" lvl="3" indent="-22860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it-IT" sz="1400" i="0" dirty="0">
                <a:solidFill>
                  <a:schemeClr val="tx1"/>
                </a:solidFill>
              </a:rPr>
              <a:t>Background</a:t>
            </a:r>
          </a:p>
          <a:p>
            <a:pPr marL="1600200" lvl="3" indent="-22860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it-IT" sz="1400" i="0" dirty="0">
                <a:solidFill>
                  <a:schemeClr val="tx1"/>
                </a:solidFill>
              </a:rPr>
              <a:t>Road</a:t>
            </a:r>
          </a:p>
        </p:txBody>
      </p:sp>
      <p:pic>
        <p:nvPicPr>
          <p:cNvPr id="7" name="Graphic 6" descr="Pyramid with Levels">
            <a:extLst>
              <a:ext uri="{FF2B5EF4-FFF2-40B4-BE49-F238E27FC236}">
                <a16:creationId xmlns:a16="http://schemas.microsoft.com/office/drawing/2014/main" id="{D91161BB-FAA6-F1A7-AE4C-D6374A0FD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46027" y="755650"/>
            <a:ext cx="5346700" cy="53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7539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9649B7-43D0-E032-3D4C-38D52F0E9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 Pattern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02409DCC-3B36-78EA-DB11-D40A4C33A85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17904" y="2971800"/>
          <a:ext cx="9144000" cy="3127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09827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ismatic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289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Aharoni</vt:lpstr>
      <vt:lpstr>Arial</vt:lpstr>
      <vt:lpstr>Avenir Next LT Pro</vt:lpstr>
      <vt:lpstr>PrismaticVTI</vt:lpstr>
      <vt:lpstr>Veicolo Radio-comandato</vt:lpstr>
      <vt:lpstr>In cosa consiste il gioco?</vt:lpstr>
      <vt:lpstr>Funzionalità del gioco</vt:lpstr>
      <vt:lpstr>Com’è strutturato il codice?</vt:lpstr>
      <vt:lpstr>Design Pattern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Veicolo Radio-comandato</dc:title>
  <dc:creator>Lorenzo Mirabella</dc:creator>
  <cp:lastModifiedBy>Lorenzo Mirabella</cp:lastModifiedBy>
  <cp:revision>1</cp:revision>
  <dcterms:created xsi:type="dcterms:W3CDTF">2024-03-05T15:11:35Z</dcterms:created>
  <dcterms:modified xsi:type="dcterms:W3CDTF">2024-03-05T15:25:11Z</dcterms:modified>
</cp:coreProperties>
</file>