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71" r:id="rId6"/>
    <p:sldId id="270" r:id="rId7"/>
    <p:sldId id="273" r:id="rId8"/>
    <p:sldId id="258" r:id="rId9"/>
    <p:sldId id="267" r:id="rId10"/>
    <p:sldId id="268" r:id="rId11"/>
    <p:sldId id="274" r:id="rId12"/>
    <p:sldId id="264" r:id="rId13"/>
    <p:sldId id="269" r:id="rId14"/>
    <p:sldId id="261" r:id="rId15"/>
    <p:sldId id="26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3B"/>
    <a:srgbClr val="2CA69A"/>
    <a:srgbClr val="387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9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47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77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17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68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40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54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9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9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99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CA69A"/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7734-92CF-3D4F-8EB9-216BAC7FFF3B}" type="datetimeFigureOut">
              <a:rPr lang="en-US" smtClean="0"/>
              <a:t>05/02/15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0A37-7457-5C4C-B3D1-739336554F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419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1.jp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403B"/>
                </a:solidFill>
              </a:rPr>
              <a:t>E-protect alarme domestique </a:t>
            </a:r>
            <a:endParaRPr lang="fr-FR" dirty="0">
              <a:solidFill>
                <a:srgbClr val="00403B"/>
              </a:solidFill>
            </a:endParaRPr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3260861" y="1359555"/>
            <a:ext cx="2597014" cy="1818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824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2CA69A"/>
                </a:solidFill>
              </a:rPr>
              <a:t>La base</a:t>
            </a:r>
            <a:endParaRPr lang="fr-FR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00403B"/>
                </a:solidFill>
              </a:rPr>
              <a:t>6LoWPAN</a:t>
            </a:r>
            <a:endParaRPr lang="fr-FR" dirty="0" smtClean="0">
              <a:solidFill>
                <a:srgbClr val="00403B"/>
              </a:solidFill>
            </a:endParaRP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IPV6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Communication locale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Raspberry Pi: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IPV4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Communication globale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SigFox: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Backup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Communication radio longue portée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Ecran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3" descr="carte_fini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06" b="90417" l="13229" r="83021">
                        <a14:foregroundMark x1="52188" y1="42222" x2="52188" y2="42222"/>
                        <a14:foregroundMark x1="51875" y1="46250" x2="51875" y2="46250"/>
                        <a14:foregroundMark x1="46979" y1="46111" x2="46979" y2="46111"/>
                        <a14:foregroundMark x1="46354" y1="43611" x2="46354" y2="43611"/>
                        <a14:foregroundMark x1="52396" y1="44444" x2="52396" y2="44444"/>
                        <a14:foregroundMark x1="52083" y1="39167" x2="52083" y2="3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54" t="9876" r="17129" b="10672"/>
          <a:stretch/>
        </p:blipFill>
        <p:spPr>
          <a:xfrm>
            <a:off x="6112933" y="1284110"/>
            <a:ext cx="2573867" cy="2184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TD_EVB.gif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16" b="99561" l="30388" r="978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64" r="1868" b="225"/>
          <a:stretch/>
        </p:blipFill>
        <p:spPr>
          <a:xfrm>
            <a:off x="6217443" y="4339697"/>
            <a:ext cx="2469357" cy="1786466"/>
          </a:xfrm>
          <a:prstGeom prst="rect">
            <a:avLst/>
          </a:prstGeom>
        </p:spPr>
      </p:pic>
      <p:pic>
        <p:nvPicPr>
          <p:cNvPr id="6" name="Picture 5" descr="Eprotect_logo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6" descr="Logo_ECE_anglais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054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2CA69A"/>
                </a:solidFill>
              </a:rPr>
              <a:t>Les capteurs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403B"/>
                </a:solidFill>
              </a:rPr>
              <a:t>Trois types de capteurs: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Détection de présence (PIR)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Détection de chocs (Accéléromètre)</a:t>
            </a:r>
            <a:endParaRPr lang="fr-FR" dirty="0">
              <a:solidFill>
                <a:srgbClr val="00403B"/>
              </a:solidFill>
            </a:endParaRP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Activer/Désactiver l’alarme (RFID)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La m</a:t>
            </a:r>
            <a:r>
              <a:rPr lang="fr-FR" dirty="0" smtClean="0">
                <a:solidFill>
                  <a:srgbClr val="00403B"/>
                </a:solidFill>
              </a:rPr>
              <a:t>ême architecture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Atmega128rfa1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Support du 6LoWPAN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Communication I2C et UART</a:t>
            </a:r>
          </a:p>
          <a:p>
            <a:pPr lvl="1"/>
            <a:endParaRPr lang="fr-FR" dirty="0" smtClean="0">
              <a:solidFill>
                <a:srgbClr val="00403B"/>
              </a:solidFill>
            </a:endParaRPr>
          </a:p>
          <a:p>
            <a:endParaRPr lang="fr-FR" dirty="0">
              <a:solidFill>
                <a:srgbClr val="00403B"/>
              </a:solidFill>
            </a:endParaRPr>
          </a:p>
          <a:p>
            <a:endParaRPr lang="fr-FR" dirty="0"/>
          </a:p>
        </p:txBody>
      </p:sp>
      <p:pic>
        <p:nvPicPr>
          <p:cNvPr id="4" name="Picture 3" descr="carte_fini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06" b="90417" l="13229" r="83021">
                        <a14:foregroundMark x1="52188" y1="42222" x2="52188" y2="42222"/>
                        <a14:foregroundMark x1="51875" y1="46250" x2="51875" y2="46250"/>
                        <a14:foregroundMark x1="46979" y1="46111" x2="46979" y2="46111"/>
                        <a14:foregroundMark x1="46354" y1="43611" x2="46354" y2="43611"/>
                        <a14:foregroundMark x1="52396" y1="44444" x2="52396" y2="44444"/>
                        <a14:foregroundMark x1="52083" y1="39167" x2="52083" y2="3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54" t="9876" r="17129" b="10672"/>
          <a:stretch/>
        </p:blipFill>
        <p:spPr>
          <a:xfrm>
            <a:off x="6112933" y="3258330"/>
            <a:ext cx="2573867" cy="2184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4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2CA69A"/>
                </a:solidFill>
              </a:rPr>
              <a:t>ATmega128rfa1</a:t>
            </a:r>
            <a:endParaRPr lang="en-US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56" y="1532132"/>
            <a:ext cx="5050925" cy="494182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sz="2600" dirty="0" smtClean="0">
                <a:solidFill>
                  <a:srgbClr val="00403B"/>
                </a:solidFill>
              </a:rPr>
              <a:t>Transmission sans-fil</a:t>
            </a:r>
          </a:p>
          <a:p>
            <a:pPr lvl="2"/>
            <a:r>
              <a:rPr lang="fr-FR" sz="2200" dirty="0" smtClean="0">
                <a:solidFill>
                  <a:srgbClr val="00403B"/>
                </a:solidFill>
              </a:rPr>
              <a:t>6LOWPAN (802.15.4)</a:t>
            </a:r>
          </a:p>
          <a:p>
            <a:pPr lvl="2"/>
            <a:r>
              <a:rPr lang="fr-FR" sz="2200" dirty="0" smtClean="0">
                <a:solidFill>
                  <a:srgbClr val="00403B"/>
                </a:solidFill>
              </a:rPr>
              <a:t>Réseau méché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 smtClean="0">
                <a:solidFill>
                  <a:srgbClr val="00403B"/>
                </a:solidFill>
              </a:rPr>
              <a:t>Module de cryptage</a:t>
            </a:r>
          </a:p>
          <a:p>
            <a:pPr lvl="2"/>
            <a:r>
              <a:rPr lang="fr-FR" sz="2200" dirty="0" smtClean="0">
                <a:solidFill>
                  <a:srgbClr val="00403B"/>
                </a:solidFill>
              </a:rPr>
              <a:t>AES128</a:t>
            </a:r>
          </a:p>
          <a:p>
            <a:pPr lvl="2"/>
            <a:r>
              <a:rPr lang="fr-FR" sz="2200" dirty="0" smtClean="0">
                <a:solidFill>
                  <a:srgbClr val="00403B"/>
                </a:solidFill>
              </a:rPr>
              <a:t>Vitesse : </a:t>
            </a:r>
            <a:r>
              <a:rPr lang="en-US" sz="2200" dirty="0" smtClean="0">
                <a:solidFill>
                  <a:srgbClr val="00403B"/>
                </a:solidFill>
              </a:rPr>
              <a:t>16 </a:t>
            </a:r>
            <a:r>
              <a:rPr lang="en-US" sz="2200" dirty="0">
                <a:solidFill>
                  <a:srgbClr val="00403B"/>
                </a:solidFill>
              </a:rPr>
              <a:t>bits / </a:t>
            </a:r>
            <a:r>
              <a:rPr lang="en-US" sz="2200" dirty="0" smtClean="0">
                <a:solidFill>
                  <a:srgbClr val="00403B"/>
                </a:solidFill>
              </a:rPr>
              <a:t>24µs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rgbClr val="00403B"/>
                </a:solidFill>
              </a:rPr>
              <a:t>Très faible consommation </a:t>
            </a:r>
            <a:r>
              <a:rPr lang="fr-FR" sz="2600" dirty="0" smtClean="0">
                <a:solidFill>
                  <a:srgbClr val="00403B"/>
                </a:solidFill>
              </a:rPr>
              <a:t>énergétique</a:t>
            </a:r>
          </a:p>
          <a:p>
            <a:pPr lvl="2"/>
            <a:r>
              <a:rPr lang="fr-FR" sz="2200" dirty="0">
                <a:solidFill>
                  <a:srgbClr val="00403B"/>
                </a:solidFill>
              </a:rPr>
              <a:t>&lt;30mA en émission/</a:t>
            </a:r>
            <a:r>
              <a:rPr lang="fr-FR" sz="2200" dirty="0" smtClean="0">
                <a:solidFill>
                  <a:srgbClr val="00403B"/>
                </a:solidFill>
              </a:rPr>
              <a:t>réception</a:t>
            </a:r>
          </a:p>
          <a:p>
            <a:pPr lvl="2"/>
            <a:r>
              <a:rPr lang="nl-NL" sz="2200" dirty="0">
                <a:solidFill>
                  <a:srgbClr val="00403B"/>
                </a:solidFill>
              </a:rPr>
              <a:t>&lt;250nA en sleep</a:t>
            </a:r>
            <a:endParaRPr lang="fr-FR" sz="2200" dirty="0" smtClean="0">
              <a:solidFill>
                <a:srgbClr val="00403B"/>
              </a:solidFill>
            </a:endParaRPr>
          </a:p>
          <a:p>
            <a:pPr lvl="2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0962241_1031487500201204_165854816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19" y="3963345"/>
            <a:ext cx="2619828" cy="1776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Capture d’écran 2015-02-04 à 15.47.58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7051" y1="39383" x2="57051" y2="39383"/>
                        <a14:backgroundMark x1="40705" y1="14882" x2="40705" y2="14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91" y="1532131"/>
            <a:ext cx="2623656" cy="2316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Eprotect_logo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6" descr="Logo_ECE_anglais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149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97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2CA69A"/>
                </a:solidFill>
              </a:rPr>
              <a:t>Résultats</a:t>
            </a:r>
            <a:endParaRPr lang="en-US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403B"/>
                </a:solidFill>
              </a:rPr>
              <a:t>Deux parties distinctes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Système embarqué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Système d’information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Accès à distance aux données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Chiffrement des données (</a:t>
            </a:r>
            <a:r>
              <a:rPr lang="fr-FR" dirty="0" smtClean="0">
                <a:solidFill>
                  <a:srgbClr val="00403B"/>
                </a:solidFill>
              </a:rPr>
              <a:t>AES 128)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Visualisation des capteurs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Base camouflée</a:t>
            </a:r>
          </a:p>
          <a:p>
            <a:endParaRPr lang="fr-FR" dirty="0">
              <a:solidFill>
                <a:srgbClr val="00403B"/>
              </a:solidFill>
            </a:endParaRPr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317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CA69A"/>
                </a:solidFill>
              </a:rPr>
              <a:t>Discussion</a:t>
            </a:r>
            <a:endParaRPr lang="en-US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1220666"/>
            <a:ext cx="8626494" cy="5509494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ü"/>
            </a:pPr>
            <a:r>
              <a:rPr lang="fr-FR" sz="2800" b="1" dirty="0">
                <a:solidFill>
                  <a:srgbClr val="00403B"/>
                </a:solidFill>
              </a:rPr>
              <a:t>Le choix de la valorisation </a:t>
            </a:r>
            <a:r>
              <a:rPr lang="fr-FR" sz="2800" b="1" dirty="0" smtClean="0">
                <a:solidFill>
                  <a:srgbClr val="00403B"/>
                </a:solidFill>
              </a:rPr>
              <a:t>: Concours </a:t>
            </a:r>
          </a:p>
          <a:p>
            <a:pPr>
              <a:buFont typeface="Wingdings" charset="2"/>
              <a:buChar char="ü"/>
            </a:pPr>
            <a:endParaRPr lang="fr-FR" sz="24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ü"/>
            </a:pPr>
            <a:r>
              <a:rPr lang="fr-FR" sz="2400" dirty="0" smtClean="0">
                <a:solidFill>
                  <a:srgbClr val="00403B"/>
                </a:solidFill>
              </a:rPr>
              <a:t>Être </a:t>
            </a:r>
            <a:r>
              <a:rPr lang="fr-FR" sz="2400" dirty="0">
                <a:solidFill>
                  <a:srgbClr val="00403B"/>
                </a:solidFill>
              </a:rPr>
              <a:t>meilleur, à</a:t>
            </a:r>
            <a:r>
              <a:rPr lang="fr-FR" sz="2400" dirty="0" smtClean="0">
                <a:solidFill>
                  <a:srgbClr val="00403B"/>
                </a:solidFill>
              </a:rPr>
              <a:t> cr</a:t>
            </a:r>
            <a:r>
              <a:rPr lang="fr-FR" sz="2400" dirty="0">
                <a:solidFill>
                  <a:srgbClr val="00403B"/>
                </a:solidFill>
              </a:rPr>
              <a:t>é</a:t>
            </a:r>
            <a:r>
              <a:rPr lang="fr-FR" sz="2400" dirty="0" smtClean="0">
                <a:solidFill>
                  <a:srgbClr val="00403B"/>
                </a:solidFill>
              </a:rPr>
              <a:t>er</a:t>
            </a:r>
            <a:r>
              <a:rPr lang="fr-FR" sz="2400" dirty="0">
                <a:solidFill>
                  <a:srgbClr val="00403B"/>
                </a:solidFill>
              </a:rPr>
              <a:t>, innover, à</a:t>
            </a:r>
            <a:r>
              <a:rPr lang="fr-FR" sz="2400" dirty="0" smtClean="0">
                <a:solidFill>
                  <a:srgbClr val="00403B"/>
                </a:solidFill>
              </a:rPr>
              <a:t> </a:t>
            </a:r>
            <a:r>
              <a:rPr lang="fr-FR" sz="2400" dirty="0">
                <a:solidFill>
                  <a:srgbClr val="00403B"/>
                </a:solidFill>
              </a:rPr>
              <a:t>trouver ce qui peut faire la </a:t>
            </a:r>
            <a:r>
              <a:rPr lang="fr-FR" sz="2400" dirty="0" smtClean="0">
                <a:solidFill>
                  <a:srgbClr val="00403B"/>
                </a:solidFill>
              </a:rPr>
              <a:t>différence</a:t>
            </a:r>
          </a:p>
          <a:p>
            <a:pPr>
              <a:buFont typeface="Wingdings" charset="2"/>
              <a:buChar char="ü"/>
            </a:pPr>
            <a:endParaRPr lang="fr-FR" sz="2400" dirty="0">
              <a:solidFill>
                <a:srgbClr val="00403B"/>
              </a:solidFill>
            </a:endParaRPr>
          </a:p>
          <a:p>
            <a:pPr>
              <a:buFont typeface="Wingdings" charset="2"/>
              <a:buChar char="ü"/>
            </a:pPr>
            <a:r>
              <a:rPr lang="fr-FR" sz="2400" dirty="0" smtClean="0">
                <a:solidFill>
                  <a:srgbClr val="00403B"/>
                </a:solidFill>
              </a:rPr>
              <a:t>La </a:t>
            </a:r>
            <a:r>
              <a:rPr lang="fr-FR" sz="2400" dirty="0">
                <a:solidFill>
                  <a:srgbClr val="00403B"/>
                </a:solidFill>
              </a:rPr>
              <a:t>voie </a:t>
            </a:r>
            <a:r>
              <a:rPr lang="fr-FR" sz="2400" dirty="0" smtClean="0">
                <a:solidFill>
                  <a:srgbClr val="00403B"/>
                </a:solidFill>
              </a:rPr>
              <a:t>de l’innovation</a:t>
            </a:r>
            <a:endParaRPr lang="fr-FR" sz="2400" dirty="0">
              <a:solidFill>
                <a:srgbClr val="00403B"/>
              </a:solidFill>
            </a:endParaRPr>
          </a:p>
          <a:p>
            <a:pPr>
              <a:buFont typeface="Wingdings" charset="2"/>
              <a:buChar char="ü"/>
            </a:pPr>
            <a:endParaRPr lang="fr-FR" sz="24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ü"/>
            </a:pPr>
            <a:r>
              <a:rPr lang="fr-FR" sz="2400" dirty="0">
                <a:solidFill>
                  <a:srgbClr val="00403B"/>
                </a:solidFill>
              </a:rPr>
              <a:t>R</a:t>
            </a:r>
            <a:r>
              <a:rPr lang="fr-FR" sz="2400" dirty="0" smtClean="0">
                <a:solidFill>
                  <a:srgbClr val="00403B"/>
                </a:solidFill>
              </a:rPr>
              <a:t>éinventer </a:t>
            </a:r>
            <a:r>
              <a:rPr lang="fr-FR" sz="2400" dirty="0">
                <a:solidFill>
                  <a:srgbClr val="00403B"/>
                </a:solidFill>
              </a:rPr>
              <a:t>totalement les produits en </a:t>
            </a:r>
            <a:r>
              <a:rPr lang="fr-FR" sz="2400" dirty="0" smtClean="0">
                <a:solidFill>
                  <a:srgbClr val="00403B"/>
                </a:solidFill>
              </a:rPr>
              <a:t>place</a:t>
            </a:r>
          </a:p>
          <a:p>
            <a:pPr>
              <a:buFont typeface="Wingdings" charset="2"/>
              <a:buChar char="ü"/>
            </a:pPr>
            <a:endParaRPr lang="fr-FR" sz="24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ü"/>
            </a:pPr>
            <a:r>
              <a:rPr lang="fr-FR" sz="2400" dirty="0" smtClean="0">
                <a:solidFill>
                  <a:srgbClr val="00403B"/>
                </a:solidFill>
              </a:rPr>
              <a:t>Contrairement </a:t>
            </a:r>
            <a:r>
              <a:rPr lang="fr-FR" sz="2400" dirty="0">
                <a:solidFill>
                  <a:srgbClr val="00403B"/>
                </a:solidFill>
              </a:rPr>
              <a:t>aux autres valorisations, notre marge de manoeuvre est </a:t>
            </a:r>
            <a:r>
              <a:rPr lang="fr-FR" sz="2400" dirty="0" smtClean="0">
                <a:solidFill>
                  <a:srgbClr val="00403B"/>
                </a:solidFill>
              </a:rPr>
              <a:t>totale</a:t>
            </a:r>
          </a:p>
          <a:p>
            <a:pPr>
              <a:buFont typeface="Wingdings" charset="2"/>
              <a:buChar char="ü"/>
            </a:pPr>
            <a:endParaRPr lang="fr-FR" sz="2400" dirty="0" smtClean="0">
              <a:solidFill>
                <a:srgbClr val="387E46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387E46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163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1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CA69A"/>
                </a:solidFill>
              </a:rPr>
              <a:t>Suites à donner</a:t>
            </a:r>
            <a:endParaRPr lang="en-US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Axes de travail : </a:t>
            </a:r>
          </a:p>
          <a:p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>
              <a:buFont typeface="Wingdings" charset="2"/>
              <a:buChar char="Ø"/>
            </a:pPr>
            <a:r>
              <a:rPr lang="en-US" b="1" dirty="0">
                <a:ln w="1905"/>
                <a:solidFill>
                  <a:srgbClr val="00403B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</a:t>
            </a:r>
            <a:r>
              <a:rPr lang="en-US" b="1" dirty="0" smtClean="0">
                <a:ln w="1905"/>
                <a:solidFill>
                  <a:srgbClr val="00403B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onnexion du système E-protect au commissariat et services de police</a:t>
            </a:r>
          </a:p>
          <a:p>
            <a:pPr lvl="1">
              <a:buFont typeface="Wingdings" charset="2"/>
              <a:buChar char="Ø"/>
            </a:pPr>
            <a:endParaRPr lang="en-US" b="1" dirty="0" smtClean="0">
              <a:ln w="1905"/>
              <a:solidFill>
                <a:srgbClr val="00403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>
              <a:buFont typeface="Wingdings" charset="2"/>
              <a:buChar char="Ø"/>
            </a:pPr>
            <a:r>
              <a:rPr lang="en-US" b="1" dirty="0">
                <a:ln w="1905"/>
                <a:solidFill>
                  <a:srgbClr val="00403B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b="1" dirty="0" smtClean="0">
                <a:ln w="1905"/>
                <a:solidFill>
                  <a:srgbClr val="00403B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jout de cameras avec service de traitement et selections d’images</a:t>
            </a:r>
          </a:p>
          <a:p>
            <a:pPr lvl="1">
              <a:buFont typeface="Wingdings" charset="2"/>
              <a:buChar char="Ø"/>
            </a:pPr>
            <a:endParaRPr lang="en-US" b="1" dirty="0" smtClean="0">
              <a:ln w="1905"/>
              <a:solidFill>
                <a:srgbClr val="00403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>
              <a:buFont typeface="Wingdings" charset="2"/>
              <a:buChar char="Ø"/>
            </a:pPr>
            <a:r>
              <a:rPr lang="en-US" b="1" dirty="0">
                <a:ln w="1905"/>
                <a:solidFill>
                  <a:srgbClr val="00403B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b="1" dirty="0" smtClean="0">
                <a:ln w="1905"/>
                <a:solidFill>
                  <a:srgbClr val="00403B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limentation du système par l’utilisation de Witricity modèle WIT 5000 (induction)</a:t>
            </a:r>
          </a:p>
          <a:p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237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9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CA69A"/>
                </a:solidFill>
              </a:rPr>
              <a:t>Conclusion</a:t>
            </a:r>
            <a:endParaRPr lang="en-US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19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rgbClr val="00403B"/>
                </a:solidFill>
              </a:rPr>
              <a:t>Apr</a:t>
            </a:r>
            <a:r>
              <a:rPr lang="fr-FR" sz="2400" dirty="0">
                <a:solidFill>
                  <a:srgbClr val="00403B"/>
                </a:solidFill>
              </a:rPr>
              <a:t>è</a:t>
            </a:r>
            <a:r>
              <a:rPr lang="fr-FR" sz="2400" dirty="0" smtClean="0">
                <a:solidFill>
                  <a:srgbClr val="00403B"/>
                </a:solidFill>
              </a:rPr>
              <a:t>s </a:t>
            </a:r>
            <a:r>
              <a:rPr lang="fr-FR" sz="2400" dirty="0">
                <a:solidFill>
                  <a:srgbClr val="00403B"/>
                </a:solidFill>
              </a:rPr>
              <a:t>2 mois de travaux, notre </a:t>
            </a:r>
            <a:r>
              <a:rPr lang="fr-FR" sz="2400" dirty="0" smtClean="0">
                <a:solidFill>
                  <a:srgbClr val="00403B"/>
                </a:solidFill>
              </a:rPr>
              <a:t>syst</a:t>
            </a:r>
            <a:r>
              <a:rPr lang="fr-FR" sz="2400" dirty="0">
                <a:solidFill>
                  <a:srgbClr val="00403B"/>
                </a:solidFill>
              </a:rPr>
              <a:t>è</a:t>
            </a:r>
            <a:r>
              <a:rPr lang="fr-FR" sz="2400" dirty="0" smtClean="0">
                <a:solidFill>
                  <a:srgbClr val="00403B"/>
                </a:solidFill>
              </a:rPr>
              <a:t>me r</a:t>
            </a:r>
            <a:r>
              <a:rPr lang="fr-FR" sz="2400" dirty="0">
                <a:solidFill>
                  <a:srgbClr val="00403B"/>
                </a:solidFill>
              </a:rPr>
              <a:t>é</a:t>
            </a:r>
            <a:r>
              <a:rPr lang="fr-FR" sz="2400" dirty="0" smtClean="0">
                <a:solidFill>
                  <a:srgbClr val="00403B"/>
                </a:solidFill>
              </a:rPr>
              <a:t>pond entièrement </a:t>
            </a:r>
            <a:r>
              <a:rPr lang="fr-FR" sz="2400" dirty="0">
                <a:solidFill>
                  <a:srgbClr val="00403B"/>
                </a:solidFill>
              </a:rPr>
              <a:t>au cahier des charges. </a:t>
            </a:r>
            <a:endParaRPr lang="fr-FR" sz="2400" dirty="0" smtClean="0">
              <a:solidFill>
                <a:srgbClr val="00403B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rgbClr val="387E46"/>
              </a:solidFill>
            </a:endParaRPr>
          </a:p>
          <a:p>
            <a:pPr marL="0" indent="0">
              <a:buNone/>
            </a:pPr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PRODUIT COMMERCIALISABLE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403B"/>
                </a:solidFill>
              </a:rPr>
              <a:t>De </a:t>
            </a:r>
            <a:r>
              <a:rPr lang="fr-FR" sz="2400" dirty="0">
                <a:solidFill>
                  <a:srgbClr val="00403B"/>
                </a:solidFill>
              </a:rPr>
              <a:t>nombreux test </a:t>
            </a:r>
            <a:r>
              <a:rPr lang="fr-FR" sz="2400" dirty="0" smtClean="0">
                <a:solidFill>
                  <a:srgbClr val="00403B"/>
                </a:solidFill>
              </a:rPr>
              <a:t>ont</a:t>
            </a:r>
            <a:r>
              <a:rPr lang="fr-FR" sz="2400" dirty="0">
                <a:solidFill>
                  <a:srgbClr val="00403B"/>
                </a:solidFill>
              </a:rPr>
              <a:t> </a:t>
            </a:r>
            <a:r>
              <a:rPr lang="fr-FR" sz="2400" dirty="0" smtClean="0">
                <a:solidFill>
                  <a:srgbClr val="00403B"/>
                </a:solidFill>
              </a:rPr>
              <a:t>été réalisé, </a:t>
            </a:r>
            <a:r>
              <a:rPr lang="fr-FR" sz="2400" dirty="0">
                <a:solidFill>
                  <a:srgbClr val="00403B"/>
                </a:solidFill>
              </a:rPr>
              <a:t>le produit est finis et peut </a:t>
            </a:r>
            <a:r>
              <a:rPr lang="fr-FR" sz="2400" dirty="0" smtClean="0">
                <a:solidFill>
                  <a:srgbClr val="00403B"/>
                </a:solidFill>
              </a:rPr>
              <a:t>d</a:t>
            </a:r>
            <a:r>
              <a:rPr lang="fr-FR" sz="2400" dirty="0">
                <a:solidFill>
                  <a:srgbClr val="00403B"/>
                </a:solidFill>
              </a:rPr>
              <a:t>è</a:t>
            </a:r>
            <a:r>
              <a:rPr lang="fr-FR" sz="2400" dirty="0" smtClean="0">
                <a:solidFill>
                  <a:srgbClr val="00403B"/>
                </a:solidFill>
              </a:rPr>
              <a:t>s à pr</a:t>
            </a:r>
            <a:r>
              <a:rPr lang="fr-FR" sz="2400" dirty="0">
                <a:solidFill>
                  <a:srgbClr val="00403B"/>
                </a:solidFill>
              </a:rPr>
              <a:t>é</a:t>
            </a:r>
            <a:r>
              <a:rPr lang="fr-FR" sz="2400" dirty="0" smtClean="0">
                <a:solidFill>
                  <a:srgbClr val="00403B"/>
                </a:solidFill>
              </a:rPr>
              <a:t>sent être commercialis</a:t>
            </a:r>
            <a:r>
              <a:rPr lang="fr-FR" sz="2400" dirty="0">
                <a:solidFill>
                  <a:srgbClr val="00403B"/>
                </a:solidFill>
              </a:rPr>
              <a:t>é</a:t>
            </a:r>
            <a:r>
              <a:rPr lang="fr-FR" sz="2400" dirty="0" smtClean="0">
                <a:solidFill>
                  <a:srgbClr val="00403B"/>
                </a:solidFill>
              </a:rPr>
              <a:t>. </a:t>
            </a:r>
          </a:p>
          <a:p>
            <a:pPr marL="0" indent="0">
              <a:buNone/>
            </a:pPr>
            <a:endParaRPr lang="fr-FR" sz="2400" dirty="0" smtClean="0">
              <a:solidFill>
                <a:srgbClr val="387E46"/>
              </a:solidFill>
            </a:endParaRPr>
          </a:p>
          <a:p>
            <a:pPr marL="0" indent="0">
              <a:buNone/>
            </a:pPr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INNOVATION CERTAINE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403B"/>
                </a:solidFill>
              </a:rPr>
              <a:t>De </a:t>
            </a:r>
            <a:r>
              <a:rPr lang="fr-FR" sz="2400" dirty="0">
                <a:solidFill>
                  <a:srgbClr val="00403B"/>
                </a:solidFill>
              </a:rPr>
              <a:t>part son architecture, la topologie, l’hardware, le software </a:t>
            </a:r>
            <a:r>
              <a:rPr lang="fr-FR" sz="2400" dirty="0" smtClean="0">
                <a:solidFill>
                  <a:srgbClr val="00403B"/>
                </a:solidFill>
              </a:rPr>
              <a:t>utilisé </a:t>
            </a:r>
            <a:r>
              <a:rPr lang="fr-FR" sz="2400" dirty="0">
                <a:solidFill>
                  <a:srgbClr val="00403B"/>
                </a:solidFill>
              </a:rPr>
              <a:t>et son </a:t>
            </a:r>
            <a:r>
              <a:rPr lang="fr-FR" sz="2400" dirty="0" smtClean="0">
                <a:solidFill>
                  <a:srgbClr val="00403B"/>
                </a:solidFill>
              </a:rPr>
              <a:t>coût E-protect d</a:t>
            </a:r>
            <a:r>
              <a:rPr lang="fr-FR" sz="2400" dirty="0">
                <a:solidFill>
                  <a:srgbClr val="00403B"/>
                </a:solidFill>
              </a:rPr>
              <a:t>é</a:t>
            </a:r>
            <a:r>
              <a:rPr lang="fr-FR" sz="2400" dirty="0" smtClean="0">
                <a:solidFill>
                  <a:srgbClr val="00403B"/>
                </a:solidFill>
              </a:rPr>
              <a:t>fie </a:t>
            </a:r>
            <a:r>
              <a:rPr lang="fr-FR" sz="2400" dirty="0">
                <a:solidFill>
                  <a:srgbClr val="00403B"/>
                </a:solidFill>
              </a:rPr>
              <a:t>toute concurrence sur le </a:t>
            </a:r>
            <a:r>
              <a:rPr lang="fr-FR" sz="2400" dirty="0" smtClean="0">
                <a:solidFill>
                  <a:srgbClr val="00403B"/>
                </a:solidFill>
              </a:rPr>
              <a:t>march</a:t>
            </a:r>
            <a:r>
              <a:rPr lang="fr-FR" sz="2400" dirty="0">
                <a:solidFill>
                  <a:srgbClr val="00403B"/>
                </a:solidFill>
              </a:rPr>
              <a:t>é</a:t>
            </a:r>
            <a:r>
              <a:rPr lang="fr-FR" sz="2400" dirty="0" smtClean="0">
                <a:solidFill>
                  <a:srgbClr val="00403B"/>
                </a:solidFill>
              </a:rPr>
              <a:t> </a:t>
            </a:r>
            <a:r>
              <a:rPr lang="fr-FR" sz="2400" dirty="0">
                <a:solidFill>
                  <a:srgbClr val="00403B"/>
                </a:solidFill>
              </a:rPr>
              <a:t>de la </a:t>
            </a:r>
            <a:r>
              <a:rPr lang="fr-FR" sz="2400" dirty="0" smtClean="0">
                <a:solidFill>
                  <a:srgbClr val="00403B"/>
                </a:solidFill>
              </a:rPr>
              <a:t>sécurité </a:t>
            </a:r>
            <a:r>
              <a:rPr lang="fr-FR" sz="2400" dirty="0">
                <a:solidFill>
                  <a:srgbClr val="00403B"/>
                </a:solidFill>
              </a:rPr>
              <a:t>de domicile. </a:t>
            </a:r>
          </a:p>
          <a:p>
            <a:endParaRPr lang="en-US" dirty="0"/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698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2CA69A"/>
                </a:solidFill>
              </a:rPr>
              <a:t>E-</a:t>
            </a:r>
            <a:r>
              <a:rPr lang="fr-FR" dirty="0" err="1" smtClean="0">
                <a:solidFill>
                  <a:srgbClr val="2CA69A"/>
                </a:solidFill>
              </a:rPr>
              <a:t>Protect</a:t>
            </a:r>
            <a:endParaRPr lang="fr-FR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403B"/>
                </a:solidFill>
              </a:rPr>
              <a:t>BARROUHOU Ilyas (SE)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CHEVALIER Hugo (EE)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DRILLET Mathieu (SI)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GENTIL Louis (SI)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VALENTIS Guillaume (SE)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SRIJE Bader (Infographiste)</a:t>
            </a:r>
            <a:endParaRPr lang="fr-FR" dirty="0">
              <a:solidFill>
                <a:srgbClr val="00403B"/>
              </a:solidFill>
            </a:endParaRPr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464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2CA69A"/>
                </a:solidFill>
              </a:rPr>
              <a:t>Présentation</a:t>
            </a:r>
            <a:endParaRPr lang="fr-FR" dirty="0">
              <a:solidFill>
                <a:srgbClr val="2CA69A"/>
              </a:solidFill>
            </a:endParaRPr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6" descr="Logo_ECE_anglais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940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2CA69A"/>
                </a:solidFill>
              </a:rPr>
              <a:t>Naissance d’E-protect</a:t>
            </a:r>
            <a:endParaRPr lang="fr-FR" dirty="0">
              <a:solidFill>
                <a:srgbClr val="2CA69A"/>
              </a:solidFill>
            </a:endParaRPr>
          </a:p>
        </p:txBody>
      </p:sp>
      <p:pic>
        <p:nvPicPr>
          <p:cNvPr id="6" name="Picture 5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261361" y="5388059"/>
            <a:ext cx="1670390" cy="11693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57200" y="1417638"/>
            <a:ext cx="8229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 SEMINAIRE A L’INTERNATIONNAL </a:t>
            </a:r>
          </a:p>
          <a:p>
            <a:endParaRPr lang="fr-FR" sz="2400" b="1" u="sng" dirty="0" smtClean="0">
              <a:solidFill>
                <a:srgbClr val="387E4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400" dirty="0" smtClean="0">
                <a:solidFill>
                  <a:srgbClr val="00403B"/>
                </a:solidFill>
              </a:rPr>
              <a:t>Séminaire </a:t>
            </a:r>
            <a:r>
              <a:rPr lang="fr-FR" sz="2400" dirty="0">
                <a:solidFill>
                  <a:srgbClr val="00403B"/>
                </a:solidFill>
              </a:rPr>
              <a:t>au Danemark dans la ville </a:t>
            </a:r>
            <a:r>
              <a:rPr lang="fr-FR" sz="2400" dirty="0" smtClean="0">
                <a:solidFill>
                  <a:srgbClr val="00403B"/>
                </a:solidFill>
              </a:rPr>
              <a:t>d’Aalborg : </a:t>
            </a:r>
          </a:p>
          <a:p>
            <a:pPr lvl="2"/>
            <a:r>
              <a:rPr lang="fr-FR" sz="2400" dirty="0" smtClean="0">
                <a:solidFill>
                  <a:srgbClr val="00403B"/>
                </a:solidFill>
              </a:rPr>
              <a:t>			Création d’application androïde </a:t>
            </a:r>
            <a:r>
              <a:rPr lang="fr-FR" sz="2400" dirty="0">
                <a:solidFill>
                  <a:srgbClr val="00403B"/>
                </a:solidFill>
              </a:rPr>
              <a:t>et </a:t>
            </a:r>
            <a:r>
              <a:rPr lang="fr-FR" sz="2400" dirty="0" smtClean="0">
                <a:solidFill>
                  <a:srgbClr val="00403B"/>
                </a:solidFill>
              </a:rPr>
              <a:t>IOS</a:t>
            </a:r>
            <a:endParaRPr lang="en-US" sz="2400" b="1" dirty="0" smtClean="0">
              <a:solidFill>
                <a:srgbClr val="00403B"/>
              </a:solidFill>
            </a:endParaRPr>
          </a:p>
          <a:p>
            <a:r>
              <a:rPr lang="en-US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UNE RENCONTRE </a:t>
            </a:r>
          </a:p>
          <a:p>
            <a:endParaRPr lang="en-US" sz="2400" b="1" u="sng" dirty="0" smtClean="0">
              <a:solidFill>
                <a:srgbClr val="387E46"/>
              </a:solidFill>
            </a:endParaRPr>
          </a:p>
          <a:p>
            <a:r>
              <a:rPr lang="en-US" sz="2400" dirty="0">
                <a:solidFill>
                  <a:srgbClr val="387E46"/>
                </a:solidFill>
              </a:rPr>
              <a:t>	</a:t>
            </a:r>
            <a:r>
              <a:rPr lang="en-US" sz="2400" dirty="0" smtClean="0">
                <a:solidFill>
                  <a:srgbClr val="00403B"/>
                </a:solidFill>
              </a:rPr>
              <a:t>-     R</a:t>
            </a:r>
            <a:r>
              <a:rPr lang="fr-FR" sz="2400" dirty="0" smtClean="0">
                <a:solidFill>
                  <a:srgbClr val="00403B"/>
                </a:solidFill>
              </a:rPr>
              <a:t>encontre du jeune Torsten</a:t>
            </a:r>
          </a:p>
          <a:p>
            <a:pPr lvl="1"/>
            <a:r>
              <a:rPr lang="fr-FR" sz="2400" dirty="0" smtClean="0">
                <a:solidFill>
                  <a:srgbClr val="00403B"/>
                </a:solidFill>
              </a:rPr>
              <a:t>				”</a:t>
            </a:r>
            <a:r>
              <a:rPr lang="fr-FR" sz="2400" dirty="0">
                <a:solidFill>
                  <a:srgbClr val="00403B"/>
                </a:solidFill>
              </a:rPr>
              <a:t>C</a:t>
            </a:r>
            <a:r>
              <a:rPr lang="fr-FR" sz="2400" dirty="0" smtClean="0">
                <a:solidFill>
                  <a:srgbClr val="00403B"/>
                </a:solidFill>
              </a:rPr>
              <a:t>e </a:t>
            </a:r>
            <a:r>
              <a:rPr lang="fr-FR" sz="2400" dirty="0">
                <a:solidFill>
                  <a:srgbClr val="00403B"/>
                </a:solidFill>
              </a:rPr>
              <a:t>soir je bois pour oublier</a:t>
            </a:r>
            <a:r>
              <a:rPr lang="fr-FR" sz="2400" dirty="0" smtClean="0">
                <a:solidFill>
                  <a:srgbClr val="00403B"/>
                </a:solidFill>
              </a:rPr>
              <a:t>”</a:t>
            </a:r>
          </a:p>
          <a:p>
            <a:endParaRPr lang="fr-FR" sz="2400" dirty="0" smtClean="0">
              <a:solidFill>
                <a:srgbClr val="00403B"/>
              </a:solidFill>
            </a:endParaRPr>
          </a:p>
          <a:p>
            <a:r>
              <a:rPr lang="fr-FR" sz="2400" dirty="0" smtClean="0">
                <a:solidFill>
                  <a:srgbClr val="00403B"/>
                </a:solidFill>
              </a:rPr>
              <a:t>Une évidence </a:t>
            </a:r>
            <a:r>
              <a:rPr lang="fr-FR" sz="2400" dirty="0">
                <a:solidFill>
                  <a:srgbClr val="00403B"/>
                </a:solidFill>
              </a:rPr>
              <a:t>: Torsten, les </a:t>
            </a:r>
            <a:r>
              <a:rPr lang="fr-FR" sz="2400" dirty="0" smtClean="0">
                <a:solidFill>
                  <a:srgbClr val="00403B"/>
                </a:solidFill>
              </a:rPr>
              <a:t>applications</a:t>
            </a:r>
            <a:r>
              <a:rPr lang="en-US" sz="2400" dirty="0" smtClean="0">
                <a:solidFill>
                  <a:srgbClr val="00403B"/>
                </a:solidFill>
              </a:rPr>
              <a:t>… </a:t>
            </a:r>
            <a:r>
              <a:rPr lang="fr-FR" sz="2800" b="1" dirty="0" smtClean="0">
                <a:solidFill>
                  <a:srgbClr val="00403B"/>
                </a:solidFill>
              </a:rPr>
              <a:t>E-protect était né</a:t>
            </a:r>
            <a:r>
              <a:rPr lang="fr-FR" sz="2400" dirty="0" smtClean="0">
                <a:solidFill>
                  <a:srgbClr val="00403B"/>
                </a:solidFill>
              </a:rPr>
              <a:t>! </a:t>
            </a:r>
            <a:endParaRPr lang="fr-FR" sz="2400" dirty="0">
              <a:solidFill>
                <a:srgbClr val="00403B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Content Placeholder 6" descr="Logo_ECE_anglais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03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CA69A"/>
                </a:solidFill>
              </a:rPr>
              <a:t>État de l’art</a:t>
            </a:r>
            <a:endParaRPr lang="en-US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482"/>
            <a:ext cx="8229600" cy="45259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 France :</a:t>
            </a:r>
          </a:p>
          <a:p>
            <a:pPr lvl="1">
              <a:buFont typeface="Arial"/>
              <a:buChar char="•"/>
            </a:pPr>
            <a:r>
              <a:rPr lang="es-ES_tradnl" dirty="0" err="1" smtClean="0">
                <a:solidFill>
                  <a:srgbClr val="00403B"/>
                </a:solidFill>
              </a:rPr>
              <a:t>Diagral</a:t>
            </a:r>
            <a:r>
              <a:rPr lang="es-ES_tradnl" dirty="0" smtClean="0">
                <a:solidFill>
                  <a:srgbClr val="00403B"/>
                </a:solidFill>
              </a:rPr>
              <a:t> </a:t>
            </a:r>
            <a:r>
              <a:rPr lang="es-ES_tradnl" dirty="0">
                <a:solidFill>
                  <a:srgbClr val="00403B"/>
                </a:solidFill>
              </a:rPr>
              <a:t> </a:t>
            </a:r>
            <a:endParaRPr lang="es-ES_tradnl" dirty="0" smtClean="0">
              <a:solidFill>
                <a:srgbClr val="00403B"/>
              </a:solidFill>
            </a:endParaRPr>
          </a:p>
          <a:p>
            <a:pPr lvl="1">
              <a:buFont typeface="Arial"/>
              <a:buChar char="•"/>
            </a:pPr>
            <a:r>
              <a:rPr lang="es-ES_tradnl" dirty="0" err="1" smtClean="0">
                <a:solidFill>
                  <a:srgbClr val="00403B"/>
                </a:solidFill>
              </a:rPr>
              <a:t>Deltadore</a:t>
            </a:r>
            <a:r>
              <a:rPr lang="es-ES_tradnl" dirty="0" smtClean="0">
                <a:solidFill>
                  <a:srgbClr val="00403B"/>
                </a:solidFill>
              </a:rPr>
              <a:t> </a:t>
            </a:r>
          </a:p>
          <a:p>
            <a:pPr lvl="1">
              <a:buFont typeface="Arial"/>
              <a:buChar char="•"/>
            </a:pPr>
            <a:r>
              <a:rPr lang="es-ES_tradnl" dirty="0" err="1" smtClean="0">
                <a:solidFill>
                  <a:srgbClr val="00403B"/>
                </a:solidFill>
              </a:rPr>
              <a:t>TagTechnologies</a:t>
            </a:r>
            <a:r>
              <a:rPr lang="es-ES_tradnl" dirty="0" smtClean="0">
                <a:solidFill>
                  <a:srgbClr val="00403B"/>
                </a:solidFill>
              </a:rPr>
              <a:t> </a:t>
            </a:r>
          </a:p>
          <a:p>
            <a:pPr lvl="1">
              <a:buFont typeface="Arial"/>
              <a:buChar char="•"/>
            </a:pPr>
            <a:r>
              <a:rPr lang="es-ES_tradnl" dirty="0" err="1" smtClean="0">
                <a:solidFill>
                  <a:srgbClr val="00403B"/>
                </a:solidFill>
              </a:rPr>
              <a:t>mhouse</a:t>
            </a:r>
            <a:r>
              <a:rPr lang="es-ES_tradnl" dirty="0" smtClean="0">
                <a:solidFill>
                  <a:srgbClr val="00403B"/>
                </a:solidFill>
              </a:rPr>
              <a:t> </a:t>
            </a:r>
            <a:r>
              <a:rPr lang="es-ES_tradnl" dirty="0">
                <a:solidFill>
                  <a:srgbClr val="00403B"/>
                </a:solidFill>
              </a:rPr>
              <a:t> </a:t>
            </a:r>
            <a:endParaRPr lang="es-ES_tradnl" dirty="0" smtClean="0">
              <a:solidFill>
                <a:srgbClr val="00403B"/>
              </a:solidFill>
            </a:endParaRPr>
          </a:p>
          <a:p>
            <a:pPr lvl="1">
              <a:buFont typeface="Arial"/>
              <a:buChar char="•"/>
            </a:pPr>
            <a:r>
              <a:rPr lang="es-ES_tradnl" dirty="0" err="1" smtClean="0">
                <a:solidFill>
                  <a:srgbClr val="00403B"/>
                </a:solidFill>
              </a:rPr>
              <a:t>Daitem</a:t>
            </a:r>
            <a:r>
              <a:rPr lang="es-ES_tradnl" dirty="0" smtClean="0">
                <a:solidFill>
                  <a:srgbClr val="00403B"/>
                </a:solidFill>
              </a:rPr>
              <a:t>  </a:t>
            </a:r>
          </a:p>
          <a:p>
            <a:pPr lvl="1">
              <a:buFont typeface="Arial"/>
              <a:buChar char="•"/>
            </a:pPr>
            <a:r>
              <a:rPr lang="es-ES_tradnl" dirty="0" err="1" smtClean="0">
                <a:solidFill>
                  <a:srgbClr val="00403B"/>
                </a:solidFill>
              </a:rPr>
              <a:t>Somfy</a:t>
            </a:r>
            <a:r>
              <a:rPr lang="es-ES_tradnl" dirty="0" smtClean="0">
                <a:solidFill>
                  <a:srgbClr val="00403B"/>
                </a:solidFill>
              </a:rPr>
              <a:t> </a:t>
            </a:r>
            <a:endParaRPr lang="es-ES_tradnl" dirty="0">
              <a:solidFill>
                <a:srgbClr val="00403B"/>
              </a:solidFill>
            </a:endParaRPr>
          </a:p>
          <a:p>
            <a:pPr marL="457200" lvl="1" indent="0">
              <a:buNone/>
            </a:pPr>
            <a:endParaRPr lang="fr-FR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lvl="1" indent="0">
              <a:buNone/>
            </a:pPr>
            <a:r>
              <a:rPr lang="fr-FR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À l’</a:t>
            </a:r>
            <a:r>
              <a:rPr lang="fr-FR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Internationnale</a:t>
            </a:r>
            <a:r>
              <a:rPr lang="fr-FR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:</a:t>
            </a:r>
          </a:p>
          <a:p>
            <a:pPr lvl="1">
              <a:buFont typeface="Arial"/>
              <a:buChar char="•"/>
            </a:pPr>
            <a:r>
              <a:rPr lang="ro-RO" dirty="0" smtClean="0">
                <a:solidFill>
                  <a:srgbClr val="00403B"/>
                </a:solidFill>
              </a:rPr>
              <a:t>Visionic (Israëlienne)</a:t>
            </a:r>
          </a:p>
          <a:p>
            <a:pPr lvl="1">
              <a:buFont typeface="Arial"/>
              <a:buChar char="•"/>
            </a:pPr>
            <a:r>
              <a:rPr lang="ro-RO" dirty="0" smtClean="0">
                <a:solidFill>
                  <a:srgbClr val="00403B"/>
                </a:solidFill>
              </a:rPr>
              <a:t>Jablotron (Tchèque)</a:t>
            </a:r>
          </a:p>
          <a:p>
            <a:pPr lvl="1">
              <a:buFont typeface="Arial"/>
              <a:buChar char="•"/>
            </a:pPr>
            <a:r>
              <a:rPr lang="ro-RO" dirty="0" smtClean="0">
                <a:solidFill>
                  <a:srgbClr val="00403B"/>
                </a:solidFill>
              </a:rPr>
              <a:t>Honeywell (Américaine)</a:t>
            </a:r>
          </a:p>
          <a:p>
            <a:pPr lvl="1">
              <a:buFont typeface="Arial"/>
              <a:buChar char="•"/>
            </a:pPr>
            <a:r>
              <a:rPr lang="ro-RO" dirty="0" smtClean="0">
                <a:solidFill>
                  <a:srgbClr val="00403B"/>
                </a:solidFill>
              </a:rPr>
              <a:t>Chuango (Chinoise)</a:t>
            </a:r>
          </a:p>
          <a:p>
            <a:pPr lvl="1">
              <a:buFont typeface="Arial"/>
              <a:buChar char="•"/>
            </a:pPr>
            <a:r>
              <a:rPr lang="ro-RO" dirty="0" smtClean="0">
                <a:solidFill>
                  <a:srgbClr val="00403B"/>
                </a:solidFill>
              </a:rPr>
              <a:t>Hager (Allemande)</a:t>
            </a:r>
          </a:p>
          <a:p>
            <a:pPr marL="457200" lvl="1" indent="0">
              <a:buNone/>
            </a:pPr>
            <a:endParaRPr lang="ro-RO" dirty="0">
              <a:solidFill>
                <a:srgbClr val="00403B"/>
              </a:solidFill>
            </a:endParaRPr>
          </a:p>
          <a:p>
            <a:pPr marL="457200" lvl="1" indent="0">
              <a:buNone/>
            </a:pPr>
            <a:endParaRPr lang="fr-FR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lvl="1" indent="0">
              <a:buNone/>
            </a:pPr>
            <a:endParaRPr lang="fr-FR" sz="3200" dirty="0"/>
          </a:p>
          <a:p>
            <a:pPr marL="457200" lvl="1" indent="0">
              <a:buNone/>
            </a:pPr>
            <a:endParaRPr lang="fr-FR" sz="2000" b="1" dirty="0" smtClean="0">
              <a:ln w="1905"/>
              <a:solidFill>
                <a:srgbClr val="00403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267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2CA69A"/>
                </a:solidFill>
              </a:rPr>
              <a:t>E-protect en quelques mots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372719"/>
          </a:xfrm>
        </p:spPr>
        <p:txBody>
          <a:bodyPr>
            <a:normAutofit fontScale="40000" lnSpcReduction="20000"/>
          </a:bodyPr>
          <a:lstStyle/>
          <a:p>
            <a:r>
              <a:rPr lang="fr-FR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Notre offre se </a:t>
            </a:r>
            <a:r>
              <a:rPr lang="fr-F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fr-FR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é</a:t>
            </a:r>
            <a:r>
              <a:rPr lang="fr-F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compose </a:t>
            </a:r>
            <a:r>
              <a:rPr lang="fr-FR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 deux parties </a:t>
            </a:r>
            <a:r>
              <a:rPr lang="fr-FR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fr-FR" sz="4200" dirty="0"/>
          </a:p>
          <a:p>
            <a:pPr marL="0" indent="0">
              <a:buNone/>
            </a:pPr>
            <a:r>
              <a:rPr lang="fr-FR" dirty="0">
                <a:solidFill>
                  <a:srgbClr val="387E46"/>
                </a:solidFill>
              </a:rPr>
              <a:t>	</a:t>
            </a:r>
            <a:r>
              <a:rPr lang="fr-FR" sz="5900" u="sng" dirty="0" smtClean="0">
                <a:solidFill>
                  <a:srgbClr val="00403B"/>
                </a:solidFill>
              </a:rPr>
              <a:t>Une </a:t>
            </a:r>
            <a:r>
              <a:rPr lang="fr-FR" sz="5900" u="sng" dirty="0">
                <a:solidFill>
                  <a:srgbClr val="00403B"/>
                </a:solidFill>
              </a:rPr>
              <a:t>partie </a:t>
            </a:r>
            <a:r>
              <a:rPr lang="fr-FR" sz="5900" u="sng" dirty="0" smtClean="0">
                <a:solidFill>
                  <a:srgbClr val="00403B"/>
                </a:solidFill>
              </a:rPr>
              <a:t>Hardware :</a:t>
            </a:r>
          </a:p>
          <a:p>
            <a:pPr marL="0" indent="0">
              <a:buNone/>
            </a:pPr>
            <a:endParaRPr lang="fr-FR" sz="4200" u="sng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q"/>
            </a:pPr>
            <a:r>
              <a:rPr lang="fr-FR" sz="5000" b="1" dirty="0" smtClean="0">
                <a:solidFill>
                  <a:srgbClr val="00403B"/>
                </a:solidFill>
              </a:rPr>
              <a:t>Une </a:t>
            </a:r>
            <a:r>
              <a:rPr lang="fr-FR" sz="5000" b="1" dirty="0">
                <a:solidFill>
                  <a:srgbClr val="00403B"/>
                </a:solidFill>
              </a:rPr>
              <a:t>centrale d’alarme, sous forme de cadre </a:t>
            </a:r>
            <a:r>
              <a:rPr lang="fr-FR" sz="5000" b="1" dirty="0" smtClean="0">
                <a:solidFill>
                  <a:srgbClr val="00403B"/>
                </a:solidFill>
              </a:rPr>
              <a:t>num</a:t>
            </a:r>
            <a:r>
              <a:rPr lang="fr-FR" sz="5000" b="1" dirty="0">
                <a:solidFill>
                  <a:srgbClr val="00403B"/>
                </a:solidFill>
              </a:rPr>
              <a:t>é</a:t>
            </a:r>
            <a:r>
              <a:rPr lang="fr-FR" sz="5000" b="1" dirty="0" smtClean="0">
                <a:solidFill>
                  <a:srgbClr val="00403B"/>
                </a:solidFill>
              </a:rPr>
              <a:t>rique </a:t>
            </a:r>
          </a:p>
          <a:p>
            <a:pPr lvl="1">
              <a:buFont typeface="Wingdings" charset="2"/>
              <a:buChar char="q"/>
            </a:pPr>
            <a:r>
              <a:rPr lang="fr-FR" sz="5000" dirty="0">
                <a:solidFill>
                  <a:srgbClr val="00403B"/>
                </a:solidFill>
              </a:rPr>
              <a:t>m</a:t>
            </a:r>
            <a:r>
              <a:rPr lang="fr-FR" sz="5000" dirty="0" smtClean="0">
                <a:solidFill>
                  <a:srgbClr val="00403B"/>
                </a:solidFill>
              </a:rPr>
              <a:t>unie </a:t>
            </a:r>
            <a:r>
              <a:rPr lang="fr-FR" sz="5000" dirty="0">
                <a:solidFill>
                  <a:srgbClr val="00403B"/>
                </a:solidFill>
              </a:rPr>
              <a:t>d’une batterie, </a:t>
            </a:r>
            <a:endParaRPr lang="fr-FR" sz="5000" dirty="0" smtClean="0">
              <a:solidFill>
                <a:srgbClr val="00403B"/>
              </a:solidFill>
            </a:endParaRPr>
          </a:p>
          <a:p>
            <a:pPr lvl="1">
              <a:buFont typeface="Wingdings" charset="2"/>
              <a:buChar char="q"/>
            </a:pPr>
            <a:r>
              <a:rPr lang="en-US" sz="5000" dirty="0" smtClean="0">
                <a:solidFill>
                  <a:srgbClr val="00403B"/>
                </a:solidFill>
              </a:rPr>
              <a:t>connectée</a:t>
            </a:r>
            <a:r>
              <a:rPr lang="fr-FR" sz="5000" dirty="0" smtClean="0">
                <a:solidFill>
                  <a:srgbClr val="00403B"/>
                </a:solidFill>
              </a:rPr>
              <a:t> </a:t>
            </a:r>
            <a:r>
              <a:rPr lang="fr-FR" sz="5000" dirty="0">
                <a:solidFill>
                  <a:srgbClr val="00403B"/>
                </a:solidFill>
              </a:rPr>
              <a:t>au </a:t>
            </a:r>
            <a:r>
              <a:rPr lang="fr-FR" sz="5000" dirty="0" smtClean="0">
                <a:solidFill>
                  <a:srgbClr val="00403B"/>
                </a:solidFill>
              </a:rPr>
              <a:t>r</a:t>
            </a:r>
            <a:r>
              <a:rPr lang="fr-FR" sz="5000" dirty="0">
                <a:solidFill>
                  <a:srgbClr val="00403B"/>
                </a:solidFill>
              </a:rPr>
              <a:t>é</a:t>
            </a:r>
            <a:r>
              <a:rPr lang="fr-FR" sz="5000" dirty="0" smtClean="0">
                <a:solidFill>
                  <a:srgbClr val="00403B"/>
                </a:solidFill>
              </a:rPr>
              <a:t>seau EDF</a:t>
            </a:r>
          </a:p>
          <a:p>
            <a:pPr lvl="1">
              <a:buFont typeface="Wingdings" charset="2"/>
              <a:buChar char="q"/>
            </a:pPr>
            <a:r>
              <a:rPr lang="fr-FR" sz="5000" dirty="0" smtClean="0">
                <a:solidFill>
                  <a:srgbClr val="00403B"/>
                </a:solidFill>
              </a:rPr>
              <a:t>munie </a:t>
            </a:r>
            <a:r>
              <a:rPr lang="fr-FR" sz="5000" dirty="0">
                <a:solidFill>
                  <a:srgbClr val="00403B"/>
                </a:solidFill>
              </a:rPr>
              <a:t>d’un </a:t>
            </a:r>
            <a:r>
              <a:rPr lang="fr-FR" sz="5000" dirty="0" smtClean="0">
                <a:solidFill>
                  <a:srgbClr val="00403B"/>
                </a:solidFill>
              </a:rPr>
              <a:t>syst</a:t>
            </a:r>
            <a:r>
              <a:rPr lang="fr-FR" sz="5000" dirty="0">
                <a:solidFill>
                  <a:srgbClr val="00403B"/>
                </a:solidFill>
              </a:rPr>
              <a:t>è</a:t>
            </a:r>
            <a:r>
              <a:rPr lang="fr-FR" sz="5000" dirty="0" smtClean="0">
                <a:solidFill>
                  <a:srgbClr val="00403B"/>
                </a:solidFill>
              </a:rPr>
              <a:t>me </a:t>
            </a:r>
            <a:r>
              <a:rPr lang="fr-FR" sz="5000" dirty="0">
                <a:solidFill>
                  <a:srgbClr val="00403B"/>
                </a:solidFill>
              </a:rPr>
              <a:t>BACKUP (qui permet d’assurer le </a:t>
            </a:r>
            <a:r>
              <a:rPr lang="fr-FR" sz="5000" dirty="0" smtClean="0">
                <a:solidFill>
                  <a:srgbClr val="00403B"/>
                </a:solidFill>
              </a:rPr>
              <a:t>fonctionnement </a:t>
            </a:r>
            <a:r>
              <a:rPr lang="fr-FR" sz="5000" dirty="0">
                <a:solidFill>
                  <a:srgbClr val="00403B"/>
                </a:solidFill>
              </a:rPr>
              <a:t>de l’alarme le temps de </a:t>
            </a:r>
            <a:r>
              <a:rPr lang="fr-FR" sz="5000" dirty="0" smtClean="0">
                <a:solidFill>
                  <a:srgbClr val="00403B"/>
                </a:solidFill>
              </a:rPr>
              <a:t>pr</a:t>
            </a:r>
            <a:r>
              <a:rPr lang="fr-FR" sz="5000" dirty="0">
                <a:solidFill>
                  <a:srgbClr val="00403B"/>
                </a:solidFill>
              </a:rPr>
              <a:t>é</a:t>
            </a:r>
            <a:r>
              <a:rPr lang="fr-FR" sz="5000" dirty="0" smtClean="0">
                <a:solidFill>
                  <a:srgbClr val="00403B"/>
                </a:solidFill>
              </a:rPr>
              <a:t>venir </a:t>
            </a:r>
            <a:r>
              <a:rPr lang="fr-FR" sz="5000" dirty="0">
                <a:solidFill>
                  <a:srgbClr val="00403B"/>
                </a:solidFill>
              </a:rPr>
              <a:t>l’utilisateur via SIGFOX) </a:t>
            </a:r>
            <a:endParaRPr lang="fr-FR" sz="5000" dirty="0" smtClean="0">
              <a:solidFill>
                <a:srgbClr val="00403B"/>
              </a:solidFill>
            </a:endParaRPr>
          </a:p>
          <a:p>
            <a:pPr lvl="1">
              <a:buFont typeface="Wingdings" charset="2"/>
              <a:buChar char="q"/>
            </a:pPr>
            <a:endParaRPr lang="fr-FR" sz="5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q"/>
            </a:pPr>
            <a:r>
              <a:rPr lang="fr-FR" sz="5000" b="1" dirty="0">
                <a:solidFill>
                  <a:srgbClr val="00403B"/>
                </a:solidFill>
              </a:rPr>
              <a:t>U</a:t>
            </a:r>
            <a:r>
              <a:rPr lang="fr-FR" sz="5000" b="1" dirty="0" smtClean="0">
                <a:solidFill>
                  <a:srgbClr val="00403B"/>
                </a:solidFill>
              </a:rPr>
              <a:t>n </a:t>
            </a:r>
            <a:r>
              <a:rPr lang="fr-FR" sz="5000" b="1" dirty="0">
                <a:solidFill>
                  <a:srgbClr val="00403B"/>
                </a:solidFill>
              </a:rPr>
              <a:t>parc de capteurs </a:t>
            </a:r>
            <a:r>
              <a:rPr lang="fr-FR" sz="5000" b="1" dirty="0" smtClean="0">
                <a:solidFill>
                  <a:srgbClr val="00403B"/>
                </a:solidFill>
              </a:rPr>
              <a:t>connect</a:t>
            </a:r>
            <a:r>
              <a:rPr lang="fr-FR" sz="5000" b="1" dirty="0">
                <a:solidFill>
                  <a:srgbClr val="00403B"/>
                </a:solidFill>
              </a:rPr>
              <a:t>é</a:t>
            </a:r>
            <a:r>
              <a:rPr lang="fr-FR" sz="5000" b="1" dirty="0" smtClean="0">
                <a:solidFill>
                  <a:srgbClr val="00403B"/>
                </a:solidFill>
              </a:rPr>
              <a:t>s </a:t>
            </a:r>
            <a:r>
              <a:rPr lang="fr-FR" sz="5000" b="1" dirty="0">
                <a:solidFill>
                  <a:srgbClr val="00403B"/>
                </a:solidFill>
              </a:rPr>
              <a:t>suivant une topologie </a:t>
            </a:r>
            <a:r>
              <a:rPr lang="fr-FR" sz="5000" b="1" dirty="0" smtClean="0">
                <a:solidFill>
                  <a:srgbClr val="00403B"/>
                </a:solidFill>
              </a:rPr>
              <a:t>mesh</a:t>
            </a:r>
            <a:r>
              <a:rPr lang="fr-FR" sz="5000" b="1" dirty="0">
                <a:solidFill>
                  <a:srgbClr val="00403B"/>
                </a:solidFill>
              </a:rPr>
              <a:t>é</a:t>
            </a:r>
            <a:r>
              <a:rPr lang="fr-FR" sz="5000" b="1" dirty="0" smtClean="0">
                <a:solidFill>
                  <a:srgbClr val="00403B"/>
                </a:solidFill>
              </a:rPr>
              <a:t> (Sigfox et 6LowPan).</a:t>
            </a:r>
          </a:p>
          <a:p>
            <a:pPr>
              <a:buFont typeface="Wingdings" charset="2"/>
              <a:buChar char="q"/>
            </a:pPr>
            <a:endParaRPr lang="fr-FR" sz="5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q"/>
            </a:pPr>
            <a:r>
              <a:rPr lang="fr-FR" sz="5000" b="1" dirty="0">
                <a:solidFill>
                  <a:srgbClr val="00403B"/>
                </a:solidFill>
              </a:rPr>
              <a:t>C</a:t>
            </a:r>
            <a:r>
              <a:rPr lang="fr-FR" sz="5000" b="1" dirty="0" smtClean="0">
                <a:solidFill>
                  <a:srgbClr val="00403B"/>
                </a:solidFill>
              </a:rPr>
              <a:t>onnecté à </a:t>
            </a:r>
            <a:r>
              <a:rPr lang="fr-FR" sz="5000" b="1" dirty="0">
                <a:solidFill>
                  <a:srgbClr val="00403B"/>
                </a:solidFill>
              </a:rPr>
              <a:t>internet </a:t>
            </a:r>
            <a:r>
              <a:rPr lang="fr-FR" sz="5000" b="1" dirty="0" smtClean="0">
                <a:solidFill>
                  <a:srgbClr val="00403B"/>
                </a:solidFill>
              </a:rPr>
              <a:t>via WIFI, capable </a:t>
            </a:r>
            <a:r>
              <a:rPr lang="fr-FR" sz="5000" b="1" dirty="0">
                <a:solidFill>
                  <a:srgbClr val="00403B"/>
                </a:solidFill>
              </a:rPr>
              <a:t>de communiquer via un protocole de communication sans fil (ex : SIGFOX</a:t>
            </a:r>
            <a:r>
              <a:rPr lang="fr-FR" sz="5000" b="1" dirty="0" smtClean="0">
                <a:solidFill>
                  <a:srgbClr val="00403B"/>
                </a:solidFill>
              </a:rPr>
              <a:t>).</a:t>
            </a:r>
            <a:br>
              <a:rPr lang="fr-FR" sz="5000" b="1" dirty="0" smtClean="0">
                <a:solidFill>
                  <a:srgbClr val="00403B"/>
                </a:solidFill>
              </a:rPr>
            </a:br>
            <a:r>
              <a:rPr lang="fr-FR" sz="5000" b="1" dirty="0" smtClean="0">
                <a:solidFill>
                  <a:srgbClr val="00403B"/>
                </a:solidFill>
              </a:rPr>
              <a:t>	</a:t>
            </a:r>
            <a:endParaRPr lang="fr-FR" sz="5000" dirty="0">
              <a:solidFill>
                <a:srgbClr val="00403B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fr-FR" sz="6000" dirty="0" smtClean="0">
                <a:solidFill>
                  <a:srgbClr val="00403B"/>
                </a:solidFill>
              </a:rPr>
              <a:t>L’alarme interagie avec la partie software</a:t>
            </a:r>
            <a:r>
              <a:rPr lang="en-US" sz="6000" dirty="0" smtClean="0">
                <a:solidFill>
                  <a:srgbClr val="00403B"/>
                </a:solidFill>
              </a:rPr>
              <a:t>… </a:t>
            </a:r>
            <a:endParaRPr lang="en-US" sz="6000" dirty="0">
              <a:solidFill>
                <a:srgbClr val="00403B"/>
              </a:solidFill>
            </a:endParaRPr>
          </a:p>
        </p:txBody>
      </p:sp>
      <p:pic>
        <p:nvPicPr>
          <p:cNvPr id="6" name="Picture 5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477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2CA69A"/>
                </a:solidFill>
              </a:rPr>
              <a:t>E-protect en quelques mots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u="sng" dirty="0">
                <a:solidFill>
                  <a:srgbClr val="00403B"/>
                </a:solidFill>
              </a:rPr>
              <a:t>Une partie </a:t>
            </a:r>
            <a:r>
              <a:rPr lang="fr-FR" sz="2400" u="sng" dirty="0" smtClean="0">
                <a:solidFill>
                  <a:srgbClr val="00403B"/>
                </a:solidFill>
              </a:rPr>
              <a:t>Software :</a:t>
            </a:r>
          </a:p>
          <a:p>
            <a:endParaRPr lang="fr-FR" sz="2400" u="sng" dirty="0">
              <a:solidFill>
                <a:srgbClr val="00403B"/>
              </a:solidFill>
            </a:endParaRPr>
          </a:p>
          <a:p>
            <a:pPr>
              <a:buFont typeface="Wingdings" charset="2"/>
              <a:buChar char="q"/>
            </a:pPr>
            <a:r>
              <a:rPr lang="fr-FR" sz="2000" dirty="0" smtClean="0">
                <a:solidFill>
                  <a:srgbClr val="00403B"/>
                </a:solidFill>
              </a:rPr>
              <a:t>Une </a:t>
            </a:r>
            <a:r>
              <a:rPr lang="fr-FR" sz="2000" dirty="0">
                <a:solidFill>
                  <a:srgbClr val="00403B"/>
                </a:solidFill>
              </a:rPr>
              <a:t>application mobile et un site web permettront de se tenir </a:t>
            </a:r>
            <a:r>
              <a:rPr lang="fr-FR" sz="2000" dirty="0" smtClean="0">
                <a:solidFill>
                  <a:srgbClr val="00403B"/>
                </a:solidFill>
              </a:rPr>
              <a:t>inform</a:t>
            </a:r>
            <a:r>
              <a:rPr lang="fr-FR" sz="2000" dirty="0">
                <a:solidFill>
                  <a:srgbClr val="00403B"/>
                </a:solidFill>
              </a:rPr>
              <a:t>é</a:t>
            </a:r>
            <a:r>
              <a:rPr lang="fr-FR" sz="2000" dirty="0" smtClean="0">
                <a:solidFill>
                  <a:srgbClr val="00403B"/>
                </a:solidFill>
              </a:rPr>
              <a:t> </a:t>
            </a:r>
            <a:r>
              <a:rPr lang="fr-FR" sz="2000" dirty="0">
                <a:solidFill>
                  <a:srgbClr val="00403B"/>
                </a:solidFill>
              </a:rPr>
              <a:t>de </a:t>
            </a:r>
            <a:r>
              <a:rPr lang="fr-FR" sz="2000" dirty="0" smtClean="0">
                <a:solidFill>
                  <a:srgbClr val="00403B"/>
                </a:solidFill>
              </a:rPr>
              <a:t>l’état </a:t>
            </a:r>
            <a:r>
              <a:rPr lang="fr-FR" sz="2000" dirty="0">
                <a:solidFill>
                  <a:srgbClr val="00403B"/>
                </a:solidFill>
              </a:rPr>
              <a:t>de fonctionnement de </a:t>
            </a:r>
            <a:r>
              <a:rPr lang="fr-FR" sz="2000" dirty="0" smtClean="0">
                <a:solidFill>
                  <a:srgbClr val="00403B"/>
                </a:solidFill>
              </a:rPr>
              <a:t>l’installation</a:t>
            </a:r>
          </a:p>
          <a:p>
            <a:pPr>
              <a:buFont typeface="Wingdings" charset="2"/>
              <a:buChar char="q"/>
            </a:pPr>
            <a:endParaRPr lang="fr-FR" sz="2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q"/>
            </a:pPr>
            <a:r>
              <a:rPr lang="fr-FR" sz="2000" dirty="0" smtClean="0">
                <a:solidFill>
                  <a:srgbClr val="00403B"/>
                </a:solidFill>
              </a:rPr>
              <a:t>De </a:t>
            </a:r>
            <a:r>
              <a:rPr lang="fr-FR" sz="2000" dirty="0">
                <a:solidFill>
                  <a:srgbClr val="00403B"/>
                </a:solidFill>
              </a:rPr>
              <a:t>plus et cela à</a:t>
            </a:r>
            <a:r>
              <a:rPr lang="fr-FR" sz="2000" dirty="0" smtClean="0">
                <a:solidFill>
                  <a:srgbClr val="00403B"/>
                </a:solidFill>
              </a:rPr>
              <a:t> </a:t>
            </a:r>
            <a:r>
              <a:rPr lang="fr-FR" sz="2000" dirty="0">
                <a:solidFill>
                  <a:srgbClr val="00403B"/>
                </a:solidFill>
              </a:rPr>
              <a:t>n’importe quelle moment et </a:t>
            </a:r>
            <a:r>
              <a:rPr lang="fr-FR" sz="2000" dirty="0" smtClean="0">
                <a:solidFill>
                  <a:srgbClr val="00403B"/>
                </a:solidFill>
              </a:rPr>
              <a:t>où </a:t>
            </a:r>
            <a:r>
              <a:rPr lang="fr-FR" sz="2000" dirty="0">
                <a:solidFill>
                  <a:srgbClr val="00403B"/>
                </a:solidFill>
              </a:rPr>
              <a:t>qu’il soit, le client pourra configurer l’alarme </a:t>
            </a:r>
            <a:r>
              <a:rPr lang="fr-FR" sz="2000" dirty="0" smtClean="0">
                <a:solidFill>
                  <a:srgbClr val="00403B"/>
                </a:solidFill>
              </a:rPr>
              <a:t>à distance. </a:t>
            </a:r>
            <a:endParaRPr lang="fr-FR" sz="2000" dirty="0">
              <a:solidFill>
                <a:srgbClr val="00403B"/>
              </a:solidFill>
            </a:endParaRPr>
          </a:p>
          <a:p>
            <a:endParaRPr lang="fr-FR" sz="2400" u="sng" dirty="0">
              <a:solidFill>
                <a:srgbClr val="387E46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954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CA69A"/>
                </a:solidFill>
              </a:rPr>
              <a:t>E-protect en quelques mots </a:t>
            </a:r>
            <a:endParaRPr lang="en-US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4835"/>
            <a:ext cx="8229600" cy="534440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sz="9600" b="1" u="sng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fr-FR" sz="9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E-protect c’est :</a:t>
            </a:r>
            <a:r>
              <a:rPr lang="fr-FR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	</a:t>
            </a:r>
            <a:r>
              <a:rPr lang="fr-FR" sz="9600" dirty="0" smtClean="0">
                <a:solidFill>
                  <a:srgbClr val="00403B"/>
                </a:solidFill>
              </a:rPr>
              <a:t>Un syst</a:t>
            </a:r>
            <a:r>
              <a:rPr lang="fr-FR" sz="9600" dirty="0">
                <a:solidFill>
                  <a:srgbClr val="00403B"/>
                </a:solidFill>
              </a:rPr>
              <a:t>è</a:t>
            </a:r>
            <a:r>
              <a:rPr lang="fr-FR" sz="9600" dirty="0" smtClean="0">
                <a:solidFill>
                  <a:srgbClr val="00403B"/>
                </a:solidFill>
              </a:rPr>
              <a:t>me </a:t>
            </a:r>
            <a:r>
              <a:rPr lang="fr-FR" sz="9600" dirty="0">
                <a:solidFill>
                  <a:srgbClr val="00403B"/>
                </a:solidFill>
              </a:rPr>
              <a:t>d’alarme modulable et installable </a:t>
            </a:r>
            <a:r>
              <a:rPr lang="fr-FR" sz="9600" dirty="0" smtClean="0">
                <a:solidFill>
                  <a:srgbClr val="00403B"/>
                </a:solidFill>
              </a:rPr>
              <a:t>					par </a:t>
            </a:r>
            <a:r>
              <a:rPr lang="fr-FR" sz="9600" dirty="0">
                <a:solidFill>
                  <a:srgbClr val="00403B"/>
                </a:solidFill>
              </a:rPr>
              <a:t>le client </a:t>
            </a:r>
            <a:endParaRPr lang="fr-FR" sz="9600" b="1" u="sng" dirty="0" smtClean="0">
              <a:ln w="1905"/>
              <a:solidFill>
                <a:srgbClr val="00403B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charset="2"/>
              <a:buChar char="Ø"/>
            </a:pPr>
            <a:r>
              <a:rPr lang="fr-FR" sz="8000" dirty="0" smtClean="0">
                <a:solidFill>
                  <a:srgbClr val="00403B"/>
                </a:solidFill>
              </a:rPr>
              <a:t>Application </a:t>
            </a:r>
            <a:r>
              <a:rPr lang="fr-FR" sz="8000" dirty="0">
                <a:solidFill>
                  <a:srgbClr val="00403B"/>
                </a:solidFill>
              </a:rPr>
              <a:t>Smartphone permettant de surveiller, de modifier, d’activer ou </a:t>
            </a:r>
            <a:r>
              <a:rPr lang="fr-FR" sz="8000" dirty="0" smtClean="0">
                <a:solidFill>
                  <a:srgbClr val="00403B"/>
                </a:solidFill>
              </a:rPr>
              <a:t>d</a:t>
            </a:r>
            <a:r>
              <a:rPr lang="fr-FR" sz="8000" dirty="0">
                <a:solidFill>
                  <a:srgbClr val="00403B"/>
                </a:solidFill>
              </a:rPr>
              <a:t>é</a:t>
            </a:r>
            <a:r>
              <a:rPr lang="fr-FR" sz="8000" dirty="0" smtClean="0">
                <a:solidFill>
                  <a:srgbClr val="00403B"/>
                </a:solidFill>
              </a:rPr>
              <a:t>sactiver </a:t>
            </a:r>
            <a:r>
              <a:rPr lang="fr-FR" sz="8000" dirty="0">
                <a:solidFill>
                  <a:srgbClr val="00403B"/>
                </a:solidFill>
              </a:rPr>
              <a:t>le </a:t>
            </a:r>
            <a:r>
              <a:rPr lang="fr-FR" sz="8000" dirty="0" smtClean="0">
                <a:solidFill>
                  <a:srgbClr val="00403B"/>
                </a:solidFill>
              </a:rPr>
              <a:t>syst</a:t>
            </a:r>
            <a:r>
              <a:rPr lang="fr-FR" sz="8000" dirty="0">
                <a:solidFill>
                  <a:srgbClr val="00403B"/>
                </a:solidFill>
              </a:rPr>
              <a:t>è</a:t>
            </a:r>
            <a:r>
              <a:rPr lang="fr-FR" sz="8000" dirty="0" smtClean="0">
                <a:solidFill>
                  <a:srgbClr val="00403B"/>
                </a:solidFill>
              </a:rPr>
              <a:t>me à </a:t>
            </a:r>
            <a:r>
              <a:rPr lang="fr-FR" sz="8000" dirty="0">
                <a:solidFill>
                  <a:srgbClr val="00403B"/>
                </a:solidFill>
              </a:rPr>
              <a:t>distance ; </a:t>
            </a:r>
            <a:endParaRPr lang="fr-FR" sz="8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Ø"/>
            </a:pPr>
            <a:endParaRPr lang="fr-FR" sz="8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Ø"/>
            </a:pPr>
            <a:r>
              <a:rPr lang="fr-FR" sz="8000" dirty="0" smtClean="0">
                <a:solidFill>
                  <a:srgbClr val="00403B"/>
                </a:solidFill>
              </a:rPr>
              <a:t>Interface </a:t>
            </a:r>
            <a:r>
              <a:rPr lang="fr-FR" sz="8000" dirty="0">
                <a:solidFill>
                  <a:srgbClr val="00403B"/>
                </a:solidFill>
              </a:rPr>
              <a:t>du </a:t>
            </a:r>
            <a:r>
              <a:rPr lang="fr-FR" sz="8000" dirty="0" smtClean="0">
                <a:solidFill>
                  <a:srgbClr val="00403B"/>
                </a:solidFill>
              </a:rPr>
              <a:t>syst</a:t>
            </a:r>
            <a:r>
              <a:rPr lang="fr-FR" sz="8000" dirty="0">
                <a:solidFill>
                  <a:srgbClr val="00403B"/>
                </a:solidFill>
              </a:rPr>
              <a:t>è</a:t>
            </a:r>
            <a:r>
              <a:rPr lang="fr-FR" sz="8000" dirty="0" smtClean="0">
                <a:solidFill>
                  <a:srgbClr val="00403B"/>
                </a:solidFill>
              </a:rPr>
              <a:t>me </a:t>
            </a:r>
            <a:r>
              <a:rPr lang="fr-FR" sz="8000" dirty="0">
                <a:solidFill>
                  <a:srgbClr val="00403B"/>
                </a:solidFill>
              </a:rPr>
              <a:t>; </a:t>
            </a:r>
            <a:endParaRPr lang="fr-FR" sz="8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Ø"/>
            </a:pPr>
            <a:endParaRPr lang="fr-FR" sz="8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Ø"/>
            </a:pPr>
            <a:r>
              <a:rPr lang="fr-FR" sz="8000" dirty="0" smtClean="0">
                <a:solidFill>
                  <a:srgbClr val="00403B"/>
                </a:solidFill>
              </a:rPr>
              <a:t>Un </a:t>
            </a:r>
            <a:r>
              <a:rPr lang="fr-FR" sz="8000" dirty="0">
                <a:solidFill>
                  <a:srgbClr val="00403B"/>
                </a:solidFill>
              </a:rPr>
              <a:t>site internet </a:t>
            </a:r>
            <a:r>
              <a:rPr lang="fr-FR" sz="8000" dirty="0" smtClean="0">
                <a:solidFill>
                  <a:srgbClr val="00403B"/>
                </a:solidFill>
              </a:rPr>
              <a:t>personnalis</a:t>
            </a:r>
            <a:r>
              <a:rPr lang="fr-FR" sz="8000" dirty="0">
                <a:solidFill>
                  <a:srgbClr val="00403B"/>
                </a:solidFill>
              </a:rPr>
              <a:t>é</a:t>
            </a:r>
            <a:r>
              <a:rPr lang="fr-FR" sz="8000" dirty="0" smtClean="0">
                <a:solidFill>
                  <a:srgbClr val="00403B"/>
                </a:solidFill>
              </a:rPr>
              <a:t> </a:t>
            </a:r>
            <a:r>
              <a:rPr lang="fr-FR" sz="8000" dirty="0">
                <a:solidFill>
                  <a:srgbClr val="00403B"/>
                </a:solidFill>
              </a:rPr>
              <a:t>au </a:t>
            </a:r>
            <a:r>
              <a:rPr lang="fr-FR" sz="8000" dirty="0" smtClean="0">
                <a:solidFill>
                  <a:srgbClr val="00403B"/>
                </a:solidFill>
              </a:rPr>
              <a:t>même </a:t>
            </a:r>
            <a:r>
              <a:rPr lang="fr-FR" sz="8000" dirty="0">
                <a:solidFill>
                  <a:srgbClr val="00403B"/>
                </a:solidFill>
              </a:rPr>
              <a:t>fonction que l’application Smartphone ; </a:t>
            </a:r>
            <a:endParaRPr lang="fr-FR" sz="8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Ø"/>
            </a:pPr>
            <a:endParaRPr lang="fr-FR" sz="8000" dirty="0">
              <a:solidFill>
                <a:srgbClr val="00403B"/>
              </a:solidFill>
            </a:endParaRPr>
          </a:p>
          <a:p>
            <a:pPr>
              <a:buFont typeface="Wingdings" charset="2"/>
              <a:buChar char="Ø"/>
            </a:pPr>
            <a:r>
              <a:rPr lang="fr-FR" sz="8000" dirty="0" smtClean="0">
                <a:solidFill>
                  <a:srgbClr val="00403B"/>
                </a:solidFill>
              </a:rPr>
              <a:t>Un syst</a:t>
            </a:r>
            <a:r>
              <a:rPr lang="fr-FR" sz="8000" dirty="0">
                <a:solidFill>
                  <a:srgbClr val="00403B"/>
                </a:solidFill>
              </a:rPr>
              <a:t>è</a:t>
            </a:r>
            <a:r>
              <a:rPr lang="fr-FR" sz="8000" dirty="0" smtClean="0">
                <a:solidFill>
                  <a:srgbClr val="00403B"/>
                </a:solidFill>
              </a:rPr>
              <a:t>me </a:t>
            </a:r>
            <a:r>
              <a:rPr lang="fr-FR" sz="8000" dirty="0">
                <a:solidFill>
                  <a:srgbClr val="00403B"/>
                </a:solidFill>
              </a:rPr>
              <a:t>Backup en cas de </a:t>
            </a:r>
            <a:r>
              <a:rPr lang="fr-FR" sz="8000" dirty="0" smtClean="0">
                <a:solidFill>
                  <a:srgbClr val="00403B"/>
                </a:solidFill>
              </a:rPr>
              <a:t>d</a:t>
            </a:r>
            <a:r>
              <a:rPr lang="fr-FR" sz="8000" dirty="0">
                <a:solidFill>
                  <a:srgbClr val="00403B"/>
                </a:solidFill>
              </a:rPr>
              <a:t>é</a:t>
            </a:r>
            <a:r>
              <a:rPr lang="fr-FR" sz="8000" dirty="0" smtClean="0">
                <a:solidFill>
                  <a:srgbClr val="00403B"/>
                </a:solidFill>
              </a:rPr>
              <a:t>faillance </a:t>
            </a:r>
            <a:r>
              <a:rPr lang="fr-FR" sz="8000" dirty="0">
                <a:solidFill>
                  <a:srgbClr val="00403B"/>
                </a:solidFill>
              </a:rPr>
              <a:t>du </a:t>
            </a:r>
            <a:r>
              <a:rPr lang="fr-FR" sz="8000" dirty="0" smtClean="0">
                <a:solidFill>
                  <a:srgbClr val="00403B"/>
                </a:solidFill>
              </a:rPr>
              <a:t>réseau électrique </a:t>
            </a:r>
            <a:r>
              <a:rPr lang="fr-FR" sz="8000" dirty="0">
                <a:solidFill>
                  <a:srgbClr val="00403B"/>
                </a:solidFill>
              </a:rPr>
              <a:t>; </a:t>
            </a:r>
            <a:endParaRPr lang="fr-FR" sz="8000" dirty="0" smtClean="0">
              <a:solidFill>
                <a:srgbClr val="00403B"/>
              </a:solidFill>
            </a:endParaRPr>
          </a:p>
          <a:p>
            <a:pPr marL="0" indent="0">
              <a:buNone/>
            </a:pPr>
            <a:endParaRPr lang="fr-FR" sz="8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Ø"/>
            </a:pPr>
            <a:r>
              <a:rPr lang="fr-FR" sz="8000" dirty="0" smtClean="0">
                <a:solidFill>
                  <a:srgbClr val="00403B"/>
                </a:solidFill>
              </a:rPr>
              <a:t>Un </a:t>
            </a:r>
            <a:r>
              <a:rPr lang="fr-FR" sz="8000" dirty="0">
                <a:solidFill>
                  <a:srgbClr val="00403B"/>
                </a:solidFill>
              </a:rPr>
              <a:t>design de capteur innovant et modulable selon la </a:t>
            </a:r>
            <a:r>
              <a:rPr lang="fr-FR" sz="8000" dirty="0" smtClean="0">
                <a:solidFill>
                  <a:srgbClr val="00403B"/>
                </a:solidFill>
              </a:rPr>
              <a:t>volont</a:t>
            </a:r>
            <a:r>
              <a:rPr lang="fr-FR" sz="8000" dirty="0">
                <a:solidFill>
                  <a:srgbClr val="00403B"/>
                </a:solidFill>
              </a:rPr>
              <a:t>é</a:t>
            </a:r>
            <a:r>
              <a:rPr lang="fr-FR" sz="8000" dirty="0" smtClean="0">
                <a:solidFill>
                  <a:srgbClr val="00403B"/>
                </a:solidFill>
              </a:rPr>
              <a:t> </a:t>
            </a:r>
            <a:r>
              <a:rPr lang="fr-FR" sz="8000" dirty="0">
                <a:solidFill>
                  <a:srgbClr val="00403B"/>
                </a:solidFill>
              </a:rPr>
              <a:t>du client ; </a:t>
            </a:r>
            <a:endParaRPr lang="fr-FR" sz="8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Ø"/>
            </a:pPr>
            <a:endParaRPr lang="fr-FR" sz="8000" dirty="0" smtClean="0">
              <a:solidFill>
                <a:srgbClr val="00403B"/>
              </a:solidFill>
            </a:endParaRPr>
          </a:p>
          <a:p>
            <a:pPr>
              <a:buFont typeface="Wingdings" charset="2"/>
              <a:buChar char="Ø"/>
            </a:pPr>
            <a:r>
              <a:rPr lang="fr-FR" sz="8000" dirty="0" smtClean="0">
                <a:solidFill>
                  <a:srgbClr val="00403B"/>
                </a:solidFill>
              </a:rPr>
              <a:t>Une </a:t>
            </a:r>
            <a:r>
              <a:rPr lang="fr-FR" sz="8000" dirty="0">
                <a:solidFill>
                  <a:srgbClr val="00403B"/>
                </a:solidFill>
              </a:rPr>
              <a:t>consommation</a:t>
            </a:r>
            <a:r>
              <a:rPr lang="fr-FR" sz="8000" dirty="0" smtClean="0">
                <a:solidFill>
                  <a:srgbClr val="00403B"/>
                </a:solidFill>
              </a:rPr>
              <a:t> énergétique tr</a:t>
            </a:r>
            <a:r>
              <a:rPr lang="fr-FR" sz="8000" dirty="0">
                <a:solidFill>
                  <a:srgbClr val="00403B"/>
                </a:solidFill>
              </a:rPr>
              <a:t>è</a:t>
            </a:r>
            <a:r>
              <a:rPr lang="fr-FR" sz="8000" dirty="0" smtClean="0">
                <a:solidFill>
                  <a:srgbClr val="00403B"/>
                </a:solidFill>
              </a:rPr>
              <a:t>s </a:t>
            </a:r>
            <a:r>
              <a:rPr lang="fr-FR" sz="8000" dirty="0">
                <a:solidFill>
                  <a:srgbClr val="00403B"/>
                </a:solidFill>
              </a:rPr>
              <a:t>faible, reposant sur un appel de puissance </a:t>
            </a:r>
            <a:r>
              <a:rPr lang="fr-FR" sz="8000" dirty="0" smtClean="0">
                <a:solidFill>
                  <a:srgbClr val="00403B"/>
                </a:solidFill>
              </a:rPr>
              <a:t>r</a:t>
            </a:r>
            <a:r>
              <a:rPr lang="fr-FR" sz="8000" dirty="0">
                <a:solidFill>
                  <a:srgbClr val="00403B"/>
                </a:solidFill>
              </a:rPr>
              <a:t>é</a:t>
            </a:r>
            <a:r>
              <a:rPr lang="fr-FR" sz="8000" dirty="0" smtClean="0">
                <a:solidFill>
                  <a:srgbClr val="00403B"/>
                </a:solidFill>
              </a:rPr>
              <a:t>duit </a:t>
            </a:r>
            <a:r>
              <a:rPr lang="fr-FR" sz="8000" dirty="0">
                <a:solidFill>
                  <a:srgbClr val="00403B"/>
                </a:solidFill>
              </a:rPr>
              <a:t>du fait </a:t>
            </a:r>
            <a:endParaRPr lang="fr-FR" sz="8000" dirty="0" smtClean="0">
              <a:solidFill>
                <a:srgbClr val="00403B"/>
              </a:solidFill>
            </a:endParaRPr>
          </a:p>
          <a:p>
            <a:pPr marL="0" indent="0">
              <a:buNone/>
            </a:pPr>
            <a:endParaRPr lang="fr-FR" sz="8000" dirty="0">
              <a:solidFill>
                <a:srgbClr val="387E46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36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2CA69A"/>
                </a:solidFill>
              </a:rPr>
              <a:t>Systèmes Embarqués</a:t>
            </a:r>
            <a:endParaRPr lang="fr-FR" dirty="0">
              <a:solidFill>
                <a:srgbClr val="2CA69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solidFill>
                <a:srgbClr val="00403B"/>
              </a:solidFill>
            </a:endParaRPr>
          </a:p>
          <a:p>
            <a:endParaRPr lang="fr-FR" dirty="0">
              <a:solidFill>
                <a:srgbClr val="00403B"/>
              </a:solidFill>
            </a:endParaRPr>
          </a:p>
          <a:p>
            <a:r>
              <a:rPr lang="fr-FR" dirty="0" smtClean="0">
                <a:solidFill>
                  <a:srgbClr val="00403B"/>
                </a:solidFill>
              </a:rPr>
              <a:t>Une base (</a:t>
            </a:r>
            <a:r>
              <a:rPr lang="fr-FR" dirty="0" err="1" smtClean="0">
                <a:solidFill>
                  <a:srgbClr val="00403B"/>
                </a:solidFill>
              </a:rPr>
              <a:t>edge</a:t>
            </a:r>
            <a:r>
              <a:rPr lang="fr-FR" dirty="0" smtClean="0">
                <a:solidFill>
                  <a:srgbClr val="00403B"/>
                </a:solidFill>
              </a:rPr>
              <a:t> router)</a:t>
            </a:r>
          </a:p>
          <a:p>
            <a:r>
              <a:rPr lang="fr-FR" dirty="0" smtClean="0">
                <a:solidFill>
                  <a:srgbClr val="00403B"/>
                </a:solidFill>
              </a:rPr>
              <a:t>Des capteurs: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RFID: Activer/Désactiver l’alarme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PIR: Détecter les mouvements</a:t>
            </a:r>
          </a:p>
          <a:p>
            <a:pPr lvl="1"/>
            <a:r>
              <a:rPr lang="fr-FR" dirty="0" smtClean="0">
                <a:solidFill>
                  <a:srgbClr val="00403B"/>
                </a:solidFill>
              </a:rPr>
              <a:t>Accéléromètre: Détecter les coups/chocs</a:t>
            </a:r>
            <a:endParaRPr lang="fr-FR" dirty="0">
              <a:solidFill>
                <a:srgbClr val="00403B"/>
              </a:solidFill>
            </a:endParaRPr>
          </a:p>
        </p:txBody>
      </p:sp>
      <p:pic>
        <p:nvPicPr>
          <p:cNvPr id="4" name="Picture 3" descr="Eprotect_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1" t="24977" r="18905" b="29385"/>
          <a:stretch/>
        </p:blipFill>
        <p:spPr>
          <a:xfrm>
            <a:off x="7900745" y="6000610"/>
            <a:ext cx="1031005" cy="721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6" descr="Logo_ECE_anglai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" b="-271"/>
          <a:stretch/>
        </p:blipFill>
        <p:spPr>
          <a:xfrm>
            <a:off x="317501" y="5988755"/>
            <a:ext cx="2273299" cy="73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10927577_10152679367633511_773017116_o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9" b="30104"/>
          <a:stretch/>
        </p:blipFill>
        <p:spPr>
          <a:xfrm>
            <a:off x="469370" y="1268855"/>
            <a:ext cx="8131068" cy="1560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780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435</Words>
  <Application>Microsoft Macintosh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E-Protect</vt:lpstr>
      <vt:lpstr>Présentation</vt:lpstr>
      <vt:lpstr>Naissance d’E-protect</vt:lpstr>
      <vt:lpstr>État de l’art</vt:lpstr>
      <vt:lpstr>E-protect en quelques mots </vt:lpstr>
      <vt:lpstr>E-protect en quelques mots </vt:lpstr>
      <vt:lpstr>E-protect en quelques mots </vt:lpstr>
      <vt:lpstr>Systèmes Embarqués</vt:lpstr>
      <vt:lpstr>La base</vt:lpstr>
      <vt:lpstr>Les capteurs</vt:lpstr>
      <vt:lpstr>ATmega128rfa1</vt:lpstr>
      <vt:lpstr>Résultats</vt:lpstr>
      <vt:lpstr>Discussion</vt:lpstr>
      <vt:lpstr>Suites à donner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E-Protect</dc:title>
  <dc:creator>Jzn</dc:creator>
  <cp:lastModifiedBy>Jzn</cp:lastModifiedBy>
  <cp:revision>53</cp:revision>
  <dcterms:created xsi:type="dcterms:W3CDTF">2015-02-03T14:06:52Z</dcterms:created>
  <dcterms:modified xsi:type="dcterms:W3CDTF">2015-02-05T17:26:47Z</dcterms:modified>
</cp:coreProperties>
</file>