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8" r:id="rId3"/>
    <p:sldId id="269" r:id="rId4"/>
    <p:sldId id="270" r:id="rId5"/>
    <p:sldId id="286" r:id="rId6"/>
    <p:sldId id="294" r:id="rId7"/>
    <p:sldId id="295" r:id="rId8"/>
    <p:sldId id="281" r:id="rId9"/>
    <p:sldId id="282" r:id="rId10"/>
    <p:sldId id="272" r:id="rId11"/>
    <p:sldId id="284" r:id="rId12"/>
    <p:sldId id="285" r:id="rId13"/>
    <p:sldId id="293" r:id="rId14"/>
    <p:sldId id="283" r:id="rId15"/>
    <p:sldId id="287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C4CF"/>
    <a:srgbClr val="F1F1F1"/>
    <a:srgbClr val="6B52A2"/>
    <a:srgbClr val="3953A4"/>
    <a:srgbClr val="F58020"/>
    <a:srgbClr val="0F8140"/>
    <a:srgbClr val="1E497D"/>
    <a:srgbClr val="23A881"/>
    <a:srgbClr val="4BA6C1"/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122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6D69E-4903-4E56-9A02-7589C40F1CB4}" type="datetimeFigureOut">
              <a:rPr lang="ru-RU" smtClean="0"/>
              <a:t>21.09.2019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7085C-9A0A-4B0A-A07E-AE2BA6573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820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9BDBE-4875-4168-9F83-C285ECB28F2D}" type="datetimeFigureOut">
              <a:rPr lang="ru-RU" smtClean="0"/>
              <a:t>21.09.2019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1DDD-3AC9-405B-99CF-ABB983FC7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59544" y="4056709"/>
            <a:ext cx="7766404" cy="1788486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название своего предмета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6191689" y="6289355"/>
            <a:ext cx="2634258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Как вас зовут?</a:t>
            </a:r>
            <a:endParaRPr lang="ru-RU" dirty="0"/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6745935" y="3445090"/>
            <a:ext cx="2080012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531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Занятие 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738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3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Здесь вы можете указать преимущества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93167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4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А здесь поговорить про недостатки</a:t>
            </a:r>
          </a:p>
        </p:txBody>
      </p:sp>
      <p:cxnSp>
        <p:nvCxnSpPr>
          <p:cNvPr id="16" name="Прямая соединительная линия 15"/>
          <p:cNvCxnSpPr/>
          <p:nvPr userDrawn="1"/>
        </p:nvCxnSpPr>
        <p:spPr>
          <a:xfrm>
            <a:off x="4324117" y="1596571"/>
            <a:ext cx="0" cy="4533463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196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2"/>
          <p:cNvSpPr>
            <a:spLocks noGrp="1"/>
          </p:cNvSpPr>
          <p:nvPr>
            <p:ph sz="quarter" idx="14"/>
          </p:nvPr>
        </p:nvSpPr>
        <p:spPr>
          <a:xfrm>
            <a:off x="625975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8" name="Объект 2"/>
          <p:cNvSpPr>
            <a:spLocks noGrp="1"/>
          </p:cNvSpPr>
          <p:nvPr>
            <p:ph sz="quarter" idx="15"/>
          </p:nvPr>
        </p:nvSpPr>
        <p:spPr>
          <a:xfrm>
            <a:off x="4554397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598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2" name="Овал 11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Овал 13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547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Овал 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Группа 6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8" name="Овал 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Овал 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091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0" y="1582444"/>
            <a:ext cx="7527727" cy="3221785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dirty="0" smtClean="0"/>
              <a:t>Не забывайте давать ссылки на полезные материалы, которые помогут студентам в выполнении заданий</a:t>
            </a:r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Домашнее задание</a:t>
            </a:r>
            <a:r>
              <a:rPr lang="en-US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 </a:t>
            </a: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№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4131177" y="427624"/>
            <a:ext cx="1406022" cy="4766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4000" b="1" baseline="0">
                <a:solidFill>
                  <a:schemeClr val="accent1"/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11460" y="5001268"/>
            <a:ext cx="191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Срок сдачи</a:t>
            </a:r>
            <a:endParaRPr lang="ru-RU" sz="1400" dirty="0">
              <a:latin typeface="+mn-lt"/>
            </a:endParaRP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5449050"/>
            <a:ext cx="3397791" cy="51935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Font typeface="Wingdings" panose="05000000000000000000" pitchFamily="2" charset="2"/>
              <a:buNone/>
              <a:defRPr sz="2200" b="0" i="1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дату</a:t>
            </a:r>
          </a:p>
        </p:txBody>
      </p:sp>
      <p:sp>
        <p:nvSpPr>
          <p:cNvPr id="14" name="Овал 1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7" name="Овал 1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10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 userDrawn="1"/>
        </p:nvSpPr>
        <p:spPr>
          <a:xfrm>
            <a:off x="0" y="4895850"/>
            <a:ext cx="9144000" cy="1962150"/>
          </a:xfrm>
          <a:prstGeom prst="rect">
            <a:avLst/>
          </a:prstGeom>
          <a:solidFill>
            <a:srgbClr val="F1F1F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1639484" y="5122769"/>
            <a:ext cx="5865033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Напишите ваше имя</a:t>
            </a:r>
            <a:endParaRPr lang="ru-RU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843313" y="2709966"/>
            <a:ext cx="7026176" cy="1885458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377">
              <a:lnSpc>
                <a:spcPct val="90000"/>
              </a:lnSpc>
              <a:spcBef>
                <a:spcPct val="0"/>
              </a:spcBef>
              <a:buNone/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  <a:ea typeface="+mj-ea"/>
                <a:cs typeface="+mj-cs"/>
              </a:defRPr>
            </a:lvl1pPr>
          </a:lstStyle>
          <a:p>
            <a:pPr lvl="0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1639484" y="5740358"/>
            <a:ext cx="5865033" cy="9920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Укажите свои контакты</a:t>
            </a:r>
            <a:endParaRPr lang="ru-RU" dirty="0"/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4856094"/>
            <a:ext cx="9144000" cy="71439"/>
          </a:xfrm>
          <a:prstGeom prst="rect">
            <a:avLst/>
          </a:prstGeom>
          <a:solidFill>
            <a:srgbClr val="9FC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265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яснения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Пояснения к шаблону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25972" y="1593014"/>
            <a:ext cx="3350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В вашем распоряжении </a:t>
            </a:r>
          </a:p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есть следующие слайды: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772" y="2297117"/>
            <a:ext cx="43216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ru-RU" sz="1700" b="0" dirty="0" smtClean="0"/>
              <a:t>Титульный слайд</a:t>
            </a:r>
          </a:p>
          <a:p>
            <a:pPr marL="342891" marR="0" indent="-34289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700" b="0" dirty="0" smtClean="0"/>
              <a:t>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Содержание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Терминология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Цитата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подзаголовок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текст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Плюсы и минусы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Два вертикальных объекта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Только заголовок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Пустой слайд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Домашнее задание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Контакты</a:t>
            </a:r>
          </a:p>
          <a:p>
            <a:pPr marL="342891" indent="-342891">
              <a:buAutoNum type="arabicPeriod"/>
            </a:pPr>
            <a:endParaRPr lang="ru-RU" sz="1700" b="0" dirty="0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>
            <a:off x="4585374" y="1596571"/>
            <a:ext cx="0" cy="4796078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867097" y="1593014"/>
            <a:ext cx="3510141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kumimoji="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ru-RU" sz="1600" dirty="0" smtClean="0"/>
              <a:t>Для акцентов в коде и тексте </a:t>
            </a:r>
            <a:br>
              <a:rPr lang="ru-RU" sz="1600" dirty="0" smtClean="0"/>
            </a:br>
            <a:r>
              <a:rPr lang="ru-RU" sz="1600" dirty="0" smtClean="0"/>
              <a:t>на слайдах в настройках цвета </a:t>
            </a:r>
            <a:br>
              <a:rPr lang="ru-RU" sz="1600" dirty="0" smtClean="0"/>
            </a:br>
            <a:r>
              <a:rPr lang="ru-RU" sz="1600" dirty="0" smtClean="0"/>
              <a:t>у вас есть готовая палитра:</a:t>
            </a:r>
            <a:endParaRPr lang="ru-RU" sz="16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867097" y="3300262"/>
            <a:ext cx="37031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Используйте готовый набор </a:t>
            </a:r>
            <a:r>
              <a:rPr kumimoji="0" lang="ru-RU" sz="16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иконок</a:t>
            </a:r>
            <a:r>
              <a:rPr lang="ru-RU" sz="1600" b="1" dirty="0" smtClean="0"/>
              <a:t> и элементов для создания ориентиров на слайде:</a:t>
            </a:r>
            <a:endParaRPr lang="ru-RU" sz="1600" b="1" dirty="0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4978398" y="2598057"/>
            <a:ext cx="3377415" cy="420914"/>
            <a:chOff x="4978399" y="2598057"/>
            <a:chExt cx="2562184" cy="319315"/>
          </a:xfrm>
        </p:grpSpPr>
        <p:sp>
          <p:nvSpPr>
            <p:cNvPr id="6" name="Прямоугольник 5"/>
            <p:cNvSpPr/>
            <p:nvPr userDrawn="1"/>
          </p:nvSpPr>
          <p:spPr>
            <a:xfrm>
              <a:off x="4978399" y="2598057"/>
              <a:ext cx="319315" cy="3193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 userDrawn="1"/>
          </p:nvSpPr>
          <p:spPr>
            <a:xfrm>
              <a:off x="5427201" y="2598057"/>
              <a:ext cx="319315" cy="3193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 userDrawn="1"/>
          </p:nvSpPr>
          <p:spPr>
            <a:xfrm>
              <a:off x="5876003" y="2598057"/>
              <a:ext cx="319315" cy="3193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 userDrawn="1"/>
          </p:nvSpPr>
          <p:spPr>
            <a:xfrm>
              <a:off x="6324805" y="2598057"/>
              <a:ext cx="319315" cy="3193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 userDrawn="1"/>
          </p:nvSpPr>
          <p:spPr>
            <a:xfrm>
              <a:off x="6772466" y="2598057"/>
              <a:ext cx="319315" cy="3193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 userDrawn="1"/>
          </p:nvSpPr>
          <p:spPr>
            <a:xfrm>
              <a:off x="7221268" y="2598057"/>
              <a:ext cx="319315" cy="3193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4" name="Овал 2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Группа 2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27" name="Овал 2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Овал 28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1" name="Рисунок 3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97448" y="4400921"/>
            <a:ext cx="3535579" cy="17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92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460064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Овал 14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660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 baseline="0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здесь тему вашего занятия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11461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+mj-lt"/>
              <a:buAutoNum type="arabicPeriod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Содержание презентации помогает в дальнейшей навигации по материалу. Просто укажите основные темы, которые вы хотели бы разобрать со студентами.</a:t>
            </a:r>
          </a:p>
          <a:p>
            <a:pPr lvl="0"/>
            <a:endParaRPr lang="ru-RU" dirty="0" smtClean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984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2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Wingdings" panose="05000000000000000000" pitchFamily="2" charset="2"/>
              <a:buChar char="§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основные понятия, которые могут быть незнакомы студентам или которые они должны запомнить по результатам занятия</a:t>
            </a:r>
          </a:p>
          <a:p>
            <a:pPr lvl="0"/>
            <a:endParaRPr lang="ru-RU" dirty="0" smtClean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17347" y="465988"/>
            <a:ext cx="4112023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Терминология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Овал 16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744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22957" y="310015"/>
            <a:ext cx="171076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b="0" dirty="0" smtClean="0">
                <a:solidFill>
                  <a:schemeClr val="accent1"/>
                </a:solidFill>
              </a:rPr>
              <a:t>“</a:t>
            </a:r>
            <a:endParaRPr lang="ru-RU" sz="34400" b="0" dirty="0">
              <a:solidFill>
                <a:schemeClr val="accent1"/>
              </a:solidFill>
            </a:endParaRPr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1545560" y="2282612"/>
            <a:ext cx="7024688" cy="194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Здесь вы можете написать цитату, утверждение или высказывание для </a:t>
            </a:r>
            <a:r>
              <a:rPr lang="ru-RU" dirty="0" err="1" smtClean="0"/>
              <a:t>вдохновления</a:t>
            </a:r>
            <a:r>
              <a:rPr lang="ru-RU" dirty="0" smtClean="0"/>
              <a:t> своих студентов на подвиги</a:t>
            </a:r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3331196" y="4647767"/>
            <a:ext cx="4978854" cy="62158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i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Автор цитаты</a:t>
            </a:r>
          </a:p>
        </p:txBody>
      </p: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1" name="Овал 10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Овал 12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489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4"/>
          <p:cNvSpPr>
            <a:spLocks noGrp="1"/>
          </p:cNvSpPr>
          <p:nvPr>
            <p:ph type="body" sz="quarter" idx="12"/>
          </p:nvPr>
        </p:nvSpPr>
        <p:spPr>
          <a:xfrm>
            <a:off x="611460" y="2543455"/>
            <a:ext cx="7527727" cy="361060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1582017"/>
            <a:ext cx="7527727" cy="78689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12" name="Овал 11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5" name="Овал 14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Овал 17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060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647700" y="1790707"/>
            <a:ext cx="7791450" cy="4362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в центре блока и вставьте нужную картинку. Старайтесь использовать горизонтальные фото, чтобы задействовать большую площадь слайда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Группа 14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6" name="Овал 15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498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4"/>
          <p:cNvSpPr>
            <a:spLocks noGrp="1"/>
          </p:cNvSpPr>
          <p:nvPr>
            <p:ph type="pic" sz="quarter" idx="12" hasCustomPrompt="1"/>
          </p:nvPr>
        </p:nvSpPr>
        <p:spPr>
          <a:xfrm>
            <a:off x="4862077" y="1790707"/>
            <a:ext cx="3447973" cy="4362451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и вставьте нужную</a:t>
            </a:r>
            <a:r>
              <a:rPr lang="en-US" dirty="0" smtClean="0"/>
              <a:t> </a:t>
            </a:r>
            <a:r>
              <a:rPr lang="ru-RU" dirty="0" smtClean="0"/>
              <a:t>картинку 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3"/>
          </p:nvPr>
        </p:nvSpPr>
        <p:spPr>
          <a:xfrm>
            <a:off x="647699" y="1808263"/>
            <a:ext cx="4047957" cy="434488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па 17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9" name="Овал 18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Прямая соединительная линия 19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Овал 20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300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647699" y="2267101"/>
            <a:ext cx="7662351" cy="3955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059543" y="258971"/>
            <a:ext cx="6747329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Для чего нужен код</a:t>
            </a:r>
            <a:r>
              <a:rPr lang="en-US" dirty="0" smtClean="0"/>
              <a:t>/</a:t>
            </a:r>
            <a:r>
              <a:rPr lang="ru-RU" dirty="0" smtClean="0"/>
              <a:t>формула?</a:t>
            </a:r>
            <a:br>
              <a:rPr lang="ru-RU" dirty="0" smtClean="0"/>
            </a:br>
            <a:r>
              <a:rPr lang="ru-RU" dirty="0" smtClean="0"/>
              <a:t>Укажите назначение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47699" y="1474442"/>
            <a:ext cx="7662351" cy="61141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17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450839" indent="-450839">
              <a:lnSpc>
                <a:spcPct val="80000"/>
              </a:lnSpc>
              <a:spcBef>
                <a:spcPts val="40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400" b="0" baseline="0">
                <a:latin typeface="PT Mono" panose="02060509020205020204" pitchFamily="49" charset="-52"/>
                <a:ea typeface="PT Mono" panose="02060509020205020204" pitchFamily="49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Строки под код</a:t>
            </a:r>
          </a:p>
          <a:p>
            <a:pPr lvl="0"/>
            <a:r>
              <a:rPr lang="ru-RU" dirty="0" smtClean="0"/>
              <a:t>Мы подготовили основные цвета для выделения в коде – </a:t>
            </a:r>
            <a:br>
              <a:rPr lang="ru-RU" dirty="0" smtClean="0"/>
            </a:br>
            <a:r>
              <a:rPr lang="ru-RU" dirty="0" smtClean="0"/>
              <a:t>просто зайдите в настройки выбора цвета текста</a:t>
            </a:r>
          </a:p>
          <a:p>
            <a:pPr lvl="0"/>
            <a:endParaRPr lang="ru-RU" dirty="0" smtClean="0"/>
          </a:p>
        </p:txBody>
      </p:sp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332852" y="414128"/>
            <a:ext cx="610643" cy="558672"/>
          </a:xfrm>
          <a:prstGeom prst="rect">
            <a:avLst/>
          </a:prstGeom>
        </p:spPr>
      </p:pic>
      <p:sp>
        <p:nvSpPr>
          <p:cNvPr id="13" name="Овал 12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2609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Прямоугольник 2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0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83" r:id="rId3"/>
    <p:sldLayoutId id="2147483684" r:id="rId4"/>
    <p:sldLayoutId id="2147483685" r:id="rId5"/>
    <p:sldLayoutId id="2147483687" r:id="rId6"/>
    <p:sldLayoutId id="2147483666" r:id="rId7"/>
    <p:sldLayoutId id="2147483688" r:id="rId8"/>
    <p:sldLayoutId id="2147483689" r:id="rId9"/>
    <p:sldLayoutId id="2147483690" r:id="rId10"/>
    <p:sldLayoutId id="2147483691" r:id="rId11"/>
    <p:sldLayoutId id="2147483682" r:id="rId12"/>
    <p:sldLayoutId id="2147483681" r:id="rId13"/>
    <p:sldLayoutId id="2147483692" r:id="rId14"/>
    <p:sldLayoutId id="2147483686" r:id="rId15"/>
    <p:sldLayoutId id="2147483693" r:id="rId1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v.bugaevskii@corp.mail.ru" TargetMode="External"/><Relationship Id="rId2" Type="http://schemas.openxmlformats.org/officeDocument/2006/relationships/hyperlink" Target="mailto:k.Izmailov@corp.mail.r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.me/joinchat/BTJMOlY1EDjndnVSfKzZ-w" TargetMode="External"/><Relationship Id="rId4" Type="http://schemas.openxmlformats.org/officeDocument/2006/relationships/hyperlink" Target="https://sphere.mail.ru/blog/view/53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insights.stackoverflow.com/survey/2018/#most-loved-dreaded-and-wante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441358" y="4056709"/>
            <a:ext cx="6384589" cy="1788486"/>
          </a:xfrm>
        </p:spPr>
        <p:txBody>
          <a:bodyPr>
            <a:normAutofit/>
          </a:bodyPr>
          <a:lstStyle/>
          <a:p>
            <a:r>
              <a:rPr lang="ru-RU" dirty="0" smtClean="0"/>
              <a:t>Введение в анализ данных на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>
          <a:xfrm>
            <a:off x="3693111" y="6289355"/>
            <a:ext cx="5132836" cy="476623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Измайлов Константин/</a:t>
            </a:r>
            <a:r>
              <a:rPr lang="ru-RU" dirty="0" err="1" smtClean="0"/>
              <a:t>Бугаевский</a:t>
            </a:r>
            <a:r>
              <a:rPr lang="ru-RU" dirty="0" smtClean="0"/>
              <a:t> Владимир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8312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изучать </a:t>
            </a:r>
            <a:r>
              <a:rPr lang="en-US" dirty="0" smtClean="0"/>
              <a:t>Python </a:t>
            </a:r>
            <a:r>
              <a:rPr lang="ru-RU" dirty="0" smtClean="0"/>
              <a:t>для анализа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92147" y="1386038"/>
            <a:ext cx="5990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1. Освоение </a:t>
            </a:r>
            <a:r>
              <a:rPr lang="ru-RU" dirty="0"/>
              <a:t>основных принципов программирования.</a:t>
            </a:r>
          </a:p>
          <a:p>
            <a:endParaRPr lang="ru-RU" dirty="0"/>
          </a:p>
        </p:txBody>
      </p:sp>
      <p:pic>
        <p:nvPicPr>
          <p:cNvPr id="4098" name="Picture 2" descr="https://cdn-images-1.medium.com/max/900/0*aT9-nA8YKeHL43V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284" y="2033358"/>
            <a:ext cx="2563213" cy="336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ÐÐ°ÑÑÐ¸Ð½ÐºÐ¸ Ð¿Ð¾ Ð·Ð°Ð¿ÑÐ¾ÑÑ python for data analysi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532" y="2018967"/>
            <a:ext cx="2573053" cy="337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ÐÐ°ÑÑÐ¸Ð½ÐºÐ¸ Ð¿Ð¾ Ð·Ð°Ð¿ÑÐ¾ÑÑ stackover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01" y="4775333"/>
            <a:ext cx="6626917" cy="197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8545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изучать </a:t>
            </a:r>
            <a:r>
              <a:rPr lang="en-US" dirty="0" smtClean="0"/>
              <a:t>Python </a:t>
            </a:r>
            <a:r>
              <a:rPr lang="ru-RU" dirty="0" smtClean="0"/>
              <a:t>для анализа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92147" y="1386038"/>
            <a:ext cx="6533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ru-RU" dirty="0"/>
              <a:t>2</a:t>
            </a:r>
            <a:r>
              <a:rPr lang="ru-RU" dirty="0" smtClean="0"/>
              <a:t>. </a:t>
            </a:r>
            <a:r>
              <a:rPr lang="ru-RU" dirty="0"/>
              <a:t>Изучение библиотек, необходимых для анализа данных.</a:t>
            </a:r>
          </a:p>
          <a:p>
            <a:endParaRPr lang="ru-RU" dirty="0"/>
          </a:p>
        </p:txBody>
      </p:sp>
      <p:pic>
        <p:nvPicPr>
          <p:cNvPr id="5122" name="Picture 2" descr="Ð£ Python Ð´Ð»Ñ Ð°Ð½Ð°Ð»Ð¸Ð·Ð° Ð´Ð°Ð½Ð½ÑÑ ÐµÑÑÑ Ð±Ð¸Ð±Ð»Ð¸Ð¾ÑÐµÐº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11" y="1896182"/>
            <a:ext cx="7223280" cy="433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64054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изучать </a:t>
            </a:r>
            <a:r>
              <a:rPr lang="en-US" dirty="0" smtClean="0"/>
              <a:t>Python </a:t>
            </a:r>
            <a:r>
              <a:rPr lang="ru-RU" dirty="0" smtClean="0"/>
              <a:t>для анализа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92147" y="1386038"/>
            <a:ext cx="4049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ru-RU" dirty="0"/>
              <a:t>3</a:t>
            </a:r>
            <a:r>
              <a:rPr lang="ru-RU" dirty="0" smtClean="0"/>
              <a:t>. Закрепление знаний на практике.</a:t>
            </a:r>
            <a:endParaRPr lang="ru-RU" dirty="0"/>
          </a:p>
          <a:p>
            <a:endParaRPr lang="ru-RU" dirty="0"/>
          </a:p>
        </p:txBody>
      </p:sp>
      <p:pic>
        <p:nvPicPr>
          <p:cNvPr id="7170" name="Picture 2" descr="ÐÐ°ÑÑÐ¸Ð½ÐºÐ¸ Ð¿Ð¾ Ð·Ð°Ð¿ÑÐ¾ÑÑ kagg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872" y="2032369"/>
            <a:ext cx="6096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58731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изучать </a:t>
            </a:r>
            <a:r>
              <a:rPr lang="en-US" dirty="0" smtClean="0"/>
              <a:t>Python </a:t>
            </a:r>
            <a:r>
              <a:rPr lang="ru-RU" dirty="0" smtClean="0"/>
              <a:t>для анализа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92147" y="1386038"/>
            <a:ext cx="6447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ru-RU" dirty="0"/>
              <a:t>3. Закрепление знаний на </a:t>
            </a:r>
            <a:r>
              <a:rPr lang="ru-RU" dirty="0" smtClean="0"/>
              <a:t>практике</a:t>
            </a:r>
            <a:r>
              <a:rPr lang="en-US" dirty="0" smtClean="0"/>
              <a:t> (pythonchallenge.com)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47" y="1842976"/>
            <a:ext cx="8499390" cy="445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4552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программы на </a:t>
            </a:r>
            <a:r>
              <a:rPr lang="en-US" dirty="0"/>
              <a:t>Python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47" y="1467330"/>
            <a:ext cx="7962156" cy="466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0928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92147" y="1549667"/>
            <a:ext cx="86531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Измайлов Константин </a:t>
            </a:r>
            <a:endParaRPr lang="ru-RU" sz="2400" b="1" dirty="0"/>
          </a:p>
          <a:p>
            <a:pPr algn="ctr"/>
            <a:r>
              <a:rPr lang="en-US" dirty="0" smtClean="0"/>
              <a:t>Mail: </a:t>
            </a:r>
            <a:r>
              <a:rPr lang="en-US" dirty="0" smtClean="0">
                <a:hlinkClick r:id="rId2"/>
              </a:rPr>
              <a:t>k.Izmailov@corp.mail.ru</a:t>
            </a:r>
            <a:endParaRPr lang="en-US" dirty="0" smtClean="0"/>
          </a:p>
          <a:p>
            <a:pPr algn="ctr"/>
            <a:r>
              <a:rPr lang="en-US" dirty="0"/>
              <a:t>Telegram: </a:t>
            </a:r>
            <a:r>
              <a:rPr lang="en-US" dirty="0" smtClean="0"/>
              <a:t>@</a:t>
            </a:r>
            <a:r>
              <a:rPr lang="en-US" dirty="0" err="1" smtClean="0"/>
              <a:t>KonstantinIzmaylov</a:t>
            </a:r>
            <a:endParaRPr lang="ru-RU" dirty="0" smtClean="0"/>
          </a:p>
          <a:p>
            <a:pPr algn="ctr"/>
            <a:endParaRPr lang="ru-RU" dirty="0"/>
          </a:p>
          <a:p>
            <a:pPr algn="ctr"/>
            <a:r>
              <a:rPr lang="ru-RU" sz="2400" b="1" dirty="0" err="1" smtClean="0"/>
              <a:t>Бугаевский</a:t>
            </a:r>
            <a:r>
              <a:rPr lang="ru-RU" sz="2400" b="1" dirty="0" smtClean="0"/>
              <a:t> Владимир</a:t>
            </a:r>
            <a:endParaRPr lang="ru-RU" sz="2400" b="1" dirty="0"/>
          </a:p>
          <a:p>
            <a:pPr algn="ctr"/>
            <a:r>
              <a:rPr lang="en-US" dirty="0"/>
              <a:t>Mail: </a:t>
            </a:r>
            <a:r>
              <a:rPr lang="en-US" dirty="0" smtClean="0">
                <a:hlinkClick r:id="rId3"/>
              </a:rPr>
              <a:t>v.bugaevskii@corp.mail.ru</a:t>
            </a:r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Блог на портале </a:t>
            </a:r>
            <a:r>
              <a:rPr lang="ru-RU" dirty="0" err="1" smtClean="0"/>
              <a:t>Техносферы</a:t>
            </a:r>
            <a:r>
              <a:rPr lang="ru-RU" dirty="0" smtClean="0"/>
              <a:t>: </a:t>
            </a:r>
            <a:r>
              <a:rPr lang="en-US" dirty="0">
                <a:hlinkClick r:id="rId4"/>
              </a:rPr>
              <a:t>https://sphere.mail.ru/blog/view/53</a:t>
            </a:r>
            <a:r>
              <a:rPr lang="en-US" dirty="0" smtClean="0">
                <a:hlinkClick r:id="rId4"/>
              </a:rPr>
              <a:t>/</a:t>
            </a:r>
            <a:endParaRPr lang="ru-RU" dirty="0" smtClean="0"/>
          </a:p>
          <a:p>
            <a:pPr algn="ctr"/>
            <a:r>
              <a:rPr lang="ru-RU" dirty="0" smtClean="0"/>
              <a:t>Чат в </a:t>
            </a:r>
            <a:r>
              <a:rPr lang="ru-RU" dirty="0" smtClean="0"/>
              <a:t>Телеграмме:</a:t>
            </a: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://t.me/joinchat/BTJMOlY1EDjndnVSfKzZ-w</a:t>
            </a:r>
            <a:r>
              <a:rPr lang="en-US" dirty="0"/>
              <a:t>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8843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03" y="510139"/>
            <a:ext cx="2115376" cy="28248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24464" y="510139"/>
            <a:ext cx="271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Измайлов Константин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24464" y="1014225"/>
            <a:ext cx="3266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DS Team Lead </a:t>
            </a:r>
            <a:r>
              <a:rPr lang="ru-RU" sz="1600" dirty="0" smtClean="0"/>
              <a:t>в </a:t>
            </a:r>
            <a:r>
              <a:rPr lang="en-US" sz="1600" dirty="0" smtClean="0"/>
              <a:t>Delivery Club</a:t>
            </a:r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224463" y="1358021"/>
            <a:ext cx="5708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Разработка алгоритмов, построение предиктивных моделей для бизнеса 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224462" y="1942796"/>
            <a:ext cx="5708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Kaggle</a:t>
            </a:r>
            <a:r>
              <a:rPr lang="en-US" sz="1600" dirty="0" smtClean="0"/>
              <a:t> Master</a:t>
            </a:r>
            <a:endParaRPr lang="ru-RU" sz="1600" dirty="0"/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/>
        </p:blipFill>
        <p:spPr>
          <a:xfrm>
            <a:off x="893891" y="3580269"/>
            <a:ext cx="1872000" cy="2804760"/>
          </a:xfrm>
          <a:prstGeom prst="rect">
            <a:avLst/>
          </a:prstGeom>
          <a:ln>
            <a:noFill/>
          </a:ln>
        </p:spPr>
      </p:pic>
      <p:sp>
        <p:nvSpPr>
          <p:cNvPr id="9" name="TextShape 6"/>
          <p:cNvSpPr txBox="1"/>
          <p:nvPr/>
        </p:nvSpPr>
        <p:spPr>
          <a:xfrm>
            <a:off x="3224462" y="3678784"/>
            <a:ext cx="5112000" cy="2174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b="1" strike="noStrike" spc="-1" dirty="0" err="1">
                <a:solidFill>
                  <a:srgbClr val="000000"/>
                </a:solidFill>
                <a:latin typeface="HelveticaCyr"/>
              </a:rPr>
              <a:t>Бугаевский</a:t>
            </a:r>
            <a:r>
              <a:rPr lang="ru-RU" sz="1800" b="1" strike="noStrike" spc="-1" dirty="0">
                <a:solidFill>
                  <a:srgbClr val="000000"/>
                </a:solidFill>
                <a:latin typeface="HelveticaCyr"/>
              </a:rPr>
              <a:t> Владимир</a:t>
            </a:r>
            <a:endParaRPr lang="ru-RU" sz="1800" b="1" strike="noStrike" spc="-1" dirty="0">
              <a:solidFill>
                <a:srgbClr val="000000"/>
              </a:solidFill>
              <a:latin typeface="HelveticaCyr"/>
              <a:ea typeface="AR PL SungtiL GB"/>
            </a:endParaRPr>
          </a:p>
          <a:p>
            <a:endParaRPr lang="ru-RU" sz="1800" b="1" strike="noStrike" spc="-1" dirty="0">
              <a:solidFill>
                <a:srgbClr val="000000"/>
              </a:solidFill>
              <a:latin typeface="HelveticaCyr"/>
              <a:ea typeface="AR PL SungtiL GB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600" b="0" strike="noStrike" spc="-1" dirty="0">
                <a:solidFill>
                  <a:srgbClr val="000000"/>
                </a:solidFill>
                <a:latin typeface="HelveticaCyr"/>
              </a:rPr>
              <a:t>Программист в </a:t>
            </a:r>
            <a:r>
              <a:rPr lang="ru-RU" sz="1600" b="0" strike="noStrike" spc="-1" dirty="0" err="1" smtClean="0">
                <a:solidFill>
                  <a:srgbClr val="000000"/>
                </a:solidFill>
                <a:latin typeface="HelveticaCyr"/>
              </a:rPr>
              <a:t>Поиске@Mail.Ru</a:t>
            </a:r>
            <a:r>
              <a:rPr lang="ru-RU" sz="1600" b="0" strike="noStrike" spc="-1" dirty="0" smtClean="0">
                <a:solidFill>
                  <a:srgbClr val="000000"/>
                </a:solidFill>
                <a:latin typeface="HelveticaCyr"/>
              </a:rPr>
              <a:t> </a:t>
            </a:r>
            <a:endParaRPr lang="ru-RU" sz="1600" spc="-1" dirty="0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600" b="0" strike="noStrike" spc="-1" dirty="0" smtClean="0">
                <a:solidFill>
                  <a:srgbClr val="000000"/>
                </a:solidFill>
                <a:latin typeface="HelveticaCyr"/>
              </a:rPr>
              <a:t>Выпускник </a:t>
            </a:r>
            <a:r>
              <a:rPr lang="ru-RU" sz="1600" b="0" strike="noStrike" spc="-1" dirty="0">
                <a:solidFill>
                  <a:srgbClr val="000000"/>
                </a:solidFill>
                <a:latin typeface="HelveticaCyr"/>
              </a:rPr>
              <a:t>проекта «</a:t>
            </a:r>
            <a:r>
              <a:rPr lang="ru-RU" sz="1600" b="0" strike="noStrike" spc="-1" dirty="0" err="1">
                <a:solidFill>
                  <a:srgbClr val="000000"/>
                </a:solidFill>
                <a:latin typeface="HelveticaCyr"/>
              </a:rPr>
              <a:t>Техносфера</a:t>
            </a:r>
            <a:r>
              <a:rPr lang="ru-RU" sz="1600" b="0" strike="noStrike" spc="-1" dirty="0" smtClean="0">
                <a:solidFill>
                  <a:srgbClr val="000000"/>
                </a:solidFill>
                <a:latin typeface="HelveticaCyr"/>
              </a:rPr>
              <a:t>» </a:t>
            </a:r>
            <a:endParaRPr lang="ru-RU" sz="1600" b="0" strike="noStrike" spc="-1" dirty="0">
              <a:latin typeface="Arial"/>
            </a:endParaRP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-RU" sz="1600" dirty="0"/>
              <a:t>Занимаюсь построением ML-решений и их внедрением в различных проектах компании </a:t>
            </a:r>
            <a:r>
              <a:rPr lang="ru-RU" sz="1600" dirty="0" err="1"/>
              <a:t>Mail.Ru</a:t>
            </a:r>
            <a:r>
              <a:rPr lang="ru-RU" sz="1600" dirty="0"/>
              <a:t> </a:t>
            </a:r>
            <a:r>
              <a:rPr lang="ru-RU" sz="1600" dirty="0" err="1"/>
              <a:t>Group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5219120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курса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Получить основы программирования на </a:t>
            </a:r>
            <a:r>
              <a:rPr lang="en-US" sz="2000" dirty="0" smtClean="0"/>
              <a:t>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Освоить базовые прикладные инструменты для анализа данных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Изучить базовые понятия математической статистики</a:t>
            </a:r>
            <a:endParaRPr lang="en-US" sz="2000" dirty="0" smtClean="0"/>
          </a:p>
          <a:p>
            <a:endParaRPr lang="en-US" sz="2000" dirty="0"/>
          </a:p>
          <a:p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1026" name="Picture 2" descr="ÐÐ°ÑÑÐ¸Ð½ÐºÐ¸ Ð¿Ð¾ Ð·Ð°Ð¿ÑÐ¾ÑÑ Ð°Ð½Ð°Ð»Ð¸ÑÐ¸Ð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742" y="3247298"/>
            <a:ext cx="3935162" cy="332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0336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курса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11460" y="1388480"/>
            <a:ext cx="7527727" cy="460064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Введение </a:t>
            </a:r>
            <a:r>
              <a:rPr lang="ru-RU" sz="2000" dirty="0"/>
              <a:t>в </a:t>
            </a:r>
            <a:r>
              <a:rPr lang="ru-RU" sz="2000" dirty="0" err="1" smtClean="0"/>
              <a:t>Python</a:t>
            </a:r>
            <a:r>
              <a:rPr lang="ru-RU" sz="2000" dirty="0" smtClean="0"/>
              <a:t> (</a:t>
            </a:r>
            <a:r>
              <a:rPr lang="ru-RU" sz="2000" i="1" dirty="0" smtClean="0"/>
              <a:t>ДЗ 1 – 5 баллов</a:t>
            </a:r>
            <a:r>
              <a:rPr lang="ru-RU" sz="2000" dirty="0" smtClean="0"/>
              <a:t>)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Библиотека </a:t>
            </a:r>
            <a:r>
              <a:rPr lang="ru-RU" sz="2000" dirty="0" err="1" smtClean="0"/>
              <a:t>Numpy</a:t>
            </a:r>
            <a:r>
              <a:rPr lang="ru-RU" sz="2000" dirty="0" smtClean="0"/>
              <a:t> (</a:t>
            </a:r>
            <a:r>
              <a:rPr lang="ru-RU" sz="2000" i="1" dirty="0" smtClean="0"/>
              <a:t>КР 1 – </a:t>
            </a:r>
            <a:r>
              <a:rPr lang="ru-RU" sz="2000" i="1" dirty="0"/>
              <a:t>7</a:t>
            </a:r>
            <a:r>
              <a:rPr lang="ru-RU" sz="2000" i="1" dirty="0" smtClean="0"/>
              <a:t> баллов</a:t>
            </a:r>
            <a:r>
              <a:rPr lang="ru-RU" sz="2000" dirty="0" smtClean="0"/>
              <a:t>) 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Библиотека </a:t>
            </a:r>
            <a:r>
              <a:rPr lang="en-US" sz="2000" dirty="0" smtClean="0"/>
              <a:t>Pandas (</a:t>
            </a:r>
            <a:r>
              <a:rPr lang="ru-RU" sz="2000" i="1" dirty="0" smtClean="0"/>
              <a:t>КР  2 – </a:t>
            </a:r>
            <a:r>
              <a:rPr lang="ru-RU" sz="2000" i="1" dirty="0"/>
              <a:t>7</a:t>
            </a:r>
            <a:r>
              <a:rPr lang="ru-RU" sz="2000" i="1" dirty="0" smtClean="0"/>
              <a:t> баллов</a:t>
            </a:r>
            <a:r>
              <a:rPr lang="ru-RU" sz="20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Визуализация </a:t>
            </a:r>
            <a:r>
              <a:rPr lang="ru-RU" sz="2000" dirty="0" smtClean="0"/>
              <a:t>данных</a:t>
            </a:r>
            <a:endParaRPr lang="ru-RU" sz="2000" i="1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Углубленный </a:t>
            </a:r>
            <a:r>
              <a:rPr lang="ru-RU" sz="2000" dirty="0" err="1" smtClean="0"/>
              <a:t>Python</a:t>
            </a:r>
            <a:r>
              <a:rPr lang="ru-RU" sz="2000" dirty="0" smtClean="0"/>
              <a:t> - 1 (</a:t>
            </a:r>
            <a:r>
              <a:rPr lang="ru-RU" sz="2000" i="1" dirty="0" smtClean="0"/>
              <a:t>ДЗ 2 – 15 баллов)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Углубленный </a:t>
            </a:r>
            <a:r>
              <a:rPr lang="ru-RU" sz="2000" dirty="0" err="1" smtClean="0"/>
              <a:t>Python</a:t>
            </a:r>
            <a:r>
              <a:rPr lang="ru-RU" sz="2000" dirty="0" smtClean="0"/>
              <a:t> - 2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/>
              <a:t>Парсинг</a:t>
            </a:r>
            <a:r>
              <a:rPr lang="ru-RU" sz="2000" dirty="0"/>
              <a:t> данных с помощью </a:t>
            </a:r>
            <a:r>
              <a:rPr lang="ru-RU" sz="2000" dirty="0" err="1"/>
              <a:t>Python</a:t>
            </a:r>
            <a:r>
              <a:rPr lang="ru-RU" sz="2000" dirty="0"/>
              <a:t> </a:t>
            </a:r>
            <a:r>
              <a:rPr lang="ru-RU" sz="2000" i="1" dirty="0"/>
              <a:t>(ДЗ </a:t>
            </a:r>
            <a:r>
              <a:rPr lang="ru-RU" sz="2000" i="1" dirty="0" smtClean="0"/>
              <a:t>3 </a:t>
            </a:r>
            <a:r>
              <a:rPr lang="ru-RU" sz="2000" i="1" dirty="0"/>
              <a:t>– </a:t>
            </a:r>
            <a:r>
              <a:rPr lang="ru-RU" sz="2000" i="1" dirty="0" smtClean="0"/>
              <a:t>10 </a:t>
            </a:r>
            <a:r>
              <a:rPr lang="ru-RU" sz="2000" i="1" dirty="0"/>
              <a:t>баллов</a:t>
            </a:r>
            <a:r>
              <a:rPr lang="ru-RU" sz="2000" i="1" dirty="0" smtClean="0"/>
              <a:t>)</a:t>
            </a:r>
            <a:r>
              <a:rPr lang="ru-RU" sz="2000" dirty="0" smtClean="0"/>
              <a:t>.</a:t>
            </a:r>
            <a:endParaRPr lang="ru-RU" sz="2000" i="1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Введение </a:t>
            </a:r>
            <a:r>
              <a:rPr lang="ru-RU" sz="2000" dirty="0"/>
              <a:t>в </a:t>
            </a:r>
            <a:r>
              <a:rPr lang="ru-RU" sz="2000" dirty="0" smtClean="0"/>
              <a:t>статистику – 1 </a:t>
            </a:r>
            <a:r>
              <a:rPr lang="ru-RU" sz="2000" i="1" dirty="0" smtClean="0"/>
              <a:t>(Мини-проект – 25 баллов)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Введение в статистику – </a:t>
            </a:r>
            <a:r>
              <a:rPr lang="ru-RU" sz="2000" dirty="0" smtClean="0"/>
              <a:t>2</a:t>
            </a:r>
            <a:endParaRPr lang="ru-RU" sz="2000" i="1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Временные ряды (</a:t>
            </a:r>
            <a:r>
              <a:rPr lang="ru-RU" sz="2000" i="1" dirty="0" smtClean="0"/>
              <a:t>КР 3 – </a:t>
            </a:r>
            <a:r>
              <a:rPr lang="ru-RU" sz="2000" i="1" dirty="0"/>
              <a:t>6</a:t>
            </a:r>
            <a:r>
              <a:rPr lang="ru-RU" sz="2000" i="1" dirty="0" smtClean="0"/>
              <a:t> баллов</a:t>
            </a:r>
            <a:r>
              <a:rPr lang="ru-RU" sz="2000" dirty="0" smtClean="0"/>
              <a:t>)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Введение </a:t>
            </a:r>
            <a:r>
              <a:rPr lang="ru-RU" sz="2000" dirty="0"/>
              <a:t>в </a:t>
            </a:r>
            <a:r>
              <a:rPr lang="ru-RU" sz="2000" dirty="0" smtClean="0"/>
              <a:t>SQL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err="1" smtClean="0"/>
              <a:t>Колоквиум</a:t>
            </a:r>
            <a:r>
              <a:rPr lang="ru-RU" sz="2000" dirty="0" smtClean="0"/>
              <a:t> (</a:t>
            </a:r>
            <a:r>
              <a:rPr lang="ru-RU" sz="2000" i="1" dirty="0" smtClean="0"/>
              <a:t>КР 4 – 25 баллов</a:t>
            </a:r>
            <a:r>
              <a:rPr lang="ru-RU" sz="20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Пересдача (</a:t>
            </a:r>
            <a:r>
              <a:rPr lang="ru-RU" sz="2000" i="1" dirty="0"/>
              <a:t>2</a:t>
            </a:r>
            <a:r>
              <a:rPr lang="ru-RU" sz="2000" i="1" dirty="0" smtClean="0"/>
              <a:t>5 баллов</a:t>
            </a:r>
            <a:r>
              <a:rPr lang="ru-RU" sz="2000" dirty="0" smtClean="0"/>
              <a:t>)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75110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Итоговая оценка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823216" y="2612347"/>
            <a:ext cx="7527727" cy="1439889"/>
          </a:xfrm>
        </p:spPr>
        <p:txBody>
          <a:bodyPr/>
          <a:lstStyle/>
          <a:p>
            <a:pPr algn="ctr"/>
            <a:r>
              <a:rPr lang="ru-RU" b="1" dirty="0" smtClean="0"/>
              <a:t>85 – 100 </a:t>
            </a:r>
            <a:r>
              <a:rPr lang="ru-RU" dirty="0" smtClean="0"/>
              <a:t>баллов – «Отлично»</a:t>
            </a:r>
          </a:p>
          <a:p>
            <a:pPr algn="ctr"/>
            <a:r>
              <a:rPr lang="ru-RU" b="1" dirty="0" smtClean="0"/>
              <a:t>70 – 85 </a:t>
            </a:r>
            <a:r>
              <a:rPr lang="ru-RU" dirty="0" smtClean="0"/>
              <a:t>баллов – «Хорошо»</a:t>
            </a:r>
          </a:p>
          <a:p>
            <a:pPr algn="ctr"/>
            <a:r>
              <a:rPr lang="ru-RU" b="1" dirty="0" smtClean="0"/>
              <a:t>50 – 70 </a:t>
            </a:r>
            <a:r>
              <a:rPr lang="ru-RU" dirty="0" smtClean="0"/>
              <a:t>баллов – «Удовлетворительно»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55827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анализ данных?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2000" b="1" dirty="0"/>
              <a:t>Анализ данных </a:t>
            </a:r>
            <a:r>
              <a:rPr lang="ru-RU" sz="2000" dirty="0"/>
              <a:t>— процесс исследования, фильтрации, преобразования и моделирования данных с целью извлечения полезной информации и принятия решений</a:t>
            </a:r>
            <a:r>
              <a:rPr lang="ru-RU" sz="2000" dirty="0" smtClean="0"/>
              <a:t>.</a:t>
            </a:r>
          </a:p>
          <a:p>
            <a:endParaRPr lang="ru-RU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Сбор данных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Подготовка и очистка данных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Нахождение скрытых зависимостей </a:t>
            </a: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Разработка моделей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Прочее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104656" y="-756166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https://postnauka.ru/faq/36978</a:t>
            </a:r>
          </a:p>
        </p:txBody>
      </p:sp>
    </p:spTree>
    <p:extLst>
      <p:ext uri="{BB962C8B-B14F-4D97-AF65-F5344CB8AC3E}">
        <p14:creationId xmlns:p14="http://schemas.microsoft.com/office/powerpoint/2010/main" val="26514514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Специалисты по анализу данных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BI – </a:t>
            </a:r>
            <a:r>
              <a:rPr lang="ru-RU" sz="2000" b="1" dirty="0" smtClean="0"/>
              <a:t>Аналитик</a:t>
            </a:r>
            <a:endParaRPr lang="en-US" sz="2000" b="1" dirty="0" smtClean="0"/>
          </a:p>
          <a:p>
            <a:r>
              <a:rPr lang="ru-RU" sz="2000" dirty="0" smtClean="0"/>
              <a:t>Решает срочные задачи, работает с базой данных, готовит </a:t>
            </a:r>
            <a:r>
              <a:rPr lang="ru-RU" sz="2000" dirty="0" err="1" smtClean="0"/>
              <a:t>дашборды</a:t>
            </a:r>
            <a:r>
              <a:rPr lang="ru-RU" sz="2000" dirty="0" smtClean="0"/>
              <a:t>, отвечает за визуализацию данных.</a:t>
            </a: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smtClean="0"/>
              <a:t>Аналитик </a:t>
            </a:r>
          </a:p>
          <a:p>
            <a:r>
              <a:rPr lang="ru-RU" sz="2000" dirty="0" smtClean="0"/>
              <a:t>Отлично знает предметную область, анализирует метрики, проводит эксперименты, составляет прогнозы, глубоко закапывается в имеющиеся данные,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Data Scientist</a:t>
            </a:r>
            <a:endParaRPr lang="ru-RU" sz="2000" b="1" dirty="0" smtClean="0"/>
          </a:p>
          <a:p>
            <a:r>
              <a:rPr lang="ru-RU" sz="2000" dirty="0"/>
              <a:t>С</a:t>
            </a:r>
            <a:r>
              <a:rPr lang="ru-RU" sz="2000" dirty="0" smtClean="0"/>
              <a:t>труктурирует </a:t>
            </a:r>
            <a:r>
              <a:rPr lang="ru-RU" sz="2000" dirty="0"/>
              <a:t>и анализирует большие объёмы данных, применяет машинное обучение для предсказания событий и обнаружения неочевидных </a:t>
            </a:r>
            <a:r>
              <a:rPr lang="ru-RU" sz="2000" dirty="0" smtClean="0"/>
              <a:t>закономерностей.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08404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</a:t>
            </a:r>
            <a:r>
              <a:rPr lang="en-US" dirty="0" smtClean="0"/>
              <a:t>Python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4099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Популярный язык программирования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03054" y="6473155"/>
            <a:ext cx="578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/>
              </a:rPr>
              <a:t>* https</a:t>
            </a:r>
            <a:r>
              <a:rPr lang="en-US" sz="1200" dirty="0">
                <a:hlinkClick r:id="rId2"/>
              </a:rPr>
              <a:t>://insights.stackoverflow.com/survey/2018/#most-loved-dreaded-and-wanted</a:t>
            </a:r>
            <a:endParaRPr lang="ru-RU" sz="12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541" y="2194778"/>
            <a:ext cx="4126795" cy="407602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56" y="2194778"/>
            <a:ext cx="4126795" cy="407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5331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</a:t>
            </a:r>
            <a:r>
              <a:rPr lang="en-US" dirty="0" smtClean="0"/>
              <a:t>Python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4099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Прост в освоении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3076" name="Picture 4" descr="ÐÐ»Ñ Ð°Ð½Ð°Ð»Ð¸Ð·Ð° Ð´Ð°Ð½Ð½ÑÑ Ð½ÐµÑ ÑÐ¼ÑÑÐ»Ð° Ð¸Ð·ÑÑÐ°ÑÑ Python ÑÐµÐ»Ð¸ÐºÐ¾Ð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708" y="2446460"/>
            <a:ext cx="4028172" cy="268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ÐÐ°ÑÑÐ¸Ð½ÐºÐ¸ Ð¿Ð¾ Ð·Ð°Ð¿ÑÐ¾ÑÑ python language for ki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60" y="2446460"/>
            <a:ext cx="3579990" cy="26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50938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Техносфер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A6C1"/>
      </a:accent1>
      <a:accent2>
        <a:srgbClr val="23A881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563C1"/>
      </a:hlink>
      <a:folHlink>
        <a:srgbClr val="954F72"/>
      </a:folHlink>
    </a:clrScheme>
    <a:fontScheme name="Техносфера">
      <a:majorFont>
        <a:latin typeface="HelveticaCyr"/>
        <a:ea typeface=""/>
        <a:cs typeface=""/>
      </a:majorFont>
      <a:minorFont>
        <a:latin typeface="HelveticaCyr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734C743B-C13B-4130-A6B5-F51F1B41A977}" vid="{D0034E24-6CBF-4358-B4A9-98A0B7420AB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Введение в анализ данных</Template>
  <TotalTime>571</TotalTime>
  <Words>409</Words>
  <Application>Microsoft Office PowerPoint</Application>
  <PresentationFormat>Экран (4:3)</PresentationFormat>
  <Paragraphs>89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4" baseType="lpstr">
      <vt:lpstr>AR PL SungtiL GB</vt:lpstr>
      <vt:lpstr>Arial</vt:lpstr>
      <vt:lpstr>Calibri</vt:lpstr>
      <vt:lpstr>HelveticaCyr</vt:lpstr>
      <vt:lpstr>HelveticaNeueCyr</vt:lpstr>
      <vt:lpstr>PF Isotext Pro</vt:lpstr>
      <vt:lpstr>PT Mono</vt:lpstr>
      <vt:lpstr>Wingdings</vt:lpstr>
      <vt:lpstr>Тема Office</vt:lpstr>
      <vt:lpstr>Введение в анализ данных на Python</vt:lpstr>
      <vt:lpstr>Презентация PowerPoint</vt:lpstr>
      <vt:lpstr>Цели курса</vt:lpstr>
      <vt:lpstr>План курса</vt:lpstr>
      <vt:lpstr>Итоговая оценка</vt:lpstr>
      <vt:lpstr>Что такое анализ данных?</vt:lpstr>
      <vt:lpstr>Специалисты по анализу данных</vt:lpstr>
      <vt:lpstr>Почему Python?</vt:lpstr>
      <vt:lpstr>Почему Python?</vt:lpstr>
      <vt:lpstr>Как изучать Python для анализа данных</vt:lpstr>
      <vt:lpstr>Как изучать Python для анализа данных</vt:lpstr>
      <vt:lpstr>Как изучать Python для анализа данных</vt:lpstr>
      <vt:lpstr>Как изучать Python для анализа данных</vt:lpstr>
      <vt:lpstr>Запуск программы на Python</vt:lpstr>
      <vt:lpstr>Контакты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анализ данных</dc:title>
  <dc:creator>Izmailov Konstantin</dc:creator>
  <cp:lastModifiedBy>Izmailov Konstantin</cp:lastModifiedBy>
  <cp:revision>57</cp:revision>
  <dcterms:created xsi:type="dcterms:W3CDTF">2018-07-30T20:51:03Z</dcterms:created>
  <dcterms:modified xsi:type="dcterms:W3CDTF">2019-09-21T13:04:05Z</dcterms:modified>
</cp:coreProperties>
</file>