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drawings/drawing1.xml" ContentType="application/vnd.openxmlformats-officedocument.drawingml.chartshape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drawings/drawing2.xml" ContentType="application/vnd.openxmlformats-officedocument.drawingml.chartshape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drawings/drawing3.xml" ContentType="application/vnd.openxmlformats-officedocument.drawingml.chartshapes+xml"/>
  <Override PartName="/ppt/charts/chart1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11" r:id="rId2"/>
    <p:sldId id="260" r:id="rId3"/>
    <p:sldId id="262" r:id="rId4"/>
    <p:sldId id="264" r:id="rId5"/>
    <p:sldId id="266" r:id="rId6"/>
    <p:sldId id="265" r:id="rId7"/>
    <p:sldId id="267" r:id="rId8"/>
    <p:sldId id="268" r:id="rId9"/>
    <p:sldId id="269" r:id="rId10"/>
    <p:sldId id="270" r:id="rId11"/>
    <p:sldId id="271" r:id="rId12"/>
    <p:sldId id="272" r:id="rId13"/>
    <p:sldId id="273" r:id="rId14"/>
    <p:sldId id="274" r:id="rId15"/>
    <p:sldId id="275" r:id="rId16"/>
    <p:sldId id="286" r:id="rId17"/>
    <p:sldId id="278" r:id="rId18"/>
    <p:sldId id="279" r:id="rId19"/>
    <p:sldId id="280" r:id="rId20"/>
    <p:sldId id="287" r:id="rId21"/>
    <p:sldId id="281" r:id="rId22"/>
    <p:sldId id="282" r:id="rId23"/>
    <p:sldId id="283" r:id="rId24"/>
    <p:sldId id="284" r:id="rId25"/>
    <p:sldId id="285" r:id="rId26"/>
    <p:sldId id="295"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7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0.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___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___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___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___14.xlsx"/></Relationships>
</file>

<file path=ppt/charts/_rels/chart1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___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___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___17.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___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___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217963799229281"/>
          <c:y val="0.16851831278006146"/>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27BB-4B2E-BAF1-6E508A295A84}"/>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27BB-4B2E-BAF1-6E508A295A84}"/>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27BB-4B2E-BAF1-6E508A295A84}"/>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27BB-4B2E-BAF1-6E508A295A84}"/>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0.6</c:v>
                </c:pt>
                <c:pt idx="2">
                  <c:v>1</c:v>
                </c:pt>
                <c:pt idx="3">
                  <c:v>8</c:v>
                </c:pt>
              </c:numCache>
            </c:numRef>
          </c:val>
          <c:extLst xmlns:c16r2="http://schemas.microsoft.com/office/drawing/2015/06/chart">
            <c:ext xmlns:c16="http://schemas.microsoft.com/office/drawing/2014/chart" uri="{C3380CC4-5D6E-409C-BE32-E72D297353CC}">
              <c16:uniqueId val="{00000008-27BB-4B2E-BAF1-6E508A295A84}"/>
            </c:ext>
          </c:extLst>
        </c:ser>
        <c:dLbls>
          <c:showLegendKey val="0"/>
          <c:showVal val="0"/>
          <c:showCatName val="0"/>
          <c:showSerName val="0"/>
          <c:showPercent val="0"/>
          <c:showBubbleSize val="0"/>
        </c:dLbls>
        <c:gapWidth val="150"/>
        <c:axId val="235022848"/>
        <c:axId val="127592128"/>
      </c:barChart>
      <c:catAx>
        <c:axId val="235022848"/>
        <c:scaling>
          <c:orientation val="minMax"/>
        </c:scaling>
        <c:delete val="0"/>
        <c:axPos val="b"/>
        <c:numFmt formatCode="General" sourceLinked="0"/>
        <c:majorTickMark val="out"/>
        <c:minorTickMark val="none"/>
        <c:tickLblPos val="nextTo"/>
        <c:crossAx val="127592128"/>
        <c:crosses val="autoZero"/>
        <c:auto val="1"/>
        <c:lblAlgn val="ctr"/>
        <c:lblOffset val="100"/>
        <c:noMultiLvlLbl val="0"/>
      </c:catAx>
      <c:valAx>
        <c:axId val="127592128"/>
        <c:scaling>
          <c:orientation val="minMax"/>
        </c:scaling>
        <c:delete val="0"/>
        <c:axPos val="l"/>
        <c:majorGridlines/>
        <c:numFmt formatCode="General" sourceLinked="1"/>
        <c:majorTickMark val="out"/>
        <c:minorTickMark val="none"/>
        <c:tickLblPos val="nextTo"/>
        <c:crossAx val="235022848"/>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9054345739202"/>
          <c:y val="0.2055395574065693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C108-43FC-BC39-71DD92B48457}"/>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C108-43FC-BC39-71DD92B48457}"/>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C108-43FC-BC39-71DD92B48457}"/>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C108-43FC-BC39-71DD92B48457}"/>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0.1</c:v>
                </c:pt>
                <c:pt idx="2">
                  <c:v>4</c:v>
                </c:pt>
                <c:pt idx="3">
                  <c:v>8</c:v>
                </c:pt>
              </c:numCache>
            </c:numRef>
          </c:val>
          <c:extLst xmlns:c16r2="http://schemas.microsoft.com/office/drawing/2015/06/chart">
            <c:ext xmlns:c16="http://schemas.microsoft.com/office/drawing/2014/chart" uri="{C3380CC4-5D6E-409C-BE32-E72D297353CC}">
              <c16:uniqueId val="{00000008-C108-43FC-BC39-71DD92B48457}"/>
            </c:ext>
          </c:extLst>
        </c:ser>
        <c:dLbls>
          <c:showLegendKey val="0"/>
          <c:showVal val="0"/>
          <c:showCatName val="0"/>
          <c:showSerName val="0"/>
          <c:showPercent val="0"/>
          <c:showBubbleSize val="0"/>
        </c:dLbls>
        <c:gapWidth val="150"/>
        <c:axId val="330280960"/>
        <c:axId val="234850560"/>
      </c:barChart>
      <c:catAx>
        <c:axId val="330280960"/>
        <c:scaling>
          <c:orientation val="minMax"/>
        </c:scaling>
        <c:delete val="0"/>
        <c:axPos val="b"/>
        <c:numFmt formatCode="General" sourceLinked="0"/>
        <c:majorTickMark val="out"/>
        <c:minorTickMark val="none"/>
        <c:tickLblPos val="nextTo"/>
        <c:crossAx val="234850560"/>
        <c:crosses val="autoZero"/>
        <c:auto val="1"/>
        <c:lblAlgn val="ctr"/>
        <c:lblOffset val="100"/>
        <c:noMultiLvlLbl val="0"/>
      </c:catAx>
      <c:valAx>
        <c:axId val="234850560"/>
        <c:scaling>
          <c:orientation val="minMax"/>
        </c:scaling>
        <c:delete val="0"/>
        <c:axPos val="l"/>
        <c:majorGridlines/>
        <c:numFmt formatCode="General" sourceLinked="1"/>
        <c:majorTickMark val="out"/>
        <c:minorTickMark val="none"/>
        <c:tickLblPos val="nextTo"/>
        <c:crossAx val="33028096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9054345739202"/>
          <c:y val="0.2055395574065693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7081-41AF-9631-A5FB52BA4DC5}"/>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7081-41AF-9631-A5FB52BA4DC5}"/>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7081-41AF-9631-A5FB52BA4DC5}"/>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7081-41AF-9631-A5FB52BA4DC5}"/>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0.1</c:v>
                </c:pt>
                <c:pt idx="2">
                  <c:v>2</c:v>
                </c:pt>
                <c:pt idx="3">
                  <c:v>8</c:v>
                </c:pt>
              </c:numCache>
            </c:numRef>
          </c:val>
          <c:extLst xmlns:c16r2="http://schemas.microsoft.com/office/drawing/2015/06/chart">
            <c:ext xmlns:c16="http://schemas.microsoft.com/office/drawing/2014/chart" uri="{C3380CC4-5D6E-409C-BE32-E72D297353CC}">
              <c16:uniqueId val="{00000008-7081-41AF-9631-A5FB52BA4DC5}"/>
            </c:ext>
          </c:extLst>
        </c:ser>
        <c:dLbls>
          <c:showLegendKey val="0"/>
          <c:showVal val="0"/>
          <c:showCatName val="0"/>
          <c:showSerName val="0"/>
          <c:showPercent val="0"/>
          <c:showBubbleSize val="0"/>
        </c:dLbls>
        <c:gapWidth val="150"/>
        <c:axId val="330283520"/>
        <c:axId val="234852288"/>
      </c:barChart>
      <c:catAx>
        <c:axId val="330283520"/>
        <c:scaling>
          <c:orientation val="minMax"/>
        </c:scaling>
        <c:delete val="0"/>
        <c:axPos val="b"/>
        <c:numFmt formatCode="General" sourceLinked="0"/>
        <c:majorTickMark val="out"/>
        <c:minorTickMark val="none"/>
        <c:tickLblPos val="nextTo"/>
        <c:crossAx val="234852288"/>
        <c:crosses val="autoZero"/>
        <c:auto val="1"/>
        <c:lblAlgn val="ctr"/>
        <c:lblOffset val="100"/>
        <c:noMultiLvlLbl val="0"/>
      </c:catAx>
      <c:valAx>
        <c:axId val="234852288"/>
        <c:scaling>
          <c:orientation val="minMax"/>
        </c:scaling>
        <c:delete val="0"/>
        <c:axPos val="l"/>
        <c:majorGridlines/>
        <c:numFmt formatCode="General" sourceLinked="1"/>
        <c:majorTickMark val="out"/>
        <c:minorTickMark val="none"/>
        <c:tickLblPos val="nextTo"/>
        <c:crossAx val="330283520"/>
        <c:crosses val="autoZero"/>
        <c:crossBetween val="between"/>
      </c:valAx>
    </c:plotArea>
    <c:plotVisOnly val="1"/>
    <c:dispBlanksAs val="gap"/>
    <c:showDLblsOverMax val="0"/>
  </c:chart>
  <c:txPr>
    <a:bodyPr/>
    <a:lstStyle/>
    <a:p>
      <a:pPr>
        <a:defRPr sz="1800"/>
      </a:pPr>
      <a:endParaRPr lang="zh-CN"/>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9054345739202"/>
          <c:y val="0.2055395574065693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B162-425B-ABB3-5CBE001656F4}"/>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B162-425B-ABB3-5CBE001656F4}"/>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B162-425B-ABB3-5CBE001656F4}"/>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B162-425B-ABB3-5CBE001656F4}"/>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6</c:v>
                </c:pt>
                <c:pt idx="1">
                  <c:v>0.1</c:v>
                </c:pt>
                <c:pt idx="2">
                  <c:v>0.4</c:v>
                </c:pt>
                <c:pt idx="3">
                  <c:v>8</c:v>
                </c:pt>
              </c:numCache>
            </c:numRef>
          </c:val>
          <c:extLst xmlns:c16r2="http://schemas.microsoft.com/office/drawing/2015/06/chart">
            <c:ext xmlns:c16="http://schemas.microsoft.com/office/drawing/2014/chart" uri="{C3380CC4-5D6E-409C-BE32-E72D297353CC}">
              <c16:uniqueId val="{00000008-B162-425B-ABB3-5CBE001656F4}"/>
            </c:ext>
          </c:extLst>
        </c:ser>
        <c:dLbls>
          <c:showLegendKey val="0"/>
          <c:showVal val="0"/>
          <c:showCatName val="0"/>
          <c:showSerName val="0"/>
          <c:showPercent val="0"/>
          <c:showBubbleSize val="0"/>
        </c:dLbls>
        <c:gapWidth val="150"/>
        <c:axId val="330284032"/>
        <c:axId val="234854016"/>
      </c:barChart>
      <c:catAx>
        <c:axId val="330284032"/>
        <c:scaling>
          <c:orientation val="minMax"/>
        </c:scaling>
        <c:delete val="0"/>
        <c:axPos val="b"/>
        <c:numFmt formatCode="General" sourceLinked="0"/>
        <c:majorTickMark val="out"/>
        <c:minorTickMark val="none"/>
        <c:tickLblPos val="nextTo"/>
        <c:crossAx val="234854016"/>
        <c:crosses val="autoZero"/>
        <c:auto val="1"/>
        <c:lblAlgn val="ctr"/>
        <c:lblOffset val="100"/>
        <c:noMultiLvlLbl val="0"/>
      </c:catAx>
      <c:valAx>
        <c:axId val="234854016"/>
        <c:scaling>
          <c:orientation val="minMax"/>
        </c:scaling>
        <c:delete val="0"/>
        <c:axPos val="l"/>
        <c:majorGridlines/>
        <c:numFmt formatCode="General" sourceLinked="1"/>
        <c:majorTickMark val="out"/>
        <c:minorTickMark val="none"/>
        <c:tickLblPos val="nextTo"/>
        <c:crossAx val="33028403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9054345739202"/>
          <c:y val="0.2055395574065693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F2EF-489F-951B-F8B22C955D2A}"/>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F2EF-489F-951B-F8B22C955D2A}"/>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F2EF-489F-951B-F8B22C955D2A}"/>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F2EF-489F-951B-F8B22C955D2A}"/>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7</c:v>
                </c:pt>
                <c:pt idx="2">
                  <c:v>0.1</c:v>
                </c:pt>
                <c:pt idx="3">
                  <c:v>8</c:v>
                </c:pt>
              </c:numCache>
            </c:numRef>
          </c:val>
          <c:extLst xmlns:c16r2="http://schemas.microsoft.com/office/drawing/2015/06/chart">
            <c:ext xmlns:c16="http://schemas.microsoft.com/office/drawing/2014/chart" uri="{C3380CC4-5D6E-409C-BE32-E72D297353CC}">
              <c16:uniqueId val="{00000008-F2EF-489F-951B-F8B22C955D2A}"/>
            </c:ext>
          </c:extLst>
        </c:ser>
        <c:dLbls>
          <c:showLegendKey val="0"/>
          <c:showVal val="0"/>
          <c:showCatName val="0"/>
          <c:showSerName val="0"/>
          <c:showPercent val="0"/>
          <c:showBubbleSize val="0"/>
        </c:dLbls>
        <c:gapWidth val="150"/>
        <c:axId val="330281472"/>
        <c:axId val="234855744"/>
      </c:barChart>
      <c:catAx>
        <c:axId val="330281472"/>
        <c:scaling>
          <c:orientation val="minMax"/>
        </c:scaling>
        <c:delete val="0"/>
        <c:axPos val="b"/>
        <c:numFmt formatCode="General" sourceLinked="0"/>
        <c:majorTickMark val="out"/>
        <c:minorTickMark val="none"/>
        <c:tickLblPos val="nextTo"/>
        <c:crossAx val="234855744"/>
        <c:crosses val="autoZero"/>
        <c:auto val="1"/>
        <c:lblAlgn val="ctr"/>
        <c:lblOffset val="100"/>
        <c:noMultiLvlLbl val="0"/>
      </c:catAx>
      <c:valAx>
        <c:axId val="234855744"/>
        <c:scaling>
          <c:orientation val="minMax"/>
        </c:scaling>
        <c:delete val="0"/>
        <c:axPos val="l"/>
        <c:majorGridlines/>
        <c:numFmt formatCode="General" sourceLinked="1"/>
        <c:majorTickMark val="out"/>
        <c:minorTickMark val="none"/>
        <c:tickLblPos val="nextTo"/>
        <c:crossAx val="33028147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97834863514616"/>
          <c:y val="0.18479033375376591"/>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9044-42C0-9725-C7330D47F69E}"/>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9044-42C0-9725-C7330D47F69E}"/>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9044-42C0-9725-C7330D47F69E}"/>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9044-42C0-9725-C7330D47F69E}"/>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0.4</c:v>
                </c:pt>
                <c:pt idx="1">
                  <c:v>0.1</c:v>
                </c:pt>
                <c:pt idx="2">
                  <c:v>4</c:v>
                </c:pt>
                <c:pt idx="3">
                  <c:v>8</c:v>
                </c:pt>
              </c:numCache>
            </c:numRef>
          </c:val>
          <c:extLst xmlns:c16r2="http://schemas.microsoft.com/office/drawing/2015/06/chart">
            <c:ext xmlns:c16="http://schemas.microsoft.com/office/drawing/2014/chart" uri="{C3380CC4-5D6E-409C-BE32-E72D297353CC}">
              <c16:uniqueId val="{00000008-9044-42C0-9725-C7330D47F69E}"/>
            </c:ext>
          </c:extLst>
        </c:ser>
        <c:dLbls>
          <c:showLegendKey val="0"/>
          <c:showVal val="0"/>
          <c:showCatName val="0"/>
          <c:showSerName val="0"/>
          <c:showPercent val="0"/>
          <c:showBubbleSize val="0"/>
        </c:dLbls>
        <c:gapWidth val="150"/>
        <c:axId val="339107328"/>
        <c:axId val="330472192"/>
      </c:barChart>
      <c:catAx>
        <c:axId val="339107328"/>
        <c:scaling>
          <c:orientation val="minMax"/>
        </c:scaling>
        <c:delete val="0"/>
        <c:axPos val="b"/>
        <c:numFmt formatCode="General" sourceLinked="1"/>
        <c:majorTickMark val="out"/>
        <c:minorTickMark val="none"/>
        <c:tickLblPos val="nextTo"/>
        <c:crossAx val="330472192"/>
        <c:crosses val="autoZero"/>
        <c:auto val="1"/>
        <c:lblAlgn val="ctr"/>
        <c:lblOffset val="100"/>
        <c:noMultiLvlLbl val="0"/>
      </c:catAx>
      <c:valAx>
        <c:axId val="330472192"/>
        <c:scaling>
          <c:orientation val="minMax"/>
        </c:scaling>
        <c:delete val="0"/>
        <c:axPos val="l"/>
        <c:majorGridlines/>
        <c:numFmt formatCode="General" sourceLinked="1"/>
        <c:majorTickMark val="out"/>
        <c:minorTickMark val="none"/>
        <c:tickLblPos val="nextTo"/>
        <c:crossAx val="339107328"/>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9054345739202"/>
          <c:y val="0.2055395574065693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17A6-4D67-A932-55AFE46E20B7}"/>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17A6-4D67-A932-55AFE46E20B7}"/>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17A6-4D67-A932-55AFE46E20B7}"/>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17A6-4D67-A932-55AFE46E20B7}"/>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0.4</c:v>
                </c:pt>
                <c:pt idx="1">
                  <c:v>0.1</c:v>
                </c:pt>
                <c:pt idx="2">
                  <c:v>2</c:v>
                </c:pt>
                <c:pt idx="3">
                  <c:v>8</c:v>
                </c:pt>
              </c:numCache>
            </c:numRef>
          </c:val>
          <c:extLst xmlns:c16r2="http://schemas.microsoft.com/office/drawing/2015/06/chart">
            <c:ext xmlns:c16="http://schemas.microsoft.com/office/drawing/2014/chart" uri="{C3380CC4-5D6E-409C-BE32-E72D297353CC}">
              <c16:uniqueId val="{00000008-17A6-4D67-A932-55AFE46E20B7}"/>
            </c:ext>
          </c:extLst>
        </c:ser>
        <c:dLbls>
          <c:showLegendKey val="0"/>
          <c:showVal val="0"/>
          <c:showCatName val="0"/>
          <c:showSerName val="0"/>
          <c:showPercent val="0"/>
          <c:showBubbleSize val="0"/>
        </c:dLbls>
        <c:gapWidth val="150"/>
        <c:axId val="339222528"/>
        <c:axId val="330490432"/>
      </c:barChart>
      <c:catAx>
        <c:axId val="339222528"/>
        <c:scaling>
          <c:orientation val="minMax"/>
        </c:scaling>
        <c:delete val="0"/>
        <c:axPos val="b"/>
        <c:numFmt formatCode="General" sourceLinked="1"/>
        <c:majorTickMark val="out"/>
        <c:minorTickMark val="none"/>
        <c:tickLblPos val="nextTo"/>
        <c:crossAx val="330490432"/>
        <c:crosses val="autoZero"/>
        <c:auto val="1"/>
        <c:lblAlgn val="ctr"/>
        <c:lblOffset val="100"/>
        <c:noMultiLvlLbl val="0"/>
      </c:catAx>
      <c:valAx>
        <c:axId val="330490432"/>
        <c:scaling>
          <c:orientation val="minMax"/>
        </c:scaling>
        <c:delete val="0"/>
        <c:axPos val="l"/>
        <c:majorGridlines/>
        <c:numFmt formatCode="General" sourceLinked="1"/>
        <c:majorTickMark val="out"/>
        <c:minorTickMark val="none"/>
        <c:tickLblPos val="nextTo"/>
        <c:crossAx val="339222528"/>
        <c:crosses val="autoZero"/>
        <c:crossBetween val="between"/>
      </c:valAx>
    </c:plotArea>
    <c:plotVisOnly val="1"/>
    <c:dispBlanksAs val="gap"/>
    <c:showDLblsOverMax val="0"/>
  </c:chart>
  <c:txPr>
    <a:bodyPr/>
    <a:lstStyle/>
    <a:p>
      <a:pPr>
        <a:defRPr sz="1800"/>
      </a:pPr>
      <a:endParaRPr lang="zh-CN"/>
    </a:p>
  </c:txPr>
  <c:externalData r:id="rId1">
    <c:autoUpdate val="0"/>
  </c:externalData>
  <c:userShapes r:id="rId2"/>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9054345739202"/>
          <c:y val="0.2055395574065693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5DF0-41CA-AD19-9053DF28F251}"/>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5DF0-41CA-AD19-9053DF28F251}"/>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5DF0-41CA-AD19-9053DF28F251}"/>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5DF0-41CA-AD19-9053DF28F251}"/>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6</c:v>
                </c:pt>
                <c:pt idx="1">
                  <c:v>0.1</c:v>
                </c:pt>
                <c:pt idx="2">
                  <c:v>0.4</c:v>
                </c:pt>
                <c:pt idx="3">
                  <c:v>8</c:v>
                </c:pt>
              </c:numCache>
            </c:numRef>
          </c:val>
          <c:extLst xmlns:c16r2="http://schemas.microsoft.com/office/drawing/2015/06/chart">
            <c:ext xmlns:c16="http://schemas.microsoft.com/office/drawing/2014/chart" uri="{C3380CC4-5D6E-409C-BE32-E72D297353CC}">
              <c16:uniqueId val="{00000008-5DF0-41CA-AD19-9053DF28F251}"/>
            </c:ext>
          </c:extLst>
        </c:ser>
        <c:dLbls>
          <c:showLegendKey val="0"/>
          <c:showVal val="0"/>
          <c:showCatName val="0"/>
          <c:showSerName val="0"/>
          <c:showPercent val="0"/>
          <c:showBubbleSize val="0"/>
        </c:dLbls>
        <c:gapWidth val="150"/>
        <c:axId val="339223552"/>
        <c:axId val="330492160"/>
      </c:barChart>
      <c:catAx>
        <c:axId val="339223552"/>
        <c:scaling>
          <c:orientation val="minMax"/>
        </c:scaling>
        <c:delete val="0"/>
        <c:axPos val="b"/>
        <c:numFmt formatCode="General" sourceLinked="1"/>
        <c:majorTickMark val="out"/>
        <c:minorTickMark val="none"/>
        <c:tickLblPos val="nextTo"/>
        <c:crossAx val="330492160"/>
        <c:crosses val="autoZero"/>
        <c:auto val="1"/>
        <c:lblAlgn val="ctr"/>
        <c:lblOffset val="100"/>
        <c:noMultiLvlLbl val="0"/>
      </c:catAx>
      <c:valAx>
        <c:axId val="330492160"/>
        <c:scaling>
          <c:orientation val="minMax"/>
        </c:scaling>
        <c:delete val="0"/>
        <c:axPos val="l"/>
        <c:majorGridlines/>
        <c:numFmt formatCode="General" sourceLinked="1"/>
        <c:majorTickMark val="out"/>
        <c:minorTickMark val="none"/>
        <c:tickLblPos val="nextTo"/>
        <c:crossAx val="33922355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10975549150183"/>
          <c:y val="0.17614478020960633"/>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6322-48E6-823D-1DA5D0A1190E}"/>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6322-48E6-823D-1DA5D0A1190E}"/>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6322-48E6-823D-1DA5D0A1190E}"/>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6322-48E6-823D-1DA5D0A1190E}"/>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0.4</c:v>
                </c:pt>
                <c:pt idx="1">
                  <c:v>7</c:v>
                </c:pt>
                <c:pt idx="2">
                  <c:v>0.1</c:v>
                </c:pt>
                <c:pt idx="3">
                  <c:v>8</c:v>
                </c:pt>
              </c:numCache>
            </c:numRef>
          </c:val>
          <c:extLst xmlns:c16r2="http://schemas.microsoft.com/office/drawing/2015/06/chart">
            <c:ext xmlns:c16="http://schemas.microsoft.com/office/drawing/2014/chart" uri="{C3380CC4-5D6E-409C-BE32-E72D297353CC}">
              <c16:uniqueId val="{00000008-6322-48E6-823D-1DA5D0A1190E}"/>
            </c:ext>
          </c:extLst>
        </c:ser>
        <c:dLbls>
          <c:showLegendKey val="0"/>
          <c:showVal val="0"/>
          <c:showCatName val="0"/>
          <c:showSerName val="0"/>
          <c:showPercent val="0"/>
          <c:showBubbleSize val="0"/>
        </c:dLbls>
        <c:gapWidth val="150"/>
        <c:axId val="339437568"/>
        <c:axId val="330493888"/>
      </c:barChart>
      <c:catAx>
        <c:axId val="339437568"/>
        <c:scaling>
          <c:orientation val="minMax"/>
        </c:scaling>
        <c:delete val="0"/>
        <c:axPos val="b"/>
        <c:numFmt formatCode="General" sourceLinked="1"/>
        <c:majorTickMark val="out"/>
        <c:minorTickMark val="none"/>
        <c:tickLblPos val="nextTo"/>
        <c:crossAx val="330493888"/>
        <c:crosses val="autoZero"/>
        <c:auto val="1"/>
        <c:lblAlgn val="ctr"/>
        <c:lblOffset val="100"/>
        <c:noMultiLvlLbl val="0"/>
      </c:catAx>
      <c:valAx>
        <c:axId val="330493888"/>
        <c:scaling>
          <c:orientation val="minMax"/>
        </c:scaling>
        <c:delete val="0"/>
        <c:axPos val="l"/>
        <c:majorGridlines/>
        <c:numFmt formatCode="General" sourceLinked="1"/>
        <c:majorTickMark val="out"/>
        <c:minorTickMark val="none"/>
        <c:tickLblPos val="nextTo"/>
        <c:crossAx val="339437568"/>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9054345739202"/>
          <c:y val="0.2055395574065693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0221-481A-86B5-884ED3D45703}"/>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0221-481A-86B5-884ED3D45703}"/>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0221-481A-86B5-884ED3D45703}"/>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0221-481A-86B5-884ED3D45703}"/>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0.4</c:v>
                </c:pt>
                <c:pt idx="1">
                  <c:v>0.1</c:v>
                </c:pt>
                <c:pt idx="2">
                  <c:v>0.5</c:v>
                </c:pt>
                <c:pt idx="3">
                  <c:v>8</c:v>
                </c:pt>
              </c:numCache>
            </c:numRef>
          </c:val>
          <c:extLst xmlns:c16r2="http://schemas.microsoft.com/office/drawing/2015/06/chart">
            <c:ext xmlns:c16="http://schemas.microsoft.com/office/drawing/2014/chart" uri="{C3380CC4-5D6E-409C-BE32-E72D297353CC}">
              <c16:uniqueId val="{00000008-0221-481A-86B5-884ED3D45703}"/>
            </c:ext>
          </c:extLst>
        </c:ser>
        <c:dLbls>
          <c:showLegendKey val="0"/>
          <c:showVal val="0"/>
          <c:showCatName val="0"/>
          <c:showSerName val="0"/>
          <c:showPercent val="0"/>
          <c:showBubbleSize val="0"/>
        </c:dLbls>
        <c:gapWidth val="150"/>
        <c:axId val="340099584"/>
        <c:axId val="330495616"/>
      </c:barChart>
      <c:catAx>
        <c:axId val="340099584"/>
        <c:scaling>
          <c:orientation val="minMax"/>
        </c:scaling>
        <c:delete val="0"/>
        <c:axPos val="b"/>
        <c:numFmt formatCode="General" sourceLinked="1"/>
        <c:majorTickMark val="out"/>
        <c:minorTickMark val="none"/>
        <c:tickLblPos val="nextTo"/>
        <c:crossAx val="330495616"/>
        <c:crosses val="autoZero"/>
        <c:auto val="1"/>
        <c:lblAlgn val="ctr"/>
        <c:lblOffset val="100"/>
        <c:noMultiLvlLbl val="0"/>
      </c:catAx>
      <c:valAx>
        <c:axId val="330495616"/>
        <c:scaling>
          <c:orientation val="minMax"/>
        </c:scaling>
        <c:delete val="0"/>
        <c:axPos val="l"/>
        <c:majorGridlines/>
        <c:numFmt formatCode="General" sourceLinked="1"/>
        <c:majorTickMark val="out"/>
        <c:minorTickMark val="none"/>
        <c:tickLblPos val="nextTo"/>
        <c:crossAx val="340099584"/>
        <c:crosses val="autoZero"/>
        <c:crossBetween val="between"/>
      </c:valAx>
    </c:plotArea>
    <c:plotVisOnly val="1"/>
    <c:dispBlanksAs val="gap"/>
    <c:showDLblsOverMax val="0"/>
  </c:chart>
  <c:txPr>
    <a:bodyPr/>
    <a:lstStyle/>
    <a:p>
      <a:pPr>
        <a:defRPr sz="1800"/>
      </a:pPr>
      <a:endParaRPr lang="zh-CN"/>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19493455242497"/>
          <c:y val="0.3317645261637596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CD37-4555-97DC-C4CF0BB5D195}"/>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CD37-4555-97DC-C4CF0BB5D195}"/>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CD37-4555-97DC-C4CF0BB5D195}"/>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CD37-4555-97DC-C4CF0BB5D195}"/>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0.4</c:v>
                </c:pt>
                <c:pt idx="1">
                  <c:v>0.1</c:v>
                </c:pt>
                <c:pt idx="2">
                  <c:v>4</c:v>
                </c:pt>
                <c:pt idx="3">
                  <c:v>8</c:v>
                </c:pt>
              </c:numCache>
            </c:numRef>
          </c:val>
          <c:extLst xmlns:c16r2="http://schemas.microsoft.com/office/drawing/2015/06/chart">
            <c:ext xmlns:c16="http://schemas.microsoft.com/office/drawing/2014/chart" uri="{C3380CC4-5D6E-409C-BE32-E72D297353CC}">
              <c16:uniqueId val="{00000008-CD37-4555-97DC-C4CF0BB5D195}"/>
            </c:ext>
          </c:extLst>
        </c:ser>
        <c:dLbls>
          <c:showLegendKey val="0"/>
          <c:showVal val="0"/>
          <c:showCatName val="0"/>
          <c:showSerName val="0"/>
          <c:showPercent val="0"/>
          <c:showBubbleSize val="0"/>
        </c:dLbls>
        <c:gapWidth val="150"/>
        <c:axId val="339840512"/>
        <c:axId val="339711040"/>
      </c:barChart>
      <c:catAx>
        <c:axId val="339840512"/>
        <c:scaling>
          <c:orientation val="minMax"/>
        </c:scaling>
        <c:delete val="0"/>
        <c:axPos val="b"/>
        <c:numFmt formatCode="General" sourceLinked="1"/>
        <c:majorTickMark val="out"/>
        <c:minorTickMark val="none"/>
        <c:tickLblPos val="nextTo"/>
        <c:crossAx val="339711040"/>
        <c:crosses val="autoZero"/>
        <c:auto val="1"/>
        <c:lblAlgn val="ctr"/>
        <c:lblOffset val="100"/>
        <c:noMultiLvlLbl val="0"/>
      </c:catAx>
      <c:valAx>
        <c:axId val="339711040"/>
        <c:scaling>
          <c:orientation val="minMax"/>
        </c:scaling>
        <c:delete val="0"/>
        <c:axPos val="l"/>
        <c:majorGridlines/>
        <c:numFmt formatCode="General" sourceLinked="1"/>
        <c:majorTickMark val="out"/>
        <c:minorTickMark val="none"/>
        <c:tickLblPos val="nextTo"/>
        <c:crossAx val="33984051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217963799229281"/>
          <c:y val="0.19301404782184695"/>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D781-4D24-9DCA-7FFE39F7BC31}"/>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D781-4D24-9DCA-7FFE39F7BC31}"/>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D781-4D24-9DCA-7FFE39F7BC31}"/>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D781-4D24-9DCA-7FFE39F7BC31}"/>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1.4</c:v>
                </c:pt>
                <c:pt idx="1">
                  <c:v>5</c:v>
                </c:pt>
                <c:pt idx="2">
                  <c:v>2.6</c:v>
                </c:pt>
                <c:pt idx="3">
                  <c:v>1</c:v>
                </c:pt>
              </c:numCache>
            </c:numRef>
          </c:val>
          <c:extLst xmlns:c16r2="http://schemas.microsoft.com/office/drawing/2015/06/chart">
            <c:ext xmlns:c16="http://schemas.microsoft.com/office/drawing/2014/chart" uri="{C3380CC4-5D6E-409C-BE32-E72D297353CC}">
              <c16:uniqueId val="{00000008-D781-4D24-9DCA-7FFE39F7BC31}"/>
            </c:ext>
          </c:extLst>
        </c:ser>
        <c:dLbls>
          <c:showLegendKey val="0"/>
          <c:showVal val="0"/>
          <c:showCatName val="0"/>
          <c:showSerName val="0"/>
          <c:showPercent val="0"/>
          <c:showBubbleSize val="0"/>
        </c:dLbls>
        <c:gapWidth val="150"/>
        <c:axId val="234985984"/>
        <c:axId val="127593856"/>
      </c:barChart>
      <c:catAx>
        <c:axId val="234985984"/>
        <c:scaling>
          <c:orientation val="minMax"/>
        </c:scaling>
        <c:delete val="0"/>
        <c:axPos val="b"/>
        <c:numFmt formatCode="General" sourceLinked="0"/>
        <c:majorTickMark val="out"/>
        <c:minorTickMark val="none"/>
        <c:tickLblPos val="nextTo"/>
        <c:crossAx val="127593856"/>
        <c:crosses val="autoZero"/>
        <c:auto val="1"/>
        <c:lblAlgn val="ctr"/>
        <c:lblOffset val="100"/>
        <c:noMultiLvlLbl val="0"/>
      </c:catAx>
      <c:valAx>
        <c:axId val="127593856"/>
        <c:scaling>
          <c:orientation val="minMax"/>
          <c:max val="10"/>
        </c:scaling>
        <c:delete val="0"/>
        <c:axPos val="l"/>
        <c:majorGridlines/>
        <c:numFmt formatCode="General" sourceLinked="1"/>
        <c:majorTickMark val="out"/>
        <c:minorTickMark val="none"/>
        <c:tickLblPos val="nextTo"/>
        <c:crossAx val="23498598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684809530967151"/>
          <c:y val="0.2469046649137750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1FBA-4C76-9BD7-4C28E9482AE0}"/>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1FBA-4C76-9BD7-4C28E9482AE0}"/>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1FBA-4C76-9BD7-4C28E9482AE0}"/>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1FBA-4C76-9BD7-4C28E9482AE0}"/>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0.1</c:v>
                </c:pt>
                <c:pt idx="2">
                  <c:v>1.5</c:v>
                </c:pt>
                <c:pt idx="3">
                  <c:v>8</c:v>
                </c:pt>
              </c:numCache>
            </c:numRef>
          </c:val>
          <c:extLst xmlns:c16r2="http://schemas.microsoft.com/office/drawing/2015/06/chart">
            <c:ext xmlns:c16="http://schemas.microsoft.com/office/drawing/2014/chart" uri="{C3380CC4-5D6E-409C-BE32-E72D297353CC}">
              <c16:uniqueId val="{00000008-1FBA-4C76-9BD7-4C28E9482AE0}"/>
            </c:ext>
          </c:extLst>
        </c:ser>
        <c:dLbls>
          <c:showLegendKey val="0"/>
          <c:showVal val="0"/>
          <c:showCatName val="0"/>
          <c:showSerName val="0"/>
          <c:showPercent val="0"/>
          <c:showBubbleSize val="0"/>
        </c:dLbls>
        <c:gapWidth val="150"/>
        <c:axId val="234991616"/>
        <c:axId val="127597312"/>
      </c:barChart>
      <c:catAx>
        <c:axId val="234991616"/>
        <c:scaling>
          <c:orientation val="minMax"/>
        </c:scaling>
        <c:delete val="0"/>
        <c:axPos val="b"/>
        <c:numFmt formatCode="General" sourceLinked="0"/>
        <c:majorTickMark val="out"/>
        <c:minorTickMark val="none"/>
        <c:tickLblPos val="nextTo"/>
        <c:crossAx val="127597312"/>
        <c:crosses val="autoZero"/>
        <c:auto val="1"/>
        <c:lblAlgn val="ctr"/>
        <c:lblOffset val="100"/>
        <c:noMultiLvlLbl val="0"/>
      </c:catAx>
      <c:valAx>
        <c:axId val="127597312"/>
        <c:scaling>
          <c:orientation val="minMax"/>
        </c:scaling>
        <c:delete val="0"/>
        <c:axPos val="l"/>
        <c:majorGridlines/>
        <c:numFmt formatCode="General" sourceLinked="1"/>
        <c:majorTickMark val="out"/>
        <c:minorTickMark val="none"/>
        <c:tickLblPos val="nextTo"/>
        <c:crossAx val="23499161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217963799229281"/>
          <c:y val="0.21750978286363248"/>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DE22-426F-ADE0-E3CEBAEB6CB3}"/>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DE22-426F-ADE0-E3CEBAEB6CB3}"/>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DE22-426F-ADE0-E3CEBAEB6CB3}"/>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DE22-426F-ADE0-E3CEBAEB6CB3}"/>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1.4</c:v>
                </c:pt>
                <c:pt idx="1">
                  <c:v>1.6</c:v>
                </c:pt>
                <c:pt idx="2">
                  <c:v>6</c:v>
                </c:pt>
                <c:pt idx="3">
                  <c:v>1</c:v>
                </c:pt>
              </c:numCache>
            </c:numRef>
          </c:val>
          <c:extLst xmlns:c16r2="http://schemas.microsoft.com/office/drawing/2015/06/chart">
            <c:ext xmlns:c16="http://schemas.microsoft.com/office/drawing/2014/chart" uri="{C3380CC4-5D6E-409C-BE32-E72D297353CC}">
              <c16:uniqueId val="{00000008-DE22-426F-ADE0-E3CEBAEB6CB3}"/>
            </c:ext>
          </c:extLst>
        </c:ser>
        <c:dLbls>
          <c:showLegendKey val="0"/>
          <c:showVal val="0"/>
          <c:showCatName val="0"/>
          <c:showSerName val="0"/>
          <c:showPercent val="0"/>
          <c:showBubbleSize val="0"/>
        </c:dLbls>
        <c:gapWidth val="150"/>
        <c:axId val="235356672"/>
        <c:axId val="127534208"/>
      </c:barChart>
      <c:catAx>
        <c:axId val="235356672"/>
        <c:scaling>
          <c:orientation val="minMax"/>
        </c:scaling>
        <c:delete val="0"/>
        <c:axPos val="b"/>
        <c:numFmt formatCode="General" sourceLinked="0"/>
        <c:majorTickMark val="out"/>
        <c:minorTickMark val="none"/>
        <c:tickLblPos val="nextTo"/>
        <c:crossAx val="127534208"/>
        <c:crosses val="autoZero"/>
        <c:auto val="1"/>
        <c:lblAlgn val="ctr"/>
        <c:lblOffset val="100"/>
        <c:noMultiLvlLbl val="0"/>
      </c:catAx>
      <c:valAx>
        <c:axId val="127534208"/>
        <c:scaling>
          <c:orientation val="minMax"/>
          <c:max val="10"/>
        </c:scaling>
        <c:delete val="0"/>
        <c:axPos val="l"/>
        <c:majorGridlines/>
        <c:numFmt formatCode="General" sourceLinked="1"/>
        <c:majorTickMark val="out"/>
        <c:minorTickMark val="none"/>
        <c:tickLblPos val="nextTo"/>
        <c:crossAx val="23535667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09876680368849"/>
          <c:y val="7.5434519621276661E-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ED31-4410-AF64-36F3CD939693}"/>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ED31-4410-AF64-36F3CD939693}"/>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ED31-4410-AF64-36F3CD939693}"/>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ED31-4410-AF64-36F3CD939693}"/>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0.1</c:v>
                </c:pt>
                <c:pt idx="2">
                  <c:v>1.5</c:v>
                </c:pt>
                <c:pt idx="3">
                  <c:v>8</c:v>
                </c:pt>
              </c:numCache>
            </c:numRef>
          </c:val>
          <c:extLst xmlns:c16r2="http://schemas.microsoft.com/office/drawing/2015/06/chart">
            <c:ext xmlns:c16="http://schemas.microsoft.com/office/drawing/2014/chart" uri="{C3380CC4-5D6E-409C-BE32-E72D297353CC}">
              <c16:uniqueId val="{00000008-ED31-4410-AF64-36F3CD939693}"/>
            </c:ext>
          </c:extLst>
        </c:ser>
        <c:dLbls>
          <c:showLegendKey val="0"/>
          <c:showVal val="0"/>
          <c:showCatName val="0"/>
          <c:showSerName val="0"/>
          <c:showPercent val="0"/>
          <c:showBubbleSize val="0"/>
        </c:dLbls>
        <c:gapWidth val="150"/>
        <c:axId val="330586624"/>
        <c:axId val="127536512"/>
      </c:barChart>
      <c:catAx>
        <c:axId val="330586624"/>
        <c:scaling>
          <c:orientation val="minMax"/>
        </c:scaling>
        <c:delete val="0"/>
        <c:axPos val="b"/>
        <c:numFmt formatCode="General" sourceLinked="0"/>
        <c:majorTickMark val="out"/>
        <c:minorTickMark val="none"/>
        <c:tickLblPos val="nextTo"/>
        <c:crossAx val="127536512"/>
        <c:crosses val="autoZero"/>
        <c:auto val="1"/>
        <c:lblAlgn val="ctr"/>
        <c:lblOffset val="100"/>
        <c:noMultiLvlLbl val="0"/>
      </c:catAx>
      <c:valAx>
        <c:axId val="127536512"/>
        <c:scaling>
          <c:orientation val="minMax"/>
        </c:scaling>
        <c:delete val="0"/>
        <c:axPos val="l"/>
        <c:majorGridlines/>
        <c:numFmt formatCode="General" sourceLinked="1"/>
        <c:majorTickMark val="out"/>
        <c:minorTickMark val="none"/>
        <c:tickLblPos val="nextTo"/>
        <c:crossAx val="33058662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09876680368849"/>
          <c:y val="7.5434519621276661E-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B3B0-4A21-BB1A-6E31F48D7A93}"/>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B3B0-4A21-BB1A-6E31F48D7A93}"/>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B3B0-4A21-BB1A-6E31F48D7A93}"/>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B3B0-4A21-BB1A-6E31F48D7A93}"/>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0.1</c:v>
                </c:pt>
                <c:pt idx="2">
                  <c:v>1.5</c:v>
                </c:pt>
                <c:pt idx="3">
                  <c:v>8</c:v>
                </c:pt>
              </c:numCache>
            </c:numRef>
          </c:val>
          <c:extLst xmlns:c16r2="http://schemas.microsoft.com/office/drawing/2015/06/chart">
            <c:ext xmlns:c16="http://schemas.microsoft.com/office/drawing/2014/chart" uri="{C3380CC4-5D6E-409C-BE32-E72D297353CC}">
              <c16:uniqueId val="{00000008-B3B0-4A21-BB1A-6E31F48D7A93}"/>
            </c:ext>
          </c:extLst>
        </c:ser>
        <c:dLbls>
          <c:showLegendKey val="0"/>
          <c:showVal val="0"/>
          <c:showCatName val="0"/>
          <c:showSerName val="0"/>
          <c:showPercent val="0"/>
          <c:showBubbleSize val="0"/>
        </c:dLbls>
        <c:gapWidth val="150"/>
        <c:axId val="330425856"/>
        <c:axId val="127540544"/>
      </c:barChart>
      <c:catAx>
        <c:axId val="330425856"/>
        <c:scaling>
          <c:orientation val="minMax"/>
        </c:scaling>
        <c:delete val="0"/>
        <c:axPos val="b"/>
        <c:numFmt formatCode="General" sourceLinked="0"/>
        <c:majorTickMark val="out"/>
        <c:minorTickMark val="none"/>
        <c:tickLblPos val="nextTo"/>
        <c:crossAx val="127540544"/>
        <c:crosses val="autoZero"/>
        <c:auto val="1"/>
        <c:lblAlgn val="ctr"/>
        <c:lblOffset val="100"/>
        <c:noMultiLvlLbl val="0"/>
      </c:catAx>
      <c:valAx>
        <c:axId val="127540544"/>
        <c:scaling>
          <c:orientation val="minMax"/>
        </c:scaling>
        <c:delete val="0"/>
        <c:axPos val="l"/>
        <c:majorGridlines/>
        <c:numFmt formatCode="General" sourceLinked="1"/>
        <c:majorTickMark val="out"/>
        <c:minorTickMark val="none"/>
        <c:tickLblPos val="nextTo"/>
        <c:crossAx val="33042585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09876680368849"/>
          <c:y val="7.5434519621276661E-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A296-49B8-83DD-E8C2A92A6193}"/>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A296-49B8-83DD-E8C2A92A6193}"/>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A296-49B8-83DD-E8C2A92A6193}"/>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A296-49B8-83DD-E8C2A92A6193}"/>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0.1</c:v>
                </c:pt>
                <c:pt idx="2">
                  <c:v>1.5</c:v>
                </c:pt>
                <c:pt idx="3">
                  <c:v>8</c:v>
                </c:pt>
              </c:numCache>
            </c:numRef>
          </c:val>
          <c:extLst xmlns:c16r2="http://schemas.microsoft.com/office/drawing/2015/06/chart">
            <c:ext xmlns:c16="http://schemas.microsoft.com/office/drawing/2014/chart" uri="{C3380CC4-5D6E-409C-BE32-E72D297353CC}">
              <c16:uniqueId val="{00000008-A296-49B8-83DD-E8C2A92A6193}"/>
            </c:ext>
          </c:extLst>
        </c:ser>
        <c:dLbls>
          <c:showLegendKey val="0"/>
          <c:showVal val="0"/>
          <c:showCatName val="0"/>
          <c:showSerName val="0"/>
          <c:showPercent val="0"/>
          <c:showBubbleSize val="0"/>
        </c:dLbls>
        <c:gapWidth val="150"/>
        <c:axId val="330355712"/>
        <c:axId val="127542400"/>
      </c:barChart>
      <c:catAx>
        <c:axId val="330355712"/>
        <c:scaling>
          <c:orientation val="minMax"/>
        </c:scaling>
        <c:delete val="0"/>
        <c:axPos val="b"/>
        <c:numFmt formatCode="General" sourceLinked="0"/>
        <c:majorTickMark val="out"/>
        <c:minorTickMark val="none"/>
        <c:tickLblPos val="nextTo"/>
        <c:crossAx val="127542400"/>
        <c:crosses val="autoZero"/>
        <c:auto val="1"/>
        <c:lblAlgn val="ctr"/>
        <c:lblOffset val="100"/>
        <c:noMultiLvlLbl val="0"/>
      </c:catAx>
      <c:valAx>
        <c:axId val="127542400"/>
        <c:scaling>
          <c:orientation val="minMax"/>
        </c:scaling>
        <c:delete val="0"/>
        <c:axPos val="l"/>
        <c:majorGridlines/>
        <c:numFmt formatCode="General" sourceLinked="1"/>
        <c:majorTickMark val="out"/>
        <c:minorTickMark val="none"/>
        <c:tickLblPos val="nextTo"/>
        <c:crossAx val="33035571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09876680368849"/>
          <c:y val="7.5434519621276661E-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83E7-48F8-A586-9866E76756A9}"/>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83E7-48F8-A586-9866E76756A9}"/>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83E7-48F8-A586-9866E76756A9}"/>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83E7-48F8-A586-9866E76756A9}"/>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0.1</c:v>
                </c:pt>
                <c:pt idx="2">
                  <c:v>1.5</c:v>
                </c:pt>
                <c:pt idx="3">
                  <c:v>8</c:v>
                </c:pt>
              </c:numCache>
            </c:numRef>
          </c:val>
          <c:extLst xmlns:c16r2="http://schemas.microsoft.com/office/drawing/2015/06/chart">
            <c:ext xmlns:c16="http://schemas.microsoft.com/office/drawing/2014/chart" uri="{C3380CC4-5D6E-409C-BE32-E72D297353CC}">
              <c16:uniqueId val="{00000008-83E7-48F8-A586-9866E76756A9}"/>
            </c:ext>
          </c:extLst>
        </c:ser>
        <c:dLbls>
          <c:showLegendKey val="0"/>
          <c:showVal val="0"/>
          <c:showCatName val="0"/>
          <c:showSerName val="0"/>
          <c:showPercent val="0"/>
          <c:showBubbleSize val="0"/>
        </c:dLbls>
        <c:gapWidth val="150"/>
        <c:axId val="234465792"/>
        <c:axId val="127547008"/>
      </c:barChart>
      <c:catAx>
        <c:axId val="234465792"/>
        <c:scaling>
          <c:orientation val="minMax"/>
        </c:scaling>
        <c:delete val="0"/>
        <c:axPos val="b"/>
        <c:numFmt formatCode="General" sourceLinked="0"/>
        <c:majorTickMark val="out"/>
        <c:minorTickMark val="none"/>
        <c:tickLblPos val="nextTo"/>
        <c:crossAx val="127547008"/>
        <c:crosses val="autoZero"/>
        <c:auto val="1"/>
        <c:lblAlgn val="ctr"/>
        <c:lblOffset val="100"/>
        <c:noMultiLvlLbl val="0"/>
      </c:catAx>
      <c:valAx>
        <c:axId val="127547008"/>
        <c:scaling>
          <c:orientation val="minMax"/>
        </c:scaling>
        <c:delete val="0"/>
        <c:axPos val="l"/>
        <c:majorGridlines/>
        <c:numFmt formatCode="General" sourceLinked="1"/>
        <c:majorTickMark val="out"/>
        <c:minorTickMark val="none"/>
        <c:tickLblPos val="nextTo"/>
        <c:crossAx val="23446579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09876680368849"/>
          <c:y val="7.5434519621276661E-2"/>
          <c:w val="0.52295881596461313"/>
          <c:h val="0.46296909973547279"/>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1-DA71-49A7-8754-8018C78F8692}"/>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3-DA71-49A7-8754-8018C78F8692}"/>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5-DA71-49A7-8754-8018C78F8692}"/>
              </c:ext>
            </c:extLst>
          </c:dPt>
          <c:dPt>
            <c:idx val="3"/>
            <c:invertIfNegative val="0"/>
            <c:bubble3D val="0"/>
            <c:spPr>
              <a:solidFill>
                <a:srgbClr val="00B050"/>
              </a:solidFill>
            </c:spPr>
            <c:extLst xmlns:c16r2="http://schemas.microsoft.com/office/drawing/2015/06/chart">
              <c:ext xmlns:c16="http://schemas.microsoft.com/office/drawing/2014/chart" uri="{C3380CC4-5D6E-409C-BE32-E72D297353CC}">
                <c16:uniqueId val="{00000007-DA71-49A7-8754-8018C78F8692}"/>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0.1</c:v>
                </c:pt>
                <c:pt idx="2">
                  <c:v>1.5</c:v>
                </c:pt>
                <c:pt idx="3">
                  <c:v>8</c:v>
                </c:pt>
              </c:numCache>
            </c:numRef>
          </c:val>
          <c:extLst xmlns:c16r2="http://schemas.microsoft.com/office/drawing/2015/06/chart">
            <c:ext xmlns:c16="http://schemas.microsoft.com/office/drawing/2014/chart" uri="{C3380CC4-5D6E-409C-BE32-E72D297353CC}">
              <c16:uniqueId val="{00000008-DA71-49A7-8754-8018C78F8692}"/>
            </c:ext>
          </c:extLst>
        </c:ser>
        <c:dLbls>
          <c:showLegendKey val="0"/>
          <c:showVal val="0"/>
          <c:showCatName val="0"/>
          <c:showSerName val="0"/>
          <c:showPercent val="0"/>
          <c:showBubbleSize val="0"/>
        </c:dLbls>
        <c:gapWidth val="150"/>
        <c:axId val="234466304"/>
        <c:axId val="127548736"/>
      </c:barChart>
      <c:catAx>
        <c:axId val="234466304"/>
        <c:scaling>
          <c:orientation val="minMax"/>
        </c:scaling>
        <c:delete val="0"/>
        <c:axPos val="b"/>
        <c:numFmt formatCode="General" sourceLinked="0"/>
        <c:majorTickMark val="out"/>
        <c:minorTickMark val="none"/>
        <c:tickLblPos val="nextTo"/>
        <c:crossAx val="127548736"/>
        <c:crosses val="autoZero"/>
        <c:auto val="1"/>
        <c:lblAlgn val="ctr"/>
        <c:lblOffset val="100"/>
        <c:noMultiLvlLbl val="0"/>
      </c:catAx>
      <c:valAx>
        <c:axId val="127548736"/>
        <c:scaling>
          <c:orientation val="minMax"/>
        </c:scaling>
        <c:delete val="0"/>
        <c:axPos val="l"/>
        <c:majorGridlines/>
        <c:numFmt formatCode="General" sourceLinked="1"/>
        <c:majorTickMark val="out"/>
        <c:minorTickMark val="none"/>
        <c:tickLblPos val="nextTo"/>
        <c:crossAx val="23446630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0.77834</cdr:x>
      <cdr:y>0.46154</cdr:y>
    </cdr:from>
    <cdr:to>
      <cdr:x>0.99498</cdr:x>
      <cdr:y>0.79487</cdr:y>
    </cdr:to>
    <cdr:sp macro="" textlink="">
      <cdr:nvSpPr>
        <cdr:cNvPr id="2" name="TextBox 1"/>
        <cdr:cNvSpPr txBox="1"/>
      </cdr:nvSpPr>
      <cdr:spPr>
        <a:xfrm xmlns:a="http://schemas.openxmlformats.org/drawingml/2006/main">
          <a:off x="3210744" y="1296144"/>
          <a:ext cx="893712" cy="93610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2400" dirty="0"/>
            <a:t>25%</a:t>
          </a:r>
          <a:endParaRPr lang="zh-CN" altLang="en-US" sz="2400" dirty="0"/>
        </a:p>
      </cdr:txBody>
    </cdr:sp>
  </cdr:relSizeAnchor>
</c:userShapes>
</file>

<file path=ppt/drawings/drawing2.xml><?xml version="1.0" encoding="utf-8"?>
<c:userShapes xmlns:c="http://schemas.openxmlformats.org/drawingml/2006/chart">
  <cdr:relSizeAnchor xmlns:cdr="http://schemas.openxmlformats.org/drawingml/2006/chartDrawing">
    <cdr:from>
      <cdr:x>0.77834</cdr:x>
      <cdr:y>0.46154</cdr:y>
    </cdr:from>
    <cdr:to>
      <cdr:x>0.99498</cdr:x>
      <cdr:y>0.79487</cdr:y>
    </cdr:to>
    <cdr:sp macro="" textlink="">
      <cdr:nvSpPr>
        <cdr:cNvPr id="2" name="TextBox 1"/>
        <cdr:cNvSpPr txBox="1"/>
      </cdr:nvSpPr>
      <cdr:spPr>
        <a:xfrm xmlns:a="http://schemas.openxmlformats.org/drawingml/2006/main">
          <a:off x="3210744" y="1296144"/>
          <a:ext cx="893712" cy="93610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2400" dirty="0"/>
            <a:t>25%</a:t>
          </a:r>
          <a:endParaRPr lang="zh-CN" altLang="en-US" sz="2400" dirty="0"/>
        </a:p>
      </cdr:txBody>
    </cdr:sp>
  </cdr:relSizeAnchor>
</c:userShapes>
</file>

<file path=ppt/drawings/drawing3.xml><?xml version="1.0" encoding="utf-8"?>
<c:userShapes xmlns:c="http://schemas.openxmlformats.org/drawingml/2006/chart">
  <cdr:relSizeAnchor xmlns:cdr="http://schemas.openxmlformats.org/drawingml/2006/chartDrawing">
    <cdr:from>
      <cdr:x>0.77834</cdr:x>
      <cdr:y>0.46154</cdr:y>
    </cdr:from>
    <cdr:to>
      <cdr:x>0.99498</cdr:x>
      <cdr:y>0.79487</cdr:y>
    </cdr:to>
    <cdr:sp macro="" textlink="">
      <cdr:nvSpPr>
        <cdr:cNvPr id="2" name="TextBox 1"/>
        <cdr:cNvSpPr txBox="1"/>
      </cdr:nvSpPr>
      <cdr:spPr>
        <a:xfrm xmlns:a="http://schemas.openxmlformats.org/drawingml/2006/main">
          <a:off x="3210744" y="1296144"/>
          <a:ext cx="893712" cy="93610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2400" dirty="0"/>
            <a:t>7%</a:t>
          </a:r>
          <a:endParaRPr lang="zh-CN" alt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704D9-E82A-400F-9C22-D5B1670D61CB}" type="datetimeFigureOut">
              <a:rPr lang="zh-CN" altLang="en-US" smtClean="0"/>
              <a:t>2024/1/31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D86A3-C8D4-414B-AABB-1089AE33956D}" type="slidenum">
              <a:rPr lang="zh-CN" altLang="en-US" smtClean="0"/>
              <a:t>‹#›</a:t>
            </a:fld>
            <a:endParaRPr lang="zh-CN" altLang="en-US"/>
          </a:p>
        </p:txBody>
      </p:sp>
    </p:spTree>
    <p:extLst>
      <p:ext uri="{BB962C8B-B14F-4D97-AF65-F5344CB8AC3E}">
        <p14:creationId xmlns:p14="http://schemas.microsoft.com/office/powerpoint/2010/main" val="355391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a:xfrm>
            <a:off x="3851920" y="630932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9970660E-8FC2-47B7-9ED5-7FE2B06FA570}" type="datetime1">
              <a:rPr lang="zh-CN" altLang="en-US" smtClean="0"/>
              <a:t>2024/1/31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AFE3B7AD-E058-4898-8F72-AC8BA3AED06F}" type="datetime1">
              <a:rPr lang="zh-CN" altLang="en-US" smtClean="0"/>
              <a:t>2024/1/31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3995936" y="6381328"/>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B6874542-0D25-4C00-A5F3-7EC7BD0AA460}" type="datetime1">
              <a:rPr lang="zh-CN" altLang="en-US" smtClean="0"/>
              <a:t>2024/1/31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8137EC5-01DA-4E2D-9842-A772EE18A76F}" type="datetime1">
              <a:rPr lang="zh-CN" altLang="en-US" smtClean="0"/>
              <a:t>2024/1/31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D717576-A8CA-4AAD-82C9-D18853FADF33}" type="datetime1">
              <a:rPr lang="zh-CN" altLang="en-US" smtClean="0"/>
              <a:t>2024/1/31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27C5DBF1-A80A-42E7-AFDA-8AD6645EBD9C}" type="datetime1">
              <a:rPr lang="zh-CN" altLang="en-US" smtClean="0"/>
              <a:t>2024/1/31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1B8A978C-C202-4332-83D5-CEDCAC38964D}" type="datetime1">
              <a:rPr lang="zh-CN" altLang="en-US" smtClean="0"/>
              <a:t>2024/1/31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B6A4589-3C55-4015-99D0-C98D1EC84EBD}" type="datetime1">
              <a:rPr lang="zh-CN" altLang="en-US" smtClean="0"/>
              <a:t>2024/1/31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F9EB1DC1-96E6-4F25-B98C-CC5ACDAF6FD2}" type="datetime1">
              <a:rPr lang="zh-CN" altLang="en-US" smtClean="0"/>
              <a:t>2024/1/31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3779912" y="6237349"/>
            <a:ext cx="2133600" cy="365125"/>
          </a:xfrm>
          <a:prstGeom prst="rect">
            <a:avLst/>
          </a:prstGeom>
        </p:spPr>
        <p:txBody>
          <a:body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1"/>
            <a:ext cx="8229600" cy="2016224"/>
          </a:xfrm>
        </p:spPr>
        <p:txBody>
          <a:bodyPr/>
          <a:lstStyle/>
          <a:p>
            <a:r>
              <a:rPr lang="en-US" altLang="zh-CN" sz="2000" dirty="0"/>
              <a:t>FGSM</a:t>
            </a:r>
            <a:r>
              <a:rPr lang="zh-CN" altLang="en-US" sz="2000" dirty="0"/>
              <a:t>算法目的是不修改分类网络的</a:t>
            </a:r>
            <a:r>
              <a:rPr lang="zh-CN" altLang="en-US" sz="2000"/>
              <a:t>参数，通过</a:t>
            </a:r>
            <a:r>
              <a:rPr lang="zh-CN" altLang="en-US" sz="2000" dirty="0"/>
              <a:t>修改输入图像的像素值使得修改后的图像能够扰乱分类网络的分类损失值回传到输入图像并计算梯度。其中</a:t>
            </a:r>
            <a:r>
              <a:rPr lang="en-US" altLang="zh-CN" sz="2000" dirty="0"/>
              <a:t>J()</a:t>
            </a:r>
            <a:r>
              <a:rPr lang="zh-CN" altLang="en-US" sz="2000" dirty="0"/>
              <a:t>是损失函数，</a:t>
            </a:r>
            <a:r>
              <a:rPr lang="en-US" altLang="zh-CN" sz="2000" dirty="0"/>
              <a:t>x</a:t>
            </a:r>
            <a:r>
              <a:rPr lang="zh-CN" altLang="en-US" sz="2000" dirty="0"/>
              <a:t>和</a:t>
            </a:r>
            <a:r>
              <a:rPr lang="en-US" altLang="zh-CN" sz="2000" dirty="0"/>
              <a:t>y</a:t>
            </a:r>
            <a:r>
              <a:rPr lang="zh-CN" altLang="en-US" sz="2000" dirty="0"/>
              <a:t>表示输入图像和真是标签，</a:t>
            </a:r>
            <a:r>
              <a:rPr lang="en-US" altLang="zh-CN" sz="2000" dirty="0"/>
              <a:t>θ</a:t>
            </a:r>
            <a:r>
              <a:rPr lang="zh-CN" altLang="en-US" sz="2000" dirty="0"/>
              <a:t>表示网络参数，</a:t>
            </a:r>
            <a:r>
              <a:rPr lang="en-US" altLang="zh-CN" sz="2000" dirty="0"/>
              <a:t>sign()</a:t>
            </a:r>
            <a:r>
              <a:rPr lang="zh-CN" altLang="en-US" sz="2000" dirty="0"/>
              <a:t>函数是用来求数值符号的函数，之所以采用梯度方向而不是采用梯度值是为了控制扰动的</a:t>
            </a:r>
            <a:r>
              <a:rPr lang="en-US" altLang="zh-CN" sz="2000" dirty="0"/>
              <a:t>L∞</a:t>
            </a:r>
            <a:r>
              <a:rPr lang="zh-CN" altLang="en-US" sz="2000" dirty="0"/>
              <a:t>距离，这是</a:t>
            </a:r>
            <a:r>
              <a:rPr lang="en-US" altLang="zh-CN" sz="2000" dirty="0"/>
              <a:t>FGSM</a:t>
            </a:r>
            <a:r>
              <a:rPr lang="zh-CN" altLang="en-US" sz="2000" dirty="0"/>
              <a:t>算法的评价指标。</a:t>
            </a:r>
            <a:endParaRPr lang="en-US" altLang="zh-CN" sz="20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05064"/>
            <a:ext cx="5837237"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灯片编号占位符 9"/>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6" name="矩形 5">
            <a:extLst>
              <a:ext uri="{FF2B5EF4-FFF2-40B4-BE49-F238E27FC236}">
                <a16:creationId xmlns="" xmlns:a16="http://schemas.microsoft.com/office/drawing/2014/main" id="{121C3FFD-CF12-4311-A305-DC926283DE4E}"/>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BEAE9C2C-B5B6-493A-BFCE-7DD8979B9DA4}"/>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 xmlns:a16="http://schemas.microsoft.com/office/drawing/2014/main" id="{2019966A-BF91-4CA7-B7E6-0648CF0BDA0C}"/>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400" dirty="0">
                <a:solidFill>
                  <a:schemeClr val="bg1"/>
                </a:solidFill>
                <a:latin typeface="FormataOTFMdIt"/>
              </a:rPr>
              <a:t>FGSM</a:t>
            </a:r>
            <a:r>
              <a:rPr lang="zh-CN" altLang="en-US" sz="2400" dirty="0">
                <a:solidFill>
                  <a:schemeClr val="bg1"/>
                </a:solidFill>
                <a:latin typeface="FormataOTFMdIt"/>
              </a:rPr>
              <a:t>算法</a:t>
            </a:r>
            <a:endParaRPr lang="zh-CN" altLang="en-US" sz="4000" dirty="0">
              <a:solidFill>
                <a:schemeClr val="bg1"/>
              </a:solidFill>
            </a:endParaRPr>
          </a:p>
        </p:txBody>
      </p:sp>
      <p:sp>
        <p:nvSpPr>
          <p:cNvPr id="2" name="文本框 1">
            <a:extLst>
              <a:ext uri="{FF2B5EF4-FFF2-40B4-BE49-F238E27FC236}">
                <a16:creationId xmlns="" xmlns:a16="http://schemas.microsoft.com/office/drawing/2014/main" id="{79308B6F-63D4-4F9A-9ADD-04BC2FD63B47}"/>
              </a:ext>
            </a:extLst>
          </p:cNvPr>
          <p:cNvSpPr txBox="1"/>
          <p:nvPr/>
        </p:nvSpPr>
        <p:spPr>
          <a:xfrm>
            <a:off x="899592" y="3429000"/>
            <a:ext cx="6624736" cy="646331"/>
          </a:xfrm>
          <a:prstGeom prst="rect">
            <a:avLst/>
          </a:prstGeom>
          <a:noFill/>
        </p:spPr>
        <p:txBody>
          <a:bodyPr wrap="square" rtlCol="0">
            <a:spAutoFit/>
          </a:bodyPr>
          <a:lstStyle/>
          <a:p>
            <a:r>
              <a:rPr lang="zh-CN" altLang="en-US" sz="1800" dirty="0"/>
              <a:t>训练图片示例：</a:t>
            </a:r>
            <a:r>
              <a:rPr lang="el-GR" altLang="zh-CN" sz="1800" dirty="0"/>
              <a:t>Θ</a:t>
            </a:r>
            <a:r>
              <a:rPr lang="zh-CN" altLang="en-US" sz="1800" dirty="0"/>
              <a:t>模型参数，</a:t>
            </a:r>
            <a:r>
              <a:rPr lang="en-US" altLang="zh-CN" sz="1800" dirty="0"/>
              <a:t>J</a:t>
            </a:r>
            <a:r>
              <a:rPr lang="zh-CN" altLang="en-US" sz="1800" dirty="0"/>
              <a:t>损失，</a:t>
            </a:r>
            <a:r>
              <a:rPr lang="el-GR" altLang="zh-CN" sz="1800" dirty="0"/>
              <a:t>ε</a:t>
            </a:r>
            <a:r>
              <a:rPr lang="zh-CN" altLang="en-US" sz="1800" dirty="0"/>
              <a:t>总扰动，</a:t>
            </a:r>
            <a:r>
              <a:rPr lang="en-US" altLang="zh-CN" sz="1800" dirty="0"/>
              <a:t>sign</a:t>
            </a:r>
            <a:r>
              <a:rPr lang="zh-CN" altLang="en-US" sz="1800" dirty="0"/>
              <a:t>取</a:t>
            </a:r>
            <a:r>
              <a:rPr lang="en-US" altLang="zh-CN" sz="1800" dirty="0"/>
              <a:t>J</a:t>
            </a:r>
            <a:r>
              <a:rPr lang="zh-CN" altLang="en-US" sz="1800" dirty="0"/>
              <a:t>方向</a:t>
            </a:r>
            <a:endParaRPr lang="en-US" altLang="zh-CN" sz="1800" dirty="0"/>
          </a:p>
          <a:p>
            <a:endParaRPr lang="zh-CN" altLang="en-US" dirty="0"/>
          </a:p>
        </p:txBody>
      </p:sp>
    </p:spTree>
    <p:extLst>
      <p:ext uri="{BB962C8B-B14F-4D97-AF65-F5344CB8AC3E}">
        <p14:creationId xmlns:p14="http://schemas.microsoft.com/office/powerpoint/2010/main" val="268998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a:t>第三次改进</a:t>
            </a:r>
            <a:r>
              <a:rPr lang="en-US" altLang="zh-CN" dirty="0"/>
              <a:t>SIB-FGSM</a:t>
            </a:r>
            <a:r>
              <a:rPr lang="zh-CN" altLang="en-US" dirty="0"/>
              <a:t>，</a:t>
            </a:r>
            <a:r>
              <a:rPr lang="en-US" altLang="zh-CN" dirty="0"/>
              <a:t>TIB-FGSM</a:t>
            </a:r>
            <a:r>
              <a:rPr lang="zh-CN" altLang="en-US" dirty="0"/>
              <a:t>，</a:t>
            </a:r>
            <a:r>
              <a:rPr lang="en-US" altLang="zh-CN" dirty="0"/>
              <a:t>FIB-FGSM</a:t>
            </a:r>
            <a:r>
              <a:rPr lang="zh-CN" altLang="en-US" dirty="0"/>
              <a:t>，</a:t>
            </a:r>
            <a:r>
              <a:rPr lang="en-US" altLang="zh-CN" dirty="0"/>
              <a:t>EIB-FGSM</a:t>
            </a:r>
            <a:r>
              <a:rPr lang="zh-CN" altLang="en-US" dirty="0"/>
              <a:t>遍历总扰动空间从</a:t>
            </a:r>
            <a:r>
              <a:rPr lang="en-US" altLang="zh-CN" dirty="0"/>
              <a:t>1/255</a:t>
            </a:r>
            <a:r>
              <a:rPr lang="zh-CN" altLang="en-US" dirty="0"/>
              <a:t>到</a:t>
            </a:r>
            <a:r>
              <a:rPr lang="en-US" altLang="zh-CN" dirty="0"/>
              <a:t>32/255</a:t>
            </a:r>
          </a:p>
          <a:p>
            <a:pPr marL="0" indent="0">
              <a:buNone/>
            </a:pPr>
            <a:endParaRPr lang="en-US" altLang="zh-CN"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sz="2400" dirty="0"/>
              <a:t>第三次实验结果：失败。和实验二结果相同。我们发现一些规律，错误类的概率越低，提升越困难，算法效果也就越差。</a:t>
            </a:r>
            <a:endParaRPr lang="en-US" altLang="zh-CN" sz="2400" dirty="0"/>
          </a:p>
        </p:txBody>
      </p:sp>
      <p:graphicFrame>
        <p:nvGraphicFramePr>
          <p:cNvPr id="4" name="图表 3"/>
          <p:cNvGraphicFramePr/>
          <p:nvPr>
            <p:extLst>
              <p:ext uri="{D42A27DB-BD31-4B8C-83A1-F6EECF244321}">
                <p14:modId xmlns:p14="http://schemas.microsoft.com/office/powerpoint/2010/main" val="758120899"/>
              </p:ext>
            </p:extLst>
          </p:nvPr>
        </p:nvGraphicFramePr>
        <p:xfrm>
          <a:off x="611560" y="2708920"/>
          <a:ext cx="3672408" cy="259228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接箭头连接符 4"/>
          <p:cNvCxnSpPr/>
          <p:nvPr/>
        </p:nvCxnSpPr>
        <p:spPr>
          <a:xfrm flipV="1">
            <a:off x="1745229" y="3356992"/>
            <a:ext cx="0" cy="57606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 name="图表 5"/>
          <p:cNvGraphicFramePr/>
          <p:nvPr>
            <p:extLst>
              <p:ext uri="{D42A27DB-BD31-4B8C-83A1-F6EECF244321}">
                <p14:modId xmlns:p14="http://schemas.microsoft.com/office/powerpoint/2010/main" val="2302847091"/>
              </p:ext>
            </p:extLst>
          </p:nvPr>
        </p:nvGraphicFramePr>
        <p:xfrm>
          <a:off x="4644008" y="2708920"/>
          <a:ext cx="3672408" cy="2592288"/>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直接箭头连接符 6"/>
          <p:cNvCxnSpPr/>
          <p:nvPr/>
        </p:nvCxnSpPr>
        <p:spPr>
          <a:xfrm flipV="1">
            <a:off x="6228184" y="3429000"/>
            <a:ext cx="0" cy="57606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11" name="矩形 10">
            <a:extLst>
              <a:ext uri="{FF2B5EF4-FFF2-40B4-BE49-F238E27FC236}">
                <a16:creationId xmlns="" xmlns:a16="http://schemas.microsoft.com/office/drawing/2014/main" id="{5B236950-AC87-43AB-8FD1-10A54AADBDEC}"/>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a:extLst>
              <a:ext uri="{FF2B5EF4-FFF2-40B4-BE49-F238E27FC236}">
                <a16:creationId xmlns="" xmlns:a16="http://schemas.microsoft.com/office/drawing/2014/main" id="{9D78A668-1DF6-44B4-9037-58F2E9ED4980}"/>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37687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第四次改进，分类输入样本空间</a:t>
            </a:r>
            <a:endParaRPr lang="en-US" altLang="zh-CN" dirty="0"/>
          </a:p>
          <a:p>
            <a:pPr marL="0" indent="0">
              <a:buNone/>
            </a:pPr>
            <a:r>
              <a:rPr lang="zh-CN" altLang="en-US" sz="2400" dirty="0"/>
              <a:t>根据之前的规律可以得到，概率越低提升越困难。</a:t>
            </a:r>
            <a:endParaRPr lang="en-US" altLang="zh-CN" sz="2400" dirty="0"/>
          </a:p>
          <a:p>
            <a:pPr marL="0" indent="0">
              <a:buNone/>
            </a:pPr>
            <a:r>
              <a:rPr lang="zh-CN" altLang="en-US" sz="2400" dirty="0"/>
              <a:t>依据第二大概率占第一大概率（正确分类）比例，我们把数据集分成了</a:t>
            </a:r>
            <a:r>
              <a:rPr lang="en-US" altLang="zh-CN" sz="2400" dirty="0"/>
              <a:t>10</a:t>
            </a:r>
            <a:r>
              <a:rPr lang="zh-CN" altLang="en-US" sz="2400" dirty="0"/>
              <a:t>份。占比分别是</a:t>
            </a:r>
            <a:r>
              <a:rPr lang="en-US" altLang="zh-CN" sz="2400" dirty="0"/>
              <a:t>10%</a:t>
            </a:r>
            <a:r>
              <a:rPr lang="zh-CN" altLang="en-US" sz="2400" dirty="0"/>
              <a:t>，</a:t>
            </a:r>
            <a:r>
              <a:rPr lang="en-US" altLang="zh-CN" sz="2400" dirty="0"/>
              <a:t>20%...90%</a:t>
            </a:r>
            <a:r>
              <a:rPr lang="zh-CN" altLang="en-US" sz="2400" dirty="0"/>
              <a:t>。</a:t>
            </a:r>
            <a:endParaRPr lang="en-US" altLang="zh-CN" sz="2400" dirty="0"/>
          </a:p>
          <a:p>
            <a:pPr marL="0" indent="0">
              <a:buNone/>
            </a:pPr>
            <a:r>
              <a:rPr lang="zh-CN" altLang="en-US" sz="2400" dirty="0"/>
              <a:t>输入图片的样本空间             改进后的算法可能奏效的空间</a:t>
            </a:r>
          </a:p>
        </p:txBody>
      </p:sp>
      <p:sp>
        <p:nvSpPr>
          <p:cNvPr id="4" name="椭圆 3"/>
          <p:cNvSpPr/>
          <p:nvPr/>
        </p:nvSpPr>
        <p:spPr>
          <a:xfrm>
            <a:off x="1547664" y="4077072"/>
            <a:ext cx="2376264"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2735796" y="4653136"/>
            <a:ext cx="540060" cy="648072"/>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椭圆 5"/>
          <p:cNvSpPr/>
          <p:nvPr/>
        </p:nvSpPr>
        <p:spPr>
          <a:xfrm>
            <a:off x="3491880" y="3573016"/>
            <a:ext cx="43204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8235281" y="3497763"/>
            <a:ext cx="288032" cy="216024"/>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11" name="矩形 10">
            <a:extLst>
              <a:ext uri="{FF2B5EF4-FFF2-40B4-BE49-F238E27FC236}">
                <a16:creationId xmlns="" xmlns:a16="http://schemas.microsoft.com/office/drawing/2014/main" id="{6B4A62BE-A012-4495-BBE6-B6697DD410EA}"/>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a:extLst>
              <a:ext uri="{FF2B5EF4-FFF2-40B4-BE49-F238E27FC236}">
                <a16:creationId xmlns="" xmlns:a16="http://schemas.microsoft.com/office/drawing/2014/main" id="{E72A4758-459F-4EF0-8409-40645C2ECC03}"/>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143631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2002935276"/>
              </p:ext>
            </p:extLst>
          </p:nvPr>
        </p:nvGraphicFramePr>
        <p:xfrm>
          <a:off x="4545188" y="1325959"/>
          <a:ext cx="3672408" cy="25922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3569882445"/>
              </p:ext>
            </p:extLst>
          </p:nvPr>
        </p:nvGraphicFramePr>
        <p:xfrm>
          <a:off x="251520" y="1268760"/>
          <a:ext cx="4125144" cy="2808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内容占位符 5"/>
          <p:cNvGraphicFramePr>
            <a:graphicFrameLocks/>
          </p:cNvGraphicFramePr>
          <p:nvPr>
            <p:extLst>
              <p:ext uri="{D42A27DB-BD31-4B8C-83A1-F6EECF244321}">
                <p14:modId xmlns:p14="http://schemas.microsoft.com/office/powerpoint/2010/main" val="1840708449"/>
              </p:ext>
            </p:extLst>
          </p:nvPr>
        </p:nvGraphicFramePr>
        <p:xfrm>
          <a:off x="251520" y="3933056"/>
          <a:ext cx="4125144" cy="28083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内容占位符 5"/>
          <p:cNvGraphicFramePr>
            <a:graphicFrameLocks/>
          </p:cNvGraphicFramePr>
          <p:nvPr>
            <p:extLst>
              <p:ext uri="{D42A27DB-BD31-4B8C-83A1-F6EECF244321}">
                <p14:modId xmlns:p14="http://schemas.microsoft.com/office/powerpoint/2010/main" val="4282180405"/>
              </p:ext>
            </p:extLst>
          </p:nvPr>
        </p:nvGraphicFramePr>
        <p:xfrm>
          <a:off x="4572000" y="4049689"/>
          <a:ext cx="4125144" cy="2808311"/>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7847999" y="2622103"/>
            <a:ext cx="715260" cy="461665"/>
          </a:xfrm>
          <a:prstGeom prst="rect">
            <a:avLst/>
          </a:prstGeom>
          <a:noFill/>
        </p:spPr>
        <p:txBody>
          <a:bodyPr wrap="none" rtlCol="0">
            <a:spAutoFit/>
          </a:bodyPr>
          <a:lstStyle/>
          <a:p>
            <a:r>
              <a:rPr lang="en-US" altLang="zh-CN" sz="2400" dirty="0"/>
              <a:t>50%</a:t>
            </a:r>
            <a:endParaRPr lang="zh-CN" altLang="en-US" sz="2400" dirty="0"/>
          </a:p>
        </p:txBody>
      </p:sp>
      <p:sp>
        <p:nvSpPr>
          <p:cNvPr id="11" name="TextBox 10"/>
          <p:cNvSpPr txBox="1"/>
          <p:nvPr/>
        </p:nvSpPr>
        <p:spPr>
          <a:xfrm>
            <a:off x="3491880" y="5229200"/>
            <a:ext cx="715260" cy="461665"/>
          </a:xfrm>
          <a:prstGeom prst="rect">
            <a:avLst/>
          </a:prstGeom>
          <a:noFill/>
        </p:spPr>
        <p:txBody>
          <a:bodyPr wrap="none" rtlCol="0">
            <a:spAutoFit/>
          </a:bodyPr>
          <a:lstStyle/>
          <a:p>
            <a:r>
              <a:rPr lang="en-US" altLang="zh-CN" sz="2400" dirty="0"/>
              <a:t>75%</a:t>
            </a:r>
            <a:endParaRPr lang="zh-CN" altLang="en-US" sz="2400" dirty="0"/>
          </a:p>
        </p:txBody>
      </p:sp>
      <p:sp>
        <p:nvSpPr>
          <p:cNvPr id="12" name="TextBox 11"/>
          <p:cNvSpPr txBox="1"/>
          <p:nvPr/>
        </p:nvSpPr>
        <p:spPr>
          <a:xfrm>
            <a:off x="7847999" y="5229200"/>
            <a:ext cx="1103325" cy="461665"/>
          </a:xfrm>
          <a:prstGeom prst="rect">
            <a:avLst/>
          </a:prstGeom>
          <a:noFill/>
        </p:spPr>
        <p:txBody>
          <a:bodyPr wrap="square" rtlCol="0">
            <a:spAutoFit/>
          </a:bodyPr>
          <a:lstStyle/>
          <a:p>
            <a:r>
              <a:rPr lang="en-US" altLang="zh-CN" sz="2400" dirty="0"/>
              <a:t>87%</a:t>
            </a:r>
            <a:endParaRPr lang="zh-CN" altLang="en-US" sz="2400" dirty="0"/>
          </a:p>
        </p:txBody>
      </p:sp>
      <p:cxnSp>
        <p:nvCxnSpPr>
          <p:cNvPr id="4" name="曲线连接符 3"/>
          <p:cNvCxnSpPr/>
          <p:nvPr/>
        </p:nvCxnSpPr>
        <p:spPr>
          <a:xfrm rot="5400000" flipH="1" flipV="1">
            <a:off x="2375757" y="2096852"/>
            <a:ext cx="720081" cy="504058"/>
          </a:xfrm>
          <a:prstGeom prst="curvedConnector3">
            <a:avLst>
              <a:gd name="adj1" fmla="val 17569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p:nvPr/>
        </p:nvCxnSpPr>
        <p:spPr>
          <a:xfrm flipV="1">
            <a:off x="1403648" y="4797152"/>
            <a:ext cx="1512168" cy="144016"/>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flipV="1">
            <a:off x="6300192" y="4797152"/>
            <a:ext cx="936104" cy="144016"/>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p:nvPr/>
        </p:nvCxnSpPr>
        <p:spPr>
          <a:xfrm rot="5400000" flipH="1" flipV="1">
            <a:off x="6516216" y="1988840"/>
            <a:ext cx="432048" cy="432048"/>
          </a:xfrm>
          <a:prstGeom prst="curvedConnector3">
            <a:avLst>
              <a:gd name="adj1" fmla="val 231408"/>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灯片编号占位符 17"/>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19" name="矩形 18">
            <a:extLst>
              <a:ext uri="{FF2B5EF4-FFF2-40B4-BE49-F238E27FC236}">
                <a16:creationId xmlns="" xmlns:a16="http://schemas.microsoft.com/office/drawing/2014/main" id="{A426E9AC-7F14-4883-A20C-760E9F30F1A1}"/>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2">
            <a:extLst>
              <a:ext uri="{FF2B5EF4-FFF2-40B4-BE49-F238E27FC236}">
                <a16:creationId xmlns="" xmlns:a16="http://schemas.microsoft.com/office/drawing/2014/main" id="{C9C34DBF-3258-46D0-8BB6-85F8A6BB6055}"/>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4305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760"/>
            <a:ext cx="28575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1119060"/>
            <a:ext cx="2664296" cy="518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7"/>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矩形 4">
            <a:extLst>
              <a:ext uri="{FF2B5EF4-FFF2-40B4-BE49-F238E27FC236}">
                <a16:creationId xmlns="" xmlns:a16="http://schemas.microsoft.com/office/drawing/2014/main" id="{9CF110CF-4C81-4FD9-9954-1D5E487CA2B2}"/>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 xmlns:a16="http://schemas.microsoft.com/office/drawing/2014/main" id="{38DB0A89-45F8-43DC-A46C-41C379C24260}"/>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286125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2625887" cy="525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12776"/>
            <a:ext cx="2987675"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7"/>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5" name="矩形 4">
            <a:extLst>
              <a:ext uri="{FF2B5EF4-FFF2-40B4-BE49-F238E27FC236}">
                <a16:creationId xmlns="" xmlns:a16="http://schemas.microsoft.com/office/drawing/2014/main" id="{D9747041-B9C6-41DA-8539-7B3579CD1754}"/>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 xmlns:a16="http://schemas.microsoft.com/office/drawing/2014/main" id="{FAAE65FA-3993-4BDF-8CCC-4872FB95BE54}"/>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10402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79498"/>
            <a:ext cx="2448272" cy="523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592"/>
          <a:stretch/>
        </p:blipFill>
        <p:spPr bwMode="auto">
          <a:xfrm>
            <a:off x="4644008" y="1484784"/>
            <a:ext cx="2797175" cy="367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7"/>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5" name="矩形 4">
            <a:extLst>
              <a:ext uri="{FF2B5EF4-FFF2-40B4-BE49-F238E27FC236}">
                <a16:creationId xmlns="" xmlns:a16="http://schemas.microsoft.com/office/drawing/2014/main" id="{11B6E620-2F8D-4AD3-A9CF-E95483228EC3}"/>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 xmlns:a16="http://schemas.microsoft.com/office/drawing/2014/main" id="{879428E8-D052-4DB4-B571-E5B93EFA6560}"/>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916613612"/>
              </p:ext>
            </p:extLst>
          </p:nvPr>
        </p:nvGraphicFramePr>
        <p:xfrm>
          <a:off x="6101564" y="1283568"/>
          <a:ext cx="3019516" cy="2160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1070334064"/>
              </p:ext>
            </p:extLst>
          </p:nvPr>
        </p:nvGraphicFramePr>
        <p:xfrm>
          <a:off x="2915816" y="1283568"/>
          <a:ext cx="309634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内容占位符 5"/>
          <p:cNvGraphicFramePr>
            <a:graphicFrameLocks/>
          </p:cNvGraphicFramePr>
          <p:nvPr>
            <p:extLst>
              <p:ext uri="{D42A27DB-BD31-4B8C-83A1-F6EECF244321}">
                <p14:modId xmlns:p14="http://schemas.microsoft.com/office/powerpoint/2010/main" val="2132276606"/>
              </p:ext>
            </p:extLst>
          </p:nvPr>
        </p:nvGraphicFramePr>
        <p:xfrm>
          <a:off x="251520" y="3061556"/>
          <a:ext cx="3021926" cy="20956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内容占位符 5"/>
          <p:cNvGraphicFramePr>
            <a:graphicFrameLocks/>
          </p:cNvGraphicFramePr>
          <p:nvPr>
            <p:extLst>
              <p:ext uri="{D42A27DB-BD31-4B8C-83A1-F6EECF244321}">
                <p14:modId xmlns:p14="http://schemas.microsoft.com/office/powerpoint/2010/main" val="4181884922"/>
              </p:ext>
            </p:extLst>
          </p:nvPr>
        </p:nvGraphicFramePr>
        <p:xfrm>
          <a:off x="3131840" y="3221900"/>
          <a:ext cx="3219520" cy="1728192"/>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8028384" y="2341173"/>
            <a:ext cx="715260" cy="461665"/>
          </a:xfrm>
          <a:prstGeom prst="rect">
            <a:avLst/>
          </a:prstGeom>
          <a:noFill/>
        </p:spPr>
        <p:txBody>
          <a:bodyPr wrap="none" rtlCol="0">
            <a:spAutoFit/>
          </a:bodyPr>
          <a:lstStyle/>
          <a:p>
            <a:r>
              <a:rPr lang="en-US" altLang="zh-CN" sz="2400" dirty="0"/>
              <a:t>50%</a:t>
            </a:r>
            <a:endParaRPr lang="zh-CN" altLang="en-US" sz="2400" dirty="0"/>
          </a:p>
        </p:txBody>
      </p:sp>
      <p:sp>
        <p:nvSpPr>
          <p:cNvPr id="11" name="TextBox 10"/>
          <p:cNvSpPr txBox="1"/>
          <p:nvPr/>
        </p:nvSpPr>
        <p:spPr>
          <a:xfrm>
            <a:off x="2267744" y="4005064"/>
            <a:ext cx="715260" cy="461665"/>
          </a:xfrm>
          <a:prstGeom prst="rect">
            <a:avLst/>
          </a:prstGeom>
          <a:noFill/>
        </p:spPr>
        <p:txBody>
          <a:bodyPr wrap="none" rtlCol="0">
            <a:spAutoFit/>
          </a:bodyPr>
          <a:lstStyle/>
          <a:p>
            <a:r>
              <a:rPr lang="en-US" altLang="zh-CN" sz="2400" dirty="0"/>
              <a:t>75%</a:t>
            </a:r>
            <a:endParaRPr lang="zh-CN" altLang="en-US" sz="2400" dirty="0"/>
          </a:p>
        </p:txBody>
      </p:sp>
      <p:sp>
        <p:nvSpPr>
          <p:cNvPr id="12" name="TextBox 11"/>
          <p:cNvSpPr txBox="1"/>
          <p:nvPr/>
        </p:nvSpPr>
        <p:spPr>
          <a:xfrm>
            <a:off x="5292080" y="4005063"/>
            <a:ext cx="1103325" cy="461665"/>
          </a:xfrm>
          <a:prstGeom prst="rect">
            <a:avLst/>
          </a:prstGeom>
          <a:noFill/>
        </p:spPr>
        <p:txBody>
          <a:bodyPr wrap="square" rtlCol="0">
            <a:spAutoFit/>
          </a:bodyPr>
          <a:lstStyle/>
          <a:p>
            <a:r>
              <a:rPr lang="en-US" altLang="zh-CN" sz="2400" dirty="0"/>
              <a:t>87%</a:t>
            </a:r>
            <a:endParaRPr lang="zh-CN" altLang="en-US" sz="2400" dirty="0"/>
          </a:p>
        </p:txBody>
      </p:sp>
      <p:graphicFrame>
        <p:nvGraphicFramePr>
          <p:cNvPr id="13" name="内容占位符 5"/>
          <p:cNvGraphicFramePr>
            <a:graphicFrameLocks/>
          </p:cNvGraphicFramePr>
          <p:nvPr>
            <p:extLst>
              <p:ext uri="{D42A27DB-BD31-4B8C-83A1-F6EECF244321}">
                <p14:modId xmlns:p14="http://schemas.microsoft.com/office/powerpoint/2010/main" val="2976782823"/>
              </p:ext>
            </p:extLst>
          </p:nvPr>
        </p:nvGraphicFramePr>
        <p:xfrm>
          <a:off x="22896" y="1283568"/>
          <a:ext cx="2892920" cy="2160240"/>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p:cNvSpPr txBox="1"/>
          <p:nvPr/>
        </p:nvSpPr>
        <p:spPr>
          <a:xfrm>
            <a:off x="467544" y="5445224"/>
            <a:ext cx="8702126" cy="923330"/>
          </a:xfrm>
          <a:prstGeom prst="rect">
            <a:avLst/>
          </a:prstGeom>
          <a:noFill/>
        </p:spPr>
        <p:txBody>
          <a:bodyPr wrap="none" rtlCol="0">
            <a:spAutoFit/>
          </a:bodyPr>
          <a:lstStyle/>
          <a:p>
            <a:r>
              <a:rPr lang="zh-CN" altLang="en-US" dirty="0"/>
              <a:t>结论：当第二概率对应的类占比第一大概率的概率越低时候，用</a:t>
            </a:r>
            <a:r>
              <a:rPr lang="en-US" altLang="zh-CN" dirty="0"/>
              <a:t>SIB-FGSM</a:t>
            </a:r>
            <a:r>
              <a:rPr lang="zh-CN" altLang="en-US" dirty="0"/>
              <a:t>算法</a:t>
            </a:r>
            <a:endParaRPr lang="en-US" altLang="zh-CN" dirty="0"/>
          </a:p>
          <a:p>
            <a:r>
              <a:rPr lang="zh-CN" altLang="en-US" dirty="0"/>
              <a:t>是比</a:t>
            </a:r>
            <a:r>
              <a:rPr lang="en-US" altLang="zh-CN" dirty="0"/>
              <a:t>I-FGSM</a:t>
            </a:r>
            <a:r>
              <a:rPr lang="zh-CN" altLang="en-US" dirty="0"/>
              <a:t>效果要好的。也就是越接近第一张表格的分布状态的时候数据，</a:t>
            </a:r>
            <a:r>
              <a:rPr lang="en-US" altLang="zh-CN" dirty="0"/>
              <a:t>SIB-FGSM</a:t>
            </a:r>
          </a:p>
          <a:p>
            <a:r>
              <a:rPr lang="zh-CN" altLang="en-US" dirty="0"/>
              <a:t>效果越好。这部分数据有多少呢？</a:t>
            </a:r>
          </a:p>
        </p:txBody>
      </p:sp>
      <p:sp>
        <p:nvSpPr>
          <p:cNvPr id="17" name="椭圆 16"/>
          <p:cNvSpPr/>
          <p:nvPr/>
        </p:nvSpPr>
        <p:spPr>
          <a:xfrm>
            <a:off x="5229544" y="6091119"/>
            <a:ext cx="719126" cy="55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4548577" y="6175406"/>
            <a:ext cx="270030" cy="32403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5" name="直接连接符 4"/>
          <p:cNvCxnSpPr/>
          <p:nvPr/>
        </p:nvCxnSpPr>
        <p:spPr>
          <a:xfrm flipV="1">
            <a:off x="4932040" y="6018439"/>
            <a:ext cx="257449" cy="63797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rot="5400000" flipH="1" flipV="1">
            <a:off x="1331640" y="1988840"/>
            <a:ext cx="792088" cy="360040"/>
          </a:xfrm>
          <a:prstGeom prst="curvedConnector3">
            <a:avLst>
              <a:gd name="adj1" fmla="val 14777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flipH="1" flipV="1">
            <a:off x="4488280" y="1905121"/>
            <a:ext cx="576064" cy="455471"/>
          </a:xfrm>
          <a:prstGeom prst="curvedConnector3">
            <a:avLst>
              <a:gd name="adj1" fmla="val 173099"/>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曲线连接符 47"/>
          <p:cNvCxnSpPr/>
          <p:nvPr/>
        </p:nvCxnSpPr>
        <p:spPr>
          <a:xfrm rot="5400000" flipH="1" flipV="1">
            <a:off x="7510180" y="1750961"/>
            <a:ext cx="496349" cy="396044"/>
          </a:xfrm>
          <a:prstGeom prst="curvedConnector3">
            <a:avLst>
              <a:gd name="adj1" fmla="val 174069"/>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p:nvPr/>
        </p:nvCxnSpPr>
        <p:spPr>
          <a:xfrm flipV="1">
            <a:off x="1115618" y="3645026"/>
            <a:ext cx="1116123" cy="216022"/>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曲线连接符 66"/>
          <p:cNvCxnSpPr/>
          <p:nvPr/>
        </p:nvCxnSpPr>
        <p:spPr>
          <a:xfrm flipV="1">
            <a:off x="4355976" y="3645027"/>
            <a:ext cx="704788" cy="54004"/>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灯片编号占位符 22"/>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24" name="矩形 23">
            <a:extLst>
              <a:ext uri="{FF2B5EF4-FFF2-40B4-BE49-F238E27FC236}">
                <a16:creationId xmlns="" xmlns:a16="http://schemas.microsoft.com/office/drawing/2014/main" id="{69C38CB1-1A55-4886-89F4-31316AAE02A1}"/>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内容占位符 2">
            <a:extLst>
              <a:ext uri="{FF2B5EF4-FFF2-40B4-BE49-F238E27FC236}">
                <a16:creationId xmlns="" xmlns:a16="http://schemas.microsoft.com/office/drawing/2014/main" id="{63A42393-41D7-4115-8BB1-C27897B73AB6}"/>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168583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第五次改进，</a:t>
            </a:r>
            <a:r>
              <a:rPr lang="en-US" altLang="zh-CN" dirty="0"/>
              <a:t>DSIB-FGSM</a:t>
            </a:r>
            <a:r>
              <a:rPr lang="zh-CN" altLang="en-US" dirty="0"/>
              <a:t>动态寻找第二大</a:t>
            </a:r>
            <a:endParaRPr lang="en-US" altLang="zh-CN" dirty="0"/>
          </a:p>
          <a:p>
            <a:pPr marL="0" indent="0">
              <a:buNone/>
            </a:pPr>
            <a:r>
              <a:rPr lang="zh-CN" altLang="en-US" sz="2400" dirty="0"/>
              <a:t>在每次的迭代中，都去寻找第二大概率的（且非正确类），而不是在刚开始就指定第二大的概率类。因为有可能在上一轮的迭代中，所选中的第二大概率类，有能已经不是第二概率类。</a:t>
            </a:r>
            <a:endParaRPr lang="en-US" altLang="zh-CN" sz="2400" dirty="0"/>
          </a:p>
          <a:p>
            <a:pPr marL="0" indent="0">
              <a:buNone/>
            </a:pPr>
            <a:r>
              <a:rPr lang="zh-CN" altLang="en-US" sz="2400" dirty="0"/>
              <a:t>有个类比，一个父亲有</a:t>
            </a:r>
            <a:r>
              <a:rPr lang="en-US" altLang="zh-CN" sz="2400" dirty="0"/>
              <a:t>5</a:t>
            </a:r>
            <a:r>
              <a:rPr lang="zh-CN" altLang="en-US" sz="2400" dirty="0"/>
              <a:t>个孩子，他看中老大长得高而且喜欢篮球，所以打算建一个篮球场来训练老大，然后期望老大日后能进入</a:t>
            </a:r>
            <a:r>
              <a:rPr lang="en-US" altLang="zh-CN" sz="2400" dirty="0"/>
              <a:t>NBA</a:t>
            </a:r>
            <a:r>
              <a:rPr lang="zh-CN" altLang="en-US" sz="2400" dirty="0"/>
              <a:t>。因为有了篮球场，所以</a:t>
            </a:r>
            <a:r>
              <a:rPr lang="en-US" altLang="zh-CN" sz="2400" dirty="0"/>
              <a:t>5</a:t>
            </a:r>
            <a:r>
              <a:rPr lang="zh-CN" altLang="en-US" sz="2400" dirty="0"/>
              <a:t>个孩子都回去打篮球。第二个月的时候，老三已经比老大的球技要高超了，这时候这个父亲开始专心培养老三。再下个月的时候，老四又开始球技很厉害。</a:t>
            </a:r>
            <a:endParaRPr lang="en-US" altLang="zh-CN" sz="2400" dirty="0"/>
          </a:p>
          <a:p>
            <a:pPr marL="0" indent="0">
              <a:buNone/>
            </a:pPr>
            <a:endParaRPr lang="zh-CN" altLang="en-US" dirty="0"/>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7" name="矩形 6">
            <a:extLst>
              <a:ext uri="{FF2B5EF4-FFF2-40B4-BE49-F238E27FC236}">
                <a16:creationId xmlns="" xmlns:a16="http://schemas.microsoft.com/office/drawing/2014/main" id="{4C126FCC-FC8A-4157-B35B-7F8A882BF4E9}"/>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 xmlns:a16="http://schemas.microsoft.com/office/drawing/2014/main" id="{9730DBA1-7900-47D4-BD1B-03B02BA8007D}"/>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28693"/>
            <a:ext cx="3233899" cy="561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345481"/>
            <a:ext cx="35210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92080" y="4129017"/>
            <a:ext cx="3233899" cy="369332"/>
          </a:xfrm>
          <a:prstGeom prst="rect">
            <a:avLst/>
          </a:prstGeom>
          <a:noFill/>
        </p:spPr>
        <p:txBody>
          <a:bodyPr wrap="none" rtlCol="0">
            <a:spAutoFit/>
          </a:bodyPr>
          <a:lstStyle/>
          <a:p>
            <a:r>
              <a:rPr lang="en-US" altLang="zh-CN" dirty="0"/>
              <a:t>Cifar-10</a:t>
            </a:r>
            <a:r>
              <a:rPr lang="zh-CN" altLang="en-US" dirty="0"/>
              <a:t>数据集，每个分类</a:t>
            </a:r>
            <a:r>
              <a:rPr lang="en-US" altLang="zh-CN" dirty="0"/>
              <a:t>50</a:t>
            </a:r>
            <a:r>
              <a:rPr lang="zh-CN" altLang="en-US" dirty="0"/>
              <a:t>张</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7" name="矩形 6">
            <a:extLst>
              <a:ext uri="{FF2B5EF4-FFF2-40B4-BE49-F238E27FC236}">
                <a16:creationId xmlns="" xmlns:a16="http://schemas.microsoft.com/office/drawing/2014/main" id="{861B20DC-C381-47DB-893E-89B37FE9EC49}"/>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 xmlns:a16="http://schemas.microsoft.com/office/drawing/2014/main" id="{644E9084-016B-4E68-985A-DC408EA27B22}"/>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1" y="942728"/>
            <a:ext cx="2520280" cy="5629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732" y="1412776"/>
            <a:ext cx="2376264" cy="17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32040" y="3573034"/>
            <a:ext cx="3350917" cy="369332"/>
          </a:xfrm>
          <a:prstGeom prst="rect">
            <a:avLst/>
          </a:prstGeom>
          <a:noFill/>
        </p:spPr>
        <p:txBody>
          <a:bodyPr wrap="none" rtlCol="0">
            <a:spAutoFit/>
          </a:bodyPr>
          <a:lstStyle/>
          <a:p>
            <a:r>
              <a:rPr lang="en-US" altLang="zh-CN" dirty="0"/>
              <a:t>Cifar-10</a:t>
            </a:r>
            <a:r>
              <a:rPr lang="zh-CN" altLang="en-US" dirty="0"/>
              <a:t>数据集，每个分类</a:t>
            </a:r>
            <a:r>
              <a:rPr lang="en-US" altLang="zh-CN" dirty="0"/>
              <a:t>500</a:t>
            </a:r>
            <a:r>
              <a:rPr lang="zh-CN" altLang="en-US" dirty="0"/>
              <a:t>张</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7" name="矩形 6">
            <a:extLst>
              <a:ext uri="{FF2B5EF4-FFF2-40B4-BE49-F238E27FC236}">
                <a16:creationId xmlns="" xmlns:a16="http://schemas.microsoft.com/office/drawing/2014/main" id="{5B1E58B1-561B-4AB7-BEFB-296D78E94E60}"/>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 xmlns:a16="http://schemas.microsoft.com/office/drawing/2014/main" id="{154E594A-E022-4587-A40B-AB56DF25C1F3}"/>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2933"/>
            <a:ext cx="8229600" cy="4619829"/>
          </a:xfrm>
        </p:spPr>
        <p:txBody>
          <a:bodyPr>
            <a:normAutofit fontScale="92500" lnSpcReduction="20000"/>
          </a:bodyPr>
          <a:lstStyle/>
          <a:p>
            <a:r>
              <a:rPr lang="en-US" altLang="zh-CN" dirty="0"/>
              <a:t>FGSM</a:t>
            </a:r>
          </a:p>
          <a:p>
            <a:pPr marL="0" indent="0">
              <a:buNone/>
            </a:pPr>
            <a:r>
              <a:rPr lang="zh-CN" altLang="en-US" sz="2400" dirty="0"/>
              <a:t>计算损失函数，并通过</a:t>
            </a:r>
            <a:r>
              <a:rPr lang="en-US" altLang="zh-CN" sz="2400" dirty="0"/>
              <a:t>sign</a:t>
            </a:r>
            <a:r>
              <a:rPr lang="zh-CN" altLang="en-US" sz="2400" dirty="0"/>
              <a:t>函数获取</a:t>
            </a:r>
            <a:endParaRPr lang="en-US" altLang="zh-CN" sz="2400" dirty="0"/>
          </a:p>
          <a:p>
            <a:pPr marL="0" indent="0">
              <a:buNone/>
            </a:pPr>
            <a:r>
              <a:rPr lang="zh-CN" altLang="en-US" sz="2400" dirty="0"/>
              <a:t>损失的方向，然后朝此方向走“一大步” </a:t>
            </a:r>
            <a:endParaRPr lang="en-US" altLang="zh-CN" sz="2400" dirty="0"/>
          </a:p>
          <a:p>
            <a:pPr marL="0" indent="0">
              <a:buNone/>
            </a:pPr>
            <a:r>
              <a:rPr lang="zh-CN" altLang="en-US" sz="2400" dirty="0"/>
              <a:t>目标：一步压低正确类的概率。</a:t>
            </a:r>
            <a:r>
              <a:rPr lang="en-US" altLang="zh-CN" sz="2400" dirty="0"/>
              <a:t>	</a:t>
            </a:r>
            <a:endParaRPr lang="en-US" altLang="zh-CN" dirty="0"/>
          </a:p>
          <a:p>
            <a:r>
              <a:rPr lang="en-US" altLang="zh-CN" dirty="0"/>
              <a:t>I-FGSM</a:t>
            </a:r>
            <a:r>
              <a:rPr lang="zh-CN" altLang="en-US" dirty="0"/>
              <a:t>（</a:t>
            </a:r>
            <a:r>
              <a:rPr lang="en-US" altLang="zh-CN" dirty="0"/>
              <a:t>Iterative FGSM</a:t>
            </a:r>
            <a:r>
              <a:rPr lang="zh-CN" altLang="en-US" dirty="0"/>
              <a:t>）</a:t>
            </a:r>
            <a:endParaRPr lang="en-US" altLang="zh-CN" dirty="0"/>
          </a:p>
          <a:p>
            <a:pPr marL="0" indent="0">
              <a:buNone/>
            </a:pPr>
            <a:r>
              <a:rPr lang="en-US" altLang="zh-CN" sz="2400" dirty="0"/>
              <a:t>FGSM</a:t>
            </a:r>
            <a:r>
              <a:rPr lang="zh-CN" altLang="en-US" sz="2400" dirty="0"/>
              <a:t>算法从梯度的角度做攻击，速度比较快，</a:t>
            </a:r>
            <a:endParaRPr lang="en-US" altLang="zh-CN" sz="2400" dirty="0"/>
          </a:p>
          <a:p>
            <a:pPr marL="0" indent="0">
              <a:buNone/>
            </a:pPr>
            <a:r>
              <a:rPr lang="zh-CN" altLang="en-US" sz="2400" dirty="0"/>
              <a:t>但是</a:t>
            </a:r>
            <a:r>
              <a:rPr lang="en-US" altLang="zh-CN" sz="2400" dirty="0"/>
              <a:t>FGSM</a:t>
            </a:r>
            <a:r>
              <a:rPr lang="zh-CN" altLang="en-US" sz="2400" dirty="0"/>
              <a:t>算法只涉及单次梯度更新，</a:t>
            </a:r>
            <a:endParaRPr lang="en-US" altLang="zh-CN" sz="2400" dirty="0"/>
          </a:p>
          <a:p>
            <a:pPr marL="0" indent="0">
              <a:buNone/>
            </a:pPr>
            <a:r>
              <a:rPr lang="zh-CN" altLang="en-US" sz="2400" dirty="0"/>
              <a:t>有时候单次更新并不足以攻击成功，</a:t>
            </a:r>
            <a:endParaRPr lang="en-US" altLang="zh-CN" sz="2400" dirty="0"/>
          </a:p>
          <a:p>
            <a:pPr marL="0" indent="0">
              <a:buNone/>
            </a:pPr>
            <a:r>
              <a:rPr lang="zh-CN" altLang="en-US" sz="2400" dirty="0"/>
              <a:t>所以</a:t>
            </a:r>
            <a:r>
              <a:rPr lang="en-US" altLang="zh-CN" sz="2400" dirty="0"/>
              <a:t>FGSM</a:t>
            </a:r>
            <a:r>
              <a:rPr lang="zh-CN" altLang="en-US" sz="2400" dirty="0"/>
              <a:t>的一大步，拆分成很多小步。</a:t>
            </a:r>
            <a:endParaRPr lang="en-US" altLang="zh-CN" sz="2400" dirty="0"/>
          </a:p>
          <a:p>
            <a:pPr marL="0" indent="0">
              <a:buNone/>
            </a:pPr>
            <a:r>
              <a:rPr lang="zh-CN" altLang="en-US" sz="2400" dirty="0"/>
              <a:t>“一大步”是一个总的扰动幅度</a:t>
            </a:r>
            <a:r>
              <a:rPr lang="el-GR" altLang="zh-CN" sz="2400" dirty="0"/>
              <a:t>η</a:t>
            </a:r>
            <a:r>
              <a:rPr lang="zh-CN" altLang="en-US" sz="2400" dirty="0"/>
              <a:t>，</a:t>
            </a:r>
            <a:endParaRPr lang="en-US" altLang="zh-CN" sz="2400" dirty="0"/>
          </a:p>
          <a:p>
            <a:pPr marL="0" indent="0">
              <a:buNone/>
            </a:pPr>
            <a:r>
              <a:rPr lang="zh-CN" altLang="en-US" sz="2400" dirty="0"/>
              <a:t>经过</a:t>
            </a:r>
            <a:r>
              <a:rPr lang="en-US" altLang="zh-CN" sz="2400" dirty="0"/>
              <a:t>k</a:t>
            </a:r>
            <a:r>
              <a:rPr lang="zh-CN" altLang="en-US" sz="2400" dirty="0"/>
              <a:t>次迭代，每次走</a:t>
            </a:r>
            <a:r>
              <a:rPr lang="el-GR" altLang="zh-CN" sz="2400" dirty="0"/>
              <a:t>η</a:t>
            </a:r>
            <a:r>
              <a:rPr lang="en-US" altLang="zh-CN" sz="2400" dirty="0"/>
              <a:t>/k=</a:t>
            </a:r>
            <a:r>
              <a:rPr lang="el-GR" altLang="zh-CN" sz="2400" dirty="0"/>
              <a:t> α </a:t>
            </a:r>
            <a:r>
              <a:rPr lang="zh-CN" altLang="en-US" sz="2400" dirty="0"/>
              <a:t>。</a:t>
            </a:r>
            <a:endParaRPr lang="en-US" altLang="zh-CN" sz="2400" dirty="0"/>
          </a:p>
          <a:p>
            <a:pPr marL="0" indent="0">
              <a:buNone/>
            </a:pPr>
            <a:r>
              <a:rPr lang="zh-CN" altLang="en-US" sz="2400" dirty="0"/>
              <a:t>目标：走很多小步，来压低正确类的概率。</a:t>
            </a:r>
            <a:endParaRPr lang="en-US" altLang="zh-CN" sz="2400" dirty="0"/>
          </a:p>
        </p:txBody>
      </p:sp>
      <p:graphicFrame>
        <p:nvGraphicFramePr>
          <p:cNvPr id="4" name="图表 3"/>
          <p:cNvGraphicFramePr/>
          <p:nvPr>
            <p:extLst>
              <p:ext uri="{D42A27DB-BD31-4B8C-83A1-F6EECF244321}">
                <p14:modId xmlns:p14="http://schemas.microsoft.com/office/powerpoint/2010/main" val="3683543037"/>
              </p:ext>
            </p:extLst>
          </p:nvPr>
        </p:nvGraphicFramePr>
        <p:xfrm>
          <a:off x="5291276" y="1412776"/>
          <a:ext cx="3672408" cy="2592288"/>
        </p:xfrm>
        <a:graphic>
          <a:graphicData uri="http://schemas.openxmlformats.org/drawingml/2006/chart">
            <c:chart xmlns:c="http://schemas.openxmlformats.org/drawingml/2006/chart" xmlns:r="http://schemas.openxmlformats.org/officeDocument/2006/relationships" r:id="rId2"/>
          </a:graphicData>
        </a:graphic>
      </p:graphicFrame>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58" t="31549" r="5260" b="13688"/>
          <a:stretch/>
        </p:blipFill>
        <p:spPr bwMode="auto">
          <a:xfrm>
            <a:off x="107504" y="5808462"/>
            <a:ext cx="6669562" cy="43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图表 5"/>
          <p:cNvGraphicFramePr/>
          <p:nvPr>
            <p:extLst>
              <p:ext uri="{D42A27DB-BD31-4B8C-83A1-F6EECF244321}">
                <p14:modId xmlns:p14="http://schemas.microsoft.com/office/powerpoint/2010/main" val="3838997120"/>
              </p:ext>
            </p:extLst>
          </p:nvPr>
        </p:nvGraphicFramePr>
        <p:xfrm>
          <a:off x="5291276" y="3286242"/>
          <a:ext cx="3672408" cy="2592288"/>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直接箭头连接符 6"/>
          <p:cNvCxnSpPr/>
          <p:nvPr/>
        </p:nvCxnSpPr>
        <p:spPr>
          <a:xfrm>
            <a:off x="8100392" y="1340768"/>
            <a:ext cx="0" cy="64807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灯片编号占位符 12"/>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9" name="矩形 8">
            <a:extLst>
              <a:ext uri="{FF2B5EF4-FFF2-40B4-BE49-F238E27FC236}">
                <a16:creationId xmlns="" xmlns:a16="http://schemas.microsoft.com/office/drawing/2014/main" id="{F30C8564-78FB-4BA4-B8EE-877546B671C5}"/>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 xmlns:a16="http://schemas.microsoft.com/office/drawing/2014/main" id="{58018BCE-F071-4E9C-A5A3-041F915093AF}"/>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400" dirty="0">
                <a:solidFill>
                  <a:schemeClr val="bg1"/>
                </a:solidFill>
                <a:latin typeface="FormataOTFMdIt"/>
              </a:rPr>
              <a:t>FGSM</a:t>
            </a:r>
            <a:r>
              <a:rPr lang="zh-CN" altLang="en-US" sz="2400" dirty="0">
                <a:solidFill>
                  <a:schemeClr val="bg1"/>
                </a:solidFill>
                <a:latin typeface="FormataOTFMdIt"/>
              </a:rPr>
              <a:t>和</a:t>
            </a:r>
            <a:r>
              <a:rPr lang="en-US" altLang="zh-CN" sz="2400" dirty="0">
                <a:solidFill>
                  <a:schemeClr val="bg1"/>
                </a:solidFill>
                <a:latin typeface="FormataOTFMdIt"/>
              </a:rPr>
              <a:t>I-FGSM</a:t>
            </a:r>
            <a:r>
              <a:rPr lang="zh-CN" altLang="en-US" sz="2400" dirty="0">
                <a:solidFill>
                  <a:schemeClr val="bg1"/>
                </a:solidFill>
                <a:latin typeface="FormataOTFMdIt"/>
              </a:rPr>
              <a:t>算法</a:t>
            </a:r>
            <a:endParaRPr lang="zh-CN" altLang="en-US" sz="4000" dirty="0">
              <a:solidFill>
                <a:schemeClr val="bg1"/>
              </a:solidFill>
            </a:endParaRPr>
          </a:p>
        </p:txBody>
      </p:sp>
    </p:spTree>
    <p:extLst>
      <p:ext uri="{BB962C8B-B14F-4D97-AF65-F5344CB8AC3E}">
        <p14:creationId xmlns:p14="http://schemas.microsoft.com/office/powerpoint/2010/main" val="17184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第五次改进分析</a:t>
            </a:r>
            <a:endParaRPr lang="en-US" altLang="zh-CN" dirty="0"/>
          </a:p>
          <a:p>
            <a:pPr marL="0" indent="0">
              <a:buNone/>
            </a:pPr>
            <a:r>
              <a:rPr lang="zh-CN" altLang="en-US" sz="2400" dirty="0"/>
              <a:t>在每次的迭代中，都去寻找第二大概率的（且非正确类），而不是在刚开始就指定第二大的概率类。因为有可能在上一轮的迭代中，所选中的第二大概率类，有能已经不是第二概率类。</a:t>
            </a:r>
            <a:endParaRPr lang="en-US" altLang="zh-CN" sz="2400" dirty="0"/>
          </a:p>
          <a:p>
            <a:pPr marL="0" indent="0">
              <a:buNone/>
            </a:pPr>
            <a:r>
              <a:rPr lang="zh-CN" altLang="en-US" sz="2400" dirty="0"/>
              <a:t>实验结果：比</a:t>
            </a:r>
            <a:r>
              <a:rPr lang="en-US" altLang="zh-CN" sz="2400" dirty="0"/>
              <a:t>I-FGSM</a:t>
            </a:r>
            <a:r>
              <a:rPr lang="zh-CN" altLang="en-US" sz="2400" dirty="0"/>
              <a:t>效果好</a:t>
            </a:r>
            <a:r>
              <a:rPr lang="en-US" altLang="zh-CN" sz="2400" dirty="0"/>
              <a:t>2%</a:t>
            </a:r>
            <a:r>
              <a:rPr lang="zh-CN" altLang="en-US" sz="2400" dirty="0"/>
              <a:t>左右。</a:t>
            </a:r>
            <a:endParaRPr lang="en-US" altLang="zh-CN" sz="2400" dirty="0"/>
          </a:p>
          <a:p>
            <a:pPr marL="0" indent="0">
              <a:buNone/>
            </a:pPr>
            <a:endParaRPr lang="en-US" altLang="zh-CN" sz="2400" dirty="0"/>
          </a:p>
          <a:p>
            <a:pPr marL="0" indent="0">
              <a:buNone/>
            </a:pPr>
            <a:endParaRPr lang="zh-CN" altLang="en-US" dirty="0"/>
          </a:p>
        </p:txBody>
      </p:sp>
      <p:sp>
        <p:nvSpPr>
          <p:cNvPr id="10" name="灯片编号占位符 9"/>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7" name="矩形 6">
            <a:extLst>
              <a:ext uri="{FF2B5EF4-FFF2-40B4-BE49-F238E27FC236}">
                <a16:creationId xmlns="" xmlns:a16="http://schemas.microsoft.com/office/drawing/2014/main" id="{9AAFF793-1F36-491C-B524-52BCD55071B3}"/>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 xmlns:a16="http://schemas.microsoft.com/office/drawing/2014/main" id="{E0FD3467-77BE-4AF5-8975-C77729362847}"/>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69248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第六次尝试 </a:t>
            </a:r>
            <a:r>
              <a:rPr lang="en-US" altLang="zh-CN" dirty="0"/>
              <a:t>Tai Chi-FGSM </a:t>
            </a:r>
            <a:r>
              <a:rPr lang="zh-CN" altLang="en-US" dirty="0"/>
              <a:t>融合两种损失函数</a:t>
            </a:r>
            <a:endParaRPr lang="en-US" altLang="zh-CN" dirty="0"/>
          </a:p>
          <a:p>
            <a:pPr marL="0" indent="0">
              <a:buNone/>
            </a:pPr>
            <a:r>
              <a:rPr lang="zh-CN" altLang="en-US" sz="2400" dirty="0"/>
              <a:t>以总扰动</a:t>
            </a:r>
            <a:r>
              <a:rPr lang="en-US" altLang="zh-CN" sz="2400" dirty="0"/>
              <a:t>6/255</a:t>
            </a:r>
            <a:r>
              <a:rPr lang="zh-CN" altLang="en-US" sz="2400" dirty="0"/>
              <a:t>，分六次迭代为例</a:t>
            </a:r>
            <a:endParaRPr lang="en-US" altLang="zh-CN" sz="2400" dirty="0"/>
          </a:p>
          <a:p>
            <a:pPr marL="0" indent="0">
              <a:buNone/>
            </a:pPr>
            <a:r>
              <a:rPr lang="zh-CN" altLang="en-US" sz="2400" b="1" dirty="0">
                <a:solidFill>
                  <a:srgbClr val="FF0000"/>
                </a:solidFill>
              </a:rPr>
              <a:t>红色</a:t>
            </a:r>
            <a:r>
              <a:rPr lang="zh-CN" altLang="en-US" sz="2400" dirty="0"/>
              <a:t>：</a:t>
            </a:r>
            <a:r>
              <a:rPr lang="en-US" altLang="zh-CN" sz="2400" dirty="0"/>
              <a:t>DSIB-FGSM</a:t>
            </a:r>
            <a:r>
              <a:rPr lang="zh-CN" altLang="en-US" sz="2400" dirty="0"/>
              <a:t>损失函数</a:t>
            </a:r>
            <a:endParaRPr lang="en-US" altLang="zh-CN" sz="2400" dirty="0"/>
          </a:p>
          <a:p>
            <a:pPr marL="0" indent="0">
              <a:buNone/>
            </a:pPr>
            <a:r>
              <a:rPr lang="zh-CN" altLang="en-US" sz="2400" b="1" dirty="0">
                <a:solidFill>
                  <a:srgbClr val="00B050"/>
                </a:solidFill>
              </a:rPr>
              <a:t>绿色</a:t>
            </a:r>
            <a:r>
              <a:rPr lang="zh-CN" altLang="en-US" sz="2400" dirty="0"/>
              <a:t>：</a:t>
            </a:r>
            <a:r>
              <a:rPr lang="en-US" altLang="zh-CN" sz="2400" dirty="0"/>
              <a:t>I-FGSM</a:t>
            </a:r>
            <a:r>
              <a:rPr lang="zh-CN" altLang="en-US" sz="2400" dirty="0"/>
              <a:t>损失函数</a:t>
            </a:r>
            <a:endParaRPr lang="en-US" altLang="zh-CN" sz="2400" dirty="0"/>
          </a:p>
        </p:txBody>
      </p:sp>
      <p:graphicFrame>
        <p:nvGraphicFramePr>
          <p:cNvPr id="4" name="内容占位符 5"/>
          <p:cNvGraphicFramePr>
            <a:graphicFrameLocks/>
          </p:cNvGraphicFramePr>
          <p:nvPr>
            <p:extLst>
              <p:ext uri="{D42A27DB-BD31-4B8C-83A1-F6EECF244321}">
                <p14:modId xmlns:p14="http://schemas.microsoft.com/office/powerpoint/2010/main" val="1992906024"/>
              </p:ext>
            </p:extLst>
          </p:nvPr>
        </p:nvGraphicFramePr>
        <p:xfrm>
          <a:off x="6156736" y="3366284"/>
          <a:ext cx="3019516" cy="2160240"/>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p:cNvSpPr/>
          <p:nvPr/>
        </p:nvSpPr>
        <p:spPr>
          <a:xfrm>
            <a:off x="6660232" y="3532366"/>
            <a:ext cx="1867819" cy="369332"/>
          </a:xfrm>
          <a:prstGeom prst="rect">
            <a:avLst/>
          </a:prstGeom>
        </p:spPr>
        <p:txBody>
          <a:bodyPr wrap="none">
            <a:spAutoFit/>
          </a:bodyPr>
          <a:lstStyle/>
          <a:p>
            <a:r>
              <a:rPr lang="en-US" altLang="zh-CN" dirty="0">
                <a:solidFill>
                  <a:srgbClr val="00B050"/>
                </a:solidFill>
              </a:rPr>
              <a:t>P</a:t>
            </a:r>
            <a:r>
              <a:rPr lang="zh-CN" altLang="en-US" baseline="-25000" dirty="0">
                <a:solidFill>
                  <a:srgbClr val="00B050"/>
                </a:solidFill>
              </a:rPr>
              <a:t>正   </a:t>
            </a:r>
            <a:r>
              <a:rPr lang="en-US" altLang="zh-CN" dirty="0">
                <a:solidFill>
                  <a:srgbClr val="FF0000"/>
                </a:solidFill>
              </a:rPr>
              <a:t>+ P</a:t>
            </a:r>
            <a:r>
              <a:rPr lang="zh-CN" altLang="en-US" baseline="-25000" dirty="0">
                <a:solidFill>
                  <a:srgbClr val="FF0000"/>
                </a:solidFill>
              </a:rPr>
              <a:t>错</a:t>
            </a:r>
            <a:r>
              <a:rPr lang="en-US" altLang="zh-CN" baseline="-25000" dirty="0">
                <a:solidFill>
                  <a:srgbClr val="FF0000"/>
                </a:solidFill>
              </a:rPr>
              <a:t>1+..+</a:t>
            </a:r>
            <a:r>
              <a:rPr lang="zh-CN" altLang="en-US" baseline="-25000" dirty="0">
                <a:solidFill>
                  <a:srgbClr val="FF0000"/>
                </a:solidFill>
              </a:rPr>
              <a:t>错</a:t>
            </a:r>
            <a:r>
              <a:rPr lang="en-US" altLang="zh-CN" baseline="-25000" dirty="0">
                <a:solidFill>
                  <a:srgbClr val="FF0000"/>
                </a:solidFill>
              </a:rPr>
              <a:t>n</a:t>
            </a:r>
            <a:r>
              <a:rPr lang="zh-CN" altLang="en-US" baseline="-25000" dirty="0">
                <a:solidFill>
                  <a:srgbClr val="FF0000"/>
                </a:solidFill>
              </a:rPr>
              <a:t> </a:t>
            </a:r>
            <a:r>
              <a:rPr lang="en-US" altLang="zh-CN" dirty="0"/>
              <a:t>= 1</a:t>
            </a:r>
          </a:p>
        </p:txBody>
      </p:sp>
      <p:sp>
        <p:nvSpPr>
          <p:cNvPr id="6" name="圆角矩形 5"/>
          <p:cNvSpPr/>
          <p:nvPr/>
        </p:nvSpPr>
        <p:spPr>
          <a:xfrm>
            <a:off x="971600" y="3573016"/>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91680" y="3573016"/>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411760" y="3573016"/>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131840" y="3573016"/>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851920" y="3573016"/>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572000" y="3573016"/>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1403648" y="3861048"/>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2123728" y="3861048"/>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2874943" y="3861048"/>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3572829" y="3861048"/>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4283968" y="3861048"/>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971600" y="458112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691680" y="458112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2411760" y="458112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3131840" y="4581128"/>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851920" y="4581128"/>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572000" y="4581128"/>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1403648" y="486916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2123728" y="486916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2874943" y="486916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3572829" y="486916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4283968" y="486916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80592" y="558924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1700672" y="558924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420752" y="558924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3140832" y="558924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860912" y="558924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4580992" y="558924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a:off x="1412640" y="587727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2132720" y="587727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2883935" y="587727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3581821" y="587727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4292960" y="587727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灯片编号占位符 44"/>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42" name="矩形 41">
            <a:extLst>
              <a:ext uri="{FF2B5EF4-FFF2-40B4-BE49-F238E27FC236}">
                <a16:creationId xmlns="" xmlns:a16="http://schemas.microsoft.com/office/drawing/2014/main" id="{C52F5B5E-A472-496E-9C60-03066794E7EF}"/>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内容占位符 2">
            <a:extLst>
              <a:ext uri="{FF2B5EF4-FFF2-40B4-BE49-F238E27FC236}">
                <a16:creationId xmlns="" xmlns:a16="http://schemas.microsoft.com/office/drawing/2014/main" id="{D53A5F38-0BDF-42CA-B8E0-24E5D5170EA0}"/>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第六次尝试 </a:t>
            </a:r>
            <a:r>
              <a:rPr lang="en-US" altLang="zh-CN" dirty="0"/>
              <a:t>Tai Chi-FGSM </a:t>
            </a:r>
            <a:r>
              <a:rPr lang="zh-CN" altLang="en-US" dirty="0"/>
              <a:t>融合两种损失函数</a:t>
            </a:r>
            <a:endParaRPr lang="en-US" altLang="zh-CN" dirty="0"/>
          </a:p>
          <a:p>
            <a:pPr marL="0" indent="0">
              <a:buNone/>
            </a:pPr>
            <a:endParaRPr lang="zh-CN" altLang="en-US" dirty="0"/>
          </a:p>
        </p:txBody>
      </p:sp>
      <p:sp>
        <p:nvSpPr>
          <p:cNvPr id="4" name="圆角矩形 3"/>
          <p:cNvSpPr/>
          <p:nvPr/>
        </p:nvSpPr>
        <p:spPr>
          <a:xfrm>
            <a:off x="971600" y="234888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691680" y="234888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411760" y="234888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131840" y="234888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851920" y="234888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572000" y="234888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403648" y="263691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123728" y="263691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2874943" y="263691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572829" y="263691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4283968" y="263691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966731" y="3494315"/>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686811" y="3494315"/>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406891" y="3494315"/>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3126971" y="3494315"/>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3847051" y="3494315"/>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4567131" y="3494315"/>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1398779" y="3782347"/>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2118859" y="3782347"/>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2870074" y="3782347"/>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3567960" y="3782347"/>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4279099" y="3782347"/>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2417589" y="2924944"/>
            <a:ext cx="1269899" cy="523220"/>
          </a:xfrm>
          <a:prstGeom prst="rect">
            <a:avLst/>
          </a:prstGeom>
          <a:noFill/>
        </p:spPr>
        <p:txBody>
          <a:bodyPr wrap="none" rtlCol="0">
            <a:spAutoFit/>
          </a:bodyPr>
          <a:lstStyle/>
          <a:p>
            <a:r>
              <a:rPr lang="en-US" altLang="zh-CN" sz="2800" dirty="0"/>
              <a:t>………….</a:t>
            </a:r>
            <a:endParaRPr lang="zh-CN" altLang="en-US" dirty="0"/>
          </a:p>
        </p:txBody>
      </p:sp>
      <p:sp>
        <p:nvSpPr>
          <p:cNvPr id="27" name="圆角矩形 26"/>
          <p:cNvSpPr/>
          <p:nvPr/>
        </p:nvSpPr>
        <p:spPr>
          <a:xfrm>
            <a:off x="1004055" y="4466423"/>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1724135" y="4466423"/>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444215" y="4466423"/>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3164295" y="4466423"/>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3884375" y="4466423"/>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4604455" y="4466423"/>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436103" y="4754455"/>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a:off x="2156183" y="4754455"/>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2907398" y="4754455"/>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3605284" y="4754455"/>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4316423" y="4754455"/>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966731" y="5409220"/>
            <a:ext cx="432048" cy="7920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1686811" y="540922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2406891" y="540922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3126971" y="540922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3847051" y="540922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4567131" y="540922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箭头 43"/>
          <p:cNvSpPr/>
          <p:nvPr/>
        </p:nvSpPr>
        <p:spPr>
          <a:xfrm>
            <a:off x="1398779" y="569725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a:off x="2118859" y="569725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a:off x="2870074" y="569725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46"/>
          <p:cNvSpPr/>
          <p:nvPr/>
        </p:nvSpPr>
        <p:spPr>
          <a:xfrm>
            <a:off x="3567960" y="569725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47"/>
          <p:cNvSpPr/>
          <p:nvPr/>
        </p:nvSpPr>
        <p:spPr>
          <a:xfrm>
            <a:off x="4279099" y="5697252"/>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2203989" y="6057447"/>
            <a:ext cx="1269899" cy="523220"/>
          </a:xfrm>
          <a:prstGeom prst="rect">
            <a:avLst/>
          </a:prstGeom>
          <a:noFill/>
        </p:spPr>
        <p:txBody>
          <a:bodyPr wrap="none" rtlCol="0">
            <a:spAutoFit/>
          </a:bodyPr>
          <a:lstStyle/>
          <a:p>
            <a:r>
              <a:rPr lang="en-US" altLang="zh-CN" sz="2800" dirty="0"/>
              <a:t>………….</a:t>
            </a:r>
            <a:endParaRPr lang="zh-CN" altLang="en-US" dirty="0"/>
          </a:p>
        </p:txBody>
      </p:sp>
      <p:sp>
        <p:nvSpPr>
          <p:cNvPr id="56" name="灯片编号占位符 55"/>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53" name="矩形 52">
            <a:extLst>
              <a:ext uri="{FF2B5EF4-FFF2-40B4-BE49-F238E27FC236}">
                <a16:creationId xmlns="" xmlns:a16="http://schemas.microsoft.com/office/drawing/2014/main" id="{F82C4555-B11A-4ADD-ADEB-FB0745668EC8}"/>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内容占位符 2">
            <a:extLst>
              <a:ext uri="{FF2B5EF4-FFF2-40B4-BE49-F238E27FC236}">
                <a16:creationId xmlns="" xmlns:a16="http://schemas.microsoft.com/office/drawing/2014/main" id="{5EDB3F03-DEEE-4B3E-A11E-1904A75A7E65}"/>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第六次尝试 </a:t>
            </a:r>
            <a:r>
              <a:rPr lang="en-US" altLang="zh-CN" dirty="0"/>
              <a:t>Tai Chi-FGSM </a:t>
            </a:r>
            <a:r>
              <a:rPr lang="zh-CN" altLang="en-US" dirty="0"/>
              <a:t>融合两种损失函数</a:t>
            </a:r>
            <a:endParaRPr lang="en-US" altLang="zh-CN" dirty="0"/>
          </a:p>
          <a:p>
            <a:pPr marL="0" indent="0">
              <a:buNone/>
            </a:pPr>
            <a:endParaRPr lang="zh-CN" altLang="en-US" dirty="0"/>
          </a:p>
        </p:txBody>
      </p:sp>
      <p:sp>
        <p:nvSpPr>
          <p:cNvPr id="4" name="圆角矩形 3"/>
          <p:cNvSpPr/>
          <p:nvPr/>
        </p:nvSpPr>
        <p:spPr>
          <a:xfrm>
            <a:off x="971600" y="242088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691680" y="242088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411760" y="242088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403648" y="270892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123728" y="270892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2874943" y="270892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572829" y="270892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4283968" y="270892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971600" y="2420888"/>
            <a:ext cx="432048" cy="396044"/>
            <a:chOff x="971600" y="3861048"/>
            <a:chExt cx="432048" cy="432048"/>
          </a:xfrm>
        </p:grpSpPr>
        <p:sp>
          <p:nvSpPr>
            <p:cNvPr id="15" name="矩形 14"/>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691680" y="2420888"/>
            <a:ext cx="432048" cy="396044"/>
            <a:chOff x="971600" y="3861048"/>
            <a:chExt cx="432048" cy="432048"/>
          </a:xfrm>
        </p:grpSpPr>
        <p:sp>
          <p:nvSpPr>
            <p:cNvPr id="20" name="矩形 19"/>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411760" y="2420888"/>
            <a:ext cx="432048" cy="396044"/>
            <a:chOff x="971600" y="3861048"/>
            <a:chExt cx="432048" cy="432048"/>
          </a:xfrm>
        </p:grpSpPr>
        <p:sp>
          <p:nvSpPr>
            <p:cNvPr id="23" name="矩形 22"/>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圆角矩形 27"/>
          <p:cNvSpPr/>
          <p:nvPr/>
        </p:nvSpPr>
        <p:spPr>
          <a:xfrm>
            <a:off x="3131840" y="242088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851920" y="242088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572000" y="242235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3131840" y="2420888"/>
            <a:ext cx="432048" cy="396044"/>
            <a:chOff x="971600" y="3861048"/>
            <a:chExt cx="432048" cy="432048"/>
          </a:xfrm>
        </p:grpSpPr>
        <p:sp>
          <p:nvSpPr>
            <p:cNvPr id="32" name="矩形 31"/>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851920" y="2420888"/>
            <a:ext cx="432048" cy="396044"/>
            <a:chOff x="971600" y="3861048"/>
            <a:chExt cx="432048" cy="432048"/>
          </a:xfrm>
        </p:grpSpPr>
        <p:sp>
          <p:nvSpPr>
            <p:cNvPr id="35" name="矩形 34"/>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4572000" y="2420888"/>
            <a:ext cx="432048" cy="396044"/>
            <a:chOff x="971600" y="3861048"/>
            <a:chExt cx="432048" cy="432048"/>
          </a:xfrm>
        </p:grpSpPr>
        <p:sp>
          <p:nvSpPr>
            <p:cNvPr id="38" name="矩形 37"/>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圆角矩形 39"/>
          <p:cNvSpPr/>
          <p:nvPr/>
        </p:nvSpPr>
        <p:spPr>
          <a:xfrm>
            <a:off x="977279" y="386104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697359" y="386104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2417439" y="386104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1409327" y="414908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箭头 43"/>
          <p:cNvSpPr/>
          <p:nvPr/>
        </p:nvSpPr>
        <p:spPr>
          <a:xfrm>
            <a:off x="2129407" y="414908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a:off x="2880622" y="414908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a:off x="3578508" y="414908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46"/>
          <p:cNvSpPr/>
          <p:nvPr/>
        </p:nvSpPr>
        <p:spPr>
          <a:xfrm>
            <a:off x="4289647" y="4149080"/>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977279" y="3861048"/>
            <a:ext cx="432048" cy="214524"/>
            <a:chOff x="971600" y="3861048"/>
            <a:chExt cx="432048" cy="432048"/>
          </a:xfrm>
        </p:grpSpPr>
        <p:sp>
          <p:nvSpPr>
            <p:cNvPr id="49" name="矩形 48"/>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1697359" y="3861048"/>
            <a:ext cx="432048" cy="214524"/>
            <a:chOff x="971600" y="3861048"/>
            <a:chExt cx="432048" cy="432048"/>
          </a:xfrm>
        </p:grpSpPr>
        <p:sp>
          <p:nvSpPr>
            <p:cNvPr id="52" name="矩形 51"/>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2417439" y="3861048"/>
            <a:ext cx="432048" cy="214524"/>
            <a:chOff x="971600" y="3861048"/>
            <a:chExt cx="432048" cy="432048"/>
          </a:xfrm>
        </p:grpSpPr>
        <p:sp>
          <p:nvSpPr>
            <p:cNvPr id="55" name="矩形 54"/>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圆角矩形 56"/>
          <p:cNvSpPr/>
          <p:nvPr/>
        </p:nvSpPr>
        <p:spPr>
          <a:xfrm>
            <a:off x="3137519" y="386104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3857599" y="3861048"/>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4577679" y="3862510"/>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3137519" y="3861048"/>
            <a:ext cx="432048" cy="214524"/>
            <a:chOff x="971600" y="3861048"/>
            <a:chExt cx="432048" cy="432048"/>
          </a:xfrm>
        </p:grpSpPr>
        <p:sp>
          <p:nvSpPr>
            <p:cNvPr id="61" name="矩形 60"/>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3857599" y="3861048"/>
            <a:ext cx="432048" cy="214524"/>
            <a:chOff x="971600" y="3861048"/>
            <a:chExt cx="432048" cy="432048"/>
          </a:xfrm>
        </p:grpSpPr>
        <p:sp>
          <p:nvSpPr>
            <p:cNvPr id="64" name="矩形 63"/>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4577679" y="3861048"/>
            <a:ext cx="432048" cy="214524"/>
            <a:chOff x="971600" y="3861048"/>
            <a:chExt cx="432048" cy="432048"/>
          </a:xfrm>
        </p:grpSpPr>
        <p:sp>
          <p:nvSpPr>
            <p:cNvPr id="67" name="矩形 66"/>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圆角矩形 68"/>
          <p:cNvSpPr/>
          <p:nvPr/>
        </p:nvSpPr>
        <p:spPr>
          <a:xfrm>
            <a:off x="997563" y="5157192"/>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1717643" y="5157192"/>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2437723" y="5157192"/>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右箭头 71"/>
          <p:cNvSpPr/>
          <p:nvPr/>
        </p:nvSpPr>
        <p:spPr>
          <a:xfrm>
            <a:off x="1429611" y="5445224"/>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右箭头 72"/>
          <p:cNvSpPr/>
          <p:nvPr/>
        </p:nvSpPr>
        <p:spPr>
          <a:xfrm>
            <a:off x="2149691" y="5445224"/>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右箭头 73"/>
          <p:cNvSpPr/>
          <p:nvPr/>
        </p:nvSpPr>
        <p:spPr>
          <a:xfrm>
            <a:off x="2900906" y="5445224"/>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右箭头 74"/>
          <p:cNvSpPr/>
          <p:nvPr/>
        </p:nvSpPr>
        <p:spPr>
          <a:xfrm>
            <a:off x="3598792" y="5445224"/>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4309931" y="5445224"/>
            <a:ext cx="2520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997563" y="5157192"/>
            <a:ext cx="432048" cy="576064"/>
            <a:chOff x="971600" y="3861048"/>
            <a:chExt cx="432048" cy="432048"/>
          </a:xfrm>
        </p:grpSpPr>
        <p:sp>
          <p:nvSpPr>
            <p:cNvPr id="78" name="矩形 77"/>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p:cNvGrpSpPr/>
          <p:nvPr/>
        </p:nvGrpSpPr>
        <p:grpSpPr>
          <a:xfrm>
            <a:off x="1717643" y="5157192"/>
            <a:ext cx="432048" cy="576064"/>
            <a:chOff x="971600" y="3861048"/>
            <a:chExt cx="432048" cy="432048"/>
          </a:xfrm>
        </p:grpSpPr>
        <p:sp>
          <p:nvSpPr>
            <p:cNvPr id="81" name="矩形 80"/>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2437723" y="5157192"/>
            <a:ext cx="432048" cy="576064"/>
            <a:chOff x="971600" y="3861048"/>
            <a:chExt cx="432048" cy="432048"/>
          </a:xfrm>
        </p:grpSpPr>
        <p:sp>
          <p:nvSpPr>
            <p:cNvPr id="84" name="矩形 83"/>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圆角矩形 85"/>
          <p:cNvSpPr/>
          <p:nvPr/>
        </p:nvSpPr>
        <p:spPr>
          <a:xfrm>
            <a:off x="3157803" y="5157192"/>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3877883" y="5157192"/>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a:off x="4597963" y="5158654"/>
            <a:ext cx="432048" cy="7920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3157803" y="5157192"/>
            <a:ext cx="432048" cy="576064"/>
            <a:chOff x="971600" y="3861048"/>
            <a:chExt cx="432048" cy="432048"/>
          </a:xfrm>
        </p:grpSpPr>
        <p:sp>
          <p:nvSpPr>
            <p:cNvPr id="90" name="矩形 89"/>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90"/>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877883" y="5157192"/>
            <a:ext cx="432048" cy="576064"/>
            <a:chOff x="971600" y="3861048"/>
            <a:chExt cx="432048" cy="432048"/>
          </a:xfrm>
        </p:grpSpPr>
        <p:sp>
          <p:nvSpPr>
            <p:cNvPr id="93" name="矩形 92"/>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4597963" y="5157192"/>
            <a:ext cx="432048" cy="576064"/>
            <a:chOff x="971600" y="3861048"/>
            <a:chExt cx="432048" cy="432048"/>
          </a:xfrm>
        </p:grpSpPr>
        <p:sp>
          <p:nvSpPr>
            <p:cNvPr id="96" name="矩形 95"/>
            <p:cNvSpPr/>
            <p:nvPr/>
          </p:nvSpPr>
          <p:spPr>
            <a:xfrm>
              <a:off x="971600" y="3897052"/>
              <a:ext cx="432048" cy="3960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a:off x="971600" y="3861048"/>
              <a:ext cx="432048"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98" name="矩形 97">
            <a:extLst>
              <a:ext uri="{FF2B5EF4-FFF2-40B4-BE49-F238E27FC236}">
                <a16:creationId xmlns="" xmlns:a16="http://schemas.microsoft.com/office/drawing/2014/main" id="{541EED35-0430-46B4-99AD-D96B1BD7B2BC}"/>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内容占位符 2">
            <a:extLst>
              <a:ext uri="{FF2B5EF4-FFF2-40B4-BE49-F238E27FC236}">
                <a16:creationId xmlns="" xmlns:a16="http://schemas.microsoft.com/office/drawing/2014/main" id="{A4D572D3-AF2E-4611-AD5F-6DC3FF263C8A}"/>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Tai Chi-FGSM</a:t>
            </a:r>
            <a:r>
              <a:rPr lang="zh-CN" altLang="en-US" dirty="0"/>
              <a:t>数据分析</a:t>
            </a:r>
            <a:endParaRPr lang="en-US" altLang="zh-CN" dirty="0"/>
          </a:p>
          <a:p>
            <a:pPr marL="0" indent="0">
              <a:buNone/>
            </a:pPr>
            <a:r>
              <a:rPr lang="zh-CN" altLang="en-US" sz="2400" dirty="0"/>
              <a:t>基于数据规律在不同总扰动下基本相同，融合两种损失函数的测试数据是在总扰动为</a:t>
            </a:r>
            <a:r>
              <a:rPr lang="en-US" altLang="zh-CN" sz="2400" dirty="0"/>
              <a:t>6/255</a:t>
            </a:r>
            <a:r>
              <a:rPr lang="zh-CN" altLang="en-US" sz="2400"/>
              <a:t>的情况下测试的。</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06" y="3027987"/>
            <a:ext cx="8397875"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8602"/>
          <a:stretch/>
        </p:blipFill>
        <p:spPr bwMode="auto">
          <a:xfrm>
            <a:off x="450506" y="4725144"/>
            <a:ext cx="6785790" cy="147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灯片编号占位符 9"/>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9" name="矩形 8">
            <a:extLst>
              <a:ext uri="{FF2B5EF4-FFF2-40B4-BE49-F238E27FC236}">
                <a16:creationId xmlns="" xmlns:a16="http://schemas.microsoft.com/office/drawing/2014/main" id="{347A9579-32BF-49A2-8EB9-4B7687C92BA0}"/>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a:extLst>
              <a:ext uri="{FF2B5EF4-FFF2-40B4-BE49-F238E27FC236}">
                <a16:creationId xmlns="" xmlns:a16="http://schemas.microsoft.com/office/drawing/2014/main" id="{23F80AF8-41D9-4370-AF0D-302D42F2D269}"/>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目前在</a:t>
            </a:r>
            <a:r>
              <a:rPr lang="en-US" altLang="zh-CN" dirty="0"/>
              <a:t>Cifa10</a:t>
            </a:r>
            <a:r>
              <a:rPr lang="zh-CN" altLang="en-US" dirty="0"/>
              <a:t>数据集上比较好的数据</a:t>
            </a:r>
            <a:endParaRPr lang="en-US" altLang="zh-CN" dirty="0"/>
          </a:p>
          <a:p>
            <a:pPr marL="0" indent="0">
              <a:buNone/>
            </a:pPr>
            <a:r>
              <a:rPr lang="zh-CN" altLang="en-US" sz="2400" dirty="0"/>
              <a:t>前两次迭代用</a:t>
            </a:r>
            <a:r>
              <a:rPr lang="en-US" altLang="zh-CN" sz="2400" dirty="0"/>
              <a:t>I-FGSM</a:t>
            </a:r>
            <a:r>
              <a:rPr lang="zh-CN" altLang="en-US" sz="2400" dirty="0"/>
              <a:t>损失函数，后四次用</a:t>
            </a:r>
            <a:r>
              <a:rPr lang="en-US" altLang="zh-CN" sz="2400" dirty="0"/>
              <a:t>DSIB-FGSM</a:t>
            </a:r>
            <a:r>
              <a:rPr lang="zh-CN" altLang="en-US" sz="2400" dirty="0"/>
              <a:t>损失函数。总扰动为</a:t>
            </a:r>
            <a:r>
              <a:rPr lang="en-US" altLang="zh-CN" sz="2400" dirty="0"/>
              <a:t>6/255</a:t>
            </a:r>
            <a:r>
              <a:rPr lang="zh-CN" altLang="en-US" sz="2400" dirty="0"/>
              <a:t>，单次扰动为</a:t>
            </a:r>
            <a:r>
              <a:rPr lang="en-US" altLang="zh-CN" sz="2400" dirty="0"/>
              <a:t>1/255</a:t>
            </a:r>
            <a:r>
              <a:rPr lang="zh-CN" altLang="en-US" sz="2400" dirty="0"/>
              <a:t>。</a:t>
            </a:r>
            <a:endParaRPr lang="en-US" altLang="zh-CN" sz="2400" dirty="0"/>
          </a:p>
          <a:p>
            <a:pPr marL="0" indent="0">
              <a:buNone/>
            </a:pPr>
            <a:r>
              <a:rPr lang="zh-CN" altLang="en-US" sz="2400" dirty="0"/>
              <a:t>分析：在融合两种损失函数的过程中，我们试图在两者之间找到一个合适的方式。其中大部分数据都较为相似和接近。可能的原因，</a:t>
            </a:r>
            <a:r>
              <a:rPr lang="en-US" altLang="zh-CN" sz="2400" dirty="0"/>
              <a:t>sign</a:t>
            </a:r>
            <a:r>
              <a:rPr lang="zh-CN" altLang="en-US" sz="2400" dirty="0"/>
              <a:t>函数，图片数据数量较少。</a:t>
            </a:r>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5735"/>
          <a:stretch/>
        </p:blipFill>
        <p:spPr bwMode="auto">
          <a:xfrm>
            <a:off x="929002" y="4221088"/>
            <a:ext cx="6713537" cy="180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灯片编号占位符 9"/>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8" name="矩形 7">
            <a:extLst>
              <a:ext uri="{FF2B5EF4-FFF2-40B4-BE49-F238E27FC236}">
                <a16:creationId xmlns="" xmlns:a16="http://schemas.microsoft.com/office/drawing/2014/main" id="{00D2AD8B-6E96-4429-9095-AC798E8C0AE7}"/>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 xmlns:a16="http://schemas.microsoft.com/office/drawing/2014/main" id="{ED2847C9-A6F4-4D74-8744-80321276CF66}"/>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97653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ImageNet</a:t>
            </a:r>
            <a:r>
              <a:rPr lang="zh-CN" altLang="en-US" dirty="0"/>
              <a:t>数据集模型（</a:t>
            </a:r>
            <a:r>
              <a:rPr lang="en-US" altLang="zh-CN" dirty="0"/>
              <a:t>resnet101</a:t>
            </a:r>
            <a:r>
              <a:rPr lang="zh-CN" altLang="en-US" dirty="0"/>
              <a:t>）上测试</a:t>
            </a:r>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2400" dirty="0"/>
              <a:t>            African crocodile              Impala </a:t>
            </a:r>
            <a:r>
              <a:rPr lang="zh-CN" altLang="en-US" sz="2400" dirty="0"/>
              <a:t>一种羚羊</a:t>
            </a:r>
            <a:endParaRPr lang="en-US" altLang="zh-CN" sz="2400" dirty="0"/>
          </a:p>
          <a:p>
            <a:pPr marL="0" indent="0">
              <a:buNone/>
            </a:pPr>
            <a:endParaRPr lang="en-US" altLang="zh-CN" sz="2400" dirty="0"/>
          </a:p>
          <a:p>
            <a:r>
              <a:rPr lang="zh-CN" altLang="en-US" dirty="0"/>
              <a:t>视频展示</a:t>
            </a:r>
            <a:r>
              <a:rPr lang="en-US" altLang="zh-CN" dirty="0"/>
              <a:t>iOS -app</a:t>
            </a:r>
            <a:r>
              <a:rPr lang="zh-CN" altLang="en-US" dirty="0"/>
              <a:t>（</a:t>
            </a:r>
            <a:r>
              <a:rPr lang="en-US" altLang="zh-CN" dirty="0"/>
              <a:t>TFL Classify</a:t>
            </a:r>
            <a:r>
              <a:rPr lang="zh-CN" altLang="en-US" dirty="0"/>
              <a:t>）</a:t>
            </a:r>
          </a:p>
        </p:txBody>
      </p:sp>
      <p:pic>
        <p:nvPicPr>
          <p:cNvPr id="3076" name="Picture 4" descr="F:\develop\pycharmB\Adversarial Attacks\git2\AEPW-pytorch\test_where\croco-centercop-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311963"/>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develop\pycharmB\Adversarial Attacks\git2\AEPW-pytorch\test_where\croco-centercop-ad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349" y="2311963"/>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0" name="灯片编号占位符 9"/>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7" name="矩形 6">
            <a:extLst>
              <a:ext uri="{FF2B5EF4-FFF2-40B4-BE49-F238E27FC236}">
                <a16:creationId xmlns="" xmlns:a16="http://schemas.microsoft.com/office/drawing/2014/main" id="{43005B1C-13D7-4E3D-BB15-C12330C5C417}"/>
              </a:ext>
            </a:extLst>
          </p:cNvPr>
          <p:cNvSpPr/>
          <p:nvPr/>
        </p:nvSpPr>
        <p:spPr>
          <a:xfrm>
            <a:off x="0" y="8424"/>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 xmlns:a16="http://schemas.microsoft.com/office/drawing/2014/main" id="{35CDE85D-FD20-488E-9D46-8B46016B3BD7}"/>
              </a:ext>
            </a:extLst>
          </p:cNvPr>
          <p:cNvSpPr txBox="1">
            <a:spLocks/>
          </p:cNvSpPr>
          <p:nvPr/>
        </p:nvSpPr>
        <p:spPr>
          <a:xfrm>
            <a:off x="26778" y="94124"/>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应用和展示</a:t>
            </a:r>
            <a:endParaRPr lang="zh-CN" altLang="en-US" sz="4000" dirty="0">
              <a:solidFill>
                <a:schemeClr val="bg1"/>
              </a:solidFill>
            </a:endParaRPr>
          </a:p>
        </p:txBody>
      </p:sp>
    </p:spTree>
    <p:extLst>
      <p:ext uri="{BB962C8B-B14F-4D97-AF65-F5344CB8AC3E}">
        <p14:creationId xmlns:p14="http://schemas.microsoft.com/office/powerpoint/2010/main" val="242889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选择提高第二大概率类的概率</a:t>
            </a:r>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a:solidFill>
                  <a:srgbClr val="00B050"/>
                </a:solidFill>
              </a:rPr>
              <a:t>		P</a:t>
            </a:r>
            <a:r>
              <a:rPr lang="zh-CN" altLang="en-US" baseline="-25000" dirty="0">
                <a:solidFill>
                  <a:srgbClr val="00B050"/>
                </a:solidFill>
              </a:rPr>
              <a:t>正   </a:t>
            </a:r>
            <a:r>
              <a:rPr lang="en-US" altLang="zh-CN" dirty="0">
                <a:solidFill>
                  <a:srgbClr val="FF0000"/>
                </a:solidFill>
              </a:rPr>
              <a:t>+ P</a:t>
            </a:r>
            <a:r>
              <a:rPr lang="zh-CN" altLang="en-US" baseline="-25000" dirty="0">
                <a:solidFill>
                  <a:srgbClr val="FF0000"/>
                </a:solidFill>
              </a:rPr>
              <a:t>错</a:t>
            </a:r>
            <a:r>
              <a:rPr lang="en-US" altLang="zh-CN" baseline="-25000" dirty="0">
                <a:solidFill>
                  <a:srgbClr val="FF0000"/>
                </a:solidFill>
              </a:rPr>
              <a:t>1+..+</a:t>
            </a:r>
            <a:r>
              <a:rPr lang="zh-CN" altLang="en-US" baseline="-25000" dirty="0">
                <a:solidFill>
                  <a:srgbClr val="FF0000"/>
                </a:solidFill>
              </a:rPr>
              <a:t>错</a:t>
            </a:r>
            <a:r>
              <a:rPr lang="en-US" altLang="zh-CN" baseline="-25000" dirty="0">
                <a:solidFill>
                  <a:srgbClr val="FF0000"/>
                </a:solidFill>
              </a:rPr>
              <a:t>n</a:t>
            </a:r>
            <a:r>
              <a:rPr lang="zh-CN" altLang="en-US" baseline="-25000" dirty="0">
                <a:solidFill>
                  <a:srgbClr val="FF0000"/>
                </a:solidFill>
              </a:rPr>
              <a:t> </a:t>
            </a:r>
            <a:r>
              <a:rPr lang="en-US" altLang="zh-CN" dirty="0"/>
              <a:t>= 1</a:t>
            </a:r>
          </a:p>
          <a:p>
            <a:pPr marL="0" indent="0">
              <a:buNone/>
            </a:pPr>
            <a:r>
              <a:rPr lang="zh-CN" altLang="en-US" sz="2400" dirty="0"/>
              <a:t>也可以达到同样的使模型把图片错误分类。</a:t>
            </a:r>
            <a:endParaRPr lang="en-US" altLang="zh-CN" sz="2400" dirty="0"/>
          </a:p>
          <a:p>
            <a:endParaRPr lang="en-US" altLang="zh-CN" dirty="0"/>
          </a:p>
          <a:p>
            <a:endParaRPr lang="zh-CN" altLang="en-US" dirty="0"/>
          </a:p>
          <a:p>
            <a:endParaRPr lang="zh-CN" altLang="en-US" dirty="0"/>
          </a:p>
        </p:txBody>
      </p:sp>
      <p:graphicFrame>
        <p:nvGraphicFramePr>
          <p:cNvPr id="5" name="图表 4"/>
          <p:cNvGraphicFramePr/>
          <p:nvPr>
            <p:extLst>
              <p:ext uri="{D42A27DB-BD31-4B8C-83A1-F6EECF244321}">
                <p14:modId xmlns:p14="http://schemas.microsoft.com/office/powerpoint/2010/main" val="4164161032"/>
              </p:ext>
            </p:extLst>
          </p:nvPr>
        </p:nvGraphicFramePr>
        <p:xfrm>
          <a:off x="395536" y="1700808"/>
          <a:ext cx="3672408"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extLst>
              <p:ext uri="{D42A27DB-BD31-4B8C-83A1-F6EECF244321}">
                <p14:modId xmlns:p14="http://schemas.microsoft.com/office/powerpoint/2010/main" val="3206194250"/>
              </p:ext>
            </p:extLst>
          </p:nvPr>
        </p:nvGraphicFramePr>
        <p:xfrm>
          <a:off x="3563888" y="1772816"/>
          <a:ext cx="3672408" cy="2592288"/>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直接箭头连接符 8"/>
          <p:cNvCxnSpPr/>
          <p:nvPr/>
        </p:nvCxnSpPr>
        <p:spPr>
          <a:xfrm flipV="1">
            <a:off x="2534679" y="2708920"/>
            <a:ext cx="0" cy="57606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灯片编号占位符 12"/>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8" name="矩形 7">
            <a:extLst>
              <a:ext uri="{FF2B5EF4-FFF2-40B4-BE49-F238E27FC236}">
                <a16:creationId xmlns="" xmlns:a16="http://schemas.microsoft.com/office/drawing/2014/main" id="{3FE36FD1-E15C-4EA9-8165-E891B5352104}"/>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 xmlns:a16="http://schemas.microsoft.com/office/drawing/2014/main" id="{A0C5FDC8-64AF-4A33-9AA2-779258C27011}"/>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损失函数的设计思考</a:t>
            </a:r>
            <a:endParaRPr lang="zh-CN" altLang="en-US" sz="4000" dirty="0">
              <a:solidFill>
                <a:schemeClr val="bg1"/>
              </a:solidFill>
            </a:endParaRPr>
          </a:p>
        </p:txBody>
      </p:sp>
    </p:spTree>
    <p:extLst>
      <p:ext uri="{BB962C8B-B14F-4D97-AF65-F5344CB8AC3E}">
        <p14:creationId xmlns:p14="http://schemas.microsoft.com/office/powerpoint/2010/main" val="131248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基于</a:t>
            </a:r>
            <a:r>
              <a:rPr lang="en-US" altLang="zh-CN" dirty="0"/>
              <a:t>I-FGSM</a:t>
            </a:r>
            <a:r>
              <a:rPr lang="zh-CN" altLang="en-US" dirty="0"/>
              <a:t>迭代版本的改进</a:t>
            </a:r>
            <a:r>
              <a:rPr lang="en-US" altLang="zh-CN" dirty="0">
                <a:solidFill>
                  <a:srgbClr val="00B050"/>
                </a:solidFill>
              </a:rPr>
              <a:t>SIB</a:t>
            </a:r>
            <a:r>
              <a:rPr lang="en-US" altLang="zh-CN" dirty="0"/>
              <a:t>-FGSM</a:t>
            </a:r>
          </a:p>
          <a:p>
            <a:pPr marL="0" indent="0">
              <a:buNone/>
            </a:pPr>
            <a:r>
              <a:rPr lang="zh-CN" altLang="en-US" sz="2400" dirty="0"/>
              <a:t>（</a:t>
            </a:r>
            <a:r>
              <a:rPr lang="en-US" altLang="zh-CN" sz="2400" dirty="0">
                <a:solidFill>
                  <a:srgbClr val="00B050"/>
                </a:solidFill>
              </a:rPr>
              <a:t>SIB</a:t>
            </a:r>
            <a:r>
              <a:rPr lang="en-US" altLang="zh-CN" sz="2400" dirty="0"/>
              <a:t>-The </a:t>
            </a:r>
            <a:r>
              <a:rPr lang="en-US" altLang="zh-CN" sz="2400" dirty="0">
                <a:solidFill>
                  <a:srgbClr val="00B050"/>
                </a:solidFill>
              </a:rPr>
              <a:t>s</a:t>
            </a:r>
            <a:r>
              <a:rPr lang="en-US" altLang="zh-CN" sz="2400" dirty="0"/>
              <a:t>econd </a:t>
            </a:r>
            <a:r>
              <a:rPr lang="en-US" altLang="zh-CN" sz="2400" dirty="0">
                <a:solidFill>
                  <a:srgbClr val="00B050"/>
                </a:solidFill>
              </a:rPr>
              <a:t>i</a:t>
            </a:r>
            <a:r>
              <a:rPr lang="en-US" altLang="zh-CN" sz="2400" dirty="0"/>
              <a:t>s the </a:t>
            </a:r>
            <a:r>
              <a:rPr lang="en-US" altLang="zh-CN" sz="2400" dirty="0">
                <a:solidFill>
                  <a:srgbClr val="00B050"/>
                </a:solidFill>
              </a:rPr>
              <a:t>b</a:t>
            </a:r>
            <a:r>
              <a:rPr lang="en-US" altLang="zh-CN" sz="2400" dirty="0"/>
              <a:t>est</a:t>
            </a:r>
            <a:r>
              <a:rPr lang="zh-CN" altLang="en-US" sz="2400" dirty="0"/>
              <a:t>）</a:t>
            </a:r>
            <a:endParaRPr lang="en-US" altLang="zh-CN" sz="2400" dirty="0"/>
          </a:p>
          <a:p>
            <a:pPr marL="0" indent="0">
              <a:buNone/>
            </a:pPr>
            <a:r>
              <a:rPr lang="zh-CN" altLang="en-US" sz="2400" dirty="0"/>
              <a:t>第一次实验：总扰动大小是</a:t>
            </a:r>
            <a:r>
              <a:rPr lang="en-US" altLang="zh-CN" sz="2400" dirty="0"/>
              <a:t>6/255</a:t>
            </a:r>
            <a:r>
              <a:rPr lang="zh-CN" altLang="en-US" sz="2400" dirty="0"/>
              <a:t>，单次扰动</a:t>
            </a:r>
            <a:r>
              <a:rPr lang="en-US" altLang="zh-CN" sz="2400" dirty="0"/>
              <a:t>2/255</a:t>
            </a:r>
            <a:r>
              <a:rPr lang="zh-CN" altLang="en-US" sz="2400" dirty="0"/>
              <a:t>，</a:t>
            </a:r>
            <a:r>
              <a:rPr lang="en-US" altLang="zh-CN" sz="2400" dirty="0"/>
              <a:t>Cifar10</a:t>
            </a:r>
            <a:r>
              <a:rPr lang="zh-CN" altLang="en-US" sz="2400" dirty="0"/>
              <a:t>数据集，</a:t>
            </a:r>
            <a:r>
              <a:rPr lang="en-US" altLang="zh-CN" sz="2400" dirty="0"/>
              <a:t>Resnet20</a:t>
            </a:r>
            <a:r>
              <a:rPr lang="zh-CN" altLang="en-US" sz="2400" dirty="0"/>
              <a:t>网络。生产干扰图片后保存，然后在通过</a:t>
            </a:r>
            <a:r>
              <a:rPr lang="en-US" altLang="zh-CN" sz="2400" dirty="0"/>
              <a:t>Resnet20</a:t>
            </a:r>
            <a:r>
              <a:rPr lang="zh-CN" altLang="en-US" sz="2400" dirty="0"/>
              <a:t>测试正确率。</a:t>
            </a:r>
            <a:endParaRPr lang="en-US" altLang="zh-CN" sz="2400" dirty="0"/>
          </a:p>
          <a:p>
            <a:pPr marL="0" indent="0">
              <a:buNone/>
            </a:pPr>
            <a:r>
              <a:rPr lang="zh-CN" altLang="en-US" sz="2400" dirty="0"/>
              <a:t>第一次实验结果：正确率越低算法效果越好。</a:t>
            </a:r>
            <a:endParaRPr lang="en-US" altLang="zh-CN" sz="2400" dirty="0"/>
          </a:p>
          <a:p>
            <a:pPr marL="0" indent="0">
              <a:buNone/>
            </a:pPr>
            <a:r>
              <a:rPr lang="en-US" altLang="zh-CN" sz="2400" dirty="0"/>
              <a:t>I-FGSM</a:t>
            </a:r>
            <a:r>
              <a:rPr lang="zh-CN" altLang="en-US" sz="2400" dirty="0"/>
              <a:t>：</a:t>
            </a:r>
            <a:r>
              <a:rPr lang="en-US" altLang="zh-CN" sz="2400" dirty="0"/>
              <a:t>	0.288           </a:t>
            </a:r>
          </a:p>
          <a:p>
            <a:pPr marL="0" indent="0">
              <a:buNone/>
            </a:pPr>
            <a:r>
              <a:rPr lang="en-US" altLang="zh-CN" sz="2400" dirty="0"/>
              <a:t>SIB-FGSM:	0.294     </a:t>
            </a:r>
          </a:p>
          <a:p>
            <a:pPr marL="0" indent="0">
              <a:buNone/>
            </a:pPr>
            <a:r>
              <a:rPr lang="zh-CN" altLang="en-US" sz="2400" dirty="0"/>
              <a:t>第一次实验：失败！但是结果较为接近。</a:t>
            </a:r>
            <a:endParaRPr lang="en-US" altLang="zh-CN" sz="2400" dirty="0"/>
          </a:p>
        </p:txBody>
      </p:sp>
      <p:sp>
        <p:nvSpPr>
          <p:cNvPr id="10" name="灯片编号占位符 9"/>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矩形 4">
            <a:extLst>
              <a:ext uri="{FF2B5EF4-FFF2-40B4-BE49-F238E27FC236}">
                <a16:creationId xmlns="" xmlns:a16="http://schemas.microsoft.com/office/drawing/2014/main" id="{8D70B424-5BE1-45D9-BE5A-4637B0C78B73}"/>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 xmlns:a16="http://schemas.microsoft.com/office/drawing/2014/main" id="{26E2D512-0224-4829-94AE-AA8F11AFA312}"/>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43521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第二次改进</a:t>
            </a:r>
            <a:r>
              <a:rPr lang="en-US" altLang="zh-CN" dirty="0"/>
              <a:t>SIB-FGSM</a:t>
            </a:r>
            <a:r>
              <a:rPr lang="zh-CN" altLang="en-US" dirty="0"/>
              <a:t>遍历总扰动空间从</a:t>
            </a:r>
            <a:r>
              <a:rPr lang="en-US" altLang="zh-CN" dirty="0"/>
              <a:t>1/255</a:t>
            </a:r>
            <a:r>
              <a:rPr lang="zh-CN" altLang="en-US" dirty="0"/>
              <a:t>到</a:t>
            </a:r>
            <a:r>
              <a:rPr lang="en-US" altLang="zh-CN" dirty="0"/>
              <a:t>32/255</a:t>
            </a:r>
          </a:p>
        </p:txBody>
      </p:sp>
      <p:graphicFrame>
        <p:nvGraphicFramePr>
          <p:cNvPr id="6" name="图表 5"/>
          <p:cNvGraphicFramePr/>
          <p:nvPr>
            <p:extLst>
              <p:ext uri="{D42A27DB-BD31-4B8C-83A1-F6EECF244321}">
                <p14:modId xmlns:p14="http://schemas.microsoft.com/office/powerpoint/2010/main" val="540953128"/>
              </p:ext>
            </p:extLst>
          </p:nvPr>
        </p:nvGraphicFramePr>
        <p:xfrm>
          <a:off x="683568" y="3531637"/>
          <a:ext cx="3672408" cy="2592288"/>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接箭头连接符 6"/>
          <p:cNvCxnSpPr/>
          <p:nvPr/>
        </p:nvCxnSpPr>
        <p:spPr>
          <a:xfrm flipV="1">
            <a:off x="2735086" y="4149080"/>
            <a:ext cx="0" cy="57606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8" name="矩形 7">
            <a:extLst>
              <a:ext uri="{FF2B5EF4-FFF2-40B4-BE49-F238E27FC236}">
                <a16:creationId xmlns="" xmlns:a16="http://schemas.microsoft.com/office/drawing/2014/main" id="{AFAF776A-11A8-47C2-BD7E-9EE99E3B7129}"/>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 xmlns:a16="http://schemas.microsoft.com/office/drawing/2014/main" id="{8F5D7CDA-127C-4399-B6F9-0D32368BB253}"/>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237789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95" y="863952"/>
            <a:ext cx="3256993" cy="578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817" y="1082602"/>
            <a:ext cx="3166527" cy="396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01817" y="5661248"/>
            <a:ext cx="3866315" cy="923330"/>
          </a:xfrm>
          <a:prstGeom prst="rect">
            <a:avLst/>
          </a:prstGeom>
          <a:noFill/>
        </p:spPr>
        <p:txBody>
          <a:bodyPr wrap="none" rtlCol="0">
            <a:spAutoFit/>
          </a:bodyPr>
          <a:lstStyle/>
          <a:p>
            <a:r>
              <a:rPr lang="zh-CN" altLang="en-US" dirty="0"/>
              <a:t>黄色数据为比</a:t>
            </a:r>
            <a:r>
              <a:rPr lang="en-US" altLang="zh-CN" dirty="0"/>
              <a:t>I-FGSM</a:t>
            </a:r>
            <a:r>
              <a:rPr lang="zh-CN" altLang="en-US" dirty="0"/>
              <a:t>算法好的数据。</a:t>
            </a:r>
            <a:endParaRPr lang="en-US" altLang="zh-CN" dirty="0"/>
          </a:p>
          <a:p>
            <a:r>
              <a:rPr lang="zh-CN" altLang="en-US" dirty="0"/>
              <a:t>单此时数据是退化到</a:t>
            </a:r>
            <a:r>
              <a:rPr lang="en-US" altLang="zh-CN" dirty="0"/>
              <a:t>FGSM</a:t>
            </a:r>
            <a:r>
              <a:rPr lang="zh-CN" altLang="en-US" dirty="0"/>
              <a:t>版本的。</a:t>
            </a:r>
            <a:endParaRPr lang="en-US" altLang="zh-CN" dirty="0"/>
          </a:p>
          <a:p>
            <a:r>
              <a:rPr lang="zh-CN" altLang="en-US" dirty="0"/>
              <a:t>第二次实验全面失败。</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8" name="矩形 7">
            <a:extLst>
              <a:ext uri="{FF2B5EF4-FFF2-40B4-BE49-F238E27FC236}">
                <a16:creationId xmlns="" xmlns:a16="http://schemas.microsoft.com/office/drawing/2014/main" id="{99DDAFB4-C32D-4633-9CB3-3540B6F6BA9C}"/>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 xmlns:a16="http://schemas.microsoft.com/office/drawing/2014/main" id="{7E5CF627-781C-4621-87A0-FE9DA052DEA3}"/>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268216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第三次改进</a:t>
            </a:r>
            <a:r>
              <a:rPr lang="en-US" altLang="zh-CN" dirty="0"/>
              <a:t>SIB-FGSM</a:t>
            </a:r>
            <a:r>
              <a:rPr lang="zh-CN" altLang="en-US" dirty="0"/>
              <a:t>，</a:t>
            </a:r>
            <a:r>
              <a:rPr lang="en-US" altLang="zh-CN" dirty="0"/>
              <a:t>TIB-FGSM</a:t>
            </a:r>
            <a:r>
              <a:rPr lang="zh-CN" altLang="en-US" dirty="0"/>
              <a:t>，</a:t>
            </a:r>
            <a:r>
              <a:rPr lang="en-US" altLang="zh-CN" dirty="0"/>
              <a:t>FIB-FGSM</a:t>
            </a:r>
            <a:r>
              <a:rPr lang="zh-CN" altLang="en-US" dirty="0"/>
              <a:t>，</a:t>
            </a:r>
            <a:r>
              <a:rPr lang="en-US" altLang="zh-CN" dirty="0"/>
              <a:t>EIB-FGSM</a:t>
            </a:r>
            <a:r>
              <a:rPr lang="zh-CN" altLang="en-US" dirty="0"/>
              <a:t>遍历总扰动空间从</a:t>
            </a:r>
            <a:r>
              <a:rPr lang="en-US" altLang="zh-CN" dirty="0"/>
              <a:t>1/255</a:t>
            </a:r>
            <a:r>
              <a:rPr lang="zh-CN" altLang="en-US" dirty="0"/>
              <a:t>到</a:t>
            </a:r>
            <a:r>
              <a:rPr lang="en-US" altLang="zh-CN" dirty="0"/>
              <a:t>32/255</a:t>
            </a:r>
          </a:p>
          <a:p>
            <a:pPr marL="0" indent="0">
              <a:buNone/>
            </a:pPr>
            <a:endParaRPr lang="en-US" altLang="zh-CN" dirty="0"/>
          </a:p>
          <a:p>
            <a:pPr marL="0" indent="0">
              <a:buNone/>
            </a:pPr>
            <a:endParaRPr lang="en-US" altLang="zh-CN" sz="2400" dirty="0"/>
          </a:p>
        </p:txBody>
      </p:sp>
      <p:graphicFrame>
        <p:nvGraphicFramePr>
          <p:cNvPr id="4" name="图表 3"/>
          <p:cNvGraphicFramePr/>
          <p:nvPr>
            <p:extLst>
              <p:ext uri="{D42A27DB-BD31-4B8C-83A1-F6EECF244321}">
                <p14:modId xmlns:p14="http://schemas.microsoft.com/office/powerpoint/2010/main" val="2408019681"/>
              </p:ext>
            </p:extLst>
          </p:nvPr>
        </p:nvGraphicFramePr>
        <p:xfrm>
          <a:off x="611560" y="3501008"/>
          <a:ext cx="3672408" cy="259228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接箭头连接符 4"/>
          <p:cNvCxnSpPr/>
          <p:nvPr/>
        </p:nvCxnSpPr>
        <p:spPr>
          <a:xfrm flipV="1">
            <a:off x="1763688" y="4221088"/>
            <a:ext cx="0" cy="57606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 name="图表 5"/>
          <p:cNvGraphicFramePr/>
          <p:nvPr>
            <p:extLst>
              <p:ext uri="{D42A27DB-BD31-4B8C-83A1-F6EECF244321}">
                <p14:modId xmlns:p14="http://schemas.microsoft.com/office/powerpoint/2010/main" val="4063837956"/>
              </p:ext>
            </p:extLst>
          </p:nvPr>
        </p:nvGraphicFramePr>
        <p:xfrm>
          <a:off x="4644008" y="3573016"/>
          <a:ext cx="3672408" cy="2592288"/>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直接箭头连接符 6"/>
          <p:cNvCxnSpPr/>
          <p:nvPr/>
        </p:nvCxnSpPr>
        <p:spPr>
          <a:xfrm flipV="1">
            <a:off x="6228184" y="4373488"/>
            <a:ext cx="0" cy="57606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9" name="矩形 8">
            <a:extLst>
              <a:ext uri="{FF2B5EF4-FFF2-40B4-BE49-F238E27FC236}">
                <a16:creationId xmlns="" xmlns:a16="http://schemas.microsoft.com/office/drawing/2014/main" id="{D7B6F862-4157-4445-9573-9A8ABE4F40E2}"/>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 xmlns:a16="http://schemas.microsoft.com/office/drawing/2014/main" id="{37623EDE-47EE-404B-A9A5-69FF897F57D3}"/>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5909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010"/>
          <a:stretch/>
        </p:blipFill>
        <p:spPr bwMode="auto">
          <a:xfrm>
            <a:off x="1259632" y="1050486"/>
            <a:ext cx="4869904" cy="5126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7"/>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4" name="矩形 3">
            <a:extLst>
              <a:ext uri="{FF2B5EF4-FFF2-40B4-BE49-F238E27FC236}">
                <a16:creationId xmlns="" xmlns:a16="http://schemas.microsoft.com/office/drawing/2014/main" id="{3D7D6EA8-DD26-4D10-824B-0413112AF39B}"/>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 xmlns:a16="http://schemas.microsoft.com/office/drawing/2014/main" id="{FC68FB34-8D5B-4765-8F6C-C51C37E41CEA}"/>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18994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80728"/>
            <a:ext cx="599602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7"/>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4" name="矩形 3">
            <a:extLst>
              <a:ext uri="{FF2B5EF4-FFF2-40B4-BE49-F238E27FC236}">
                <a16:creationId xmlns="" xmlns:a16="http://schemas.microsoft.com/office/drawing/2014/main" id="{59BFFF60-2812-4DD3-A6D1-7BA3D236B6A0}"/>
              </a:ext>
            </a:extLst>
          </p:cNvPr>
          <p:cNvSpPr/>
          <p:nvPr/>
        </p:nvSpPr>
        <p:spPr>
          <a:xfrm>
            <a:off x="0" y="25847"/>
            <a:ext cx="9144000"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 xmlns:a16="http://schemas.microsoft.com/office/drawing/2014/main" id="{2236FBDD-EE4E-481F-8F7F-BEC6C5FF8C0B}"/>
              </a:ext>
            </a:extLst>
          </p:cNvPr>
          <p:cNvSpPr txBox="1">
            <a:spLocks/>
          </p:cNvSpPr>
          <p:nvPr/>
        </p:nvSpPr>
        <p:spPr>
          <a:xfrm>
            <a:off x="26778" y="111547"/>
            <a:ext cx="7209518" cy="4766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a:solidFill>
                  <a:schemeClr val="bg1"/>
                </a:solidFill>
                <a:latin typeface="FormataOTFMdIt"/>
              </a:rPr>
              <a:t>实验及分析</a:t>
            </a:r>
            <a:endParaRPr lang="zh-CN" altLang="en-US" sz="4000" dirty="0">
              <a:solidFill>
                <a:schemeClr val="bg1"/>
              </a:solidFill>
            </a:endParaRPr>
          </a:p>
        </p:txBody>
      </p:sp>
    </p:spTree>
    <p:extLst>
      <p:ext uri="{BB962C8B-B14F-4D97-AF65-F5344CB8AC3E}">
        <p14:creationId xmlns:p14="http://schemas.microsoft.com/office/powerpoint/2010/main" val="34498965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TotalTime>
  <Words>1004</Words>
  <Application>Microsoft Office PowerPoint</Application>
  <PresentationFormat>全屏显示(4:3)</PresentationFormat>
  <Paragraphs>143</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对抗攻击算法I-FGSM优化</dc:title>
  <dc:creator>Administrator</dc:creator>
  <cp:lastModifiedBy>YuanYang</cp:lastModifiedBy>
  <cp:revision>89</cp:revision>
  <dcterms:created xsi:type="dcterms:W3CDTF">2021-12-08T02:24:08Z</dcterms:created>
  <dcterms:modified xsi:type="dcterms:W3CDTF">2024-01-31T07:25:28Z</dcterms:modified>
</cp:coreProperties>
</file>