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83C140-A07C-4A2A-9E8C-6E415541B051}">
  <a:tblStyle styleId="{2083C140-A07C-4A2A-9E8C-6E415541B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6de2ae20f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f6de2ae20f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1f6de2ae20f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6de2ae20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6de2ae20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6de2ae20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6de2ae20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6de2ae20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6de2ae20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6de2ae20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6de2ae20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6de2ae20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6de2ae20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6de2ae20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6de2ae20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6de2ae20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6de2ae20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6de2ae20f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6de2ae20f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6de2ae20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6de2ae20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6de2ae2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6de2ae2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6de2ae2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6de2ae2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6de2ae20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6de2ae20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6de2ae20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6de2ae20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6de2ae20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6de2ae20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6de2ae20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6de2ae20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6de2ae20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6de2ae20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G9IQb8GGNgON41bdo8hh6FdC_Z2QfZbH-O4fRkQ84Ik/edit?usp=sharing" TargetMode="External"/><Relationship Id="rId4" Type="http://schemas.openxmlformats.org/officeDocument/2006/relationships/hyperlink" Target="https://drive.google.com/file/d/1RXqWnmAyU_ulQGof-3t5E-D52h6937mq/view?usp=sharing" TargetMode="External"/><Relationship Id="rId5" Type="http://schemas.openxmlformats.org/officeDocument/2006/relationships/hyperlink" Target="https://drive.google.com/drive/folders/1IHXxy9I3nJp7jE9v3uB0b2_vpsSKKrpA?usp=sharing" TargetMode="External"/><Relationship Id="rId6" Type="http://schemas.openxmlformats.org/officeDocument/2006/relationships/hyperlink" Target="https://docs.google.com/document/d/1q6nQaZ6reSvpmnrQ4V-xgUMIfAY33LUlVnEeb072qCQ/edit?usp=sharing" TargetMode="External"/><Relationship Id="rId7" Type="http://schemas.openxmlformats.org/officeDocument/2006/relationships/hyperlink" Target="https://drive.google.com/file/d/1UKxQAOcEUG9itcPTe4c50ky2NsfgX8GQ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www.linkedin.com/pulse/gradient-descent-visualization-python-ibrahim-sob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1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2023.03.08 13:30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/>
              <a:t>ultiple Features </a:t>
            </a:r>
            <a:r>
              <a:rPr lang="zh-TW"/>
              <a:t>Linear Regression (25%)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linear regression model by gradient descent </a:t>
            </a:r>
            <a:r>
              <a:rPr lang="zh-TW">
                <a:solidFill>
                  <a:srgbClr val="FF0000"/>
                </a:solidFill>
              </a:rPr>
              <a:t>using all six features.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the learning rate and epoch to </a:t>
            </a:r>
            <a:r>
              <a:rPr lang="zh-TW">
                <a:solidFill>
                  <a:srgbClr val="FF0000"/>
                </a:solidFill>
              </a:rPr>
              <a:t>get the same results as sklearn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Reference parameters from sklearn: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Intercepts:  [</a:t>
            </a:r>
            <a:r>
              <a:rPr lang="zh-TW">
                <a:solidFill>
                  <a:srgbClr val="FF0000"/>
                </a:solidFill>
              </a:rPr>
              <a:t>-11857</a:t>
            </a:r>
            <a:r>
              <a:rPr lang="zh-TW"/>
              <a:t>]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Weights:  [[</a:t>
            </a:r>
            <a:r>
              <a:rPr lang="zh-TW">
                <a:solidFill>
                  <a:srgbClr val="FF0000"/>
                </a:solidFill>
              </a:rPr>
              <a:t>259</a:t>
            </a:r>
            <a:r>
              <a:rPr lang="zh-TW"/>
              <a:t>] 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-383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333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442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24032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-416</a:t>
            </a:r>
            <a:r>
              <a:rPr lang="zh-TW"/>
              <a:t>] ]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2398251"/>
            <a:ext cx="4430425" cy="23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4923950" y="2398225"/>
            <a:ext cx="548700" cy="23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602675" y="2398313"/>
            <a:ext cx="548700" cy="23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7204600" y="2398325"/>
            <a:ext cx="615300" cy="23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720963" y="4717225"/>
            <a:ext cx="35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label encoding (see sample code)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this part, you can choose any learning rate, epoch, batch_size, and features you want to train your model to </a:t>
            </a:r>
            <a:r>
              <a:rPr lang="zh-TW">
                <a:solidFill>
                  <a:srgbClr val="FF0000"/>
                </a:solidFill>
              </a:rPr>
              <a:t>beat the baseline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in detail how </a:t>
            </a:r>
            <a:r>
              <a:rPr lang="zh-TW"/>
              <a:t>you choose the parameters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Predict for the testing data and save the result into a csv file (refer to </a:t>
            </a:r>
            <a:r>
              <a:rPr lang="zh-TW" u="sng">
                <a:solidFill>
                  <a:schemeClr val="hlink"/>
                </a:solidFill>
                <a:hlinkClick action="ppaction://hlinksldjump" r:id="rId3"/>
              </a:rPr>
              <a:t>sample prediction.csv</a:t>
            </a:r>
            <a:r>
              <a:rPr lang="zh-TW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>
            <a:off x="841238" y="3198659"/>
            <a:ext cx="3318252" cy="1858171"/>
            <a:chOff x="1230837" y="2221814"/>
            <a:chExt cx="2754422" cy="1590900"/>
          </a:xfrm>
        </p:grpSpPr>
        <p:pic>
          <p:nvPicPr>
            <p:cNvPr id="181" name="Google Shape;18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30837" y="2261794"/>
              <a:ext cx="2705163" cy="1515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4"/>
            <p:cNvSpPr/>
            <p:nvPr/>
          </p:nvSpPr>
          <p:spPr>
            <a:xfrm>
              <a:off x="3501359" y="2221814"/>
              <a:ext cx="483900" cy="1590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4"/>
          <p:cNvGrpSpPr/>
          <p:nvPr/>
        </p:nvGrpSpPr>
        <p:grpSpPr>
          <a:xfrm>
            <a:off x="4571995" y="2812800"/>
            <a:ext cx="2761511" cy="2133824"/>
            <a:chOff x="4037696" y="1967025"/>
            <a:chExt cx="2625260" cy="2100220"/>
          </a:xfrm>
        </p:grpSpPr>
        <p:pic>
          <p:nvPicPr>
            <p:cNvPr id="184" name="Google Shape;18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7696" y="1967025"/>
              <a:ext cx="2625260" cy="2100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4"/>
            <p:cNvSpPr/>
            <p:nvPr/>
          </p:nvSpPr>
          <p:spPr>
            <a:xfrm>
              <a:off x="5377182" y="3447000"/>
              <a:ext cx="1019100" cy="391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4"/>
          <p:cNvSpPr txBox="1"/>
          <p:nvPr/>
        </p:nvSpPr>
        <p:spPr>
          <a:xfrm>
            <a:off x="7042373" y="4074950"/>
            <a:ext cx="187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6FF"/>
                </a:solidFill>
              </a:rPr>
              <a:t>TA will evaluate your testing performance using your csv file.</a:t>
            </a:r>
            <a:endParaRPr>
              <a:solidFill>
                <a:srgbClr val="0066FF"/>
              </a:solidFill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917050" y="4835700"/>
            <a:ext cx="32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https://www.v7labs.com/blog/train-validation-test-set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025" y="0"/>
            <a:ext cx="3550974" cy="19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will be based on the testing mse loss.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distribution is </a:t>
            </a:r>
            <a:r>
              <a:rPr lang="zh-TW"/>
              <a:t>guaranteed to be similar with validation data.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your</a:t>
            </a:r>
            <a:r>
              <a:rPr lang="zh-TW"/>
              <a:t> m</a:t>
            </a:r>
            <a:r>
              <a:rPr lang="zh-TW"/>
              <a:t>ethod in detail in report. Otherwise, extra penalty.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96" name="Google Shape;196;p25"/>
          <p:cNvGraphicFramePr/>
          <p:nvPr/>
        </p:nvGraphicFramePr>
        <p:xfrm>
          <a:off x="952500" y="248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{2083C140-A07C-4A2A-9E8C-6E415541B051}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 MSE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&lt; 30000000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&lt; 40000000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&lt; 50000000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50000000 ~ 100000000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&gt; 100000000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r>
              <a:rPr lang="zh-TW"/>
              <a:t>ata Analysis / Pre-processing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Which features to be used?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Different label encoding s</a:t>
            </a:r>
            <a:r>
              <a:rPr lang="zh-TW"/>
              <a:t>trategy?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Importance?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 distribution / normalization?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Different</a:t>
            </a:r>
            <a:r>
              <a:rPr lang="zh-TW"/>
              <a:t> feature weights?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create more features?</a:t>
            </a:r>
            <a:endParaRPr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.ipynb, .pdf, and .csv into zip file and submit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the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Get 0 points if you do not keep the cell outputs.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ID&gt;_HW1.zip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ID&gt;_HW1.ipynb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ID&gt;_HW1.pdf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ID&gt;_prediction.csv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11" name="Google Shape;211;p27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212" name="Google Shape;21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7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3" y="4417500"/>
            <a:ext cx="68675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example, If you get 90 points but delay for two days, your will get only 90- (20 x 2) = 50 points!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25" y="2420775"/>
            <a:ext cx="3514750" cy="2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Why my loss is high and the training can not converge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Make sure you calculate the gradients correctly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smaller learning rate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I use deep learning frameworks such as TensorFlow, PyTorch?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No!</a:t>
            </a:r>
            <a:r>
              <a:rPr lang="zh-TW"/>
              <a:t> In HW1, you are request using </a:t>
            </a:r>
            <a:r>
              <a:rPr lang="zh-TW">
                <a:solidFill>
                  <a:srgbClr val="FF0000"/>
                </a:solidFill>
              </a:rPr>
              <a:t>only Numpy</a:t>
            </a:r>
            <a:r>
              <a:rPr lang="zh-TW"/>
              <a:t> to implement linear regression and gradien descent. You can use matplotlib to plot the results.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DO NOT CHEAT!</a:t>
            </a:r>
            <a:r>
              <a:rPr lang="zh-TW"/>
              <a:t> Otherwise, you will get 0 points for the homework.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If </a:t>
            </a:r>
            <a:r>
              <a:rPr lang="zh-TW">
                <a:solidFill>
                  <a:srgbClr val="FF0000"/>
                </a:solidFill>
              </a:rPr>
              <a:t>you</a:t>
            </a:r>
            <a:r>
              <a:rPr lang="zh-TW">
                <a:solidFill>
                  <a:srgbClr val="FF0000"/>
                </a:solidFill>
              </a:rPr>
              <a:t> have any questions, ask on E3 first! </a:t>
            </a:r>
            <a:r>
              <a:rPr lang="zh-TW"/>
              <a:t>We will reply as soon as possible.</a:t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Have Fun!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00" y="250161"/>
            <a:ext cx="4649801" cy="46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1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FF0000"/>
                </a:solidFill>
              </a:rPr>
              <a:t>Mar. 22 , Wed. at 23:59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(70%): Implement linear regression using only numpy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(30%): Write your answer in detail on pdf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template: </a:t>
            </a:r>
            <a:r>
              <a:rPr lang="zh-TW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prediction file: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Linear Regression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value of weight and intercept 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50" y="2080425"/>
            <a:ext cx="4093244" cy="2147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11875"/>
            <a:ext cx="4320727" cy="21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https://aegis4048.github.io/mutiple_linear_regression_and_visualization_in_python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find β0 and β1?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1699975" y="1319025"/>
            <a:ext cx="2539175" cy="3344200"/>
            <a:chOff x="1713550" y="1370700"/>
            <a:chExt cx="2539175" cy="3344200"/>
          </a:xfrm>
        </p:grpSpPr>
        <p:pic>
          <p:nvPicPr>
            <p:cNvPr id="105" name="Google Shape;1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3550" y="2550655"/>
              <a:ext cx="2539175" cy="2164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7"/>
            <p:cNvPicPr preferRelativeResize="0"/>
            <p:nvPr/>
          </p:nvPicPr>
          <p:blipFill rotWithShape="1">
            <a:blip r:embed="rId3">
              <a:alphaModFix/>
            </a:blip>
            <a:srcRect b="49553" l="0" r="0" t="0"/>
            <a:stretch/>
          </p:blipFill>
          <p:spPr>
            <a:xfrm>
              <a:off x="1713550" y="1370700"/>
              <a:ext cx="2539175" cy="12065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7"/>
          <p:cNvSpPr txBox="1"/>
          <p:nvPr/>
        </p:nvSpPr>
        <p:spPr>
          <a:xfrm>
            <a:off x="5324400" y="1483900"/>
            <a:ext cx="2153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β0 = -2, -1, 0, 1, 2,...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β1 =  1,  2,  3, 4, 5,...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891049" y="1567875"/>
            <a:ext cx="227700" cy="590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158625" y="1567875"/>
            <a:ext cx="267300" cy="590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872" y="2661198"/>
            <a:ext cx="2118699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985675" y="1319025"/>
            <a:ext cx="1335900" cy="11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T</a:t>
            </a:r>
            <a:r>
              <a:rPr b="1" lang="zh-TW" sz="1600"/>
              <a:t>rial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and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Error</a:t>
            </a:r>
            <a:endParaRPr b="1" sz="1600"/>
          </a:p>
        </p:txBody>
      </p:sp>
      <p:sp>
        <p:nvSpPr>
          <p:cNvPr id="112" name="Google Shape;112;p17"/>
          <p:cNvSpPr/>
          <p:nvPr/>
        </p:nvSpPr>
        <p:spPr>
          <a:xfrm>
            <a:off x="2985675" y="2448638"/>
            <a:ext cx="1335900" cy="11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Closed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form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solution</a:t>
            </a:r>
            <a:endParaRPr b="1" sz="1600"/>
          </a:p>
        </p:txBody>
      </p:sp>
      <p:sp>
        <p:nvSpPr>
          <p:cNvPr id="113" name="Google Shape;113;p17"/>
          <p:cNvSpPr/>
          <p:nvPr/>
        </p:nvSpPr>
        <p:spPr>
          <a:xfrm>
            <a:off x="2994150" y="3500563"/>
            <a:ext cx="1335900" cy="11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Gradient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Descent</a:t>
            </a:r>
            <a:endParaRPr b="1"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525" y="3282205"/>
            <a:ext cx="2703400" cy="1627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https://www.javatpoint.com/gradient-descent-in-machine-learning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Gradient Descent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x-axis and y-axis represent the value of </a:t>
            </a:r>
            <a:r>
              <a:rPr lang="zh-TW">
                <a:solidFill>
                  <a:srgbClr val="FF0000"/>
                </a:solidFill>
              </a:rPr>
              <a:t>weights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z-axis represents the </a:t>
            </a:r>
            <a:r>
              <a:rPr lang="zh-TW">
                <a:solidFill>
                  <a:srgbClr val="FF0000"/>
                </a:solidFill>
              </a:rPr>
              <a:t>loss</a:t>
            </a:r>
            <a:r>
              <a:rPr lang="zh-TW"/>
              <a:t> of the corresponding weights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Goal</a:t>
            </a:r>
            <a:r>
              <a:rPr lang="zh-TW"/>
              <a:t>: Find the weights that </a:t>
            </a:r>
            <a:r>
              <a:rPr lang="zh-TW">
                <a:solidFill>
                  <a:srgbClr val="FF0000"/>
                </a:solidFill>
              </a:rPr>
              <a:t>minimize</a:t>
            </a:r>
            <a:r>
              <a:rPr lang="zh-TW"/>
              <a:t> the loss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700" y="2571750"/>
            <a:ext cx="3720600" cy="21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u="sng">
                <a:solidFill>
                  <a:schemeClr val="hlink"/>
                </a:solidFill>
                <a:hlinkClick r:id="rId4"/>
              </a:rPr>
              <a:t>https://www.linkedin.com/pulse/gradient-descent-visualization-python-ibrahim-sobh/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Gradient Descent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Gradient tells the direction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10778"/>
          <a:stretch/>
        </p:blipFill>
        <p:spPr>
          <a:xfrm>
            <a:off x="1355250" y="1606900"/>
            <a:ext cx="5858276" cy="33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4298325" y="1557775"/>
            <a:ext cx="3291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1C232"/>
                </a:solidFill>
              </a:rPr>
              <a:t>Learning rate: How far for one step</a:t>
            </a:r>
            <a:endParaRPr sz="1000">
              <a:solidFill>
                <a:srgbClr val="F1C232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36675" y="2855950"/>
            <a:ext cx="20349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6AA84F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159375" y="2763550"/>
            <a:ext cx="324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AA84F"/>
                </a:solidFill>
              </a:rPr>
              <a:t>Move in the opposite direction of the gradient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171575" y="1847350"/>
            <a:ext cx="3291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Believe that in one day…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https://www.youtube.com/watch?v=yKKNr-QKz2Q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Medical </a:t>
            </a:r>
            <a:r>
              <a:rPr lang="zh-TW"/>
              <a:t>Insurance Charges Forecast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938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Validation set: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200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835" y="2571750"/>
            <a:ext cx="4676324" cy="2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Medical Cost Personal Datasets: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age</a:t>
            </a:r>
            <a:r>
              <a:rPr lang="zh-TW"/>
              <a:t>: age of primary beneficiary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sex</a:t>
            </a:r>
            <a:r>
              <a:rPr lang="zh-TW"/>
              <a:t>: insurance contractor gender, female, male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bmi</a:t>
            </a:r>
            <a:r>
              <a:rPr lang="zh-TW"/>
              <a:t>: Body mass index, providing an understanding of body, weights that are relatively high or low relative to height, objective index of body weight (kg / m ^ 2) using the ratio of height to weight, ideally 18.5 to 24.9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children</a:t>
            </a:r>
            <a:r>
              <a:rPr lang="zh-TW"/>
              <a:t>: Number of children covered by health insurance / Number of dependents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smoker</a:t>
            </a:r>
            <a:r>
              <a:rPr lang="zh-TW"/>
              <a:t>: Smoking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region</a:t>
            </a:r>
            <a:r>
              <a:rPr lang="zh-TW"/>
              <a:t>: the beneficiary's residential area in the US, northeast, southeast, southwest, northwest.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66FF"/>
                </a:solidFill>
              </a:rPr>
              <a:t>charges</a:t>
            </a:r>
            <a:r>
              <a:rPr lang="zh-TW"/>
              <a:t>: Individual medical costs billed by health insurance.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 features, 1 target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Feature Linear Regression (25%)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</a:t>
            </a:r>
            <a:r>
              <a:rPr lang="zh-TW"/>
              <a:t> linear regression model by gradient descent using</a:t>
            </a:r>
            <a:r>
              <a:rPr lang="zh-TW"/>
              <a:t> only </a:t>
            </a:r>
            <a:r>
              <a:rPr lang="zh-TW">
                <a:solidFill>
                  <a:srgbClr val="FF0000"/>
                </a:solidFill>
              </a:rPr>
              <a:t>bmi feature.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the learning rate and epoch </a:t>
            </a:r>
            <a:r>
              <a:rPr lang="zh-TW"/>
              <a:t>to </a:t>
            </a:r>
            <a:r>
              <a:rPr lang="zh-TW">
                <a:solidFill>
                  <a:srgbClr val="FF0000"/>
                </a:solidFill>
              </a:rPr>
              <a:t>get the same results as sklearn</a:t>
            </a:r>
            <a:r>
              <a:rPr lang="zh-TW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Reference parameters from sklearn: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Intercept: </a:t>
            </a:r>
            <a:r>
              <a:rPr lang="zh-TW">
                <a:solidFill>
                  <a:srgbClr val="FF0000"/>
                </a:solidFill>
              </a:rPr>
              <a:t>1382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Weight: </a:t>
            </a:r>
            <a:r>
              <a:rPr lang="zh-TW">
                <a:solidFill>
                  <a:srgbClr val="FF0000"/>
                </a:solidFill>
              </a:rPr>
              <a:t>380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300" y="1993425"/>
            <a:ext cx="4077800" cy="3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