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EB5FFBA-3549-485B-AAA5-B98E19C18DF2}">
  <a:tblStyle styleId="{9EB5FFBA-3549-485B-AAA5-B98E19C18DF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2cb79e686b_0_0:notes"/>
          <p:cNvSpPr txBox="1"/>
          <p:nvPr/>
        </p:nvSpPr>
        <p:spPr>
          <a:xfrm>
            <a:off x="3885453" y="8686373"/>
            <a:ext cx="29709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4700" lIns="89375" spcFirstLastPara="1" rIns="89375" wrap="square" tIns="44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g22cb79e686b_0_0:notes"/>
          <p:cNvSpPr/>
          <p:nvPr>
            <p:ph idx="2" type="sldImg"/>
          </p:nvPr>
        </p:nvSpPr>
        <p:spPr>
          <a:xfrm>
            <a:off x="130863" y="685057"/>
            <a:ext cx="6596400" cy="343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" name="Google Shape;76;g22cb79e686b_0_0:notes"/>
          <p:cNvSpPr txBox="1"/>
          <p:nvPr>
            <p:ph idx="1" type="body"/>
          </p:nvPr>
        </p:nvSpPr>
        <p:spPr>
          <a:xfrm>
            <a:off x="685480" y="4343918"/>
            <a:ext cx="54870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4700" lIns="89375" spcFirstLastPara="1" rIns="89375" wrap="square" tIns="44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2cb79e686b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2cb79e686b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2cb79e686b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2cb79e686b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2cb79e686b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2cb79e686b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2cb79e686b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2cb79e686b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2cb79e686b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2cb79e686b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2cb79e686b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2cb79e686b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2cb79e686b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2cb79e686b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2cb79e686b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2cb79e686b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2cb79e686b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2cb79e686b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2cb79e686b_0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2cb79e686b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2cb79e686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2cb79e686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2cb79e686b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2cb79e686b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2d139ae24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2d139ae24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cb79e686b_0_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2cb79e686b_0_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2cb79e686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2cb79e686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2cb79e686b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2cb79e686b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2cb79e686b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2cb79e686b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2cb79e686b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2cb79e686b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2cb79e686b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2cb79e686b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2cb79e686b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2cb79e686b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_1">
    <p:bg>
      <p:bgPr>
        <a:gradFill>
          <a:gsLst>
            <a:gs pos="0">
              <a:srgbClr val="9A9ADF"/>
            </a:gs>
            <a:gs pos="31000">
              <a:srgbClr val="9A9ADF"/>
            </a:gs>
            <a:gs pos="100000">
              <a:srgbClr val="212167"/>
            </a:gs>
          </a:gsLst>
          <a:lin ang="10800025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2107787" y="1400997"/>
            <a:ext cx="7036200" cy="240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/>
          <p:nvPr/>
        </p:nvSpPr>
        <p:spPr>
          <a:xfrm rot="10800000">
            <a:off x="395406" y="1400929"/>
            <a:ext cx="3331200" cy="2409000"/>
          </a:xfrm>
          <a:prstGeom prst="flowChartDelay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" name="Google Shape;53;p13"/>
          <p:cNvGrpSpPr/>
          <p:nvPr/>
        </p:nvGrpSpPr>
        <p:grpSpPr>
          <a:xfrm>
            <a:off x="3147004" y="4331494"/>
            <a:ext cx="1556778" cy="657676"/>
            <a:chOff x="-253" y="3137"/>
            <a:chExt cx="1281" cy="722"/>
          </a:xfrm>
        </p:grpSpPr>
        <p:sp>
          <p:nvSpPr>
            <p:cNvPr id="54" name="Google Shape;54;p13"/>
            <p:cNvSpPr/>
            <p:nvPr/>
          </p:nvSpPr>
          <p:spPr>
            <a:xfrm>
              <a:off x="600" y="3137"/>
              <a:ext cx="0" cy="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1028" y="3476"/>
              <a:ext cx="0" cy="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731" y="3627"/>
              <a:ext cx="0" cy="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296" y="3859"/>
              <a:ext cx="0" cy="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-196" y="3265"/>
              <a:ext cx="0" cy="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-60" y="3438"/>
              <a:ext cx="300" cy="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0" name="Google Shape;60;p13"/>
            <p:cNvCxnSpPr/>
            <p:nvPr/>
          </p:nvCxnSpPr>
          <p:spPr>
            <a:xfrm rot="10800000">
              <a:off x="420" y="3521"/>
              <a:ext cx="6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" name="Google Shape;61;p13"/>
            <p:cNvCxnSpPr/>
            <p:nvPr/>
          </p:nvCxnSpPr>
          <p:spPr>
            <a:xfrm rot="10800000">
              <a:off x="-253" y="3310"/>
              <a:ext cx="6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" name="Google Shape;62;p13"/>
            <p:cNvCxnSpPr/>
            <p:nvPr/>
          </p:nvCxnSpPr>
          <p:spPr>
            <a:xfrm>
              <a:off x="347" y="3302"/>
              <a:ext cx="300" cy="3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" name="Google Shape;63;p13"/>
            <p:cNvCxnSpPr/>
            <p:nvPr/>
          </p:nvCxnSpPr>
          <p:spPr>
            <a:xfrm flipH="1">
              <a:off x="313" y="3249"/>
              <a:ext cx="300" cy="3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" name="Google Shape;64;p13"/>
            <p:cNvCxnSpPr/>
            <p:nvPr/>
          </p:nvCxnSpPr>
          <p:spPr>
            <a:xfrm>
              <a:off x="0" y="3521"/>
              <a:ext cx="3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" name="Google Shape;65;p13"/>
            <p:cNvCxnSpPr/>
            <p:nvPr/>
          </p:nvCxnSpPr>
          <p:spPr>
            <a:xfrm>
              <a:off x="340" y="3521"/>
              <a:ext cx="0" cy="3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" name="Google Shape;66;p13"/>
            <p:cNvCxnSpPr/>
            <p:nvPr/>
          </p:nvCxnSpPr>
          <p:spPr>
            <a:xfrm rot="10800000">
              <a:off x="449" y="3686"/>
              <a:ext cx="3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descr="圖片1" id="67" name="Google Shape;67;p13"/>
          <p:cNvPicPr preferRelativeResize="0"/>
          <p:nvPr/>
        </p:nvPicPr>
        <p:blipFill rotWithShape="1">
          <a:blip r:embed="rId2">
            <a:alphaModFix/>
          </a:blip>
          <a:srcRect b="24276" l="0" r="15597" t="8401"/>
          <a:stretch/>
        </p:blipFill>
        <p:spPr>
          <a:xfrm>
            <a:off x="5303838" y="0"/>
            <a:ext cx="2880121" cy="13835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圖片1" id="68" name="Google Shape;68;p13"/>
          <p:cNvPicPr preferRelativeResize="0"/>
          <p:nvPr/>
        </p:nvPicPr>
        <p:blipFill rotWithShape="1">
          <a:blip r:embed="rId3">
            <a:alphaModFix/>
          </a:blip>
          <a:srcRect b="0" l="0" r="21905" t="28891"/>
          <a:stretch/>
        </p:blipFill>
        <p:spPr>
          <a:xfrm>
            <a:off x="6659563" y="3813572"/>
            <a:ext cx="1863326" cy="10227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圖片2" id="69" name="Google Shape;69;p13"/>
          <p:cNvPicPr preferRelativeResize="0"/>
          <p:nvPr/>
        </p:nvPicPr>
        <p:blipFill rotWithShape="1">
          <a:blip r:embed="rId4">
            <a:alphaModFix/>
          </a:blip>
          <a:srcRect b="0" l="14632" r="0" t="0"/>
          <a:stretch/>
        </p:blipFill>
        <p:spPr>
          <a:xfrm>
            <a:off x="0" y="3734991"/>
            <a:ext cx="1382317" cy="9775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圖片2" id="70" name="Google Shape;70;p13"/>
          <p:cNvPicPr preferRelativeResize="0"/>
          <p:nvPr/>
        </p:nvPicPr>
        <p:blipFill rotWithShape="1">
          <a:blip r:embed="rId5">
            <a:alphaModFix/>
          </a:blip>
          <a:srcRect b="21783" l="0" r="0" t="0"/>
          <a:stretch/>
        </p:blipFill>
        <p:spPr>
          <a:xfrm>
            <a:off x="1044575" y="4455319"/>
            <a:ext cx="1457324" cy="688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1709" y="1529023"/>
            <a:ext cx="2178186" cy="217818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 sz="1300"/>
            </a:lvl1pPr>
            <a:lvl2pPr lvl="1" rtl="0">
              <a:buNone/>
              <a:defRPr sz="1300"/>
            </a:lvl2pPr>
            <a:lvl3pPr lvl="2" rtl="0">
              <a:buNone/>
              <a:defRPr sz="1300"/>
            </a:lvl3pPr>
            <a:lvl4pPr lvl="3" rtl="0">
              <a:buNone/>
              <a:defRPr sz="1300"/>
            </a:lvl4pPr>
            <a:lvl5pPr lvl="4" rtl="0">
              <a:buNone/>
              <a:defRPr sz="1300"/>
            </a:lvl5pPr>
            <a:lvl6pPr lvl="5" rtl="0">
              <a:buNone/>
              <a:defRPr sz="1300"/>
            </a:lvl6pPr>
            <a:lvl7pPr lvl="6" rtl="0">
              <a:buNone/>
              <a:defRPr sz="1300"/>
            </a:lvl7pPr>
            <a:lvl8pPr lvl="7" rtl="0">
              <a:buNone/>
              <a:defRPr sz="1300"/>
            </a:lvl8pPr>
            <a:lvl9pPr lvl="8" rtl="0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Relationship Id="rId5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google.com/document/d/1MYfXoNbQzlolzHdlMMSc2VHTGHPGERh7jEQHfVTUtPE/edit?usp=sharing" TargetMode="External"/><Relationship Id="rId4" Type="http://schemas.openxmlformats.org/officeDocument/2006/relationships/hyperlink" Target="https://colab.research.google.com/drive/1FlqBF1gKiuiyHmlD6PTroLcXAKbZ5Oo4?usp=sharing" TargetMode="External"/><Relationship Id="rId5" Type="http://schemas.openxmlformats.org/officeDocument/2006/relationships/hyperlink" Target="https://drive.google.com/drive/folders/1x6K_21regg6Xpl19Ua65jTDtUgHIXTv1?usp=sharing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Relationship Id="rId4" Type="http://schemas.openxmlformats.org/officeDocument/2006/relationships/image" Target="../media/image5.png"/><Relationship Id="rId5" Type="http://schemas.openxmlformats.org/officeDocument/2006/relationships/image" Target="../media/image21.png"/><Relationship Id="rId6" Type="http://schemas.openxmlformats.org/officeDocument/2006/relationships/image" Target="../media/image13.png"/><Relationship Id="rId7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/>
          <p:nvPr/>
        </p:nvSpPr>
        <p:spPr>
          <a:xfrm>
            <a:off x="3144750" y="2114703"/>
            <a:ext cx="56520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Pattern Recognition</a:t>
            </a:r>
            <a:endParaRPr b="1"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="1" lang="zh-TW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omework 3 Announcement</a:t>
            </a:r>
            <a:endParaRPr b="1" i="1" sz="2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508150" y="3406525"/>
            <a:ext cx="328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Lastest update: </a:t>
            </a:r>
            <a:r>
              <a:rPr b="1" lang="zh-TW">
                <a:solidFill>
                  <a:srgbClr val="E06666"/>
                </a:solidFill>
              </a:rPr>
              <a:t>2023.04.22 21:00</a:t>
            </a:r>
            <a:endParaRPr b="1">
              <a:solidFill>
                <a:srgbClr val="E06666"/>
              </a:solidFill>
            </a:endParaRPr>
          </a:p>
        </p:txBody>
      </p:sp>
      <p:sp>
        <p:nvSpPr>
          <p:cNvPr id="80" name="Google Shape;80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Questions for Decision Tree (30%)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3"/>
          <p:cNvSpPr txBox="1"/>
          <p:nvPr>
            <p:ph idx="1" type="body"/>
          </p:nvPr>
        </p:nvSpPr>
        <p:spPr>
          <a:xfrm>
            <a:off x="311700" y="1152475"/>
            <a:ext cx="8520600" cy="38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Q4</a:t>
            </a:r>
            <a:r>
              <a:rPr lang="zh-TW"/>
              <a:t> (5%)</a:t>
            </a:r>
            <a:r>
              <a:rPr lang="zh-TW"/>
              <a:t>: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Train your model using </a:t>
            </a:r>
            <a:r>
              <a:rPr lang="zh-TW">
                <a:solidFill>
                  <a:srgbClr val="E06666"/>
                </a:solidFill>
              </a:rPr>
              <a:t>criterion=‘gini’</a:t>
            </a:r>
            <a:r>
              <a:rPr lang="zh-TW"/>
              <a:t>, </a:t>
            </a:r>
            <a:r>
              <a:rPr lang="zh-TW">
                <a:solidFill>
                  <a:srgbClr val="8E7CC3"/>
                </a:solidFill>
              </a:rPr>
              <a:t>max_depth=10</a:t>
            </a:r>
            <a:r>
              <a:rPr lang="zh-TW"/>
              <a:t>, and </a:t>
            </a:r>
            <a:r>
              <a:rPr lang="zh-TW">
                <a:solidFill>
                  <a:srgbClr val="6D9EEB"/>
                </a:solidFill>
              </a:rPr>
              <a:t>max_features=None</a:t>
            </a:r>
            <a:r>
              <a:rPr lang="zh-TW"/>
              <a:t>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Plot the feature importance of your decision tree model by simply counting the number of times each feature is used to split the data.</a:t>
            </a:r>
            <a:endParaRPr>
              <a:solidFill>
                <a:srgbClr val="8E7CC3"/>
              </a:solidFill>
            </a:endParaRPr>
          </a:p>
        </p:txBody>
      </p:sp>
      <p:sp>
        <p:nvSpPr>
          <p:cNvPr id="162" name="Google Shape;16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63" name="Google Shape;16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8563" y="2571750"/>
            <a:ext cx="3406878" cy="252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3"/>
          <p:cNvSpPr txBox="1"/>
          <p:nvPr/>
        </p:nvSpPr>
        <p:spPr>
          <a:xfrm>
            <a:off x="4061350" y="4527100"/>
            <a:ext cx="213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FF0000"/>
                </a:solidFill>
              </a:rPr>
              <a:t>For your reference, not the answer.</a:t>
            </a:r>
            <a:endParaRPr sz="1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Bagging</a:t>
            </a:r>
            <a:endParaRPr/>
          </a:p>
        </p:txBody>
      </p:sp>
      <p:sp>
        <p:nvSpPr>
          <p:cNvPr id="170" name="Google Shape;17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Ensemble method of decision trees.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Bagging (Bootstrap aggregating): Fit many deep trees to </a:t>
            </a:r>
            <a:r>
              <a:rPr lang="zh-TW">
                <a:solidFill>
                  <a:srgbClr val="E06666"/>
                </a:solidFill>
              </a:rPr>
              <a:t>bootstrap-resampled </a:t>
            </a:r>
            <a:r>
              <a:rPr lang="zh-TW"/>
              <a:t>versions of the training data, and classify data by majority voting</a:t>
            </a:r>
            <a:endParaRPr/>
          </a:p>
        </p:txBody>
      </p:sp>
      <p:sp>
        <p:nvSpPr>
          <p:cNvPr id="171" name="Google Shape;17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72" name="Google Shape;172;p24"/>
          <p:cNvPicPr preferRelativeResize="0"/>
          <p:nvPr/>
        </p:nvPicPr>
        <p:blipFill rotWithShape="1">
          <a:blip r:embed="rId3">
            <a:alphaModFix/>
          </a:blip>
          <a:srcRect b="10329" l="3263" r="2128" t="0"/>
          <a:stretch/>
        </p:blipFill>
        <p:spPr>
          <a:xfrm>
            <a:off x="2453475" y="2571750"/>
            <a:ext cx="4237057" cy="244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Random Forest</a:t>
            </a:r>
            <a:endParaRPr/>
          </a:p>
        </p:txBody>
      </p:sp>
      <p:sp>
        <p:nvSpPr>
          <p:cNvPr id="178" name="Google Shape;17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</a:t>
            </a:r>
            <a:r>
              <a:rPr lang="zh-TW"/>
              <a:t>andom forest combines multiple decision trees to make a better estimator than the individual decision trees.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Use the Decision Tree you implemented as the weak estimator.</a:t>
            </a:r>
            <a:endParaRPr/>
          </a:p>
        </p:txBody>
      </p:sp>
      <p:sp>
        <p:nvSpPr>
          <p:cNvPr id="179" name="Google Shape;17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80" name="Google Shape;18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4400" y="2420824"/>
            <a:ext cx="6335200" cy="266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Random Forest</a:t>
            </a:r>
            <a:endParaRPr/>
          </a:p>
        </p:txBody>
      </p:sp>
      <p:sp>
        <p:nvSpPr>
          <p:cNvPr id="186" name="Google Shape;18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Where does the </a:t>
            </a:r>
            <a:r>
              <a:rPr b="1" lang="zh-TW">
                <a:solidFill>
                  <a:srgbClr val="E06666"/>
                </a:solidFill>
              </a:rPr>
              <a:t>randomness</a:t>
            </a:r>
            <a:r>
              <a:rPr lang="zh-TW"/>
              <a:t> come from in a random forest algorithm?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Bootstrapped datasets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Random feature selection during the growth of each tree in the forest.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Specifically, each tree may grow using different subsets of the original data and features, which are randomly sampled during the construction process.</a:t>
            </a:r>
            <a:endParaRPr/>
          </a:p>
        </p:txBody>
      </p:sp>
      <p:sp>
        <p:nvSpPr>
          <p:cNvPr id="187" name="Google Shape;18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88" name="Google Shape;18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8375" y="2989200"/>
            <a:ext cx="2967225" cy="203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Random Forest</a:t>
            </a:r>
            <a:endParaRPr/>
          </a:p>
        </p:txBody>
      </p:sp>
      <p:sp>
        <p:nvSpPr>
          <p:cNvPr id="194" name="Google Shape;19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95" name="Google Shape;19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5200" y="964150"/>
            <a:ext cx="6413601" cy="409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Questions for Random Forest (20%)</a:t>
            </a:r>
            <a:endParaRPr/>
          </a:p>
        </p:txBody>
      </p:sp>
      <p:sp>
        <p:nvSpPr>
          <p:cNvPr id="201" name="Google Shape;201;p28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Q5 (10%): 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Fix </a:t>
            </a:r>
            <a:r>
              <a:rPr lang="zh-TW" sz="1600">
                <a:solidFill>
                  <a:srgbClr val="E06666"/>
                </a:solidFill>
              </a:rPr>
              <a:t>criterion=‘gini’</a:t>
            </a:r>
            <a:r>
              <a:rPr lang="zh-TW"/>
              <a:t>,</a:t>
            </a:r>
            <a:r>
              <a:rPr lang="zh-TW" sz="1600"/>
              <a:t> </a:t>
            </a:r>
            <a:r>
              <a:rPr lang="zh-TW" sz="1600">
                <a:solidFill>
                  <a:srgbClr val="6D9EEB"/>
                </a:solidFill>
              </a:rPr>
              <a:t>max_features=</a:t>
            </a:r>
            <a:r>
              <a:rPr lang="zh-TW" sz="1600">
                <a:solidFill>
                  <a:srgbClr val="6D9EEB"/>
                </a:solidFill>
              </a:rPr>
              <a:t>sqrt(n_features)</a:t>
            </a:r>
            <a:r>
              <a:rPr lang="zh-TW"/>
              <a:t>,</a:t>
            </a:r>
            <a:r>
              <a:rPr lang="zh-TW" sz="1600">
                <a:solidFill>
                  <a:srgbClr val="93C47D"/>
                </a:solidFill>
              </a:rPr>
              <a:t> </a:t>
            </a:r>
            <a:r>
              <a:rPr lang="zh-TW" sz="1600">
                <a:solidFill>
                  <a:srgbClr val="8E7CC3"/>
                </a:solidFill>
              </a:rPr>
              <a:t>max_depth=None</a:t>
            </a:r>
            <a:r>
              <a:rPr lang="zh-TW"/>
              <a:t>, and</a:t>
            </a:r>
            <a:r>
              <a:rPr lang="zh-TW" sz="1600">
                <a:solidFill>
                  <a:srgbClr val="8E7CC3"/>
                </a:solidFill>
              </a:rPr>
              <a:t> </a:t>
            </a:r>
            <a:r>
              <a:rPr lang="zh-TW" sz="1600">
                <a:solidFill>
                  <a:srgbClr val="93C47D"/>
                </a:solidFill>
              </a:rPr>
              <a:t>Bootstrap=True</a:t>
            </a:r>
            <a:endParaRPr sz="1600">
              <a:solidFill>
                <a:srgbClr val="93C47D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Try</a:t>
            </a:r>
            <a:r>
              <a:rPr lang="zh-TW" sz="1600">
                <a:solidFill>
                  <a:srgbClr val="FFD966"/>
                </a:solidFill>
              </a:rPr>
              <a:t> </a:t>
            </a:r>
            <a:r>
              <a:rPr b="1" lang="zh-TW" sz="1600">
                <a:solidFill>
                  <a:srgbClr val="F1C232"/>
                </a:solidFill>
              </a:rPr>
              <a:t>n_estimator=10</a:t>
            </a:r>
            <a:r>
              <a:rPr lang="zh-TW" sz="1600">
                <a:solidFill>
                  <a:srgbClr val="F1C232"/>
                </a:solidFill>
              </a:rPr>
              <a:t> </a:t>
            </a:r>
            <a:r>
              <a:rPr lang="zh-TW"/>
              <a:t>and</a:t>
            </a:r>
            <a:r>
              <a:rPr lang="zh-TW" sz="1600">
                <a:solidFill>
                  <a:srgbClr val="F1C232"/>
                </a:solidFill>
              </a:rPr>
              <a:t> </a:t>
            </a:r>
            <a:r>
              <a:rPr b="1" lang="zh-TW" sz="1600">
                <a:solidFill>
                  <a:srgbClr val="F1C232"/>
                </a:solidFill>
              </a:rPr>
              <a:t>n_estimator=50</a:t>
            </a:r>
            <a:r>
              <a:rPr lang="zh-TW"/>
              <a:t>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Q6 (10%): 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Fix </a:t>
            </a:r>
            <a:r>
              <a:rPr lang="zh-TW" sz="1600">
                <a:solidFill>
                  <a:srgbClr val="E06666"/>
                </a:solidFill>
              </a:rPr>
              <a:t>criterion=‘gini’</a:t>
            </a:r>
            <a:r>
              <a:rPr lang="zh-TW" sz="1600"/>
              <a:t>, </a:t>
            </a:r>
            <a:r>
              <a:rPr lang="zh-TW" sz="1600">
                <a:solidFill>
                  <a:srgbClr val="8E7CC3"/>
                </a:solidFill>
              </a:rPr>
              <a:t>max_depth=None, </a:t>
            </a:r>
            <a:r>
              <a:rPr lang="zh-TW" sz="1600">
                <a:solidFill>
                  <a:srgbClr val="93C47D"/>
                </a:solidFill>
              </a:rPr>
              <a:t>Bootstrap=True</a:t>
            </a:r>
            <a:r>
              <a:rPr lang="zh-TW"/>
              <a:t>, and</a:t>
            </a:r>
            <a:r>
              <a:rPr lang="zh-TW" sz="1600">
                <a:solidFill>
                  <a:srgbClr val="F1C232"/>
                </a:solidFill>
              </a:rPr>
              <a:t> n_estimator=10</a:t>
            </a:r>
            <a:endParaRPr sz="1600">
              <a:solidFill>
                <a:srgbClr val="F1C232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Try </a:t>
            </a:r>
            <a:r>
              <a:rPr lang="zh-TW" sz="1600">
                <a:solidFill>
                  <a:srgbClr val="6D9EEB"/>
                </a:solidFill>
              </a:rPr>
              <a:t>max_features=sqrt(n_features)</a:t>
            </a:r>
            <a:r>
              <a:rPr lang="zh-TW" sz="1600">
                <a:solidFill>
                  <a:srgbClr val="E06666"/>
                </a:solidFill>
              </a:rPr>
              <a:t> </a:t>
            </a:r>
            <a:r>
              <a:rPr lang="zh-TW" sz="1600"/>
              <a:t>and </a:t>
            </a:r>
            <a:r>
              <a:rPr lang="zh-TW" sz="1600">
                <a:solidFill>
                  <a:srgbClr val="6D9EEB"/>
                </a:solidFill>
              </a:rPr>
              <a:t>max_features=None</a:t>
            </a:r>
            <a:r>
              <a:rPr lang="zh-TW"/>
              <a:t>.</a:t>
            </a:r>
            <a:endParaRPr sz="1600">
              <a:solidFill>
                <a:srgbClr val="E06666"/>
              </a:solidFill>
            </a:endParaRPr>
          </a:p>
        </p:txBody>
      </p:sp>
      <p:sp>
        <p:nvSpPr>
          <p:cNvPr id="202" name="Google Shape;20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Train your own model (20%)</a:t>
            </a:r>
            <a:endParaRPr/>
          </a:p>
        </p:txBody>
      </p:sp>
      <p:sp>
        <p:nvSpPr>
          <p:cNvPr id="208" name="Google Shape;208;p29"/>
          <p:cNvSpPr txBox="1"/>
          <p:nvPr>
            <p:ph idx="1" type="body"/>
          </p:nvPr>
        </p:nvSpPr>
        <p:spPr>
          <a:xfrm>
            <a:off x="311700" y="1152475"/>
            <a:ext cx="870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You can use nither </a:t>
            </a:r>
            <a:r>
              <a:rPr lang="zh-TW">
                <a:solidFill>
                  <a:srgbClr val="E06666"/>
                </a:solidFill>
              </a:rPr>
              <a:t>Decision Tree </a:t>
            </a:r>
            <a:r>
              <a:rPr lang="zh-TW"/>
              <a:t>or </a:t>
            </a:r>
            <a:r>
              <a:rPr lang="zh-TW">
                <a:solidFill>
                  <a:srgbClr val="E06666"/>
                </a:solidFill>
              </a:rPr>
              <a:t>Random Forest</a:t>
            </a:r>
            <a:r>
              <a:rPr lang="zh-TW"/>
              <a:t> that you implemented.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Try different parameters and features to beat the baseline.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Explain in detail how you choose the model, parameters, and features in the report. Otherwise, extra penalty.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Predict the testing data and save the result into a CSV file.</a:t>
            </a:r>
            <a:endParaRPr/>
          </a:p>
        </p:txBody>
      </p:sp>
      <p:sp>
        <p:nvSpPr>
          <p:cNvPr id="209" name="Google Shape;20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Train your own model (20%)</a:t>
            </a:r>
            <a:endParaRPr/>
          </a:p>
        </p:txBody>
      </p:sp>
      <p:sp>
        <p:nvSpPr>
          <p:cNvPr id="215" name="Google Shape;21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Evaluation is based on testing accuracy.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Testing data distribution is guaranteed to be similar to validation data.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>
                <a:solidFill>
                  <a:srgbClr val="E06666"/>
                </a:solidFill>
              </a:rPr>
              <a:t>Updated as of 20:30 on Apr. 22.</a:t>
            </a:r>
            <a:r>
              <a:rPr lang="zh-TW"/>
              <a:t> </a:t>
            </a:r>
            <a:endParaRPr/>
          </a:p>
        </p:txBody>
      </p:sp>
      <p:sp>
        <p:nvSpPr>
          <p:cNvPr id="216" name="Google Shape;21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aphicFrame>
        <p:nvGraphicFramePr>
          <p:cNvPr id="217" name="Google Shape;217;p30"/>
          <p:cNvGraphicFramePr/>
          <p:nvPr/>
        </p:nvGraphicFramePr>
        <p:xfrm>
          <a:off x="2282900" y="26779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{9EB5FFBA-3549-485B-AAA5-B98E19C18DF2}</a:tableStyleId>
              </a:tblPr>
              <a:tblGrid>
                <a:gridCol w="2289100"/>
                <a:gridCol w="2289100"/>
              </a:tblGrid>
              <a:tr h="340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Points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Testing Accuracy 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20 points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rgbClr val="E06666"/>
                          </a:solidFill>
                        </a:rPr>
                        <a:t>acc &gt;= 0.90625</a:t>
                      </a:r>
                      <a:endParaRPr b="1">
                        <a:solidFill>
                          <a:srgbClr val="E06666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15 points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rgbClr val="E06666"/>
                          </a:solidFill>
                        </a:rPr>
                        <a:t>acc &gt; 0.89</a:t>
                      </a:r>
                      <a:r>
                        <a:rPr lang="zh-TW"/>
                        <a:t> 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10 points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rgbClr val="E06666"/>
                          </a:solidFill>
                        </a:rPr>
                        <a:t>acc &gt; 0.85</a:t>
                      </a:r>
                      <a:endParaRPr b="1">
                        <a:solidFill>
                          <a:srgbClr val="E06666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 points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acc &gt; 0.8 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 points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acc &lt;= 0.8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Report </a:t>
            </a:r>
            <a:endParaRPr/>
          </a:p>
        </p:txBody>
      </p:sp>
      <p:sp>
        <p:nvSpPr>
          <p:cNvPr id="223" name="Google Shape;22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Please write your report in </a:t>
            </a:r>
            <a:r>
              <a:rPr lang="zh-TW">
                <a:solidFill>
                  <a:srgbClr val="E06666"/>
                </a:solidFill>
              </a:rPr>
              <a:t>English</a:t>
            </a:r>
            <a:r>
              <a:rPr lang="zh-TW"/>
              <a:t>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>
                <a:solidFill>
                  <a:srgbClr val="E06666"/>
                </a:solidFill>
              </a:rPr>
              <a:t>Please follow the HW1 report template</a:t>
            </a:r>
            <a:r>
              <a:rPr lang="zh-TW"/>
              <a:t>.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You must type the answer and also screenshot at the same time for the coding part.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>
                <a:solidFill>
                  <a:srgbClr val="E06666"/>
                </a:solidFill>
              </a:rPr>
              <a:t>Answer each question as clearly as possible</a:t>
            </a:r>
            <a:r>
              <a:rPr lang="zh-TW"/>
              <a:t>. You will get an extra penalty for only the brief answer.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Submission</a:t>
            </a:r>
            <a:endParaRPr/>
          </a:p>
        </p:txBody>
      </p:sp>
      <p:sp>
        <p:nvSpPr>
          <p:cNvPr id="229" name="Google Shape;229;p32"/>
          <p:cNvSpPr txBox="1"/>
          <p:nvPr>
            <p:ph idx="1" type="body"/>
          </p:nvPr>
        </p:nvSpPr>
        <p:spPr>
          <a:xfrm>
            <a:off x="311700" y="1152475"/>
            <a:ext cx="8520600" cy="38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Compress your .ipynb, .pdf, and .csv into a zip file and submit it on E3.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Before submission: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Restart and run All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Save and submit the .ipynb (keep all cell outputs)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>
                <a:solidFill>
                  <a:srgbClr val="E06666"/>
                </a:solidFill>
              </a:rPr>
              <a:t>Get 0 points if you do not keep the cell outputs</a:t>
            </a:r>
            <a:r>
              <a:rPr lang="zh-TW">
                <a:solidFill>
                  <a:srgbClr val="FF0000"/>
                </a:solidFill>
              </a:rPr>
              <a:t>.</a:t>
            </a:r>
            <a:r>
              <a:rPr lang="zh-TW"/>
              <a:t>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400"/>
              <a:t>&lt;STUDENT ID&gt;_HW3.zip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&lt;STUDENT ID&gt;_HW3.ipynb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&lt;STUDENT ID&gt;_HW3.pdf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&lt;STUDENT ID&gt;_prediction.csv</a:t>
            </a:r>
            <a:endParaRPr/>
          </a:p>
        </p:txBody>
      </p:sp>
      <p:sp>
        <p:nvSpPr>
          <p:cNvPr id="230" name="Google Shape;23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pSp>
        <p:nvGrpSpPr>
          <p:cNvPr id="231" name="Google Shape;231;p32"/>
          <p:cNvGrpSpPr/>
          <p:nvPr/>
        </p:nvGrpSpPr>
        <p:grpSpPr>
          <a:xfrm>
            <a:off x="4502200" y="109775"/>
            <a:ext cx="4641800" cy="907949"/>
            <a:chOff x="4050550" y="2761750"/>
            <a:chExt cx="4641800" cy="907949"/>
          </a:xfrm>
        </p:grpSpPr>
        <p:pic>
          <p:nvPicPr>
            <p:cNvPr id="232" name="Google Shape;232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50550" y="2856800"/>
              <a:ext cx="4641800" cy="812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3" name="Google Shape;233;p32"/>
            <p:cNvSpPr/>
            <p:nvPr/>
          </p:nvSpPr>
          <p:spPr>
            <a:xfrm>
              <a:off x="6704200" y="2761750"/>
              <a:ext cx="515700" cy="3120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2"/>
            <p:cNvSpPr/>
            <p:nvPr/>
          </p:nvSpPr>
          <p:spPr>
            <a:xfrm>
              <a:off x="5221250" y="2761750"/>
              <a:ext cx="515700" cy="3120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35" name="Google Shape;23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5479" y="1580075"/>
            <a:ext cx="3448520" cy="2727751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2"/>
          <p:cNvSpPr/>
          <p:nvPr/>
        </p:nvSpPr>
        <p:spPr>
          <a:xfrm>
            <a:off x="7109700" y="3176850"/>
            <a:ext cx="2034300" cy="312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913" y="4417500"/>
            <a:ext cx="6867525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2"/>
          <p:cNvSpPr txBox="1"/>
          <p:nvPr/>
        </p:nvSpPr>
        <p:spPr>
          <a:xfrm>
            <a:off x="4808450" y="4627975"/>
            <a:ext cx="216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06666"/>
                </a:solidFill>
              </a:rPr>
              <a:t>For your reference</a:t>
            </a:r>
            <a:endParaRPr>
              <a:solidFill>
                <a:srgbClr val="E066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Homework 3</a:t>
            </a:r>
            <a:endParaRPr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311700" y="1152475"/>
            <a:ext cx="8520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Deadline: </a:t>
            </a:r>
            <a:r>
              <a:rPr lang="zh-TW">
                <a:solidFill>
                  <a:srgbClr val="E06666"/>
                </a:solidFill>
              </a:rPr>
              <a:t>Apr. 26,Wed. at 23:59</a:t>
            </a:r>
            <a:endParaRPr>
              <a:solidFill>
                <a:srgbClr val="E06666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Code assignment (70%)</a:t>
            </a:r>
            <a:endParaRPr/>
          </a:p>
          <a:p>
            <a:pPr indent="-3175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Implement </a:t>
            </a:r>
            <a:r>
              <a:rPr lang="zh-TW" u="sng"/>
              <a:t>Decision Tree</a:t>
            </a:r>
            <a:r>
              <a:rPr lang="zh-TW"/>
              <a:t> and </a:t>
            </a:r>
            <a:r>
              <a:rPr lang="zh-TW" u="sng"/>
              <a:t>Random Forest</a:t>
            </a:r>
            <a:r>
              <a:rPr lang="zh-TW"/>
              <a:t> </a:t>
            </a:r>
            <a:r>
              <a:rPr lang="zh-TW"/>
              <a:t>using only NumPy.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Questions (30%)</a:t>
            </a:r>
            <a:endParaRPr/>
          </a:p>
          <a:p>
            <a:pPr indent="-3175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Write your answer in detail in the report.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Question: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Link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Sample code: </a:t>
            </a:r>
            <a:r>
              <a:rPr lang="zh-TW" u="sng">
                <a:solidFill>
                  <a:schemeClr val="hlink"/>
                </a:solidFill>
                <a:hlinkClick r:id="rId4"/>
              </a:rPr>
              <a:t>Link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Dataset: </a:t>
            </a:r>
            <a:r>
              <a:rPr lang="zh-TW" u="sng">
                <a:solidFill>
                  <a:schemeClr val="hlink"/>
                </a:solidFill>
                <a:hlinkClick r:id="rId5"/>
              </a:rPr>
              <a:t>Link</a:t>
            </a:r>
            <a:endParaRPr/>
          </a:p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Late policy</a:t>
            </a:r>
            <a:endParaRPr/>
          </a:p>
        </p:txBody>
      </p:sp>
      <p:sp>
        <p:nvSpPr>
          <p:cNvPr id="244" name="Google Shape;24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We will deduct a late penalty of 20 points per additional late day.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If you get 90 points but delay for two days, you get 90 - (20 x 2) = 50 points! 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W</a:t>
            </a:r>
            <a:r>
              <a:rPr lang="zh-TW"/>
              <a:t>e only accept submissions that are up to </a:t>
            </a:r>
            <a:r>
              <a:rPr lang="zh-TW">
                <a:solidFill>
                  <a:srgbClr val="E06666"/>
                </a:solidFill>
              </a:rPr>
              <a:t>10 minutes late</a:t>
            </a:r>
            <a:r>
              <a:rPr lang="zh-TW"/>
              <a:t>. Any submissions that are later than that will be considered late, regardless of the reason.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46" name="Google Shape;24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8237" y="2801175"/>
            <a:ext cx="3007525" cy="225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HW2 </a:t>
            </a:r>
            <a:endParaRPr/>
          </a:p>
        </p:txBody>
      </p:sp>
      <p:sp>
        <p:nvSpPr>
          <p:cNvPr id="252" name="Google Shape;252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We will announce the HW2 scores before Apr. 16.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The criterion has been adjusted from the left table to the right table.</a:t>
            </a:r>
            <a:endParaRPr/>
          </a:p>
        </p:txBody>
      </p:sp>
      <p:sp>
        <p:nvSpPr>
          <p:cNvPr id="253" name="Google Shape;25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aphicFrame>
        <p:nvGraphicFramePr>
          <p:cNvPr id="254" name="Google Shape;254;p34"/>
          <p:cNvGraphicFramePr/>
          <p:nvPr/>
        </p:nvGraphicFramePr>
        <p:xfrm>
          <a:off x="949225" y="207354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{9EB5FFBA-3549-485B-AAA5-B98E19C18DF2}</a:tableStyleId>
              </a:tblPr>
              <a:tblGrid>
                <a:gridCol w="763500"/>
                <a:gridCol w="2503100"/>
              </a:tblGrid>
              <a:tr h="55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Points</a:t>
                      </a:r>
                      <a:endParaRPr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Testing Accuracy </a:t>
                      </a:r>
                      <a:endParaRPr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20</a:t>
                      </a:r>
                      <a:endParaRPr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testing acc &gt; 0.921</a:t>
                      </a:r>
                      <a:endParaRPr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15</a:t>
                      </a:r>
                      <a:endParaRPr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0.91 &lt; testing acc &lt;= 0.921</a:t>
                      </a:r>
                      <a:endParaRPr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</a:t>
                      </a:r>
                      <a:endParaRPr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0.9 &lt; testing acc &lt;= 0.91</a:t>
                      </a:r>
                      <a:endParaRPr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testing acc &lt;= 0.9</a:t>
                      </a:r>
                      <a:endParaRPr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5" name="Google Shape;255;p34"/>
          <p:cNvGraphicFramePr/>
          <p:nvPr/>
        </p:nvGraphicFramePr>
        <p:xfrm>
          <a:off x="4663050" y="207349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{9EB5FFBA-3549-485B-AAA5-B98E19C18DF2}</a:tableStyleId>
              </a:tblPr>
              <a:tblGrid>
                <a:gridCol w="763500"/>
                <a:gridCol w="2503100"/>
              </a:tblGrid>
              <a:tr h="46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Points</a:t>
                      </a:r>
                      <a:endParaRPr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Testing Accuracy </a:t>
                      </a:r>
                      <a:endParaRPr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20</a:t>
                      </a:r>
                      <a:endParaRPr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testing acc &gt; 0.921</a:t>
                      </a:r>
                      <a:endParaRPr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15</a:t>
                      </a:r>
                      <a:endParaRPr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testing acc &gt; 0.91</a:t>
                      </a:r>
                      <a:endParaRPr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10</a:t>
                      </a:r>
                      <a:endParaRPr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testing acc &gt; 0.8</a:t>
                      </a:r>
                      <a:endParaRPr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</a:t>
                      </a:r>
                      <a:endParaRPr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testing acc &gt; 0.6</a:t>
                      </a:r>
                      <a:endParaRPr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testing acc</a:t>
                      </a:r>
                      <a:r>
                        <a:rPr lang="zh-TW"/>
                        <a:t> &lt;= 0.6</a:t>
                      </a:r>
                      <a:endParaRPr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Dataset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 real world dataset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Training set (800 data)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Validation set </a:t>
            </a:r>
            <a:r>
              <a:rPr lang="zh-TW"/>
              <a:t>(800 data)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Testing set </a:t>
            </a:r>
            <a:r>
              <a:rPr lang="zh-TW"/>
              <a:t>(800 data)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lang="zh-TW">
                <a:solidFill>
                  <a:srgbClr val="E06666"/>
                </a:solidFill>
              </a:rPr>
              <a:t>7</a:t>
            </a:r>
            <a:r>
              <a:rPr lang="zh-TW">
                <a:solidFill>
                  <a:srgbClr val="E06666"/>
                </a:solidFill>
              </a:rPr>
              <a:t> features, 7 labels</a:t>
            </a:r>
            <a:endParaRPr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9386" y="1573103"/>
            <a:ext cx="3332674" cy="25751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5917050" y="4835700"/>
            <a:ext cx="322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>
                <a:solidFill>
                  <a:schemeClr val="dk2"/>
                </a:solidFill>
              </a:rPr>
              <a:t>https://www.v7labs.com/blog/train-validation-test-set</a:t>
            </a:r>
            <a:endParaRPr sz="800">
              <a:solidFill>
                <a:schemeClr val="dk2"/>
              </a:solidFill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2100" y="3126650"/>
            <a:ext cx="2419350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Decision Tree </a:t>
            </a:r>
            <a:endParaRPr/>
          </a:p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The task is to determine whether to approve a loan for a customer. 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103" name="Google Shape;10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04" name="Google Shape;104;p17"/>
          <p:cNvPicPr preferRelativeResize="0"/>
          <p:nvPr/>
        </p:nvPicPr>
        <p:blipFill rotWithShape="1">
          <a:blip r:embed="rId3">
            <a:alphaModFix/>
          </a:blip>
          <a:srcRect b="9865" l="7261" r="8107" t="13833"/>
          <a:stretch/>
        </p:blipFill>
        <p:spPr>
          <a:xfrm>
            <a:off x="2218900" y="1970825"/>
            <a:ext cx="4706200" cy="298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Decision Tree </a:t>
            </a:r>
            <a:endParaRPr/>
          </a:p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Find the feature that will split the data in a way that results in the most </a:t>
            </a:r>
            <a:r>
              <a:rPr b="1" lang="zh-TW">
                <a:solidFill>
                  <a:srgbClr val="E06666"/>
                </a:solidFill>
              </a:rPr>
              <a:t>pure</a:t>
            </a:r>
            <a:r>
              <a:rPr lang="zh-TW"/>
              <a:t> classes at the resulting nodes.</a:t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1570725" y="2231100"/>
            <a:ext cx="102000" cy="24603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 txBox="1"/>
          <p:nvPr/>
        </p:nvSpPr>
        <p:spPr>
          <a:xfrm>
            <a:off x="864525" y="3261150"/>
            <a:ext cx="7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depth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14" name="Google Shape;114;p18"/>
          <p:cNvPicPr preferRelativeResize="0"/>
          <p:nvPr/>
        </p:nvPicPr>
        <p:blipFill rotWithShape="1">
          <a:blip r:embed="rId3">
            <a:alphaModFix/>
          </a:blip>
          <a:srcRect b="9865" l="7261" r="8107" t="13833"/>
          <a:stretch/>
        </p:blipFill>
        <p:spPr>
          <a:xfrm>
            <a:off x="2218900" y="1970825"/>
            <a:ext cx="4706200" cy="298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Decision Tree </a:t>
            </a:r>
            <a:endParaRPr/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How to measure </a:t>
            </a:r>
            <a:r>
              <a:rPr b="1" lang="zh-TW">
                <a:solidFill>
                  <a:srgbClr val="E06666"/>
                </a:solidFill>
              </a:rPr>
              <a:t>“pure”</a:t>
            </a:r>
            <a:r>
              <a:rPr lang="zh-TW"/>
              <a:t>?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>
                <a:solidFill>
                  <a:srgbClr val="6FA8DC"/>
                </a:solidFill>
              </a:rPr>
              <a:t>Entropy</a:t>
            </a:r>
            <a:r>
              <a:rPr lang="zh-TW"/>
              <a:t>: the smaller, the purer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>
                <a:solidFill>
                  <a:srgbClr val="EA9999"/>
                </a:solidFill>
              </a:rPr>
              <a:t>Gini-index</a:t>
            </a:r>
            <a:r>
              <a:rPr lang="zh-TW"/>
              <a:t>: the smaller, the purer</a:t>
            </a:r>
            <a:endParaRPr/>
          </a:p>
        </p:txBody>
      </p:sp>
      <p:grpSp>
        <p:nvGrpSpPr>
          <p:cNvPr id="121" name="Google Shape;121;p19"/>
          <p:cNvGrpSpPr/>
          <p:nvPr/>
        </p:nvGrpSpPr>
        <p:grpSpPr>
          <a:xfrm>
            <a:off x="401100" y="2369675"/>
            <a:ext cx="8341800" cy="2471024"/>
            <a:chOff x="527100" y="2397100"/>
            <a:chExt cx="8341800" cy="2471024"/>
          </a:xfrm>
        </p:grpSpPr>
        <p:sp>
          <p:nvSpPr>
            <p:cNvPr id="122" name="Google Shape;122;p19"/>
            <p:cNvSpPr txBox="1"/>
            <p:nvPr/>
          </p:nvSpPr>
          <p:spPr>
            <a:xfrm>
              <a:off x="4726475" y="2397100"/>
              <a:ext cx="4140000" cy="2341800"/>
            </a:xfrm>
            <a:prstGeom prst="rect">
              <a:avLst/>
            </a:prstGeom>
            <a:noFill/>
            <a:ln cap="flat" cmpd="sng" w="38100">
              <a:solidFill>
                <a:srgbClr val="CFE2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9"/>
            <p:cNvSpPr txBox="1"/>
            <p:nvPr/>
          </p:nvSpPr>
          <p:spPr>
            <a:xfrm>
              <a:off x="527100" y="2398000"/>
              <a:ext cx="4140000" cy="2340000"/>
            </a:xfrm>
            <a:prstGeom prst="rect">
              <a:avLst/>
            </a:prstGeom>
            <a:noFill/>
            <a:ln cap="flat" cmpd="sng" w="38100">
              <a:solidFill>
                <a:srgbClr val="F4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4" name="Google Shape;124;p19"/>
            <p:cNvGrpSpPr/>
            <p:nvPr/>
          </p:nvGrpSpPr>
          <p:grpSpPr>
            <a:xfrm>
              <a:off x="1025059" y="2822109"/>
              <a:ext cx="3144080" cy="1643343"/>
              <a:chOff x="759925" y="2829286"/>
              <a:chExt cx="3444812" cy="1800530"/>
            </a:xfrm>
          </p:grpSpPr>
          <p:pic>
            <p:nvPicPr>
              <p:cNvPr id="125" name="Google Shape;125;p19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759925" y="3678346"/>
                <a:ext cx="3444812" cy="95147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6" name="Google Shape;126;p19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422324" y="2829286"/>
                <a:ext cx="2120006" cy="73263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27" name="Google Shape;127;p19"/>
            <p:cNvSpPr txBox="1"/>
            <p:nvPr/>
          </p:nvSpPr>
          <p:spPr>
            <a:xfrm>
              <a:off x="4708200" y="2943024"/>
              <a:ext cx="4160700" cy="192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Char char="●"/>
              </a:pPr>
              <a:r>
                <a:rPr lang="zh-TW">
                  <a:solidFill>
                    <a:schemeClr val="dk2"/>
                  </a:solidFill>
                </a:rPr>
                <a:t>If all classes are the same in one node</a:t>
              </a:r>
              <a:endPara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Calibri"/>
                <a:buChar char="●"/>
              </a:pPr>
              <a:r>
                <a:rPr lang="zh-TW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If the classes are half-and-half</a:t>
              </a:r>
              <a:endPara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8" name="Google Shape;128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924887" y="4197374"/>
              <a:ext cx="3727325" cy="268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" name="Google Shape;129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536200" y="2468925"/>
              <a:ext cx="2504683" cy="572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" name="Google Shape;130;p1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390075" y="3352601"/>
              <a:ext cx="2778600" cy="3252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Decision Tree</a:t>
            </a:r>
            <a:endParaRPr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311700" y="1152475"/>
            <a:ext cx="8520600" cy="26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Until stopped</a:t>
            </a:r>
            <a:endParaRPr/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TW" sz="1400"/>
              <a:t>Select a node</a:t>
            </a:r>
            <a:endParaRPr sz="1400"/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TW" sz="1400"/>
              <a:t>Loop through all values of all features</a:t>
            </a:r>
            <a:br>
              <a:rPr lang="zh-TW" sz="1400"/>
            </a:br>
            <a:r>
              <a:rPr lang="zh-TW" sz="1400"/>
              <a:t>	1) Partition the node and calculate the purity of the resulting data</a:t>
            </a:r>
            <a:br>
              <a:rPr lang="zh-TW" sz="1400"/>
            </a:br>
            <a:r>
              <a:rPr lang="zh-TW" sz="1400"/>
              <a:t>	2) Find the feature value that yields the lowest value of Gini or Entropy</a:t>
            </a:r>
            <a:endParaRPr sz="1400"/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TW" sz="1400"/>
              <a:t>Split the node using the feature value found in step b</a:t>
            </a:r>
            <a:endParaRPr sz="1400"/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TW" sz="1400"/>
              <a:t>Move to the next node and repeat steps a to c</a:t>
            </a:r>
            <a:endParaRPr/>
          </a:p>
        </p:txBody>
      </p:sp>
      <p:sp>
        <p:nvSpPr>
          <p:cNvPr id="138" name="Google Shape;13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311700" y="3471450"/>
            <a:ext cx="8520600" cy="13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Stopping criteria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The data in each leaf node belongs to the same class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The depth of the tree reaches a pre-specified limit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Decision Tree</a:t>
            </a:r>
            <a:endParaRPr/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Decision tree can find a unique path for each data (over-fitting) if we don’t pre-specified any limits, such as the </a:t>
            </a:r>
            <a:r>
              <a:rPr b="1" lang="zh-TW">
                <a:solidFill>
                  <a:srgbClr val="E06666"/>
                </a:solidFill>
              </a:rPr>
              <a:t>depth of the node.</a:t>
            </a:r>
            <a:endParaRPr b="1">
              <a:solidFill>
                <a:srgbClr val="E06666"/>
              </a:solidFill>
            </a:endParaRPr>
          </a:p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47" name="Google Shape;1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563" y="2003925"/>
            <a:ext cx="3808875" cy="295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Questions for Decision Tree (30%)</a:t>
            </a:r>
            <a:endParaRPr/>
          </a:p>
        </p:txBody>
      </p:sp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311700" y="1152475"/>
            <a:ext cx="8520600" cy="3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Q1 (5%): Compute the </a:t>
            </a:r>
            <a:r>
              <a:rPr lang="zh-TW">
                <a:solidFill>
                  <a:srgbClr val="E06666"/>
                </a:solidFill>
              </a:rPr>
              <a:t>Entropy</a:t>
            </a:r>
            <a:r>
              <a:rPr lang="zh-TW"/>
              <a:t> and </a:t>
            </a:r>
            <a:r>
              <a:rPr lang="zh-TW">
                <a:solidFill>
                  <a:srgbClr val="E06666"/>
                </a:solidFill>
              </a:rPr>
              <a:t>Gini Index</a:t>
            </a:r>
            <a:r>
              <a:rPr lang="zh-TW"/>
              <a:t> of the following inputs.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Q2 </a:t>
            </a:r>
            <a:r>
              <a:rPr lang="zh-TW"/>
              <a:t>(10%)</a:t>
            </a:r>
            <a:r>
              <a:rPr lang="zh-TW"/>
              <a:t>: 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Fix </a:t>
            </a:r>
            <a:r>
              <a:rPr lang="zh-TW" sz="1600">
                <a:solidFill>
                  <a:srgbClr val="E06666"/>
                </a:solidFill>
              </a:rPr>
              <a:t>c</a:t>
            </a:r>
            <a:r>
              <a:rPr lang="zh-TW" sz="1600">
                <a:solidFill>
                  <a:srgbClr val="E06666"/>
                </a:solidFill>
              </a:rPr>
              <a:t>riterion=‘gini’</a:t>
            </a:r>
            <a:r>
              <a:rPr lang="zh-TW" sz="1600"/>
              <a:t>, </a:t>
            </a:r>
            <a:r>
              <a:rPr lang="zh-TW" sz="1600">
                <a:solidFill>
                  <a:srgbClr val="6D9EEB"/>
                </a:solidFill>
              </a:rPr>
              <a:t>max_features=None</a:t>
            </a:r>
            <a:endParaRPr sz="1600">
              <a:solidFill>
                <a:srgbClr val="93C47D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Try </a:t>
            </a:r>
            <a:r>
              <a:rPr lang="zh-TW" sz="1600">
                <a:solidFill>
                  <a:srgbClr val="8E7CC3"/>
                </a:solidFill>
              </a:rPr>
              <a:t>max_depth=3</a:t>
            </a:r>
            <a:r>
              <a:rPr lang="zh-TW" sz="1600"/>
              <a:t> and </a:t>
            </a:r>
            <a:r>
              <a:rPr lang="zh-TW" sz="1600">
                <a:solidFill>
                  <a:srgbClr val="8E7CC3"/>
                </a:solidFill>
              </a:rPr>
              <a:t>max_depth=10</a:t>
            </a:r>
            <a:endParaRPr sz="1600">
              <a:solidFill>
                <a:srgbClr val="8E7CC3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Q3 (10%): 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Fix </a:t>
            </a:r>
            <a:r>
              <a:rPr lang="zh-TW" sz="1600">
                <a:solidFill>
                  <a:srgbClr val="8E7CC3"/>
                </a:solidFill>
              </a:rPr>
              <a:t>max_depth=3</a:t>
            </a:r>
            <a:r>
              <a:rPr lang="zh-TW" sz="1600"/>
              <a:t>, </a:t>
            </a:r>
            <a:r>
              <a:rPr lang="zh-TW" sz="1600">
                <a:solidFill>
                  <a:srgbClr val="6D9EEB"/>
                </a:solidFill>
              </a:rPr>
              <a:t>max_features=None</a:t>
            </a:r>
            <a:endParaRPr sz="1600">
              <a:solidFill>
                <a:srgbClr val="93C47D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Try </a:t>
            </a:r>
            <a:r>
              <a:rPr lang="zh-TW" sz="1600">
                <a:solidFill>
                  <a:srgbClr val="E06666"/>
                </a:solidFill>
              </a:rPr>
              <a:t>criterion=‘gini’ </a:t>
            </a:r>
            <a:r>
              <a:rPr lang="zh-TW" sz="1600"/>
              <a:t>and </a:t>
            </a:r>
            <a:r>
              <a:rPr lang="zh-TW" sz="1600">
                <a:solidFill>
                  <a:srgbClr val="E06666"/>
                </a:solidFill>
              </a:rPr>
              <a:t>criterion=‘entropy’</a:t>
            </a:r>
            <a:endParaRPr sz="1600">
              <a:solidFill>
                <a:srgbClr val="E06666"/>
              </a:solidFill>
            </a:endParaRPr>
          </a:p>
        </p:txBody>
      </p:sp>
      <p:sp>
        <p:nvSpPr>
          <p:cNvPr id="154" name="Google Shape;15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3609" y="1621975"/>
            <a:ext cx="3856775" cy="6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