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9" r:id="rId5"/>
    <p:sldId id="258" r:id="rId6"/>
    <p:sldId id="260" r:id="rId7"/>
    <p:sldId id="261" r:id="rId8"/>
    <p:sldId id="262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81"/>
  </p:normalViewPr>
  <p:slideViewPr>
    <p:cSldViewPr snapToGrid="0">
      <p:cViewPr varScale="1">
        <p:scale>
          <a:sx n="107" d="100"/>
          <a:sy n="107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A1104-1EE2-4CF3-A36D-A543901BF5B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A1972-4D43-4AE7-8A1B-893F4A1905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07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A1972-4D43-4AE7-8A1B-893F4A19054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0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A1972-4D43-4AE7-8A1B-893F4A19054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D60C97-F82C-DE49-ACB2-6865D5201951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88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94815-6CFB-42CB-B9C2-2F2243C3D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DCDF84-1AE4-44F8-AD71-DB970248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47406A-E39F-4D2A-8A74-78E41BFA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6C4-B25E-2D49-A6FC-07EAE9841648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53846-8174-426A-B758-DB085763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1B2269-0EFF-42CF-81D8-E9B90856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8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5CE3E-BB87-482A-9262-7565415E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322B2-E6BC-407C-99B6-CC9F993AE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20781-D37A-4A15-9DEE-F151B988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BFC8-C699-1642-9445-B7B8B98F420E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48D1C-8AD9-4BCA-BEA3-29082678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3F89F6-ECC1-485D-82EC-C3C37E45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2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74A2CA-6EAA-4BB3-9687-0ACBBFEB5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7518DA-96F7-4766-A47F-F9CC2EB7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986898-8AB8-4784-8624-DD81BBCB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668A-E4E9-8944-B1F6-050236FABB6F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843CE-FBB8-445C-827A-AA88DD91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3308F-A0BB-4FFF-8D95-8111A01A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99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308DA-C618-D0C1-724F-BAB33FFB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EFF3A1-E6A4-CD89-940F-21875FD5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28165-6DC4-E449-2021-F7F59663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2D6D-9FBE-6D4D-AC42-358E290F6F61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9BD92-80AC-6DAF-E68C-2C4E97A6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193E3-3BA0-0C29-1952-E7ABFB4F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631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33B80-2893-CC32-8A24-8D40A440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227D4-4DC4-9FCB-0BAF-191D71AF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8926F-4C81-3D9E-3382-F781A52B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DB28-A62F-4247-A935-A9EB30CF6113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2C8E2-75BD-2C84-4AB2-9EFD66B5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587BCB-5FBA-046C-28A0-A25E8D3A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178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8006D-A028-C203-E568-84A0D216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8B3D7-6F44-E517-EFB1-48D9FFAA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B4DFD-5C53-89AD-83AD-740C9367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6491-6F23-6B42-B5F3-C554E05F37D0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4C74F0-7234-7BEF-6414-2B4ACAE0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C10DA2-3CCF-FE76-FC32-259FE526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80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2E976-D47D-C489-41A4-67911749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3C328-8DB2-B3C4-3DF2-965B73F8F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47B3A7-8557-EB39-FA1D-B9066A25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A63A14-D7AE-D284-7520-79780067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11C-F386-284D-AFCE-F9A5905E610F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07C4D1-0122-1C4F-F93D-4379F6A6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A66F64-B3E8-0FA5-B508-42B073FA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620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06D2E-55C2-536C-62DE-F5617F28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A125F0-6697-2255-FF7D-E845C2EC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8F95AB-FF05-7437-6C2F-DCC9E2570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1640A2-179D-121D-E5B7-17EC35552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63715C-00A9-D64D-FD2F-F3440445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51B9AD-CA43-38F1-DA70-558EE330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833-2E12-4D40-ABD1-80D09F6D1C33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4F1367-8B01-95D0-2B16-4C63C430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7A569F-3B40-51FD-EC7D-4F284934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267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6E592-6CBA-E665-D7D1-9C59320F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207A5A-058C-D999-CEA1-C8688004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8A43-0A14-8D4C-8180-4B0A33ECA22E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B46AE7-F343-D292-36B4-7B92FE14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AD8ABD-0926-2EE2-1127-C00B711B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6409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DF710F-919E-EB12-9D9E-51A91C8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B46C-AA7B-CF4C-BC64-35A3FFBBA36B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485C2C-449A-9948-4935-7F5D1845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6D79EE-9DDB-58A3-C789-DFD5AFD7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9123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D76E6-352D-22C2-A04B-681AFFD9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72B99-5C45-93DE-43EE-AF405411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B7AEBB-5594-1B97-C6F1-A20642FFF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29C364-7458-078D-3078-77B3C284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427-5269-264B-A415-8BB444A831D0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2EF0E8-903C-8562-DF70-D5B3A11E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87B071-DF64-A3E9-F940-C60D97EB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74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B99EF-CE04-43DE-B25D-84627C42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61C11-D3EA-49F3-B47A-493C57D3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AB37C1-C41D-4EC9-B45E-C06AA7DF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729-5E13-BA4D-8B6C-83CCE5A0F181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E19B1-78AC-43C6-BD19-8EB1AEC9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EA6EF-9BB7-4B73-A663-C6D4BEC0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073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A353-A16A-957B-E0DC-03E19B3A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E8B56C-BD69-4473-CA33-040EF59BF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0BBDA-36EE-8BC1-DB5B-E32A7CA9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9748D6-8D03-846C-46ED-CF5F3F5D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CB52-7E15-404C-A143-BF1A3A507D9A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0EB6C7-36FE-5D65-0B01-AF4A5A91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620D5A-6015-BB64-BD8A-9F73D33B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4894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8BBDF-C7B3-347C-696D-E6500EE0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D4AE07-C796-B4D5-9A60-85FACFCF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84C70-B5F9-6158-2DA5-F901848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8F53-8722-9841-8829-CC44CE5CFF32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C4B89-A4D0-73FE-5B04-FB6501C8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6343A-70B6-067A-8695-8978234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7977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363198-C42B-51B9-8564-011437079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BE7B13-37F9-9A99-E1DA-4D1943BA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B21596-5889-36B8-64E6-88A8608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91E-0746-7D43-842F-280AE34B7E10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1486B4-B31B-EB19-E351-048473F1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BACB36-CC78-694C-66FC-A0AD4574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876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454E0-9724-4BB1-BC67-72FE195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D7BE8-EA7E-458D-AE02-6E10F9AD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3D813-6551-44F8-A9F7-5EFE26FC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1607-019C-BA4F-A880-1BC90DC8C26C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B5E07D-84E9-431D-8AB2-091B253B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A8C9E4-8A71-4FC2-B5E6-7FA680A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BD0DE-2116-4ABC-9EC4-0E22F2CC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A062A9-6C91-46F8-AC11-E10807C5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F78D1D-E5CE-4D1D-B7C9-250758F0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CB51A8-C3BF-487A-848D-2AB7C98F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F9D9-94A6-D34F-B24C-D1D34ED0A1D2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77BEBF-09B0-48D9-90D2-E51B1745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1E3AB6-6763-449B-B456-08C16CF3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40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F2716-1548-4062-BAF4-C1A5EA18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4EB6B8-F50A-4093-81CD-334FC0A2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4BF28F-4DA9-4F5D-9843-CA8A9AFD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45C853-7726-41C7-B992-E82C9B09A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472F99-D860-410A-AC99-98CA88DAC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967E72-A219-4C9C-A1F3-2718109D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C490-654B-C143-8DED-64B5EBF0B951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09BC40-A98F-4B86-A93B-54CBB3D3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CEBA55-C8B2-40BC-8F6F-2F4E70CB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71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7B2F8-0CAD-4048-8A4B-DC2F10B4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704E20-7E6D-46AF-A9F3-9A465FB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E5B8-3861-2147-B13D-81951124E542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06D65-65B9-459D-91F0-C7B81043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326768-9C05-4C59-997D-1FB75BAC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3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A821D5-7BF9-47A3-B46F-FFD2ECCD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45D-E43F-E54B-8614-DB0113EF2E11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43916A-D623-40EC-BA86-4E99D3DD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148E5-551F-45D7-AA9B-CD1AD697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2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A422E-25AB-417A-9076-37650DE7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56A3E-F599-494E-87EC-353DA8B5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E1F1BC-C836-4A8D-8819-61EAA0A4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12DD82-79E1-48C2-9903-7FD7A314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5755-E67C-734B-8CD6-8124805FE9FC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FD46D0-891A-4F55-8A91-EC0CCDC0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26C9D0-671C-424F-9F98-545C07B7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3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385BF-5E63-499C-A969-9AC9F399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047622-D04A-42AF-8E1E-5DD564C58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015368-CF62-4686-8CAB-88D0B185A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0ACC6-AD8E-4D7E-8BA8-7F2A2CE1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BC06-6A92-7143-AFFA-F52010CDE7CA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F36C47-F233-4208-9627-65DB97AD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FA0DE-6581-4E26-B915-2BFE776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6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64731D-341B-4029-B901-726A76F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C0CCC-A321-4815-95C6-AA7F97DC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27FB0A-8DE3-4ED0-BE40-63145E92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594A-7C1A-8343-B2AD-3AF35C22C1E4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60C23F-AA22-46C5-B747-8021E18C0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B30A5-18A1-4D2D-959F-B15163FC7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6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D42338-F143-441D-ED55-7F91CE3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880CA2-4DA5-8192-8F56-959FCF5B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2CC59-9311-4820-19EB-06987740A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109A-9CA3-4E44-867D-8F408858DC2D}" type="datetime1">
              <a:rPr kumimoji="1" lang="zh-TW" altLang="en-US" smtClean="0"/>
              <a:t>2022/12/6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7A3D6-EB22-E592-2E77-F4FAAEA45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40C27-4D2F-A480-F1C3-4B05A539B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48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ddy096039111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eiling.hsu.cs11@nycu.edu.t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weiling.hsu.cs11@nycu.edu.tw" TargetMode="External"/><Relationship Id="rId2" Type="http://schemas.openxmlformats.org/officeDocument/2006/relationships/hyperlink" Target="mailto:buddy0960391119@gmail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XhtvX2_2Q3qPmWXwc3v_F3DfYUsraHEE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t/b7ab308a6e6a411ebbbbeba0a2e4018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97E78-F5FC-4F91-9AE6-B36FA0CA0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to </a:t>
            </a:r>
            <a:br>
              <a:rPr lang="en-US" altLang="zh-TW" dirty="0"/>
            </a:br>
            <a:r>
              <a:rPr lang="en-US" altLang="zh-TW" dirty="0"/>
              <a:t>Natural Language Processing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48F942-C38B-4E0B-A0FE-E5F080BE7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51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200" dirty="0"/>
              <a:t>HW3</a:t>
            </a:r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dirty="0"/>
              <a:t>TA : HISU-HUNG LEE, WEI-LING HSU</a:t>
            </a:r>
          </a:p>
          <a:p>
            <a:r>
              <a:rPr lang="en-US" altLang="zh-TW" dirty="0">
                <a:solidFill>
                  <a:schemeClr val="accent1"/>
                </a:solidFill>
                <a:hlinkClick r:id="rId3"/>
              </a:rPr>
              <a:t>buddy0960391119@gmail.com</a:t>
            </a:r>
            <a:endParaRPr lang="en-US" altLang="zh-TW" dirty="0">
              <a:solidFill>
                <a:schemeClr val="accent1"/>
              </a:solidFill>
              <a:hlinkClick r:id="rId4"/>
            </a:endParaRPr>
          </a:p>
          <a:p>
            <a:r>
              <a:rPr lang="en-US" altLang="zh-TW" dirty="0">
                <a:solidFill>
                  <a:schemeClr val="accent1"/>
                </a:solidFill>
                <a:hlinkClick r:id="rId4"/>
              </a:rPr>
              <a:t>weiling.hsu.cs11@nycu.edu.tw</a:t>
            </a:r>
            <a:endParaRPr lang="en-US" altLang="zh-TW" dirty="0">
              <a:solidFill>
                <a:schemeClr val="accent1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F046B4-2539-E3D3-0616-6212C7E0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5F080-673A-B7A7-5E80-EE68E6D4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Grading policy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00ED3-FAAE-D2AE-0FB4-0156E4B5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447"/>
            <a:ext cx="11081272" cy="4895428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Kaggle(50%):</a:t>
            </a:r>
          </a:p>
          <a:p>
            <a:pPr marL="0" indent="0">
              <a:buNone/>
            </a:pPr>
            <a:r>
              <a:rPr kumimoji="1" lang="en-US" altLang="zh-TW" dirty="0"/>
              <a:t>    - Basic score (according to the </a:t>
            </a:r>
            <a:r>
              <a:rPr kumimoji="1" lang="en-US" altLang="zh-TW" dirty="0">
                <a:solidFill>
                  <a:srgbClr val="C00000"/>
                </a:solidFill>
              </a:rPr>
              <a:t>public leaderboard</a:t>
            </a:r>
            <a:r>
              <a:rPr kumimoji="1" lang="en-US" altLang="zh-TW" dirty="0"/>
              <a:t>):</a:t>
            </a:r>
          </a:p>
          <a:p>
            <a:pPr marL="0" indent="0">
              <a:buNone/>
            </a:pPr>
            <a:r>
              <a:rPr kumimoji="1" lang="en-US" altLang="zh-TW" dirty="0"/>
              <a:t>      under baseline: 40</a:t>
            </a:r>
          </a:p>
          <a:p>
            <a:pPr marL="0" indent="0">
              <a:buNone/>
            </a:pPr>
            <a:r>
              <a:rPr kumimoji="1" lang="en-US" altLang="zh-TW" dirty="0"/>
              <a:t>      over baseline: 60</a:t>
            </a:r>
            <a:endParaRPr kumimoji="1" lang="en-US" altLang="zh-TW" sz="2100" dirty="0"/>
          </a:p>
          <a:p>
            <a:pPr marL="0" indent="0">
              <a:buNone/>
            </a:pPr>
            <a:r>
              <a:rPr kumimoji="1" lang="en-US" altLang="zh-TW" dirty="0"/>
              <a:t>    - Ranking score (according to the </a:t>
            </a:r>
            <a:r>
              <a:rPr kumimoji="1" lang="en-US" altLang="zh-TW" dirty="0">
                <a:solidFill>
                  <a:srgbClr val="C00000"/>
                </a:solidFill>
              </a:rPr>
              <a:t>private leaderboard</a:t>
            </a:r>
            <a:r>
              <a:rPr kumimoji="1" lang="en-US" altLang="zh-TW" dirty="0"/>
              <a:t>) :</a:t>
            </a:r>
          </a:p>
          <a:p>
            <a:pPr marL="0" indent="0">
              <a:buNone/>
            </a:pPr>
            <a:r>
              <a:rPr kumimoji="1" lang="en-US" altLang="zh-TW" dirty="0"/>
              <a:t>      score= 40-(40/N)*(ranking-1), N=number of people</a:t>
            </a:r>
          </a:p>
          <a:p>
            <a:pPr marL="0" indent="0">
              <a:buNone/>
            </a:pPr>
            <a:r>
              <a:rPr kumimoji="1" lang="en-US" altLang="zh-TW" dirty="0"/>
              <a:t>      </a:t>
            </a:r>
          </a:p>
          <a:p>
            <a:r>
              <a:rPr kumimoji="1" lang="en-US" altLang="zh-TW" dirty="0"/>
              <a:t>Source code and Report(50%):</a:t>
            </a:r>
          </a:p>
          <a:p>
            <a:pPr marL="0" indent="0">
              <a:buNone/>
            </a:pPr>
            <a:r>
              <a:rPr kumimoji="1" lang="en-US" altLang="zh-TW" dirty="0"/>
              <a:t>    - the </a:t>
            </a:r>
            <a:r>
              <a:rPr kumimoji="1" lang="en-US" altLang="zh-TW" dirty="0">
                <a:solidFill>
                  <a:srgbClr val="C00000"/>
                </a:solidFill>
              </a:rPr>
              <a:t>more detail </a:t>
            </a:r>
            <a:r>
              <a:rPr kumimoji="1" lang="en-US" altLang="zh-TW" dirty="0"/>
              <a:t>you make, the higher score you get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BAEFEF-A18C-77D0-C699-12526619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80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A2B5E-22E7-C1AB-0BDF-93328630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Timeline</a:t>
            </a:r>
            <a:endParaRPr kumimoji="1" lang="zh-TW" altLang="en-US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9446EAA0-3317-612D-361E-69F232E67306}"/>
              </a:ext>
            </a:extLst>
          </p:cNvPr>
          <p:cNvGrpSpPr/>
          <p:nvPr/>
        </p:nvGrpSpPr>
        <p:grpSpPr>
          <a:xfrm>
            <a:off x="508545" y="2118084"/>
            <a:ext cx="11174909" cy="1879739"/>
            <a:chOff x="628714" y="2096050"/>
            <a:chExt cx="11174909" cy="1879739"/>
          </a:xfrm>
        </p:grpSpPr>
        <p:grpSp>
          <p:nvGrpSpPr>
            <p:cNvPr id="6" name="组合 118">
              <a:extLst>
                <a:ext uri="{FF2B5EF4-FFF2-40B4-BE49-F238E27FC236}">
                  <a16:creationId xmlns:a16="http://schemas.microsoft.com/office/drawing/2014/main" id="{2603343B-FC43-2564-CBB1-F9A66682EEFC}"/>
                </a:ext>
              </a:extLst>
            </p:cNvPr>
            <p:cNvGrpSpPr/>
            <p:nvPr/>
          </p:nvGrpSpPr>
          <p:grpSpPr>
            <a:xfrm>
              <a:off x="628714" y="3443385"/>
              <a:ext cx="10934572" cy="438043"/>
              <a:chOff x="534438" y="3368953"/>
              <a:chExt cx="10944224" cy="438144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07D58B-17D0-8316-1BBB-33A0640EB1C6}"/>
                  </a:ext>
                </a:extLst>
              </p:cNvPr>
              <p:cNvSpPr/>
              <p:nvPr/>
            </p:nvSpPr>
            <p:spPr>
              <a:xfrm>
                <a:off x="11049789" y="3503489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8" name="组合 120">
                <a:extLst>
                  <a:ext uri="{FF2B5EF4-FFF2-40B4-BE49-F238E27FC236}">
                    <a16:creationId xmlns:a16="http://schemas.microsoft.com/office/drawing/2014/main" id="{12429E23-A983-2CA5-2FDF-7F9437A65BB6}"/>
                  </a:ext>
                </a:extLst>
              </p:cNvPr>
              <p:cNvGrpSpPr/>
              <p:nvPr/>
            </p:nvGrpSpPr>
            <p:grpSpPr>
              <a:xfrm>
                <a:off x="534438" y="3368953"/>
                <a:ext cx="10944224" cy="438144"/>
                <a:chOff x="623889" y="3209929"/>
                <a:chExt cx="10944224" cy="438144"/>
              </a:xfrm>
              <a:grpFill/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F51B037-1EAB-5E29-0A27-88FD65B61B1F}"/>
                    </a:ext>
                  </a:extLst>
                </p:cNvPr>
                <p:cNvSpPr/>
                <p:nvPr/>
              </p:nvSpPr>
              <p:spPr>
                <a:xfrm>
                  <a:off x="623889" y="3344465"/>
                  <a:ext cx="5039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5FF1AA3-9441-AD48-F1ED-B18F977C316B}"/>
                    </a:ext>
                  </a:extLst>
                </p:cNvPr>
                <p:cNvSpPr/>
                <p:nvPr/>
              </p:nvSpPr>
              <p:spPr>
                <a:xfrm>
                  <a:off x="717047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2EDCB66-9ACF-6EE6-55EC-DD6202451BE7}"/>
                    </a:ext>
                  </a:extLst>
                </p:cNvPr>
                <p:cNvSpPr/>
                <p:nvPr/>
              </p:nvSpPr>
              <p:spPr>
                <a:xfrm>
                  <a:off x="866901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4107DCB-3A40-5C32-2BA7-160B51A34326}"/>
                    </a:ext>
                  </a:extLst>
                </p:cNvPr>
                <p:cNvSpPr/>
                <p:nvPr/>
              </p:nvSpPr>
              <p:spPr>
                <a:xfrm>
                  <a:off x="1108099" y="3344465"/>
                  <a:ext cx="9613876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EA9D1D8-2D24-266A-C94B-9FA0C33EC127}"/>
                    </a:ext>
                  </a:extLst>
                </p:cNvPr>
                <p:cNvSpPr/>
                <p:nvPr/>
              </p:nvSpPr>
              <p:spPr>
                <a:xfrm>
                  <a:off x="10994902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4783076-5793-5A9E-C3DE-4682D7485BD5}"/>
                    </a:ext>
                  </a:extLst>
                </p:cNvPr>
                <p:cNvSpPr/>
                <p:nvPr/>
              </p:nvSpPr>
              <p:spPr>
                <a:xfrm>
                  <a:off x="10759220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等腰三角形 127">
                  <a:extLst>
                    <a:ext uri="{FF2B5EF4-FFF2-40B4-BE49-F238E27FC236}">
                      <a16:creationId xmlns:a16="http://schemas.microsoft.com/office/drawing/2014/main" id="{B31061D6-B63F-692B-1728-5ADBCBBF5DFC}"/>
                    </a:ext>
                  </a:extLst>
                </p:cNvPr>
                <p:cNvSpPr/>
                <p:nvPr/>
              </p:nvSpPr>
              <p:spPr>
                <a:xfrm rot="5400000">
                  <a:off x="11159803" y="3239763"/>
                  <a:ext cx="438144" cy="37847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591EA671-E3A1-59E0-294B-0C621516E0F9}"/>
                </a:ext>
              </a:extLst>
            </p:cNvPr>
            <p:cNvGrpSpPr/>
            <p:nvPr/>
          </p:nvGrpSpPr>
          <p:grpSpPr>
            <a:xfrm>
              <a:off x="960789" y="2096050"/>
              <a:ext cx="10842834" cy="1879738"/>
              <a:chOff x="1021610" y="2468760"/>
              <a:chExt cx="10842834" cy="1879738"/>
            </a:xfrm>
          </p:grpSpPr>
          <p:cxnSp>
            <p:nvCxnSpPr>
              <p:cNvPr id="17" name="肘形连接符 128">
                <a:extLst>
                  <a:ext uri="{FF2B5EF4-FFF2-40B4-BE49-F238E27FC236}">
                    <a16:creationId xmlns:a16="http://schemas.microsoft.com/office/drawing/2014/main" id="{415B4779-C222-42A7-D69E-61C275593421}"/>
                  </a:ext>
                </a:extLst>
              </p:cNvPr>
              <p:cNvCxnSpPr>
                <a:cxnSpLocks/>
                <a:stCxn id="68" idx="3"/>
                <a:endCxn id="66" idx="1"/>
              </p:cNvCxnSpPr>
              <p:nvPr/>
            </p:nvCxnSpPr>
            <p:spPr>
              <a:xfrm rot="5400000" flipH="1" flipV="1">
                <a:off x="1082176" y="3150246"/>
                <a:ext cx="752743" cy="291291"/>
              </a:xfrm>
              <a:prstGeom prst="bentConnector2">
                <a:avLst/>
              </a:prstGeom>
              <a:ln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29">
                <a:extLst>
                  <a:ext uri="{FF2B5EF4-FFF2-40B4-BE49-F238E27FC236}">
                    <a16:creationId xmlns:a16="http://schemas.microsoft.com/office/drawing/2014/main" id="{4EC14D87-35AA-8C56-DBDD-21D914399C16}"/>
                  </a:ext>
                </a:extLst>
              </p:cNvPr>
              <p:cNvGrpSpPr/>
              <p:nvPr/>
            </p:nvGrpSpPr>
            <p:grpSpPr>
              <a:xfrm>
                <a:off x="1021610" y="3672263"/>
                <a:ext cx="582582" cy="676235"/>
                <a:chOff x="1109756" y="3090803"/>
                <a:chExt cx="583096" cy="676392"/>
              </a:xfrm>
              <a:solidFill>
                <a:srgbClr val="005DA2"/>
              </a:solidFill>
            </p:grpSpPr>
            <p:sp>
              <p:nvSpPr>
                <p:cNvPr id="68" name="六边形 130">
                  <a:extLst>
                    <a:ext uri="{FF2B5EF4-FFF2-40B4-BE49-F238E27FC236}">
                      <a16:creationId xmlns:a16="http://schemas.microsoft.com/office/drawing/2014/main" id="{2DDA43F6-8FA3-2FB5-D935-F7E96892C6E5}"/>
                    </a:ext>
                  </a:extLst>
                </p:cNvPr>
                <p:cNvSpPr/>
                <p:nvPr/>
              </p:nvSpPr>
              <p:spPr>
                <a:xfrm rot="5400000">
                  <a:off x="1063108" y="3137451"/>
                  <a:ext cx="676392" cy="58309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文本框 64">
                  <a:extLst>
                    <a:ext uri="{FF2B5EF4-FFF2-40B4-BE49-F238E27FC236}">
                      <a16:creationId xmlns:a16="http://schemas.microsoft.com/office/drawing/2014/main" id="{9817C413-8754-BAB3-63B5-B6C7F83A4EDE}"/>
                    </a:ext>
                  </a:extLst>
                </p:cNvPr>
                <p:cNvSpPr txBox="1"/>
                <p:nvPr/>
              </p:nvSpPr>
              <p:spPr>
                <a:xfrm>
                  <a:off x="1115002" y="3298194"/>
                  <a:ext cx="577850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12/8</a:t>
                  </a:r>
                  <a:endPara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B71D08E-6732-D74F-4191-66261EDF348C}"/>
                  </a:ext>
                </a:extLst>
              </p:cNvPr>
              <p:cNvSpPr/>
              <p:nvPr/>
            </p:nvSpPr>
            <p:spPr>
              <a:xfrm>
                <a:off x="1604192" y="2481490"/>
                <a:ext cx="1412087" cy="8760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Hw3 release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6" name="肘形连接符 149">
                <a:extLst>
                  <a:ext uri="{FF2B5EF4-FFF2-40B4-BE49-F238E27FC236}">
                    <a16:creationId xmlns:a16="http://schemas.microsoft.com/office/drawing/2014/main" id="{7C1EA2C9-FA5D-CE79-7996-787AFA82717E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rot="5400000" flipH="1" flipV="1">
                <a:off x="9958212" y="3202853"/>
                <a:ext cx="790207" cy="198083"/>
              </a:xfrm>
              <a:prstGeom prst="bentConnector2">
                <a:avLst/>
              </a:prstGeom>
              <a:ln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BEDA47C-FA72-CB7B-F78D-5A3716548CD9}"/>
                  </a:ext>
                </a:extLst>
              </p:cNvPr>
              <p:cNvSpPr/>
              <p:nvPr/>
            </p:nvSpPr>
            <p:spPr>
              <a:xfrm>
                <a:off x="10452357" y="2468760"/>
                <a:ext cx="1412087" cy="8760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Deadline</a:t>
                </a:r>
              </a:p>
            </p:txBody>
          </p:sp>
        </p:grpSp>
        <p:sp>
          <p:nvSpPr>
            <p:cNvPr id="88" name="六边形 151">
              <a:extLst>
                <a:ext uri="{FF2B5EF4-FFF2-40B4-BE49-F238E27FC236}">
                  <a16:creationId xmlns:a16="http://schemas.microsoft.com/office/drawing/2014/main" id="{7AA1EC4F-480B-CADC-672E-39A6C845E015}"/>
                </a:ext>
              </a:extLst>
            </p:cNvPr>
            <p:cNvSpPr/>
            <p:nvPr/>
          </p:nvSpPr>
          <p:spPr>
            <a:xfrm rot="16200000">
              <a:off x="9855336" y="3346381"/>
              <a:ext cx="676235" cy="582581"/>
            </a:xfrm>
            <a:prstGeom prst="hexagon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1/5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23:59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EADEB9-BDD7-47A2-AF1E-73617E93E013}"/>
              </a:ext>
            </a:extLst>
          </p:cNvPr>
          <p:cNvSpPr txBox="1"/>
          <p:nvPr/>
        </p:nvSpPr>
        <p:spPr>
          <a:xfrm>
            <a:off x="941677" y="5812698"/>
            <a:ext cx="1074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you have any question about HW3, please feel free to contact with TA:HSIU_HUNG LEE or WEI-LING HSU,</a:t>
            </a:r>
          </a:p>
          <a:p>
            <a:r>
              <a:rPr lang="en-US" altLang="zh-TW" dirty="0"/>
              <a:t>through email  </a:t>
            </a:r>
            <a:r>
              <a:rPr lang="en-US" altLang="zh-TW" dirty="0">
                <a:solidFill>
                  <a:schemeClr val="accent1"/>
                </a:solidFill>
                <a:hlinkClick r:id="rId2"/>
              </a:rPr>
              <a:t>buddy0960391119@gmail.com</a:t>
            </a:r>
            <a:r>
              <a:rPr lang="en-US" altLang="zh-TW" dirty="0">
                <a:solidFill>
                  <a:schemeClr val="accent1"/>
                </a:solidFill>
              </a:rPr>
              <a:t> or </a:t>
            </a:r>
            <a:r>
              <a:rPr lang="en-US" altLang="zh-TW" dirty="0">
                <a:solidFill>
                  <a:schemeClr val="accent1"/>
                </a:solidFill>
                <a:hlinkClick r:id="rId3"/>
              </a:rPr>
              <a:t>weiling.hsu.cs11@nycu.edu.tw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5102C5-C9DC-355C-8E26-1EB7593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3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D240A-CAD7-406C-9FF7-C600180D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7907F-D0CD-4305-949B-4B8A89A7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" altLang="zh-TW" b="1" i="0" dirty="0">
                <a:solidFill>
                  <a:srgbClr val="333333"/>
                </a:solidFill>
                <a:effectLst/>
                <a:ea typeface="PingFang SC" panose="020B0400000000000000" pitchFamily="34" charset="-122"/>
              </a:rPr>
              <a:t>Machine Reading Comprehension </a:t>
            </a:r>
            <a:r>
              <a:rPr lang="en-US" altLang="zh-TW" dirty="0"/>
              <a:t>with neural network</a:t>
            </a:r>
          </a:p>
          <a:p>
            <a:pPr marL="0" indent="0">
              <a:buNone/>
            </a:pPr>
            <a:r>
              <a:rPr lang="en-US" altLang="zh-TW" sz="2400" dirty="0"/>
              <a:t>  </a:t>
            </a:r>
            <a:r>
              <a:rPr lang="en-US" altLang="zh-TW" sz="2200" dirty="0"/>
              <a:t>Given an article, a question and a set of choices, determine which choice is the answer.</a:t>
            </a:r>
          </a:p>
          <a:p>
            <a:pPr marL="0" indent="0">
              <a:buNone/>
            </a:pPr>
            <a:endParaRPr lang="en-US" altLang="zh-TW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2291B4-4AD1-DDD7-B7C1-4F4179D4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1FFE7A4-A881-F229-97AC-472074FFE93C}"/>
              </a:ext>
            </a:extLst>
          </p:cNvPr>
          <p:cNvGrpSpPr/>
          <p:nvPr/>
        </p:nvGrpSpPr>
        <p:grpSpPr>
          <a:xfrm>
            <a:off x="1312717" y="3142736"/>
            <a:ext cx="8759043" cy="2946907"/>
            <a:chOff x="824344" y="3118985"/>
            <a:chExt cx="8759043" cy="2946907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54DAAE7F-B72C-A917-B39D-B9907459A6A6}"/>
                </a:ext>
              </a:extLst>
            </p:cNvPr>
            <p:cNvSpPr/>
            <p:nvPr/>
          </p:nvSpPr>
          <p:spPr>
            <a:xfrm>
              <a:off x="824344" y="5433830"/>
              <a:ext cx="3771407" cy="6320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choice:["</a:t>
              </a:r>
              <a:r>
                <a:rPr kumimoji="1" lang="zh-TW" altLang="en-US" dirty="0"/>
                <a:t>幽默</a:t>
              </a:r>
              <a:r>
                <a:rPr kumimoji="1" lang="en-US" altLang="zh-TW" dirty="0"/>
                <a:t>”,"</a:t>
              </a:r>
              <a:r>
                <a:rPr kumimoji="1" lang="zh-TW" altLang="en-US" dirty="0"/>
                <a:t>马虎</a:t>
              </a:r>
              <a:r>
                <a:rPr kumimoji="1" lang="en-US" altLang="zh-TW" dirty="0"/>
                <a:t>","</a:t>
              </a:r>
              <a:r>
                <a:rPr kumimoji="1" lang="zh-TW" altLang="en-US" dirty="0"/>
                <a:t>骄傲</a:t>
              </a:r>
              <a:r>
                <a:rPr kumimoji="1" lang="en-US" altLang="zh-TW" dirty="0"/>
                <a:t>","</a:t>
              </a:r>
              <a:r>
                <a:rPr kumimoji="1" lang="zh-TW" altLang="en-US" dirty="0"/>
                <a:t>害羞</a:t>
              </a:r>
              <a:r>
                <a:rPr kumimoji="1" lang="en-US" altLang="zh-TW" dirty="0"/>
                <a:t>"]</a:t>
              </a:r>
              <a:endParaRPr kumimoji="1" lang="zh-TW" altLang="en-US" dirty="0"/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C7164B9C-DB35-04FB-FF1D-DFDE5D2339F7}"/>
                </a:ext>
              </a:extLst>
            </p:cNvPr>
            <p:cNvSpPr/>
            <p:nvPr/>
          </p:nvSpPr>
          <p:spPr>
            <a:xfrm>
              <a:off x="838200" y="3118985"/>
              <a:ext cx="3757551" cy="81939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500" dirty="0"/>
                <a:t>Article:</a:t>
              </a:r>
              <a:r>
                <a:rPr kumimoji="1" lang="zh-TW" altLang="en-US" sz="1500" dirty="0">
                  <a:latin typeface="+mn-ea"/>
                </a:rPr>
                <a:t>她很活泼，说话很有趣，总能给我们带来快乐，我们都很喜欢和她在一起。</a:t>
              </a:r>
            </a:p>
          </p:txBody>
        </p:sp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79C89BF9-8FE1-1172-F130-7730F8281633}"/>
                </a:ext>
              </a:extLst>
            </p:cNvPr>
            <p:cNvSpPr/>
            <p:nvPr/>
          </p:nvSpPr>
          <p:spPr>
            <a:xfrm>
              <a:off x="824344" y="4348302"/>
              <a:ext cx="3771407" cy="63206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dirty="0"/>
                <a:t>question: </a:t>
              </a:r>
              <a:r>
                <a:rPr kumimoji="1" lang="zh-TW" altLang="en-US" dirty="0"/>
                <a:t>她是个什么样的人？</a:t>
              </a:r>
            </a:p>
          </p:txBody>
        </p:sp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DD0A5689-C5A2-E894-153B-485D3950DABD}"/>
                </a:ext>
              </a:extLst>
            </p:cNvPr>
            <p:cNvSpPr/>
            <p:nvPr/>
          </p:nvSpPr>
          <p:spPr>
            <a:xfrm>
              <a:off x="5538851" y="4254634"/>
              <a:ext cx="1484415" cy="8193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Model</a:t>
              </a:r>
              <a:endParaRPr kumimoji="1" lang="zh-TW" altLang="en-US" dirty="0"/>
            </a:p>
          </p:txBody>
        </p: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0BFB3F2D-5582-752A-4572-8E7D9E92F8B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595751" y="3528684"/>
              <a:ext cx="943100" cy="86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BE017705-D4E7-4ADE-3FD4-58B7191BA131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95751" y="4664333"/>
              <a:ext cx="943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1753CF14-3E10-8BC7-E239-B96033940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9607" y="4936818"/>
              <a:ext cx="929244" cy="83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4E17DE28-74FA-85CC-8F43-A836C752AC41}"/>
                </a:ext>
              </a:extLst>
            </p:cNvPr>
            <p:cNvCxnSpPr>
              <a:cxnSpLocks/>
            </p:cNvCxnSpPr>
            <p:nvPr/>
          </p:nvCxnSpPr>
          <p:spPr>
            <a:xfrm>
              <a:off x="7023266" y="4647809"/>
              <a:ext cx="943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8618408C-6ADD-75A2-0008-97D7B7F028AC}"/>
                </a:ext>
              </a:extLst>
            </p:cNvPr>
            <p:cNvSpPr/>
            <p:nvPr/>
          </p:nvSpPr>
          <p:spPr>
            <a:xfrm>
              <a:off x="7952510" y="4254634"/>
              <a:ext cx="1630877" cy="8193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dirty="0">
                  <a:latin typeface="+mn-ea"/>
                </a:rPr>
                <a:t>"</a:t>
              </a:r>
              <a:r>
                <a:rPr kumimoji="1" lang="zh-TW" altLang="en-US" sz="1600" dirty="0">
                  <a:latin typeface="+mn-ea"/>
                </a:rPr>
                <a:t>幽默</a:t>
              </a:r>
              <a:r>
                <a:rPr kumimoji="1" lang="en-US" altLang="zh-TW" sz="1600" dirty="0">
                  <a:latin typeface="+mn-ea"/>
                </a:rPr>
                <a:t>”</a:t>
              </a:r>
              <a:endParaRPr kumimoji="1" lang="zh-TW" altLang="en-US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0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75E37-DF1B-2DDE-7DE5-8285A899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D135F-5DF0-9A72-D308-1D22A0FA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use any external package you want, e.g. </a:t>
            </a:r>
            <a:r>
              <a:rPr lang="en-US" altLang="zh-TW" dirty="0" err="1"/>
              <a:t>Pytorch</a:t>
            </a:r>
            <a:r>
              <a:rPr lang="en-US" altLang="zh-TW" dirty="0"/>
              <a:t>, </a:t>
            </a:r>
            <a:r>
              <a:rPr lang="en-US" altLang="zh-TW" dirty="0" err="1"/>
              <a:t>Keras</a:t>
            </a:r>
            <a:r>
              <a:rPr lang="en-US" altLang="zh-TW" dirty="0"/>
              <a:t>…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Any method is allowed in hw3.</a:t>
            </a:r>
            <a:endParaRPr lang="en-US" altLang="zh-TW" dirty="0"/>
          </a:p>
          <a:p>
            <a:r>
              <a:rPr lang="en-US" altLang="zh-TW" dirty="0">
                <a:solidFill>
                  <a:srgbClr val="C00000"/>
                </a:solidFill>
              </a:rPr>
              <a:t>Requirement:</a:t>
            </a:r>
          </a:p>
          <a:p>
            <a:pPr marL="0" indent="0">
              <a:buNone/>
            </a:pPr>
            <a:r>
              <a:rPr kumimoji="1" lang="en-US" altLang="zh-TW" sz="2800" dirty="0"/>
              <a:t>   1.Submit a report and your source code to E3 </a:t>
            </a:r>
          </a:p>
          <a:p>
            <a:pPr marL="0" indent="0">
              <a:buNone/>
            </a:pPr>
            <a:r>
              <a:rPr kumimoji="1" lang="en-US" altLang="zh-TW" sz="2800" dirty="0"/>
              <a:t>   2.Upload your submission to Kaggle</a:t>
            </a:r>
            <a:endParaRPr lang="zh-TW" altLang="en-US" sz="2800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7B200B-D0B7-2AC3-30C3-7D1EC6F7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22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F1B42-945F-44F9-8F6A-C72C9678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C3765-4DD2-49CA-AE93-99215B65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hlinkClick r:id="rId2"/>
              </a:rPr>
              <a:t>https://drive.google.com/drive/folders/1XhtvX2_2Q3qPmWXwc3v_F3DfYUsraHEE?usp=sharing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dirty="0"/>
              <a:t>You can get the dataset from the link or E3,</a:t>
            </a:r>
          </a:p>
          <a:p>
            <a:pPr marL="0" indent="0">
              <a:buNone/>
            </a:pPr>
            <a:r>
              <a:rPr lang="en-US" altLang="zh-TW" dirty="0"/>
              <a:t> it contains : &lt;</a:t>
            </a:r>
            <a:r>
              <a:rPr lang="sv-SE" altLang="zh-TW" dirty="0"/>
              <a:t> train</a:t>
            </a:r>
            <a:r>
              <a:rPr lang="en-US" altLang="zh-TW" dirty="0"/>
              <a:t>_</a:t>
            </a:r>
            <a:r>
              <a:rPr lang="sv-SE" altLang="zh-TW" dirty="0"/>
              <a:t>HW3dataset.json 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		&lt;</a:t>
            </a:r>
            <a:r>
              <a:rPr lang="sv-SE" altLang="zh-TW" dirty="0"/>
              <a:t> dev_ HW3dataset.json 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		&lt;</a:t>
            </a:r>
            <a:r>
              <a:rPr lang="sv-SE" altLang="zh-TW" dirty="0"/>
              <a:t> test_ HW3dataset.json 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You can use &lt;</a:t>
            </a:r>
            <a:r>
              <a:rPr lang="sv-SE" altLang="zh-TW" sz="2400" dirty="0"/>
              <a:t> train_ HW3dataset </a:t>
            </a:r>
            <a:r>
              <a:rPr lang="en-US" altLang="zh-TW" sz="2400" dirty="0"/>
              <a:t>&gt; and &lt;</a:t>
            </a:r>
            <a:r>
              <a:rPr lang="sv-SE" altLang="zh-TW" sz="2400" dirty="0"/>
              <a:t> dev_ HW3dataset </a:t>
            </a:r>
            <a:r>
              <a:rPr lang="en-US" altLang="zh-TW" sz="2400" dirty="0"/>
              <a:t>&gt; to tune your model,</a:t>
            </a:r>
          </a:p>
          <a:p>
            <a:pPr marL="0" indent="0">
              <a:buNone/>
            </a:pPr>
            <a:r>
              <a:rPr lang="en-US" altLang="zh-TW" sz="2400" dirty="0"/>
              <a:t> then predict the answers in &lt;</a:t>
            </a:r>
            <a:r>
              <a:rPr lang="sv-SE" altLang="zh-TW" sz="2400" dirty="0"/>
              <a:t> test_ HW3dataset 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627315-C92F-29F9-B4C2-F613A40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9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87BDE-0F1F-48AF-9E6A-A300424E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70AB4-9D0C-4A26-9A7B-69BD4ACF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Your model needs to predict which choice is correct in </a:t>
            </a:r>
          </a:p>
          <a:p>
            <a:pPr marL="0" indent="0">
              <a:buNone/>
            </a:pPr>
            <a:r>
              <a:rPr lang="en-US" altLang="zh-TW" dirty="0"/>
              <a:t>   &lt;</a:t>
            </a:r>
            <a:r>
              <a:rPr lang="sv-SE" altLang="zh-TW" dirty="0"/>
              <a:t> test</a:t>
            </a:r>
            <a:r>
              <a:rPr lang="en-US" altLang="zh-TW" dirty="0"/>
              <a:t> _</a:t>
            </a:r>
            <a:r>
              <a:rPr lang="sv-SE" altLang="zh-TW" dirty="0"/>
              <a:t>HW3dataset.csv 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For example: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/>
              <a:t> 1."question": "</a:t>
            </a:r>
            <a:r>
              <a:rPr lang="zh-TW" altLang="en-US" sz="1800" dirty="0"/>
              <a:t>动物的器官感觉与人的相比有什么不同</a:t>
            </a:r>
            <a:r>
              <a:rPr lang="en-US" altLang="zh-TW" sz="1800" dirty="0"/>
              <a:t>?",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/>
              <a:t>    "choice": [ "</a:t>
            </a:r>
            <a:r>
              <a:rPr lang="zh-TW" altLang="en-US" sz="1800" dirty="0"/>
              <a:t>没有人的灵敏</a:t>
            </a:r>
            <a:r>
              <a:rPr lang="en-US" altLang="zh-TW" sz="1800" dirty="0"/>
              <a:t>", "</a:t>
            </a:r>
            <a:r>
              <a:rPr lang="zh-TW" altLang="en-US" sz="1800" dirty="0"/>
              <a:t>和人的差不多</a:t>
            </a:r>
            <a:r>
              <a:rPr lang="en-US" altLang="zh-TW" sz="1800" dirty="0"/>
              <a:t>", "</a:t>
            </a:r>
            <a:r>
              <a:rPr lang="zh-TW" altLang="en-US" sz="1800" dirty="0"/>
              <a:t>和人的一样好</a:t>
            </a:r>
            <a:r>
              <a:rPr lang="en-US" altLang="zh-TW" sz="1800" dirty="0"/>
              <a:t>", "</a:t>
            </a:r>
            <a:r>
              <a:rPr lang="zh-TW" altLang="en-US" sz="1800" dirty="0"/>
              <a:t>比人的灵敏</a:t>
            </a:r>
            <a:r>
              <a:rPr lang="en-US" altLang="zh-TW" sz="1800" dirty="0"/>
              <a:t>"],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/>
              <a:t>    "answer": "</a:t>
            </a:r>
            <a:r>
              <a:rPr lang="zh-TW" altLang="en-US" sz="1800" dirty="0"/>
              <a:t>比人的灵敏</a:t>
            </a:r>
            <a:r>
              <a:rPr lang="en-US" altLang="zh-TW" sz="1800" dirty="0"/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/>
              <a:t>     </a:t>
            </a:r>
            <a:r>
              <a:rPr lang="en-US" altLang="zh-TW" sz="1800" dirty="0">
                <a:solidFill>
                  <a:srgbClr val="C00000"/>
                </a:solidFill>
              </a:rPr>
              <a:t>output: 4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/>
              <a:t>2. "question": "</a:t>
            </a:r>
            <a:r>
              <a:rPr lang="zh-TW" altLang="en-US" sz="1800" dirty="0"/>
              <a:t>他喜欢骑自行车。</a:t>
            </a:r>
            <a:r>
              <a:rPr lang="en-US" altLang="zh-TW" sz="1800" dirty="0"/>
              <a:t>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/>
              <a:t>    "choice": ["</a:t>
            </a:r>
            <a:r>
              <a:rPr lang="zh-TW" altLang="en-US" sz="1800" dirty="0"/>
              <a:t>正确</a:t>
            </a:r>
            <a:r>
              <a:rPr lang="en-US" altLang="zh-TW" sz="1800" dirty="0"/>
              <a:t>","</a:t>
            </a:r>
            <a:r>
              <a:rPr lang="zh-TW" altLang="en-US" sz="1800" dirty="0"/>
              <a:t>错误</a:t>
            </a:r>
            <a:r>
              <a:rPr lang="en-US" altLang="zh-TW" sz="1800" dirty="0"/>
              <a:t>"],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/>
              <a:t>    "answer": "</a:t>
            </a:r>
            <a:r>
              <a:rPr lang="zh-TW" altLang="en-US" sz="1800" dirty="0"/>
              <a:t>正确</a:t>
            </a:r>
            <a:r>
              <a:rPr lang="en-US" altLang="zh-TW" sz="1800" dirty="0"/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/>
              <a:t>     </a:t>
            </a:r>
            <a:r>
              <a:rPr lang="en-US" altLang="zh-TW" sz="1800" dirty="0">
                <a:solidFill>
                  <a:srgbClr val="C00000"/>
                </a:solidFill>
              </a:rPr>
              <a:t>output:1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dirty="0"/>
              <a:t>Write your prediction in a CSV file and upload it to Kaggle.</a:t>
            </a: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0B0516-B0C7-CCBB-7B3D-73DB9927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1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F9C9A-8FBB-4CD1-8622-BD2B8BE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Kaggle submission(50%)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C2102-BC37-4742-845F-68D6C111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Kaggle</a:t>
            </a:r>
            <a:r>
              <a:rPr lang="zh-TW" altLang="en-US" dirty="0"/>
              <a:t> </a:t>
            </a:r>
            <a:r>
              <a:rPr lang="en-US" altLang="zh-TW" dirty="0"/>
              <a:t>link:</a:t>
            </a:r>
            <a:r>
              <a:rPr lang="zh-TW" altLang="en-US" dirty="0"/>
              <a:t> </a:t>
            </a:r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err="1">
                <a:hlinkClick r:id="rId2"/>
              </a:rPr>
              <a:t>www.kaggle.com</a:t>
            </a:r>
            <a:r>
              <a:rPr lang="en-US" altLang="zh-TW" sz="2000" dirty="0">
                <a:hlinkClick r:id="rId2"/>
              </a:rPr>
              <a:t>/t/b7ab308a6e6a411ebbbbeba0a2e40189</a:t>
            </a:r>
            <a:endParaRPr lang="en-US" altLang="zh-TW" sz="2000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Display team name:&lt;student ID&gt; (important ! )</a:t>
            </a:r>
          </a:p>
          <a:p>
            <a:r>
              <a:rPr kumimoji="1" lang="en-US" altLang="zh-TW" dirty="0"/>
              <a:t>Submission format: </a:t>
            </a:r>
          </a:p>
          <a:p>
            <a:pPr lvl="1"/>
            <a:r>
              <a:rPr kumimoji="1" lang="en-US" altLang="zh-TW" sz="2000" dirty="0"/>
              <a:t>A 2003 X 2 CSV file, the first row is for the column name, and the last 2002 rows are for your result.</a:t>
            </a:r>
          </a:p>
          <a:p>
            <a:pPr lvl="1"/>
            <a:r>
              <a:rPr kumimoji="1" lang="en-US" altLang="zh-TW" sz="2000" dirty="0"/>
              <a:t>Column names should be </a:t>
            </a:r>
            <a:r>
              <a:rPr kumimoji="1" lang="en-US" altLang="zh-TW" sz="2000" dirty="0">
                <a:solidFill>
                  <a:srgbClr val="C00000"/>
                </a:solidFill>
              </a:rPr>
              <a:t>“index”</a:t>
            </a:r>
            <a:r>
              <a:rPr kumimoji="1" lang="en-US" altLang="zh-TW" sz="2000" dirty="0"/>
              <a:t> and </a:t>
            </a:r>
            <a:r>
              <a:rPr kumimoji="1" lang="en-US" altLang="zh-TW" sz="2000" dirty="0">
                <a:solidFill>
                  <a:srgbClr val="C00000"/>
                </a:solidFill>
              </a:rPr>
              <a:t>“answer”</a:t>
            </a:r>
            <a:r>
              <a:rPr kumimoji="1" lang="en-US" altLang="zh-TW" sz="2000" dirty="0"/>
              <a:t>.</a:t>
            </a:r>
          </a:p>
          <a:p>
            <a:pPr lvl="1"/>
            <a:r>
              <a:rPr kumimoji="1" lang="en-US" altLang="zh-TW" sz="2000" dirty="0"/>
              <a:t>The result should be the index and predicted answer(1~4), please make sure the order of your result is right!</a:t>
            </a:r>
            <a:endParaRPr kumimoji="1" lang="en-US" altLang="zh-TW" dirty="0"/>
          </a:p>
          <a:p>
            <a:r>
              <a:rPr kumimoji="1" lang="en-US" altLang="zh-TW" dirty="0"/>
              <a:t>There will be </a:t>
            </a:r>
            <a:r>
              <a:rPr kumimoji="1" lang="en-US" altLang="zh-TW" dirty="0">
                <a:solidFill>
                  <a:srgbClr val="C00000"/>
                </a:solidFill>
              </a:rPr>
              <a:t>one</a:t>
            </a:r>
            <a:r>
              <a:rPr kumimoji="1" lang="en-US" altLang="zh-TW" dirty="0"/>
              <a:t> baseline.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74A911-1AD9-A2DB-B407-98CDA7AFB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57" y="365125"/>
            <a:ext cx="1676400" cy="15367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57B77-5D64-B191-6B12-B5C8A975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11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EB64B-FD53-4721-A86B-F1F90FBC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Kaggle submission(50%)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6C06A-0CC9-4777-A0BA-A8993F5E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submit at most 5 times each day.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kumimoji="1" lang="en-US" altLang="zh-TW" dirty="0"/>
              <a:t>You can choose 2 of the submissions to be considered for the private leaderboard,</a:t>
            </a:r>
            <a:r>
              <a:rPr lang="en-US" altLang="zh-TW" dirty="0"/>
              <a:t> or will otherwise default to the best public scoring submissions.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2FA3E7-C446-70FD-32AB-5C68A9F9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5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59754-8E7B-4754-9FC1-C8AD5C8F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Report Submission(50%)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A5C5A-C7F9-4C10-80A4-CE985F95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83982" cy="4583967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Submit a report containing 3 questions:</a:t>
            </a:r>
          </a:p>
          <a:p>
            <a:pPr marL="0" indent="0">
              <a:buNone/>
            </a:pPr>
            <a:endParaRPr kumimoji="1" lang="en-US" altLang="zh-TW" sz="2200" dirty="0"/>
          </a:p>
          <a:p>
            <a:pPr marL="457200" lvl="1" indent="0">
              <a:buNone/>
            </a:pPr>
            <a:r>
              <a:rPr kumimoji="1" lang="en-US" altLang="zh-TW" sz="2200" dirty="0"/>
              <a:t>1. Describe all the methods you have implemented. (60%)</a:t>
            </a:r>
          </a:p>
          <a:p>
            <a:pPr marL="457200" lvl="1" indent="0">
              <a:buNone/>
            </a:pPr>
            <a:endParaRPr kumimoji="1" lang="en-US" altLang="zh-TW" sz="2200" dirty="0"/>
          </a:p>
          <a:p>
            <a:pPr marL="457200" lvl="1" indent="0">
              <a:buNone/>
            </a:pPr>
            <a:r>
              <a:rPr kumimoji="1" lang="en-US" altLang="zh-TW" sz="2200" dirty="0"/>
              <a:t>2. Did you preprocess your data from the dataset? Why? And how?</a:t>
            </a:r>
          </a:p>
          <a:p>
            <a:pPr marL="457200" lvl="1" indent="0">
              <a:buNone/>
            </a:pPr>
            <a:r>
              <a:rPr kumimoji="1" lang="en-US" altLang="zh-TW" sz="2200" dirty="0"/>
              <a:t>(Did you encounter the problem that the input length is longer than the maximum       sequence length of the model you use? How did you solve this problem?) (30%)</a:t>
            </a:r>
          </a:p>
          <a:p>
            <a:pPr marL="457200" lvl="1" indent="0">
              <a:buNone/>
            </a:pPr>
            <a:endParaRPr kumimoji="1" lang="en-US" altLang="zh-TW" sz="2200" dirty="0"/>
          </a:p>
          <a:p>
            <a:pPr marL="457200" lvl="1" indent="0">
              <a:buNone/>
            </a:pPr>
            <a:r>
              <a:rPr kumimoji="1" lang="en-US" altLang="zh-TW" sz="2200" dirty="0"/>
              <a:t>3. What difficulties did you encounter in this assignment? How did you solve it? (10%)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sz="2400" dirty="0"/>
              <a:t>       </a:t>
            </a:r>
            <a:r>
              <a:rPr kumimoji="1" lang="en-US" altLang="zh-TW" sz="2400" dirty="0">
                <a:solidFill>
                  <a:srgbClr val="C00000"/>
                </a:solidFill>
              </a:rPr>
              <a:t>Please answer the questions in detail!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53CA03-E9B2-93EB-CF11-369326B6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D1DD0-E82B-F267-1613-9E2F9EB8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E3 Submission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B54D3C-66A6-6E2A-C410-B20692CB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/>
              <a:t>- Deadline:</a:t>
            </a:r>
          </a:p>
          <a:p>
            <a:pPr marL="0" indent="0">
              <a:buNone/>
            </a:pPr>
            <a:r>
              <a:rPr kumimoji="1" lang="en-US" altLang="zh-TW" dirty="0"/>
              <a:t>      - Submit Zip to E3 before 1/ 5 11:59 PM</a:t>
            </a:r>
          </a:p>
          <a:p>
            <a:pPr marL="0" indent="0">
              <a:buNone/>
            </a:pPr>
            <a:r>
              <a:rPr kumimoji="1" lang="en-US" altLang="zh-TW" dirty="0"/>
              <a:t>      - No Late Submission!</a:t>
            </a:r>
          </a:p>
          <a:p>
            <a:pPr marL="0" indent="0">
              <a:buNone/>
            </a:pPr>
            <a:r>
              <a:rPr kumimoji="1" lang="en-US" altLang="zh-TW" dirty="0"/>
              <a:t>- Format:</a:t>
            </a:r>
          </a:p>
          <a:p>
            <a:pPr marL="0" indent="0">
              <a:buNone/>
            </a:pPr>
            <a:r>
              <a:rPr kumimoji="1" lang="en-US" altLang="zh-TW" dirty="0"/>
              <a:t>      - Source code : Hw3_&lt;student ID&gt;.</a:t>
            </a:r>
            <a:r>
              <a:rPr kumimoji="1" lang="en-US" altLang="zh-TW" dirty="0" err="1"/>
              <a:t>py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      - Report file : Hw3_&lt;student ID&gt;.pdf</a:t>
            </a:r>
          </a:p>
          <a:p>
            <a:pPr marL="0" indent="0">
              <a:buNone/>
            </a:pPr>
            <a:r>
              <a:rPr kumimoji="1" lang="en-US" altLang="zh-TW" dirty="0"/>
              <a:t>      - Zip file : Hw3_&lt;Student ID&gt;.zip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E0062E-2D46-F653-2728-3FAE3D73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490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828</Words>
  <Application>Microsoft Macintosh PowerPoint</Application>
  <PresentationFormat>寬螢幕</PresentationFormat>
  <Paragraphs>109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Microsoft YaHei</vt:lpstr>
      <vt:lpstr>Microsoft YaHei</vt:lpstr>
      <vt:lpstr>Arial</vt:lpstr>
      <vt:lpstr>Calibri</vt:lpstr>
      <vt:lpstr>Calibri Light</vt:lpstr>
      <vt:lpstr>Office 佈景主題</vt:lpstr>
      <vt:lpstr>1_Office 佈景主題</vt:lpstr>
      <vt:lpstr>Introduction to  Natural Language Processing</vt:lpstr>
      <vt:lpstr>Task introduction</vt:lpstr>
      <vt:lpstr>Task introduction</vt:lpstr>
      <vt:lpstr>Dataset </vt:lpstr>
      <vt:lpstr>Output</vt:lpstr>
      <vt:lpstr>Kaggle submission(50%)</vt:lpstr>
      <vt:lpstr>Kaggle submission(50%)</vt:lpstr>
      <vt:lpstr>Report Submission(50%)</vt:lpstr>
      <vt:lpstr>E3 Submission</vt:lpstr>
      <vt:lpstr>Grading policy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Natural Language Processing</dc:title>
  <dc:creator>徐唯凌</dc:creator>
  <cp:lastModifiedBy>修宏 李</cp:lastModifiedBy>
  <cp:revision>29</cp:revision>
  <dcterms:created xsi:type="dcterms:W3CDTF">2022-10-27T08:46:34Z</dcterms:created>
  <dcterms:modified xsi:type="dcterms:W3CDTF">2022-12-06T15:18:43Z</dcterms:modified>
</cp:coreProperties>
</file>