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7"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447191" y="2824269"/>
            <a:ext cx="4645152" cy="264445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412362" y="2821491"/>
            <a:ext cx="4645152" cy="263737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22035-CF89-4C0B-B98E-016F7BE9AC3F}"/>
              </a:ext>
            </a:extLst>
          </p:cNvPr>
          <p:cNvSpPr>
            <a:spLocks noGrp="1"/>
          </p:cNvSpPr>
          <p:nvPr>
            <p:ph type="ctrTitle"/>
          </p:nvPr>
        </p:nvSpPr>
        <p:spPr/>
        <p:txBody>
          <a:bodyPr/>
          <a:lstStyle/>
          <a:p>
            <a:r>
              <a:rPr lang="it-IT" dirty="0"/>
              <a:t>Data Science </a:t>
            </a:r>
            <a:r>
              <a:rPr lang="it-IT" dirty="0" err="1"/>
              <a:t>methodology</a:t>
            </a:r>
            <a:endParaRPr lang="it-IT" dirty="0"/>
          </a:p>
        </p:txBody>
      </p:sp>
      <p:sp>
        <p:nvSpPr>
          <p:cNvPr id="3" name="Sottotitolo 2">
            <a:extLst>
              <a:ext uri="{FF2B5EF4-FFF2-40B4-BE49-F238E27FC236}">
                <a16:creationId xmlns:a16="http://schemas.microsoft.com/office/drawing/2014/main" id="{76183B2C-FD0A-4EE0-A63E-6B5E653762A8}"/>
              </a:ext>
            </a:extLst>
          </p:cNvPr>
          <p:cNvSpPr>
            <a:spLocks noGrp="1"/>
          </p:cNvSpPr>
          <p:nvPr>
            <p:ph type="subTitle" idx="1"/>
          </p:nvPr>
        </p:nvSpPr>
        <p:spPr/>
        <p:txBody>
          <a:bodyPr/>
          <a:lstStyle/>
          <a:p>
            <a:r>
              <a:rPr lang="it-IT" dirty="0"/>
              <a:t>CRISP-DM</a:t>
            </a:r>
          </a:p>
        </p:txBody>
      </p:sp>
      <p:sp>
        <p:nvSpPr>
          <p:cNvPr id="4" name="CasellaDiTesto 3">
            <a:extLst>
              <a:ext uri="{FF2B5EF4-FFF2-40B4-BE49-F238E27FC236}">
                <a16:creationId xmlns:a16="http://schemas.microsoft.com/office/drawing/2014/main" id="{01CC261B-FD25-481F-993B-3FE61FAF1B2F}"/>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335453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C7E7FCA-923E-4952-95C6-EC09805FD68C}"/>
              </a:ext>
            </a:extLst>
          </p:cNvPr>
          <p:cNvSpPr>
            <a:spLocks noGrp="1"/>
          </p:cNvSpPr>
          <p:nvPr>
            <p:ph type="title"/>
          </p:nvPr>
        </p:nvSpPr>
        <p:spPr/>
        <p:txBody>
          <a:bodyPr/>
          <a:lstStyle/>
          <a:p>
            <a:r>
              <a:rPr lang="it-IT" dirty="0"/>
              <a:t>CRISP-DM</a:t>
            </a:r>
          </a:p>
        </p:txBody>
      </p:sp>
      <p:sp>
        <p:nvSpPr>
          <p:cNvPr id="18" name="Rettangolo 17">
            <a:extLst>
              <a:ext uri="{FF2B5EF4-FFF2-40B4-BE49-F238E27FC236}">
                <a16:creationId xmlns:a16="http://schemas.microsoft.com/office/drawing/2014/main" id="{9360E540-F53F-4AE3-BA71-78C59D306424}"/>
              </a:ext>
            </a:extLst>
          </p:cNvPr>
          <p:cNvSpPr/>
          <p:nvPr/>
        </p:nvSpPr>
        <p:spPr>
          <a:xfrm>
            <a:off x="2190133" y="2820156"/>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Business Understanding</a:t>
            </a:r>
          </a:p>
        </p:txBody>
      </p:sp>
      <p:sp>
        <p:nvSpPr>
          <p:cNvPr id="19" name="Cerchio vuoto 18">
            <a:extLst>
              <a:ext uri="{FF2B5EF4-FFF2-40B4-BE49-F238E27FC236}">
                <a16:creationId xmlns:a16="http://schemas.microsoft.com/office/drawing/2014/main" id="{C77F52C5-5563-4C75-98D5-ECBDF4064CF0}"/>
              </a:ext>
            </a:extLst>
          </p:cNvPr>
          <p:cNvSpPr/>
          <p:nvPr/>
        </p:nvSpPr>
        <p:spPr>
          <a:xfrm>
            <a:off x="1451579" y="1981201"/>
            <a:ext cx="3974123" cy="3974123"/>
          </a:xfrm>
          <a:prstGeom prst="donut">
            <a:avLst>
              <a:gd name="adj" fmla="val 1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0" name="Rettangolo 19">
            <a:extLst>
              <a:ext uri="{FF2B5EF4-FFF2-40B4-BE49-F238E27FC236}">
                <a16:creationId xmlns:a16="http://schemas.microsoft.com/office/drawing/2014/main" id="{C64BB0A9-D04D-4E8B-BE43-07AB20A5B850}"/>
              </a:ext>
            </a:extLst>
          </p:cNvPr>
          <p:cNvSpPr/>
          <p:nvPr/>
        </p:nvSpPr>
        <p:spPr>
          <a:xfrm>
            <a:off x="3585179" y="2817908"/>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Data Understanding</a:t>
            </a:r>
          </a:p>
        </p:txBody>
      </p:sp>
      <p:sp>
        <p:nvSpPr>
          <p:cNvPr id="21" name="Rettangolo 20">
            <a:extLst>
              <a:ext uri="{FF2B5EF4-FFF2-40B4-BE49-F238E27FC236}">
                <a16:creationId xmlns:a16="http://schemas.microsoft.com/office/drawing/2014/main" id="{365E802E-6C7D-4104-BEC9-04FCD68539D3}"/>
              </a:ext>
            </a:extLst>
          </p:cNvPr>
          <p:cNvSpPr/>
          <p:nvPr/>
        </p:nvSpPr>
        <p:spPr>
          <a:xfrm>
            <a:off x="3925149" y="3526785"/>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Data Preparation</a:t>
            </a:r>
          </a:p>
        </p:txBody>
      </p:sp>
      <p:sp>
        <p:nvSpPr>
          <p:cNvPr id="22" name="Rettangolo 21">
            <a:extLst>
              <a:ext uri="{FF2B5EF4-FFF2-40B4-BE49-F238E27FC236}">
                <a16:creationId xmlns:a16="http://schemas.microsoft.com/office/drawing/2014/main" id="{E5E59331-6037-4EA1-BCD1-EB9D225DEDFB}"/>
              </a:ext>
            </a:extLst>
          </p:cNvPr>
          <p:cNvSpPr/>
          <p:nvPr/>
        </p:nvSpPr>
        <p:spPr>
          <a:xfrm>
            <a:off x="3925149" y="4170223"/>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Modeling</a:t>
            </a:r>
          </a:p>
        </p:txBody>
      </p:sp>
      <p:sp>
        <p:nvSpPr>
          <p:cNvPr id="23" name="Rettangolo 22">
            <a:extLst>
              <a:ext uri="{FF2B5EF4-FFF2-40B4-BE49-F238E27FC236}">
                <a16:creationId xmlns:a16="http://schemas.microsoft.com/office/drawing/2014/main" id="{6A7D3788-A29E-4E97-9E2C-7656AED22398}"/>
              </a:ext>
            </a:extLst>
          </p:cNvPr>
          <p:cNvSpPr/>
          <p:nvPr/>
        </p:nvSpPr>
        <p:spPr>
          <a:xfrm>
            <a:off x="2864209" y="4879101"/>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Evaluation</a:t>
            </a:r>
          </a:p>
        </p:txBody>
      </p:sp>
      <p:sp>
        <p:nvSpPr>
          <p:cNvPr id="24" name="Rettangolo 23">
            <a:extLst>
              <a:ext uri="{FF2B5EF4-FFF2-40B4-BE49-F238E27FC236}">
                <a16:creationId xmlns:a16="http://schemas.microsoft.com/office/drawing/2014/main" id="{E1DD7898-894D-4A75-A92F-AE472ED0746A}"/>
              </a:ext>
            </a:extLst>
          </p:cNvPr>
          <p:cNvSpPr/>
          <p:nvPr/>
        </p:nvSpPr>
        <p:spPr>
          <a:xfrm>
            <a:off x="1741477" y="3824133"/>
            <a:ext cx="1148861" cy="46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Deployment</a:t>
            </a:r>
          </a:p>
        </p:txBody>
      </p:sp>
      <p:sp>
        <p:nvSpPr>
          <p:cNvPr id="25" name="CasellaDiTesto 24">
            <a:extLst>
              <a:ext uri="{FF2B5EF4-FFF2-40B4-BE49-F238E27FC236}">
                <a16:creationId xmlns:a16="http://schemas.microsoft.com/office/drawing/2014/main" id="{E69A8F16-9E77-436F-B16A-FD772D7A9493}"/>
              </a:ext>
            </a:extLst>
          </p:cNvPr>
          <p:cNvSpPr txBox="1"/>
          <p:nvPr/>
        </p:nvSpPr>
        <p:spPr>
          <a:xfrm>
            <a:off x="5715600" y="2609491"/>
            <a:ext cx="5509846" cy="2893100"/>
          </a:xfrm>
          <a:prstGeom prst="rect">
            <a:avLst/>
          </a:prstGeom>
          <a:noFill/>
        </p:spPr>
        <p:txBody>
          <a:bodyPr wrap="square" rtlCol="0">
            <a:spAutoFit/>
          </a:bodyPr>
          <a:lstStyle/>
          <a:p>
            <a:r>
              <a:rPr lang="en-US" sz="1400" b="1" dirty="0"/>
              <a:t>Business Understanding: </a:t>
            </a:r>
            <a:r>
              <a:rPr lang="en-US" sz="1400" dirty="0"/>
              <a:t>The intention of the project is outlined.</a:t>
            </a:r>
          </a:p>
          <a:p>
            <a:r>
              <a:rPr lang="en-US" sz="1400" b="1" dirty="0"/>
              <a:t>Data Understanding: </a:t>
            </a:r>
            <a:r>
              <a:rPr lang="en-US" sz="1400" dirty="0"/>
              <a:t>Data is collected at this stage of the process. The understanding of what the business wants and needs will determine what data is collected</a:t>
            </a:r>
          </a:p>
          <a:p>
            <a:r>
              <a:rPr lang="en-US" sz="1400" b="1" dirty="0"/>
              <a:t>Data Preparation: </a:t>
            </a:r>
            <a:r>
              <a:rPr lang="en-US" sz="1400" dirty="0"/>
              <a:t>Data must be transformed into a useable subset unless it is determined that more data is needed. 70% of the time.</a:t>
            </a:r>
          </a:p>
          <a:p>
            <a:r>
              <a:rPr lang="en-US" sz="1400" b="1" dirty="0"/>
              <a:t>Modeling: </a:t>
            </a:r>
            <a:r>
              <a:rPr lang="en-US" sz="1400" dirty="0"/>
              <a:t>the data must be expressed through whatever appropriate models, give meaningful insights, and hopefully new knowledge. This is the purpose of data mining</a:t>
            </a:r>
          </a:p>
          <a:p>
            <a:r>
              <a:rPr lang="en-US" sz="1400" b="1" dirty="0"/>
              <a:t>Evaluation: </a:t>
            </a:r>
            <a:r>
              <a:rPr lang="en-US" sz="1400" dirty="0"/>
              <a:t>The selected model must be tested with pre-selected test. Training mode.</a:t>
            </a:r>
          </a:p>
          <a:p>
            <a:r>
              <a:rPr lang="en-US" sz="1400" b="1" dirty="0"/>
              <a:t>Deployment: </a:t>
            </a:r>
            <a:r>
              <a:rPr lang="en-US" sz="1400" dirty="0"/>
              <a:t>the model is used on new data outside of the scope of the dataset and by new stakeholders. </a:t>
            </a:r>
            <a:endParaRPr lang="it-IT" dirty="0"/>
          </a:p>
        </p:txBody>
      </p:sp>
      <p:cxnSp>
        <p:nvCxnSpPr>
          <p:cNvPr id="27" name="Connettore 2 26">
            <a:extLst>
              <a:ext uri="{FF2B5EF4-FFF2-40B4-BE49-F238E27FC236}">
                <a16:creationId xmlns:a16="http://schemas.microsoft.com/office/drawing/2014/main" id="{DBF5E53A-F9BB-41C3-8D01-88C50E7BB092}"/>
              </a:ext>
            </a:extLst>
          </p:cNvPr>
          <p:cNvCxnSpPr/>
          <p:nvPr/>
        </p:nvCxnSpPr>
        <p:spPr>
          <a:xfrm>
            <a:off x="3338994" y="2919046"/>
            <a:ext cx="246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F74FB74E-3A07-4451-9E6B-E5271C83F439}"/>
              </a:ext>
            </a:extLst>
          </p:cNvPr>
          <p:cNvCxnSpPr>
            <a:cxnSpLocks/>
          </p:cNvCxnSpPr>
          <p:nvPr/>
        </p:nvCxnSpPr>
        <p:spPr>
          <a:xfrm flipH="1">
            <a:off x="3329459" y="3166036"/>
            <a:ext cx="246185" cy="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94E50E65-4EDB-4532-B970-6FBD8032CA76}"/>
              </a:ext>
            </a:extLst>
          </p:cNvPr>
          <p:cNvCxnSpPr>
            <a:cxnSpLocks/>
          </p:cNvCxnSpPr>
          <p:nvPr/>
        </p:nvCxnSpPr>
        <p:spPr>
          <a:xfrm>
            <a:off x="4220308" y="4014657"/>
            <a:ext cx="0" cy="15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94D72873-8762-43E7-AD5B-85F4305EA78F}"/>
              </a:ext>
            </a:extLst>
          </p:cNvPr>
          <p:cNvCxnSpPr>
            <a:cxnSpLocks/>
          </p:cNvCxnSpPr>
          <p:nvPr/>
        </p:nvCxnSpPr>
        <p:spPr>
          <a:xfrm flipH="1" flipV="1">
            <a:off x="4734040" y="4014657"/>
            <a:ext cx="1" cy="15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curvo 37">
            <a:extLst>
              <a:ext uri="{FF2B5EF4-FFF2-40B4-BE49-F238E27FC236}">
                <a16:creationId xmlns:a16="http://schemas.microsoft.com/office/drawing/2014/main" id="{50870A4C-DFDC-463B-969E-C2186CF1A107}"/>
              </a:ext>
            </a:extLst>
          </p:cNvPr>
          <p:cNvCxnSpPr>
            <a:endCxn id="21" idx="0"/>
          </p:cNvCxnSpPr>
          <p:nvPr/>
        </p:nvCxnSpPr>
        <p:spPr>
          <a:xfrm rot="16200000" flipH="1">
            <a:off x="4307752" y="3334957"/>
            <a:ext cx="245060" cy="138595"/>
          </a:xfrm>
          <a:prstGeom prst="curvedConnector3">
            <a:avLst>
              <a:gd name="adj1" fmla="val -26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curvo 40">
            <a:extLst>
              <a:ext uri="{FF2B5EF4-FFF2-40B4-BE49-F238E27FC236}">
                <a16:creationId xmlns:a16="http://schemas.microsoft.com/office/drawing/2014/main" id="{86BB89CE-DB5B-4FC3-A21B-3CA8C282B75E}"/>
              </a:ext>
            </a:extLst>
          </p:cNvPr>
          <p:cNvCxnSpPr>
            <a:cxnSpLocks/>
            <a:endCxn id="23" idx="3"/>
          </p:cNvCxnSpPr>
          <p:nvPr/>
        </p:nvCxnSpPr>
        <p:spPr>
          <a:xfrm rot="5400000">
            <a:off x="3927177" y="4476010"/>
            <a:ext cx="720893" cy="54910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1D2B5D7C-6431-4F64-89EE-F13BC4A81DAE}"/>
              </a:ext>
            </a:extLst>
          </p:cNvPr>
          <p:cNvCxnSpPr>
            <a:cxnSpLocks/>
            <a:stCxn id="23" idx="1"/>
          </p:cNvCxnSpPr>
          <p:nvPr/>
        </p:nvCxnSpPr>
        <p:spPr>
          <a:xfrm rot="10800000">
            <a:off x="2063265" y="4287952"/>
            <a:ext cx="800945" cy="8230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ttore curvo 77">
            <a:extLst>
              <a:ext uri="{FF2B5EF4-FFF2-40B4-BE49-F238E27FC236}">
                <a16:creationId xmlns:a16="http://schemas.microsoft.com/office/drawing/2014/main" id="{EB6A7574-8E1C-47E9-A993-FA89C7A977FA}"/>
              </a:ext>
            </a:extLst>
          </p:cNvPr>
          <p:cNvCxnSpPr>
            <a:cxnSpLocks/>
          </p:cNvCxnSpPr>
          <p:nvPr/>
        </p:nvCxnSpPr>
        <p:spPr>
          <a:xfrm rot="16200000" flipV="1">
            <a:off x="2356231" y="3924521"/>
            <a:ext cx="1597377" cy="311784"/>
          </a:xfrm>
          <a:prstGeom prst="curvedConnector3">
            <a:avLst>
              <a:gd name="adj1" fmla="val -4308"/>
            </a:avLst>
          </a:prstGeom>
          <a:ln>
            <a:tailEnd type="triangle"/>
          </a:ln>
        </p:spPr>
        <p:style>
          <a:lnRef idx="1">
            <a:schemeClr val="accent1"/>
          </a:lnRef>
          <a:fillRef idx="0">
            <a:schemeClr val="accent1"/>
          </a:fillRef>
          <a:effectRef idx="0">
            <a:schemeClr val="accent1"/>
          </a:effectRef>
          <a:fontRef idx="minor">
            <a:schemeClr val="tx1"/>
          </a:fontRef>
        </p:style>
      </p:cxnSp>
      <p:pic>
        <p:nvPicPr>
          <p:cNvPr id="84" name="Elemento grafico 83" descr="Database">
            <a:extLst>
              <a:ext uri="{FF2B5EF4-FFF2-40B4-BE49-F238E27FC236}">
                <a16:creationId xmlns:a16="http://schemas.microsoft.com/office/drawing/2014/main" id="{890DD488-00BA-4994-A010-1CB63A6B97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6855" y="3708798"/>
            <a:ext cx="646851" cy="646851"/>
          </a:xfrm>
          <a:prstGeom prst="rect">
            <a:avLst/>
          </a:prstGeom>
        </p:spPr>
      </p:pic>
      <p:sp>
        <p:nvSpPr>
          <p:cNvPr id="85" name="CasellaDiTesto 84">
            <a:extLst>
              <a:ext uri="{FF2B5EF4-FFF2-40B4-BE49-F238E27FC236}">
                <a16:creationId xmlns:a16="http://schemas.microsoft.com/office/drawing/2014/main" id="{77AA3BC9-611B-491F-A0FA-E7F6A3B92FC3}"/>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200476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 name="Rectangle 7">
            <a:extLst>
              <a:ext uri="{FF2B5EF4-FFF2-40B4-BE49-F238E27FC236}">
                <a16:creationId xmlns:a16="http://schemas.microsoft.com/office/drawing/2014/main" id="{1CE580D1-F917-4567-AFB4-99AA9B52AD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9">
            <a:extLst>
              <a:ext uri="{FF2B5EF4-FFF2-40B4-BE49-F238E27FC236}">
                <a16:creationId xmlns:a16="http://schemas.microsoft.com/office/drawing/2014/main" id="{1F5620B8-A2D8-4568-B566-F0453A0D916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11">
            <a:extLst>
              <a:ext uri="{FF2B5EF4-FFF2-40B4-BE49-F238E27FC236}">
                <a16:creationId xmlns:a16="http://schemas.microsoft.com/office/drawing/2014/main" id="{1C7D2BA4-4B7A-4596-8BCC-5CF71542389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13">
            <a:extLst>
              <a:ext uri="{FF2B5EF4-FFF2-40B4-BE49-F238E27FC236}">
                <a16:creationId xmlns:a16="http://schemas.microsoft.com/office/drawing/2014/main" id="{4977F1E1-2B6F-4BB6-899F-67D8764D83C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15">
            <a:extLst>
              <a:ext uri="{FF2B5EF4-FFF2-40B4-BE49-F238E27FC236}">
                <a16:creationId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7">
            <a:extLst>
              <a:ext uri="{FF2B5EF4-FFF2-40B4-BE49-F238E27FC236}">
                <a16:creationId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olo 1">
            <a:extLst>
              <a:ext uri="{FF2B5EF4-FFF2-40B4-BE49-F238E27FC236}">
                <a16:creationId xmlns:a16="http://schemas.microsoft.com/office/drawing/2014/main" id="{C9011391-251A-4A99-BB78-8726E05F0D70}"/>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Iterative</a:t>
            </a:r>
            <a:br>
              <a:rPr lang="en-US" sz="3600" dirty="0"/>
            </a:br>
            <a:r>
              <a:rPr lang="en-US" sz="3600" dirty="0"/>
              <a:t>process &amp; never ends</a:t>
            </a:r>
          </a:p>
        </p:txBody>
      </p:sp>
      <p:grpSp>
        <p:nvGrpSpPr>
          <p:cNvPr id="47" name="Group 19">
            <a:extLst>
              <a:ext uri="{FF2B5EF4-FFF2-40B4-BE49-F238E27FC236}">
                <a16:creationId xmlns:a16="http://schemas.microsoft.com/office/drawing/2014/main" id="{4BE4308E-D3C7-4FB9-928C-C0B7F62ECFF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7463258" y="583365"/>
            <a:chExt cx="7560115" cy="5181928"/>
          </a:xfrm>
        </p:grpSpPr>
        <p:sp>
          <p:nvSpPr>
            <p:cNvPr id="21" name="Rectangle 20">
              <a:extLst>
                <a:ext uri="{FF2B5EF4-FFF2-40B4-BE49-F238E27FC236}">
                  <a16:creationId xmlns:a16="http://schemas.microsoft.com/office/drawing/2014/main" id="{5B033D76-5800-44B6-AFE9-EE21069351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21">
              <a:extLst>
                <a:ext uri="{FF2B5EF4-FFF2-40B4-BE49-F238E27FC236}">
                  <a16:creationId xmlns:a16="http://schemas.microsoft.com/office/drawing/2014/main" id="{522D6F85-FFBA-4F81-AEE5-AAA17CB7AA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9" name="Straight Connector 23">
            <a:extLst>
              <a:ext uri="{FF2B5EF4-FFF2-40B4-BE49-F238E27FC236}">
                <a16:creationId xmlns:a16="http://schemas.microsoft.com/office/drawing/2014/main" id="{D8155E42-34DF-487F-9EE3-78A6093B3F8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0" name="Picture 25">
            <a:extLst>
              <a:ext uri="{FF2B5EF4-FFF2-40B4-BE49-F238E27FC236}">
                <a16:creationId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27">
            <a:extLst>
              <a:ext uri="{FF2B5EF4-FFF2-40B4-BE49-F238E27FC236}">
                <a16:creationId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Immagine 3">
            <a:extLst>
              <a:ext uri="{FF2B5EF4-FFF2-40B4-BE49-F238E27FC236}">
                <a16:creationId xmlns:a16="http://schemas.microsoft.com/office/drawing/2014/main" id="{38378268-7C57-4304-9875-90FEA8EC9F52}"/>
              </a:ext>
            </a:extLst>
          </p:cNvPr>
          <p:cNvPicPr>
            <a:picLocks noChangeAspect="1"/>
          </p:cNvPicPr>
          <p:nvPr/>
        </p:nvPicPr>
        <p:blipFill>
          <a:blip r:embed="rId3"/>
          <a:stretch>
            <a:fillRect/>
          </a:stretch>
        </p:blipFill>
        <p:spPr>
          <a:xfrm>
            <a:off x="1107584" y="899563"/>
            <a:ext cx="6645498" cy="4292340"/>
          </a:xfrm>
          <a:prstGeom prst="rect">
            <a:avLst/>
          </a:prstGeom>
        </p:spPr>
      </p:pic>
    </p:spTree>
    <p:extLst>
      <p:ext uri="{BB962C8B-B14F-4D97-AF65-F5344CB8AC3E}">
        <p14:creationId xmlns:p14="http://schemas.microsoft.com/office/powerpoint/2010/main" val="241549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83044C9-DCF5-46FB-BA95-413FF9D89945}"/>
              </a:ext>
            </a:extLst>
          </p:cNvPr>
          <p:cNvSpPr>
            <a:spLocks noGrp="1"/>
          </p:cNvSpPr>
          <p:nvPr>
            <p:ph type="title"/>
          </p:nvPr>
        </p:nvSpPr>
        <p:spPr/>
        <p:txBody>
          <a:bodyPr/>
          <a:lstStyle/>
          <a:p>
            <a:r>
              <a:rPr lang="it-IT" dirty="0"/>
              <a:t>From </a:t>
            </a:r>
            <a:r>
              <a:rPr lang="it-IT" dirty="0" err="1"/>
              <a:t>problem</a:t>
            </a:r>
            <a:r>
              <a:rPr lang="it-IT" dirty="0"/>
              <a:t> to </a:t>
            </a:r>
            <a:r>
              <a:rPr lang="it-IT" dirty="0" err="1"/>
              <a:t>approach</a:t>
            </a:r>
            <a:endParaRPr lang="it-IT" dirty="0"/>
          </a:p>
        </p:txBody>
      </p:sp>
      <p:sp>
        <p:nvSpPr>
          <p:cNvPr id="4" name="Segnaposto testo 3">
            <a:extLst>
              <a:ext uri="{FF2B5EF4-FFF2-40B4-BE49-F238E27FC236}">
                <a16:creationId xmlns:a16="http://schemas.microsoft.com/office/drawing/2014/main" id="{31D05A56-7DDE-48DB-A4E6-FF1214D8740E}"/>
              </a:ext>
            </a:extLst>
          </p:cNvPr>
          <p:cNvSpPr>
            <a:spLocks noGrp="1"/>
          </p:cNvSpPr>
          <p:nvPr>
            <p:ph type="body" idx="1"/>
          </p:nvPr>
        </p:nvSpPr>
        <p:spPr/>
        <p:txBody>
          <a:bodyPr/>
          <a:lstStyle/>
          <a:p>
            <a:r>
              <a:rPr lang="it-IT" dirty="0"/>
              <a:t>Business </a:t>
            </a:r>
            <a:r>
              <a:rPr lang="it-IT" dirty="0" err="1"/>
              <a:t>understanding</a:t>
            </a:r>
            <a:endParaRPr lang="it-IT" dirty="0"/>
          </a:p>
        </p:txBody>
      </p:sp>
      <p:sp>
        <p:nvSpPr>
          <p:cNvPr id="5" name="Segnaposto contenuto 4">
            <a:extLst>
              <a:ext uri="{FF2B5EF4-FFF2-40B4-BE49-F238E27FC236}">
                <a16:creationId xmlns:a16="http://schemas.microsoft.com/office/drawing/2014/main" id="{A0B961D7-3150-4690-BDFB-BECE38D1FD86}"/>
              </a:ext>
            </a:extLst>
          </p:cNvPr>
          <p:cNvSpPr>
            <a:spLocks noGrp="1"/>
          </p:cNvSpPr>
          <p:nvPr>
            <p:ph sz="half" idx="2"/>
          </p:nvPr>
        </p:nvSpPr>
        <p:spPr>
          <a:xfrm>
            <a:off x="1447191" y="2824270"/>
            <a:ext cx="4645152" cy="3280316"/>
          </a:xfrm>
        </p:spPr>
        <p:txBody>
          <a:bodyPr>
            <a:normAutofit/>
          </a:bodyPr>
          <a:lstStyle/>
          <a:p>
            <a:r>
              <a:rPr lang="en-US" dirty="0"/>
              <a:t>What is the problem that you are trying to solve?</a:t>
            </a:r>
          </a:p>
          <a:p>
            <a:pPr lvl="1"/>
            <a:r>
              <a:rPr lang="en-US" dirty="0"/>
              <a:t>Define the Goals</a:t>
            </a:r>
          </a:p>
          <a:p>
            <a:pPr lvl="1"/>
            <a:r>
              <a:rPr lang="en-US" dirty="0"/>
              <a:t>Define the Objectives</a:t>
            </a:r>
          </a:p>
          <a:p>
            <a:r>
              <a:rPr lang="en-US" dirty="0"/>
              <a:t>It’s important defining the best questions for the problem</a:t>
            </a:r>
          </a:p>
          <a:p>
            <a:endParaRPr lang="it-IT" dirty="0"/>
          </a:p>
        </p:txBody>
      </p:sp>
      <p:sp>
        <p:nvSpPr>
          <p:cNvPr id="6" name="Segnaposto testo 5">
            <a:extLst>
              <a:ext uri="{FF2B5EF4-FFF2-40B4-BE49-F238E27FC236}">
                <a16:creationId xmlns:a16="http://schemas.microsoft.com/office/drawing/2014/main" id="{0E20D23F-BCC7-41E6-A5CA-1FA1B28A6D72}"/>
              </a:ext>
            </a:extLst>
          </p:cNvPr>
          <p:cNvSpPr>
            <a:spLocks noGrp="1"/>
          </p:cNvSpPr>
          <p:nvPr>
            <p:ph type="body" sz="quarter" idx="3"/>
          </p:nvPr>
        </p:nvSpPr>
        <p:spPr/>
        <p:txBody>
          <a:bodyPr/>
          <a:lstStyle/>
          <a:p>
            <a:r>
              <a:rPr lang="it-IT" dirty="0" err="1"/>
              <a:t>Analytic</a:t>
            </a:r>
            <a:r>
              <a:rPr lang="it-IT" dirty="0"/>
              <a:t> </a:t>
            </a:r>
            <a:r>
              <a:rPr lang="it-IT" dirty="0" err="1"/>
              <a:t>approach</a:t>
            </a:r>
            <a:endParaRPr lang="it-IT" dirty="0"/>
          </a:p>
        </p:txBody>
      </p:sp>
      <p:sp>
        <p:nvSpPr>
          <p:cNvPr id="7" name="Segnaposto contenuto 6">
            <a:extLst>
              <a:ext uri="{FF2B5EF4-FFF2-40B4-BE49-F238E27FC236}">
                <a16:creationId xmlns:a16="http://schemas.microsoft.com/office/drawing/2014/main" id="{08251BD5-7C11-4A35-B7F2-FD0C867ACF63}"/>
              </a:ext>
            </a:extLst>
          </p:cNvPr>
          <p:cNvSpPr>
            <a:spLocks noGrp="1"/>
          </p:cNvSpPr>
          <p:nvPr>
            <p:ph sz="quarter" idx="4"/>
          </p:nvPr>
        </p:nvSpPr>
        <p:spPr>
          <a:xfrm>
            <a:off x="6412362" y="2821491"/>
            <a:ext cx="4645152" cy="3283095"/>
          </a:xfrm>
        </p:spPr>
        <p:txBody>
          <a:bodyPr>
            <a:normAutofit fontScale="85000" lnSpcReduction="10000"/>
          </a:bodyPr>
          <a:lstStyle/>
          <a:p>
            <a:r>
              <a:rPr lang="en-US" dirty="0"/>
              <a:t>How can you use data to answer the question?</a:t>
            </a:r>
          </a:p>
          <a:p>
            <a:r>
              <a:rPr lang="en-US" dirty="0"/>
              <a:t>What is the best Machine Learning algorithm?</a:t>
            </a:r>
          </a:p>
          <a:p>
            <a:endParaRPr lang="it-IT" dirty="0"/>
          </a:p>
          <a:p>
            <a:endParaRPr lang="it-IT" dirty="0"/>
          </a:p>
          <a:p>
            <a:endParaRPr lang="it-IT" dirty="0"/>
          </a:p>
          <a:p>
            <a:endParaRPr lang="it-IT" dirty="0"/>
          </a:p>
          <a:p>
            <a:r>
              <a:rPr lang="it-IT" dirty="0" err="1"/>
              <a:t>It’s</a:t>
            </a:r>
            <a:r>
              <a:rPr lang="it-IT" dirty="0"/>
              <a:t> </a:t>
            </a:r>
            <a:r>
              <a:rPr lang="it-IT" dirty="0" err="1"/>
              <a:t>important</a:t>
            </a:r>
            <a:r>
              <a:rPr lang="it-IT" dirty="0"/>
              <a:t> </a:t>
            </a:r>
            <a:r>
              <a:rPr lang="it-IT" dirty="0" err="1"/>
              <a:t>defining</a:t>
            </a:r>
            <a:r>
              <a:rPr lang="it-IT" dirty="0"/>
              <a:t> the best </a:t>
            </a:r>
            <a:r>
              <a:rPr lang="it-IT" dirty="0" err="1"/>
              <a:t>patterns</a:t>
            </a:r>
            <a:r>
              <a:rPr lang="it-IT" dirty="0"/>
              <a:t> </a:t>
            </a:r>
            <a:r>
              <a:rPr lang="it-IT" dirty="0" err="1"/>
              <a:t>needed</a:t>
            </a:r>
            <a:r>
              <a:rPr lang="it-IT" dirty="0"/>
              <a:t> to </a:t>
            </a:r>
            <a:r>
              <a:rPr lang="it-IT" dirty="0" err="1"/>
              <a:t>address</a:t>
            </a:r>
            <a:r>
              <a:rPr lang="it-IT" dirty="0"/>
              <a:t> the </a:t>
            </a:r>
            <a:r>
              <a:rPr lang="it-IT" dirty="0" err="1"/>
              <a:t>questions</a:t>
            </a:r>
            <a:endParaRPr lang="it-IT" dirty="0"/>
          </a:p>
        </p:txBody>
      </p:sp>
      <p:sp>
        <p:nvSpPr>
          <p:cNvPr id="12" name="Rettangolo con angoli diagonali arrotondati 11">
            <a:extLst>
              <a:ext uri="{FF2B5EF4-FFF2-40B4-BE49-F238E27FC236}">
                <a16:creationId xmlns:a16="http://schemas.microsoft.com/office/drawing/2014/main" id="{278CEB99-B12A-4781-9C9F-3C42B45F773C}"/>
              </a:ext>
            </a:extLst>
          </p:cNvPr>
          <p:cNvSpPr/>
          <p:nvPr/>
        </p:nvSpPr>
        <p:spPr>
          <a:xfrm>
            <a:off x="6657795" y="3756000"/>
            <a:ext cx="2872572" cy="33945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sz="1600" dirty="0" err="1"/>
              <a:t>Descriptive</a:t>
            </a:r>
            <a:endParaRPr lang="it-IT" sz="1600" dirty="0"/>
          </a:p>
        </p:txBody>
      </p:sp>
      <p:sp>
        <p:nvSpPr>
          <p:cNvPr id="13" name="Rettangolo con angoli diagonali arrotondati 12">
            <a:extLst>
              <a:ext uri="{FF2B5EF4-FFF2-40B4-BE49-F238E27FC236}">
                <a16:creationId xmlns:a16="http://schemas.microsoft.com/office/drawing/2014/main" id="{5635B35B-5652-414A-985F-4BD69408230B}"/>
              </a:ext>
            </a:extLst>
          </p:cNvPr>
          <p:cNvSpPr/>
          <p:nvPr/>
        </p:nvSpPr>
        <p:spPr>
          <a:xfrm>
            <a:off x="6657792" y="4157012"/>
            <a:ext cx="2872574" cy="33945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sz="1600" dirty="0" err="1"/>
              <a:t>Diagnostic</a:t>
            </a:r>
            <a:r>
              <a:rPr lang="it-IT" sz="1600" dirty="0"/>
              <a:t> (Statistical Analysis)</a:t>
            </a:r>
          </a:p>
        </p:txBody>
      </p:sp>
      <p:sp>
        <p:nvSpPr>
          <p:cNvPr id="14" name="Rettangolo con angoli diagonali arrotondati 13">
            <a:extLst>
              <a:ext uri="{FF2B5EF4-FFF2-40B4-BE49-F238E27FC236}">
                <a16:creationId xmlns:a16="http://schemas.microsoft.com/office/drawing/2014/main" id="{F5A196D5-1E4E-4CC1-8A33-F1ACADE1D30F}"/>
              </a:ext>
            </a:extLst>
          </p:cNvPr>
          <p:cNvSpPr/>
          <p:nvPr/>
        </p:nvSpPr>
        <p:spPr>
          <a:xfrm>
            <a:off x="6657793" y="4557206"/>
            <a:ext cx="2872574" cy="33945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err="1"/>
              <a:t>Predictive</a:t>
            </a:r>
            <a:r>
              <a:rPr lang="it-IT" sz="1600" dirty="0"/>
              <a:t> (</a:t>
            </a:r>
            <a:r>
              <a:rPr lang="it-IT" sz="1600" dirty="0" err="1"/>
              <a:t>Forecasting</a:t>
            </a:r>
            <a:r>
              <a:rPr lang="it-IT" sz="1600" dirty="0"/>
              <a:t>)</a:t>
            </a:r>
          </a:p>
        </p:txBody>
      </p:sp>
      <p:sp>
        <p:nvSpPr>
          <p:cNvPr id="15" name="Rettangolo con angoli diagonali arrotondati 14">
            <a:extLst>
              <a:ext uri="{FF2B5EF4-FFF2-40B4-BE49-F238E27FC236}">
                <a16:creationId xmlns:a16="http://schemas.microsoft.com/office/drawing/2014/main" id="{99FE8958-64A8-42C0-920B-98E2E3954B11}"/>
              </a:ext>
            </a:extLst>
          </p:cNvPr>
          <p:cNvSpPr/>
          <p:nvPr/>
        </p:nvSpPr>
        <p:spPr>
          <a:xfrm>
            <a:off x="6657791" y="4957400"/>
            <a:ext cx="2872575" cy="33945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err="1"/>
              <a:t>Prescriptive</a:t>
            </a:r>
            <a:endParaRPr lang="it-IT" sz="1600" dirty="0"/>
          </a:p>
        </p:txBody>
      </p:sp>
      <p:pic>
        <p:nvPicPr>
          <p:cNvPr id="20" name="Elemento grafico 19" descr="Domande">
            <a:extLst>
              <a:ext uri="{FF2B5EF4-FFF2-40B4-BE49-F238E27FC236}">
                <a16:creationId xmlns:a16="http://schemas.microsoft.com/office/drawing/2014/main" id="{44F48559-3F04-4B1F-854A-2E262E2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0822" y="253051"/>
            <a:ext cx="1688691" cy="1688691"/>
          </a:xfrm>
          <a:prstGeom prst="rect">
            <a:avLst/>
          </a:prstGeom>
        </p:spPr>
      </p:pic>
      <p:sp>
        <p:nvSpPr>
          <p:cNvPr id="21" name="CasellaDiTesto 20">
            <a:extLst>
              <a:ext uri="{FF2B5EF4-FFF2-40B4-BE49-F238E27FC236}">
                <a16:creationId xmlns:a16="http://schemas.microsoft.com/office/drawing/2014/main" id="{2145B6AF-9C09-4678-9D6F-49AB5E368671}"/>
              </a:ext>
            </a:extLst>
          </p:cNvPr>
          <p:cNvSpPr txBox="1"/>
          <p:nvPr/>
        </p:nvSpPr>
        <p:spPr>
          <a:xfrm>
            <a:off x="9530365" y="3720609"/>
            <a:ext cx="2909405" cy="338554"/>
          </a:xfrm>
          <a:prstGeom prst="rect">
            <a:avLst/>
          </a:prstGeom>
          <a:noFill/>
        </p:spPr>
        <p:txBody>
          <a:bodyPr wrap="square" rtlCol="0">
            <a:spAutoFit/>
          </a:bodyPr>
          <a:lstStyle/>
          <a:p>
            <a:r>
              <a:rPr lang="en-US" sz="1600" i="1" dirty="0"/>
              <a:t>What is the current status?</a:t>
            </a:r>
            <a:endParaRPr lang="it-IT" sz="2000" i="1" dirty="0"/>
          </a:p>
        </p:txBody>
      </p:sp>
      <p:sp>
        <p:nvSpPr>
          <p:cNvPr id="22" name="CasellaDiTesto 21">
            <a:extLst>
              <a:ext uri="{FF2B5EF4-FFF2-40B4-BE49-F238E27FC236}">
                <a16:creationId xmlns:a16="http://schemas.microsoft.com/office/drawing/2014/main" id="{FB656206-AB9B-4DBB-AF81-0B6181223B43}"/>
              </a:ext>
            </a:extLst>
          </p:cNvPr>
          <p:cNvSpPr txBox="1"/>
          <p:nvPr/>
        </p:nvSpPr>
        <p:spPr>
          <a:xfrm>
            <a:off x="9530365" y="3988247"/>
            <a:ext cx="2909405" cy="584775"/>
          </a:xfrm>
          <a:prstGeom prst="rect">
            <a:avLst/>
          </a:prstGeom>
          <a:noFill/>
        </p:spPr>
        <p:txBody>
          <a:bodyPr wrap="square" rtlCol="0">
            <a:spAutoFit/>
          </a:bodyPr>
          <a:lstStyle/>
          <a:p>
            <a:r>
              <a:rPr lang="en-US" sz="1600" i="1" dirty="0"/>
              <a:t>What happened?</a:t>
            </a:r>
          </a:p>
          <a:p>
            <a:r>
              <a:rPr lang="en-US" sz="1600" i="1" dirty="0"/>
              <a:t>Why is this happening?</a:t>
            </a:r>
            <a:endParaRPr lang="it-IT" sz="2000" i="1" dirty="0"/>
          </a:p>
        </p:txBody>
      </p:sp>
      <p:sp>
        <p:nvSpPr>
          <p:cNvPr id="23" name="CasellaDiTesto 22">
            <a:extLst>
              <a:ext uri="{FF2B5EF4-FFF2-40B4-BE49-F238E27FC236}">
                <a16:creationId xmlns:a16="http://schemas.microsoft.com/office/drawing/2014/main" id="{1246E13B-C406-4D03-9D5D-9D0E79A1F4C8}"/>
              </a:ext>
            </a:extLst>
          </p:cNvPr>
          <p:cNvSpPr txBox="1"/>
          <p:nvPr/>
        </p:nvSpPr>
        <p:spPr>
          <a:xfrm>
            <a:off x="9530366" y="4499443"/>
            <a:ext cx="2909405" cy="584775"/>
          </a:xfrm>
          <a:prstGeom prst="rect">
            <a:avLst/>
          </a:prstGeom>
          <a:noFill/>
        </p:spPr>
        <p:txBody>
          <a:bodyPr wrap="square" rtlCol="0">
            <a:spAutoFit/>
          </a:bodyPr>
          <a:lstStyle/>
          <a:p>
            <a:r>
              <a:rPr lang="en-US" sz="1600" i="1" dirty="0"/>
              <a:t>What if these trends continue?</a:t>
            </a:r>
          </a:p>
          <a:p>
            <a:r>
              <a:rPr lang="en-US" sz="1600" i="1" dirty="0"/>
              <a:t>What will happen next?</a:t>
            </a:r>
            <a:endParaRPr lang="it-IT" sz="2000" i="1" dirty="0"/>
          </a:p>
        </p:txBody>
      </p:sp>
      <p:sp>
        <p:nvSpPr>
          <p:cNvPr id="24" name="CasellaDiTesto 23">
            <a:extLst>
              <a:ext uri="{FF2B5EF4-FFF2-40B4-BE49-F238E27FC236}">
                <a16:creationId xmlns:a16="http://schemas.microsoft.com/office/drawing/2014/main" id="{EC483DF8-8768-4BA9-B131-A14D3E44F5A9}"/>
              </a:ext>
            </a:extLst>
          </p:cNvPr>
          <p:cNvSpPr txBox="1"/>
          <p:nvPr/>
        </p:nvSpPr>
        <p:spPr>
          <a:xfrm>
            <a:off x="9530366" y="5022777"/>
            <a:ext cx="2909405" cy="338554"/>
          </a:xfrm>
          <a:prstGeom prst="rect">
            <a:avLst/>
          </a:prstGeom>
          <a:noFill/>
        </p:spPr>
        <p:txBody>
          <a:bodyPr wrap="square" rtlCol="0">
            <a:spAutoFit/>
          </a:bodyPr>
          <a:lstStyle/>
          <a:p>
            <a:r>
              <a:rPr lang="en-US" sz="1600" i="1" dirty="0"/>
              <a:t>How do we solve it?</a:t>
            </a:r>
          </a:p>
        </p:txBody>
      </p:sp>
      <p:sp>
        <p:nvSpPr>
          <p:cNvPr id="25" name="CasellaDiTesto 24">
            <a:extLst>
              <a:ext uri="{FF2B5EF4-FFF2-40B4-BE49-F238E27FC236}">
                <a16:creationId xmlns:a16="http://schemas.microsoft.com/office/drawing/2014/main" id="{AF25DBA6-2061-45C5-ADE2-25CBBB338E4D}"/>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81051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83044C9-DCF5-46FB-BA95-413FF9D89945}"/>
              </a:ext>
            </a:extLst>
          </p:cNvPr>
          <p:cNvSpPr>
            <a:spLocks noGrp="1"/>
          </p:cNvSpPr>
          <p:nvPr>
            <p:ph type="title"/>
          </p:nvPr>
        </p:nvSpPr>
        <p:spPr/>
        <p:txBody>
          <a:bodyPr/>
          <a:lstStyle/>
          <a:p>
            <a:r>
              <a:rPr lang="it-IT" dirty="0"/>
              <a:t>From </a:t>
            </a:r>
            <a:r>
              <a:rPr lang="it-IT" dirty="0" err="1"/>
              <a:t>requirements</a:t>
            </a:r>
            <a:r>
              <a:rPr lang="it-IT" dirty="0"/>
              <a:t> to </a:t>
            </a:r>
            <a:r>
              <a:rPr lang="it-IT" dirty="0" err="1"/>
              <a:t>collection</a:t>
            </a:r>
            <a:endParaRPr lang="it-IT" dirty="0"/>
          </a:p>
        </p:txBody>
      </p:sp>
      <p:sp>
        <p:nvSpPr>
          <p:cNvPr id="4" name="Segnaposto testo 3">
            <a:extLst>
              <a:ext uri="{FF2B5EF4-FFF2-40B4-BE49-F238E27FC236}">
                <a16:creationId xmlns:a16="http://schemas.microsoft.com/office/drawing/2014/main" id="{31D05A56-7DDE-48DB-A4E6-FF1214D8740E}"/>
              </a:ext>
            </a:extLst>
          </p:cNvPr>
          <p:cNvSpPr>
            <a:spLocks noGrp="1"/>
          </p:cNvSpPr>
          <p:nvPr>
            <p:ph type="body" idx="1"/>
          </p:nvPr>
        </p:nvSpPr>
        <p:spPr/>
        <p:txBody>
          <a:bodyPr/>
          <a:lstStyle/>
          <a:p>
            <a:r>
              <a:rPr lang="it-IT" dirty="0"/>
              <a:t>Data </a:t>
            </a:r>
            <a:r>
              <a:rPr lang="it-IT" dirty="0" err="1"/>
              <a:t>requirements</a:t>
            </a:r>
            <a:endParaRPr lang="it-IT" dirty="0"/>
          </a:p>
        </p:txBody>
      </p:sp>
      <p:sp>
        <p:nvSpPr>
          <p:cNvPr id="5" name="Segnaposto contenuto 4">
            <a:extLst>
              <a:ext uri="{FF2B5EF4-FFF2-40B4-BE49-F238E27FC236}">
                <a16:creationId xmlns:a16="http://schemas.microsoft.com/office/drawing/2014/main" id="{A0B961D7-3150-4690-BDFB-BECE38D1FD86}"/>
              </a:ext>
            </a:extLst>
          </p:cNvPr>
          <p:cNvSpPr>
            <a:spLocks noGrp="1"/>
          </p:cNvSpPr>
          <p:nvPr>
            <p:ph sz="half" idx="2"/>
          </p:nvPr>
        </p:nvSpPr>
        <p:spPr/>
        <p:txBody>
          <a:bodyPr/>
          <a:lstStyle/>
          <a:p>
            <a:r>
              <a:rPr lang="en-US" dirty="0"/>
              <a:t>What are the data and what is the schema we need to automate the definition of the problem?</a:t>
            </a:r>
          </a:p>
          <a:p>
            <a:pPr lvl="1"/>
            <a:r>
              <a:rPr lang="en-US" dirty="0"/>
              <a:t>Identify the data</a:t>
            </a:r>
          </a:p>
          <a:p>
            <a:pPr lvl="1"/>
            <a:r>
              <a:rPr lang="en-US" dirty="0"/>
              <a:t>Identify the format</a:t>
            </a:r>
          </a:p>
          <a:p>
            <a:pPr lvl="1"/>
            <a:r>
              <a:rPr lang="en-US" dirty="0"/>
              <a:t>Identify the sources</a:t>
            </a:r>
          </a:p>
          <a:p>
            <a:endParaRPr lang="it-IT" dirty="0"/>
          </a:p>
        </p:txBody>
      </p:sp>
      <p:sp>
        <p:nvSpPr>
          <p:cNvPr id="6" name="Segnaposto testo 5">
            <a:extLst>
              <a:ext uri="{FF2B5EF4-FFF2-40B4-BE49-F238E27FC236}">
                <a16:creationId xmlns:a16="http://schemas.microsoft.com/office/drawing/2014/main" id="{0E20D23F-BCC7-41E6-A5CA-1FA1B28A6D72}"/>
              </a:ext>
            </a:extLst>
          </p:cNvPr>
          <p:cNvSpPr>
            <a:spLocks noGrp="1"/>
          </p:cNvSpPr>
          <p:nvPr>
            <p:ph type="body" sz="quarter" idx="3"/>
          </p:nvPr>
        </p:nvSpPr>
        <p:spPr/>
        <p:txBody>
          <a:bodyPr/>
          <a:lstStyle/>
          <a:p>
            <a:r>
              <a:rPr lang="it-IT" dirty="0"/>
              <a:t>Data </a:t>
            </a:r>
            <a:r>
              <a:rPr lang="it-IT" dirty="0" err="1"/>
              <a:t>collection</a:t>
            </a:r>
            <a:endParaRPr lang="it-IT" dirty="0"/>
          </a:p>
        </p:txBody>
      </p:sp>
      <p:sp>
        <p:nvSpPr>
          <p:cNvPr id="7" name="Segnaposto contenuto 6">
            <a:extLst>
              <a:ext uri="{FF2B5EF4-FFF2-40B4-BE49-F238E27FC236}">
                <a16:creationId xmlns:a16="http://schemas.microsoft.com/office/drawing/2014/main" id="{08251BD5-7C11-4A35-B7F2-FD0C867ACF63}"/>
              </a:ext>
            </a:extLst>
          </p:cNvPr>
          <p:cNvSpPr>
            <a:spLocks noGrp="1"/>
          </p:cNvSpPr>
          <p:nvPr>
            <p:ph sz="quarter" idx="4"/>
          </p:nvPr>
        </p:nvSpPr>
        <p:spPr/>
        <p:txBody>
          <a:bodyPr/>
          <a:lstStyle/>
          <a:p>
            <a:r>
              <a:rPr lang="en-US" dirty="0"/>
              <a:t>Collect all information we need</a:t>
            </a:r>
          </a:p>
          <a:p>
            <a:r>
              <a:rPr lang="en-US" dirty="0"/>
              <a:t>Application of descriptive statistics and visualization techniques to assess the content, quality and initial insights about data</a:t>
            </a:r>
            <a:endParaRPr lang="it-IT" dirty="0"/>
          </a:p>
        </p:txBody>
      </p:sp>
      <p:pic>
        <p:nvPicPr>
          <p:cNvPr id="20" name="Elemento grafico 19" descr="Domande">
            <a:extLst>
              <a:ext uri="{FF2B5EF4-FFF2-40B4-BE49-F238E27FC236}">
                <a16:creationId xmlns:a16="http://schemas.microsoft.com/office/drawing/2014/main" id="{44F48559-3F04-4B1F-854A-2E262E2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0822" y="253051"/>
            <a:ext cx="1688691" cy="1688691"/>
          </a:xfrm>
          <a:prstGeom prst="rect">
            <a:avLst/>
          </a:prstGeom>
        </p:spPr>
      </p:pic>
      <p:sp>
        <p:nvSpPr>
          <p:cNvPr id="25" name="CasellaDiTesto 24">
            <a:extLst>
              <a:ext uri="{FF2B5EF4-FFF2-40B4-BE49-F238E27FC236}">
                <a16:creationId xmlns:a16="http://schemas.microsoft.com/office/drawing/2014/main" id="{B616355F-AA21-49AC-81A6-E2B9BEB6B8B1}"/>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118725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83044C9-DCF5-46FB-BA95-413FF9D89945}"/>
              </a:ext>
            </a:extLst>
          </p:cNvPr>
          <p:cNvSpPr>
            <a:spLocks noGrp="1"/>
          </p:cNvSpPr>
          <p:nvPr>
            <p:ph type="title"/>
          </p:nvPr>
        </p:nvSpPr>
        <p:spPr/>
        <p:txBody>
          <a:bodyPr/>
          <a:lstStyle/>
          <a:p>
            <a:r>
              <a:rPr lang="it-IT" dirty="0"/>
              <a:t>From </a:t>
            </a:r>
            <a:r>
              <a:rPr lang="it-IT" dirty="0" err="1"/>
              <a:t>understanding</a:t>
            </a:r>
            <a:r>
              <a:rPr lang="it-IT" dirty="0"/>
              <a:t> to </a:t>
            </a:r>
            <a:r>
              <a:rPr lang="it-IT" dirty="0" err="1"/>
              <a:t>preparation</a:t>
            </a:r>
            <a:endParaRPr lang="it-IT" dirty="0"/>
          </a:p>
        </p:txBody>
      </p:sp>
      <p:sp>
        <p:nvSpPr>
          <p:cNvPr id="4" name="Segnaposto testo 3">
            <a:extLst>
              <a:ext uri="{FF2B5EF4-FFF2-40B4-BE49-F238E27FC236}">
                <a16:creationId xmlns:a16="http://schemas.microsoft.com/office/drawing/2014/main" id="{31D05A56-7DDE-48DB-A4E6-FF1214D8740E}"/>
              </a:ext>
            </a:extLst>
          </p:cNvPr>
          <p:cNvSpPr>
            <a:spLocks noGrp="1"/>
          </p:cNvSpPr>
          <p:nvPr>
            <p:ph type="body" idx="1"/>
          </p:nvPr>
        </p:nvSpPr>
        <p:spPr/>
        <p:txBody>
          <a:bodyPr/>
          <a:lstStyle/>
          <a:p>
            <a:r>
              <a:rPr lang="it-IT" dirty="0"/>
              <a:t>Data </a:t>
            </a:r>
            <a:r>
              <a:rPr lang="it-IT" dirty="0" err="1"/>
              <a:t>understanding</a:t>
            </a:r>
            <a:endParaRPr lang="it-IT" dirty="0"/>
          </a:p>
        </p:txBody>
      </p:sp>
      <p:sp>
        <p:nvSpPr>
          <p:cNvPr id="5" name="Segnaposto contenuto 4">
            <a:extLst>
              <a:ext uri="{FF2B5EF4-FFF2-40B4-BE49-F238E27FC236}">
                <a16:creationId xmlns:a16="http://schemas.microsoft.com/office/drawing/2014/main" id="{A0B961D7-3150-4690-BDFB-BECE38D1FD86}"/>
              </a:ext>
            </a:extLst>
          </p:cNvPr>
          <p:cNvSpPr>
            <a:spLocks noGrp="1"/>
          </p:cNvSpPr>
          <p:nvPr>
            <p:ph sz="half" idx="2"/>
          </p:nvPr>
        </p:nvSpPr>
        <p:spPr/>
        <p:txBody>
          <a:bodyPr/>
          <a:lstStyle/>
          <a:p>
            <a:r>
              <a:rPr lang="en-US" dirty="0"/>
              <a:t>Encompassing all activities related to constructing the dataset</a:t>
            </a:r>
          </a:p>
          <a:p>
            <a:r>
              <a:rPr lang="en-US" dirty="0"/>
              <a:t>Is the data that you collected representative of the problem to be solved?</a:t>
            </a:r>
          </a:p>
        </p:txBody>
      </p:sp>
      <p:sp>
        <p:nvSpPr>
          <p:cNvPr id="6" name="Segnaposto testo 5">
            <a:extLst>
              <a:ext uri="{FF2B5EF4-FFF2-40B4-BE49-F238E27FC236}">
                <a16:creationId xmlns:a16="http://schemas.microsoft.com/office/drawing/2014/main" id="{0E20D23F-BCC7-41E6-A5CA-1FA1B28A6D72}"/>
              </a:ext>
            </a:extLst>
          </p:cNvPr>
          <p:cNvSpPr>
            <a:spLocks noGrp="1"/>
          </p:cNvSpPr>
          <p:nvPr>
            <p:ph type="body" sz="quarter" idx="3"/>
          </p:nvPr>
        </p:nvSpPr>
        <p:spPr/>
        <p:txBody>
          <a:bodyPr/>
          <a:lstStyle/>
          <a:p>
            <a:r>
              <a:rPr lang="it-IT" dirty="0"/>
              <a:t>Data </a:t>
            </a:r>
            <a:r>
              <a:rPr lang="it-IT" dirty="0" err="1"/>
              <a:t>preparation</a:t>
            </a:r>
            <a:endParaRPr lang="it-IT" dirty="0"/>
          </a:p>
        </p:txBody>
      </p:sp>
      <p:sp>
        <p:nvSpPr>
          <p:cNvPr id="7" name="Segnaposto contenuto 6">
            <a:extLst>
              <a:ext uri="{FF2B5EF4-FFF2-40B4-BE49-F238E27FC236}">
                <a16:creationId xmlns:a16="http://schemas.microsoft.com/office/drawing/2014/main" id="{08251BD5-7C11-4A35-B7F2-FD0C867ACF63}"/>
              </a:ext>
            </a:extLst>
          </p:cNvPr>
          <p:cNvSpPr>
            <a:spLocks noGrp="1"/>
          </p:cNvSpPr>
          <p:nvPr>
            <p:ph sz="quarter" idx="4"/>
          </p:nvPr>
        </p:nvSpPr>
        <p:spPr/>
        <p:txBody>
          <a:bodyPr>
            <a:normAutofit fontScale="70000" lnSpcReduction="20000"/>
          </a:bodyPr>
          <a:lstStyle/>
          <a:p>
            <a:r>
              <a:rPr lang="en-US" dirty="0"/>
              <a:t>Preparing data for modeling stage</a:t>
            </a:r>
          </a:p>
          <a:p>
            <a:pPr lvl="1"/>
            <a:r>
              <a:rPr lang="en-US" dirty="0"/>
              <a:t>Addressing missing values</a:t>
            </a:r>
          </a:p>
          <a:p>
            <a:pPr lvl="1"/>
            <a:r>
              <a:rPr lang="en-US" dirty="0"/>
              <a:t>Correcting invalid values</a:t>
            </a:r>
          </a:p>
          <a:p>
            <a:pPr lvl="1"/>
            <a:r>
              <a:rPr lang="en-US" dirty="0"/>
              <a:t>Addressing outliers</a:t>
            </a:r>
          </a:p>
          <a:p>
            <a:pPr lvl="1"/>
            <a:r>
              <a:rPr lang="en-US" dirty="0"/>
              <a:t>Removing duplicate data</a:t>
            </a:r>
          </a:p>
          <a:p>
            <a:pPr lvl="1"/>
            <a:r>
              <a:rPr lang="en-US" dirty="0"/>
              <a:t>Properly formatting the data</a:t>
            </a:r>
          </a:p>
          <a:p>
            <a:r>
              <a:rPr lang="en-US" dirty="0"/>
              <a:t>Exploring the data further and making sure that it is in the right format for the machine learning algorithm that we selected in the analytic approach stage</a:t>
            </a:r>
          </a:p>
        </p:txBody>
      </p:sp>
      <p:pic>
        <p:nvPicPr>
          <p:cNvPr id="20" name="Elemento grafico 19" descr="Domande">
            <a:extLst>
              <a:ext uri="{FF2B5EF4-FFF2-40B4-BE49-F238E27FC236}">
                <a16:creationId xmlns:a16="http://schemas.microsoft.com/office/drawing/2014/main" id="{44F48559-3F04-4B1F-854A-2E262E2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0822" y="253051"/>
            <a:ext cx="1688691" cy="1688691"/>
          </a:xfrm>
          <a:prstGeom prst="rect">
            <a:avLst/>
          </a:prstGeom>
        </p:spPr>
      </p:pic>
      <p:sp>
        <p:nvSpPr>
          <p:cNvPr id="8" name="CasellaDiTesto 7">
            <a:extLst>
              <a:ext uri="{FF2B5EF4-FFF2-40B4-BE49-F238E27FC236}">
                <a16:creationId xmlns:a16="http://schemas.microsoft.com/office/drawing/2014/main" id="{94F2A1D1-D069-4A42-A029-0CCD7E1BF802}"/>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297403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83044C9-DCF5-46FB-BA95-413FF9D89945}"/>
              </a:ext>
            </a:extLst>
          </p:cNvPr>
          <p:cNvSpPr>
            <a:spLocks noGrp="1"/>
          </p:cNvSpPr>
          <p:nvPr>
            <p:ph type="title"/>
          </p:nvPr>
        </p:nvSpPr>
        <p:spPr/>
        <p:txBody>
          <a:bodyPr/>
          <a:lstStyle/>
          <a:p>
            <a:r>
              <a:rPr lang="it-IT" dirty="0"/>
              <a:t>From </a:t>
            </a:r>
            <a:r>
              <a:rPr lang="it-IT" dirty="0" err="1"/>
              <a:t>modeling</a:t>
            </a:r>
            <a:r>
              <a:rPr lang="it-IT" dirty="0"/>
              <a:t> to </a:t>
            </a:r>
            <a:r>
              <a:rPr lang="it-IT" dirty="0" err="1"/>
              <a:t>evaluation</a:t>
            </a:r>
            <a:endParaRPr lang="it-IT" dirty="0"/>
          </a:p>
        </p:txBody>
      </p:sp>
      <p:sp>
        <p:nvSpPr>
          <p:cNvPr id="4" name="Segnaposto testo 3">
            <a:extLst>
              <a:ext uri="{FF2B5EF4-FFF2-40B4-BE49-F238E27FC236}">
                <a16:creationId xmlns:a16="http://schemas.microsoft.com/office/drawing/2014/main" id="{31D05A56-7DDE-48DB-A4E6-FF1214D8740E}"/>
              </a:ext>
            </a:extLst>
          </p:cNvPr>
          <p:cNvSpPr>
            <a:spLocks noGrp="1"/>
          </p:cNvSpPr>
          <p:nvPr>
            <p:ph type="body" idx="1"/>
          </p:nvPr>
        </p:nvSpPr>
        <p:spPr/>
        <p:txBody>
          <a:bodyPr/>
          <a:lstStyle/>
          <a:p>
            <a:r>
              <a:rPr lang="it-IT" dirty="0" err="1"/>
              <a:t>modeling</a:t>
            </a:r>
            <a:endParaRPr lang="it-IT" dirty="0"/>
          </a:p>
        </p:txBody>
      </p:sp>
      <p:sp>
        <p:nvSpPr>
          <p:cNvPr id="5" name="Segnaposto contenuto 4">
            <a:extLst>
              <a:ext uri="{FF2B5EF4-FFF2-40B4-BE49-F238E27FC236}">
                <a16:creationId xmlns:a16="http://schemas.microsoft.com/office/drawing/2014/main" id="{A0B961D7-3150-4690-BDFB-BECE38D1FD86}"/>
              </a:ext>
            </a:extLst>
          </p:cNvPr>
          <p:cNvSpPr>
            <a:spLocks noGrp="1"/>
          </p:cNvSpPr>
          <p:nvPr>
            <p:ph sz="half" idx="2"/>
          </p:nvPr>
        </p:nvSpPr>
        <p:spPr>
          <a:xfrm>
            <a:off x="1447191" y="2824269"/>
            <a:ext cx="4645152" cy="3254559"/>
          </a:xfrm>
        </p:spPr>
        <p:txBody>
          <a:bodyPr/>
          <a:lstStyle/>
          <a:p>
            <a:r>
              <a:rPr lang="en-US" dirty="0"/>
              <a:t>Data Modelling focuses on developing models that are either descriptive or predictive.</a:t>
            </a:r>
          </a:p>
          <a:p>
            <a:r>
              <a:rPr lang="en-US" dirty="0"/>
              <a:t>Preparing Training set and Test set</a:t>
            </a:r>
          </a:p>
        </p:txBody>
      </p:sp>
      <p:sp>
        <p:nvSpPr>
          <p:cNvPr id="6" name="Segnaposto testo 5">
            <a:extLst>
              <a:ext uri="{FF2B5EF4-FFF2-40B4-BE49-F238E27FC236}">
                <a16:creationId xmlns:a16="http://schemas.microsoft.com/office/drawing/2014/main" id="{0E20D23F-BCC7-41E6-A5CA-1FA1B28A6D72}"/>
              </a:ext>
            </a:extLst>
          </p:cNvPr>
          <p:cNvSpPr>
            <a:spLocks noGrp="1"/>
          </p:cNvSpPr>
          <p:nvPr>
            <p:ph type="body" sz="quarter" idx="3"/>
          </p:nvPr>
        </p:nvSpPr>
        <p:spPr/>
        <p:txBody>
          <a:bodyPr/>
          <a:lstStyle/>
          <a:p>
            <a:r>
              <a:rPr lang="it-IT" dirty="0" err="1"/>
              <a:t>evaluation</a:t>
            </a:r>
            <a:endParaRPr lang="it-IT" dirty="0"/>
          </a:p>
        </p:txBody>
      </p:sp>
      <p:sp>
        <p:nvSpPr>
          <p:cNvPr id="7" name="Segnaposto contenuto 6">
            <a:extLst>
              <a:ext uri="{FF2B5EF4-FFF2-40B4-BE49-F238E27FC236}">
                <a16:creationId xmlns:a16="http://schemas.microsoft.com/office/drawing/2014/main" id="{08251BD5-7C11-4A35-B7F2-FD0C867ACF63}"/>
              </a:ext>
            </a:extLst>
          </p:cNvPr>
          <p:cNvSpPr>
            <a:spLocks noGrp="1"/>
          </p:cNvSpPr>
          <p:nvPr>
            <p:ph sz="quarter" idx="4"/>
          </p:nvPr>
        </p:nvSpPr>
        <p:spPr>
          <a:xfrm>
            <a:off x="6412362" y="2821491"/>
            <a:ext cx="4645152" cy="3257337"/>
          </a:xfrm>
        </p:spPr>
        <p:txBody>
          <a:bodyPr>
            <a:normAutofit fontScale="62500" lnSpcReduction="20000"/>
          </a:bodyPr>
          <a:lstStyle/>
          <a:p>
            <a:r>
              <a:rPr lang="en-US" dirty="0"/>
              <a:t>Evaluation allows the quality of the model to be assessed but it's also an opportunity to see if it meets the initial request.</a:t>
            </a:r>
          </a:p>
          <a:p>
            <a:r>
              <a:rPr lang="en-US" dirty="0"/>
              <a:t>Does the model used really answer the initial question or does it need to be adjusted?</a:t>
            </a:r>
          </a:p>
          <a:p>
            <a:r>
              <a:rPr lang="en-US" dirty="0"/>
              <a:t>Ensuring that the model is working as intended</a:t>
            </a:r>
          </a:p>
          <a:p>
            <a:r>
              <a:rPr lang="en-US" dirty="0"/>
              <a:t>Ensuring that the data are properly handled and interpreted</a:t>
            </a:r>
          </a:p>
          <a:p>
            <a:r>
              <a:rPr lang="en-US" dirty="0"/>
              <a:t>Ensuring the model is designed as intended </a:t>
            </a:r>
          </a:p>
          <a:p>
            <a:r>
              <a:rPr lang="en-US" dirty="0"/>
              <a:t>2 Phases:</a:t>
            </a:r>
          </a:p>
          <a:p>
            <a:pPr lvl="1"/>
            <a:r>
              <a:rPr lang="en-US" dirty="0"/>
              <a:t>Diagnostic measures phase</a:t>
            </a:r>
          </a:p>
          <a:p>
            <a:pPr lvl="1"/>
            <a:r>
              <a:rPr lang="en-US" dirty="0"/>
              <a:t>Statistical significance testing</a:t>
            </a:r>
          </a:p>
        </p:txBody>
      </p:sp>
      <p:pic>
        <p:nvPicPr>
          <p:cNvPr id="20" name="Elemento grafico 19" descr="Domande">
            <a:extLst>
              <a:ext uri="{FF2B5EF4-FFF2-40B4-BE49-F238E27FC236}">
                <a16:creationId xmlns:a16="http://schemas.microsoft.com/office/drawing/2014/main" id="{44F48559-3F04-4B1F-854A-2E262E2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0822" y="253051"/>
            <a:ext cx="1688691" cy="1688691"/>
          </a:xfrm>
          <a:prstGeom prst="rect">
            <a:avLst/>
          </a:prstGeom>
        </p:spPr>
      </p:pic>
      <p:sp>
        <p:nvSpPr>
          <p:cNvPr id="9" name="CasellaDiTesto 8">
            <a:extLst>
              <a:ext uri="{FF2B5EF4-FFF2-40B4-BE49-F238E27FC236}">
                <a16:creationId xmlns:a16="http://schemas.microsoft.com/office/drawing/2014/main" id="{E1701E26-3F73-4EFF-9FC0-16D1B70F3BE1}"/>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424876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83044C9-DCF5-46FB-BA95-413FF9D89945}"/>
              </a:ext>
            </a:extLst>
          </p:cNvPr>
          <p:cNvSpPr>
            <a:spLocks noGrp="1"/>
          </p:cNvSpPr>
          <p:nvPr>
            <p:ph type="title"/>
          </p:nvPr>
        </p:nvSpPr>
        <p:spPr/>
        <p:txBody>
          <a:bodyPr/>
          <a:lstStyle/>
          <a:p>
            <a:r>
              <a:rPr lang="it-IT" dirty="0"/>
              <a:t>From </a:t>
            </a:r>
            <a:r>
              <a:rPr lang="it-IT" dirty="0" err="1"/>
              <a:t>deployment</a:t>
            </a:r>
            <a:r>
              <a:rPr lang="it-IT" dirty="0"/>
              <a:t> to feedback</a:t>
            </a:r>
          </a:p>
        </p:txBody>
      </p:sp>
      <p:sp>
        <p:nvSpPr>
          <p:cNvPr id="4" name="Segnaposto testo 3">
            <a:extLst>
              <a:ext uri="{FF2B5EF4-FFF2-40B4-BE49-F238E27FC236}">
                <a16:creationId xmlns:a16="http://schemas.microsoft.com/office/drawing/2014/main" id="{31D05A56-7DDE-48DB-A4E6-FF1214D8740E}"/>
              </a:ext>
            </a:extLst>
          </p:cNvPr>
          <p:cNvSpPr>
            <a:spLocks noGrp="1"/>
          </p:cNvSpPr>
          <p:nvPr>
            <p:ph type="body" idx="1"/>
          </p:nvPr>
        </p:nvSpPr>
        <p:spPr/>
        <p:txBody>
          <a:bodyPr/>
          <a:lstStyle/>
          <a:p>
            <a:r>
              <a:rPr lang="it-IT" dirty="0"/>
              <a:t>Deployment</a:t>
            </a:r>
          </a:p>
        </p:txBody>
      </p:sp>
      <p:sp>
        <p:nvSpPr>
          <p:cNvPr id="5" name="Segnaposto contenuto 4">
            <a:extLst>
              <a:ext uri="{FF2B5EF4-FFF2-40B4-BE49-F238E27FC236}">
                <a16:creationId xmlns:a16="http://schemas.microsoft.com/office/drawing/2014/main" id="{A0B961D7-3150-4690-BDFB-BECE38D1FD86}"/>
              </a:ext>
            </a:extLst>
          </p:cNvPr>
          <p:cNvSpPr>
            <a:spLocks noGrp="1"/>
          </p:cNvSpPr>
          <p:nvPr>
            <p:ph sz="half" idx="2"/>
          </p:nvPr>
        </p:nvSpPr>
        <p:spPr/>
        <p:txBody>
          <a:bodyPr/>
          <a:lstStyle/>
          <a:p>
            <a:r>
              <a:rPr lang="en-US" dirty="0"/>
              <a:t>Once the model is evaluated and the data scientist is confident it will work, it is deployed and put to the ultimate test.</a:t>
            </a:r>
          </a:p>
        </p:txBody>
      </p:sp>
      <p:sp>
        <p:nvSpPr>
          <p:cNvPr id="6" name="Segnaposto testo 5">
            <a:extLst>
              <a:ext uri="{FF2B5EF4-FFF2-40B4-BE49-F238E27FC236}">
                <a16:creationId xmlns:a16="http://schemas.microsoft.com/office/drawing/2014/main" id="{0E20D23F-BCC7-41E6-A5CA-1FA1B28A6D72}"/>
              </a:ext>
            </a:extLst>
          </p:cNvPr>
          <p:cNvSpPr>
            <a:spLocks noGrp="1"/>
          </p:cNvSpPr>
          <p:nvPr>
            <p:ph type="body" sz="quarter" idx="3"/>
          </p:nvPr>
        </p:nvSpPr>
        <p:spPr/>
        <p:txBody>
          <a:bodyPr/>
          <a:lstStyle/>
          <a:p>
            <a:r>
              <a:rPr lang="it-IT" dirty="0"/>
              <a:t>feedback</a:t>
            </a:r>
          </a:p>
        </p:txBody>
      </p:sp>
      <p:sp>
        <p:nvSpPr>
          <p:cNvPr id="7" name="Segnaposto contenuto 6">
            <a:extLst>
              <a:ext uri="{FF2B5EF4-FFF2-40B4-BE49-F238E27FC236}">
                <a16:creationId xmlns:a16="http://schemas.microsoft.com/office/drawing/2014/main" id="{08251BD5-7C11-4A35-B7F2-FD0C867ACF63}"/>
              </a:ext>
            </a:extLst>
          </p:cNvPr>
          <p:cNvSpPr>
            <a:spLocks noGrp="1"/>
          </p:cNvSpPr>
          <p:nvPr>
            <p:ph sz="quarter" idx="4"/>
          </p:nvPr>
        </p:nvSpPr>
        <p:spPr/>
        <p:txBody>
          <a:bodyPr>
            <a:normAutofit lnSpcReduction="10000"/>
          </a:bodyPr>
          <a:lstStyle/>
          <a:p>
            <a:r>
              <a:rPr lang="en-US" dirty="0"/>
              <a:t>Once in play, feedback from the users will help to refine the model and assess it for performance and impact.  The value of the model will be dependent on successfully incorporating feedback and making adjustments for as long as the solution is required.</a:t>
            </a:r>
          </a:p>
        </p:txBody>
      </p:sp>
      <p:pic>
        <p:nvPicPr>
          <p:cNvPr id="20" name="Elemento grafico 19" descr="Domande">
            <a:extLst>
              <a:ext uri="{FF2B5EF4-FFF2-40B4-BE49-F238E27FC236}">
                <a16:creationId xmlns:a16="http://schemas.microsoft.com/office/drawing/2014/main" id="{44F48559-3F04-4B1F-854A-2E262E2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0822" y="253051"/>
            <a:ext cx="1688691" cy="1688691"/>
          </a:xfrm>
          <a:prstGeom prst="rect">
            <a:avLst/>
          </a:prstGeom>
        </p:spPr>
      </p:pic>
      <p:sp>
        <p:nvSpPr>
          <p:cNvPr id="8" name="CasellaDiTesto 7">
            <a:extLst>
              <a:ext uri="{FF2B5EF4-FFF2-40B4-BE49-F238E27FC236}">
                <a16:creationId xmlns:a16="http://schemas.microsoft.com/office/drawing/2014/main" id="{B61AF90E-345C-4E23-91B8-1283F6ADAFD4}"/>
              </a:ext>
            </a:extLst>
          </p:cNvPr>
          <p:cNvSpPr txBox="1"/>
          <p:nvPr/>
        </p:nvSpPr>
        <p:spPr>
          <a:xfrm>
            <a:off x="10994941" y="6581001"/>
            <a:ext cx="1197059" cy="276999"/>
          </a:xfrm>
          <a:prstGeom prst="rect">
            <a:avLst/>
          </a:prstGeom>
          <a:noFill/>
        </p:spPr>
        <p:txBody>
          <a:bodyPr wrap="none" rtlCol="0">
            <a:spAutoFit/>
          </a:bodyPr>
          <a:lstStyle/>
          <a:p>
            <a:r>
              <a:rPr lang="it-IT" sz="1200" dirty="0">
                <a:solidFill>
                  <a:schemeClr val="bg1"/>
                </a:solidFill>
              </a:rPr>
              <a:t>Fabio Lonardoni</a:t>
            </a:r>
          </a:p>
        </p:txBody>
      </p:sp>
    </p:spTree>
    <p:extLst>
      <p:ext uri="{BB962C8B-B14F-4D97-AF65-F5344CB8AC3E}">
        <p14:creationId xmlns:p14="http://schemas.microsoft.com/office/powerpoint/2010/main" val="301838298"/>
      </p:ext>
    </p:extLst>
  </p:cSld>
  <p:clrMapOvr>
    <a:masterClrMapping/>
  </p:clrMapOvr>
</p:sld>
</file>

<file path=ppt/theme/theme1.xml><?xml version="1.0" encoding="utf-8"?>
<a:theme xmlns:a="http://schemas.openxmlformats.org/drawingml/2006/main" name="Raccolt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TM10001114[[fn=Raccolta]]</Template>
  <TotalTime>1394</TotalTime>
  <Words>541</Words>
  <Application>Microsoft Office PowerPoint</Application>
  <PresentationFormat>Widescreen</PresentationFormat>
  <Paragraphs>86</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Gill Sans MT</vt:lpstr>
      <vt:lpstr>Raccolta</vt:lpstr>
      <vt:lpstr>Data Science methodology</vt:lpstr>
      <vt:lpstr>CRISP-DM</vt:lpstr>
      <vt:lpstr>Iterative process &amp; never ends</vt:lpstr>
      <vt:lpstr>From problem to approach</vt:lpstr>
      <vt:lpstr>From requirements to collection</vt:lpstr>
      <vt:lpstr>From understanding to preparation</vt:lpstr>
      <vt:lpstr>From modeling to evaluation</vt:lpstr>
      <vt:lpstr>From deployment to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CRISP-DM</dc:title>
  <dc:creator>FABIO LONARDONI</dc:creator>
  <cp:lastModifiedBy>FABIO LONARDONI</cp:lastModifiedBy>
  <cp:revision>28</cp:revision>
  <dcterms:created xsi:type="dcterms:W3CDTF">2020-04-12T16:41:11Z</dcterms:created>
  <dcterms:modified xsi:type="dcterms:W3CDTF">2020-04-13T15:55:23Z</dcterms:modified>
</cp:coreProperties>
</file>