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9" r:id="rId3"/>
    <p:sldId id="257" r:id="rId4"/>
    <p:sldId id="258" r:id="rId5"/>
    <p:sldId id="260" r:id="rId6"/>
    <p:sldId id="262" r:id="rId7"/>
    <p:sldId id="261" r:id="rId8"/>
    <p:sldId id="264" r:id="rId9"/>
    <p:sldId id="265" r:id="rId10"/>
    <p:sldId id="266" r:id="rId11"/>
    <p:sldId id="263" r:id="rId12"/>
    <p:sldId id="267" r:id="rId13"/>
    <p:sldId id="268" r:id="rId14"/>
    <p:sldId id="269" r:id="rId15"/>
    <p:sldId id="270"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86" d="100"/>
          <a:sy n="86" d="100"/>
        </p:scale>
        <p:origin x="104" y="17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52634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269448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21758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1714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766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190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496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729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280988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020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6/28/2020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67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6/28/2020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a:t>
            </a:fld>
            <a:endParaRPr lang="en-US"/>
          </a:p>
        </p:txBody>
      </p:sp>
    </p:spTree>
    <p:extLst>
      <p:ext uri="{BB962C8B-B14F-4D97-AF65-F5344CB8AC3E}">
        <p14:creationId xmlns:p14="http://schemas.microsoft.com/office/powerpoint/2010/main" val="106404596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mercato-immobiliare.inf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8162132-F223-4ABD-B907-B178352D034F}"/>
              </a:ext>
            </a:extLst>
          </p:cNvPr>
          <p:cNvPicPr>
            <a:picLocks noChangeAspect="1"/>
          </p:cNvPicPr>
          <p:nvPr/>
        </p:nvPicPr>
        <p:blipFill rotWithShape="1">
          <a:blip r:embed="rId2">
            <a:alphaModFix/>
          </a:blip>
          <a:srcRect t="14484" r="-1" b="1224"/>
          <a:stretch/>
        </p:blipFill>
        <p:spPr>
          <a:xfrm>
            <a:off x="20" y="10"/>
            <a:ext cx="12188931" cy="6857990"/>
          </a:xfrm>
          <a:prstGeom prst="rect">
            <a:avLst/>
          </a:prstGeom>
        </p:spPr>
      </p:pic>
      <p:sp>
        <p:nvSpPr>
          <p:cNvPr id="1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657225 w 10515600"/>
              <a:gd name="connsiteY1" fmla="*/ 0 h 5416094"/>
              <a:gd name="connsiteX2" fmla="*/ 1419606 w 10515600"/>
              <a:gd name="connsiteY2" fmla="*/ 0 h 5416094"/>
              <a:gd name="connsiteX3" fmla="*/ 2181987 w 10515600"/>
              <a:gd name="connsiteY3" fmla="*/ 0 h 5416094"/>
              <a:gd name="connsiteX4" fmla="*/ 3049524 w 10515600"/>
              <a:gd name="connsiteY4" fmla="*/ 0 h 5416094"/>
              <a:gd name="connsiteX5" fmla="*/ 3706749 w 10515600"/>
              <a:gd name="connsiteY5" fmla="*/ 0 h 5416094"/>
              <a:gd name="connsiteX6" fmla="*/ 4469130 w 10515600"/>
              <a:gd name="connsiteY6" fmla="*/ 0 h 5416094"/>
              <a:gd name="connsiteX7" fmla="*/ 5126355 w 10515600"/>
              <a:gd name="connsiteY7" fmla="*/ 0 h 5416094"/>
              <a:gd name="connsiteX8" fmla="*/ 5783580 w 10515600"/>
              <a:gd name="connsiteY8" fmla="*/ 0 h 5416094"/>
              <a:gd name="connsiteX9" fmla="*/ 6440805 w 10515600"/>
              <a:gd name="connsiteY9" fmla="*/ 0 h 5416094"/>
              <a:gd name="connsiteX10" fmla="*/ 6782562 w 10515600"/>
              <a:gd name="connsiteY10" fmla="*/ 0 h 5416094"/>
              <a:gd name="connsiteX11" fmla="*/ 7544943 w 10515600"/>
              <a:gd name="connsiteY11" fmla="*/ 0 h 5416094"/>
              <a:gd name="connsiteX12" fmla="*/ 7886700 w 10515600"/>
              <a:gd name="connsiteY12" fmla="*/ 0 h 5416094"/>
              <a:gd name="connsiteX13" fmla="*/ 8543925 w 10515600"/>
              <a:gd name="connsiteY13" fmla="*/ 0 h 5416094"/>
              <a:gd name="connsiteX14" fmla="*/ 9411462 w 10515600"/>
              <a:gd name="connsiteY14" fmla="*/ 0 h 5416094"/>
              <a:gd name="connsiteX15" fmla="*/ 10515600 w 10515600"/>
              <a:gd name="connsiteY15" fmla="*/ 0 h 5416094"/>
              <a:gd name="connsiteX16" fmla="*/ 10515600 w 10515600"/>
              <a:gd name="connsiteY16" fmla="*/ 731173 h 5416094"/>
              <a:gd name="connsiteX17" fmla="*/ 10515600 w 10515600"/>
              <a:gd name="connsiteY17" fmla="*/ 1299863 h 5416094"/>
              <a:gd name="connsiteX18" fmla="*/ 10515600 w 10515600"/>
              <a:gd name="connsiteY18" fmla="*/ 1868552 h 5416094"/>
              <a:gd name="connsiteX19" fmla="*/ 10515600 w 10515600"/>
              <a:gd name="connsiteY19" fmla="*/ 2545564 h 5416094"/>
              <a:gd name="connsiteX20" fmla="*/ 10515600 w 10515600"/>
              <a:gd name="connsiteY20" fmla="*/ 3222576 h 5416094"/>
              <a:gd name="connsiteX21" fmla="*/ 10515600 w 10515600"/>
              <a:gd name="connsiteY21" fmla="*/ 3845427 h 5416094"/>
              <a:gd name="connsiteX22" fmla="*/ 10515600 w 10515600"/>
              <a:gd name="connsiteY22" fmla="*/ 4630760 h 5416094"/>
              <a:gd name="connsiteX23" fmla="*/ 10515600 w 10515600"/>
              <a:gd name="connsiteY23" fmla="*/ 5416094 h 5416094"/>
              <a:gd name="connsiteX24" fmla="*/ 9648063 w 10515600"/>
              <a:gd name="connsiteY24" fmla="*/ 5416094 h 5416094"/>
              <a:gd name="connsiteX25" fmla="*/ 8885682 w 10515600"/>
              <a:gd name="connsiteY25" fmla="*/ 5416094 h 5416094"/>
              <a:gd name="connsiteX26" fmla="*/ 8543925 w 10515600"/>
              <a:gd name="connsiteY26" fmla="*/ 5416094 h 5416094"/>
              <a:gd name="connsiteX27" fmla="*/ 7676388 w 10515600"/>
              <a:gd name="connsiteY27" fmla="*/ 5416094 h 5416094"/>
              <a:gd name="connsiteX28" fmla="*/ 7124319 w 10515600"/>
              <a:gd name="connsiteY28" fmla="*/ 5416094 h 5416094"/>
              <a:gd name="connsiteX29" fmla="*/ 6361938 w 10515600"/>
              <a:gd name="connsiteY29" fmla="*/ 5416094 h 5416094"/>
              <a:gd name="connsiteX30" fmla="*/ 6020181 w 10515600"/>
              <a:gd name="connsiteY30" fmla="*/ 5416094 h 5416094"/>
              <a:gd name="connsiteX31" fmla="*/ 5152644 w 10515600"/>
              <a:gd name="connsiteY31" fmla="*/ 5416094 h 5416094"/>
              <a:gd name="connsiteX32" fmla="*/ 4600575 w 10515600"/>
              <a:gd name="connsiteY32" fmla="*/ 5416094 h 5416094"/>
              <a:gd name="connsiteX33" fmla="*/ 3943350 w 10515600"/>
              <a:gd name="connsiteY33" fmla="*/ 5416094 h 5416094"/>
              <a:gd name="connsiteX34" fmla="*/ 3496437 w 10515600"/>
              <a:gd name="connsiteY34" fmla="*/ 5416094 h 5416094"/>
              <a:gd name="connsiteX35" fmla="*/ 2734056 w 10515600"/>
              <a:gd name="connsiteY35" fmla="*/ 5416094 h 5416094"/>
              <a:gd name="connsiteX36" fmla="*/ 1866519 w 10515600"/>
              <a:gd name="connsiteY36" fmla="*/ 5416094 h 5416094"/>
              <a:gd name="connsiteX37" fmla="*/ 1314450 w 10515600"/>
              <a:gd name="connsiteY37" fmla="*/ 5416094 h 5416094"/>
              <a:gd name="connsiteX38" fmla="*/ 0 w 10515600"/>
              <a:gd name="connsiteY38" fmla="*/ 5416094 h 5416094"/>
              <a:gd name="connsiteX39" fmla="*/ 0 w 10515600"/>
              <a:gd name="connsiteY39" fmla="*/ 4739082 h 5416094"/>
              <a:gd name="connsiteX40" fmla="*/ 0 w 10515600"/>
              <a:gd name="connsiteY40" fmla="*/ 4062071 h 5416094"/>
              <a:gd name="connsiteX41" fmla="*/ 0 w 10515600"/>
              <a:gd name="connsiteY41" fmla="*/ 3330898 h 5416094"/>
              <a:gd name="connsiteX42" fmla="*/ 0 w 10515600"/>
              <a:gd name="connsiteY42" fmla="*/ 2653886 h 5416094"/>
              <a:gd name="connsiteX43" fmla="*/ 0 w 10515600"/>
              <a:gd name="connsiteY43" fmla="*/ 1922713 h 5416094"/>
              <a:gd name="connsiteX44" fmla="*/ 0 w 10515600"/>
              <a:gd name="connsiteY44" fmla="*/ 1191541 h 5416094"/>
              <a:gd name="connsiteX45" fmla="*/ 0 w 10515600"/>
              <a:gd name="connsiteY45"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515600" h="5416094" fill="none" extrusionOk="0">
                <a:moveTo>
                  <a:pt x="0" y="0"/>
                </a:moveTo>
                <a:cubicBezTo>
                  <a:pt x="177150" y="-2233"/>
                  <a:pt x="437740" y="9549"/>
                  <a:pt x="657225" y="0"/>
                </a:cubicBezTo>
                <a:cubicBezTo>
                  <a:pt x="876711" y="-9549"/>
                  <a:pt x="1120002" y="4103"/>
                  <a:pt x="1419606" y="0"/>
                </a:cubicBezTo>
                <a:cubicBezTo>
                  <a:pt x="1719210" y="-4103"/>
                  <a:pt x="1938104" y="16641"/>
                  <a:pt x="2181987" y="0"/>
                </a:cubicBezTo>
                <a:cubicBezTo>
                  <a:pt x="2425870" y="-16641"/>
                  <a:pt x="2669395" y="-9276"/>
                  <a:pt x="3049524" y="0"/>
                </a:cubicBezTo>
                <a:cubicBezTo>
                  <a:pt x="3429653" y="9276"/>
                  <a:pt x="3553691" y="29352"/>
                  <a:pt x="3706749" y="0"/>
                </a:cubicBezTo>
                <a:cubicBezTo>
                  <a:pt x="3859808" y="-29352"/>
                  <a:pt x="4111295" y="-6375"/>
                  <a:pt x="4469130" y="0"/>
                </a:cubicBezTo>
                <a:cubicBezTo>
                  <a:pt x="4826965" y="6375"/>
                  <a:pt x="4916661" y="-30390"/>
                  <a:pt x="5126355" y="0"/>
                </a:cubicBezTo>
                <a:cubicBezTo>
                  <a:pt x="5336049" y="30390"/>
                  <a:pt x="5578402" y="-7004"/>
                  <a:pt x="5783580" y="0"/>
                </a:cubicBezTo>
                <a:cubicBezTo>
                  <a:pt x="5988759" y="7004"/>
                  <a:pt x="6270371" y="29583"/>
                  <a:pt x="6440805" y="0"/>
                </a:cubicBezTo>
                <a:cubicBezTo>
                  <a:pt x="6611240" y="-29583"/>
                  <a:pt x="6667725" y="8173"/>
                  <a:pt x="6782562" y="0"/>
                </a:cubicBezTo>
                <a:cubicBezTo>
                  <a:pt x="6897399" y="-8173"/>
                  <a:pt x="7375754" y="-24084"/>
                  <a:pt x="7544943" y="0"/>
                </a:cubicBezTo>
                <a:cubicBezTo>
                  <a:pt x="7714132" y="24084"/>
                  <a:pt x="7790780" y="5607"/>
                  <a:pt x="7886700" y="0"/>
                </a:cubicBezTo>
                <a:cubicBezTo>
                  <a:pt x="7982620" y="-5607"/>
                  <a:pt x="8404356" y="28301"/>
                  <a:pt x="8543925" y="0"/>
                </a:cubicBezTo>
                <a:cubicBezTo>
                  <a:pt x="8683495" y="-28301"/>
                  <a:pt x="9088340" y="-5992"/>
                  <a:pt x="9411462" y="0"/>
                </a:cubicBezTo>
                <a:cubicBezTo>
                  <a:pt x="9734584" y="5992"/>
                  <a:pt x="10083951" y="22703"/>
                  <a:pt x="10515600" y="0"/>
                </a:cubicBezTo>
                <a:cubicBezTo>
                  <a:pt x="10497934" y="171001"/>
                  <a:pt x="10537777" y="498242"/>
                  <a:pt x="10515600" y="731173"/>
                </a:cubicBezTo>
                <a:cubicBezTo>
                  <a:pt x="10493423" y="964104"/>
                  <a:pt x="10516932" y="1174374"/>
                  <a:pt x="10515600" y="1299863"/>
                </a:cubicBezTo>
                <a:cubicBezTo>
                  <a:pt x="10514269" y="1425352"/>
                  <a:pt x="10522086" y="1677469"/>
                  <a:pt x="10515600" y="1868552"/>
                </a:cubicBezTo>
                <a:cubicBezTo>
                  <a:pt x="10509114" y="2059635"/>
                  <a:pt x="10499452" y="2266556"/>
                  <a:pt x="10515600" y="2545564"/>
                </a:cubicBezTo>
                <a:cubicBezTo>
                  <a:pt x="10531748" y="2824572"/>
                  <a:pt x="10506359" y="3046060"/>
                  <a:pt x="10515600" y="3222576"/>
                </a:cubicBezTo>
                <a:cubicBezTo>
                  <a:pt x="10524841" y="3399092"/>
                  <a:pt x="10507180" y="3536552"/>
                  <a:pt x="10515600" y="3845427"/>
                </a:cubicBezTo>
                <a:cubicBezTo>
                  <a:pt x="10524020" y="4154302"/>
                  <a:pt x="10505750" y="4362578"/>
                  <a:pt x="10515600" y="4630760"/>
                </a:cubicBezTo>
                <a:cubicBezTo>
                  <a:pt x="10525450" y="4898942"/>
                  <a:pt x="10492122" y="5233505"/>
                  <a:pt x="10515600" y="5416094"/>
                </a:cubicBezTo>
                <a:cubicBezTo>
                  <a:pt x="10321022" y="5373763"/>
                  <a:pt x="9841056" y="5373781"/>
                  <a:pt x="9648063" y="5416094"/>
                </a:cubicBezTo>
                <a:cubicBezTo>
                  <a:pt x="9455070" y="5458407"/>
                  <a:pt x="9225135" y="5428993"/>
                  <a:pt x="8885682" y="5416094"/>
                </a:cubicBezTo>
                <a:cubicBezTo>
                  <a:pt x="8546229" y="5403195"/>
                  <a:pt x="8660252" y="5403063"/>
                  <a:pt x="8543925" y="5416094"/>
                </a:cubicBezTo>
                <a:cubicBezTo>
                  <a:pt x="8427598" y="5429125"/>
                  <a:pt x="8066747" y="5419630"/>
                  <a:pt x="7676388" y="5416094"/>
                </a:cubicBezTo>
                <a:cubicBezTo>
                  <a:pt x="7286029" y="5412558"/>
                  <a:pt x="7286084" y="5427534"/>
                  <a:pt x="7124319" y="5416094"/>
                </a:cubicBezTo>
                <a:cubicBezTo>
                  <a:pt x="6962554" y="5404654"/>
                  <a:pt x="6638960" y="5390930"/>
                  <a:pt x="6361938" y="5416094"/>
                </a:cubicBezTo>
                <a:cubicBezTo>
                  <a:pt x="6084916" y="5441258"/>
                  <a:pt x="6131919" y="5418087"/>
                  <a:pt x="6020181" y="5416094"/>
                </a:cubicBezTo>
                <a:cubicBezTo>
                  <a:pt x="5908443" y="5414101"/>
                  <a:pt x="5558871" y="5407232"/>
                  <a:pt x="5152644" y="5416094"/>
                </a:cubicBezTo>
                <a:cubicBezTo>
                  <a:pt x="4746417" y="5424956"/>
                  <a:pt x="4798774" y="5402919"/>
                  <a:pt x="4600575" y="5416094"/>
                </a:cubicBezTo>
                <a:cubicBezTo>
                  <a:pt x="4402376" y="5429269"/>
                  <a:pt x="4180360" y="5402655"/>
                  <a:pt x="3943350" y="5416094"/>
                </a:cubicBezTo>
                <a:cubicBezTo>
                  <a:pt x="3706340" y="5429533"/>
                  <a:pt x="3658445" y="5419171"/>
                  <a:pt x="3496437" y="5416094"/>
                </a:cubicBezTo>
                <a:cubicBezTo>
                  <a:pt x="3334429" y="5413017"/>
                  <a:pt x="3010124" y="5399344"/>
                  <a:pt x="2734056" y="5416094"/>
                </a:cubicBezTo>
                <a:cubicBezTo>
                  <a:pt x="2457988" y="5432844"/>
                  <a:pt x="2236739" y="5427521"/>
                  <a:pt x="1866519" y="5416094"/>
                </a:cubicBezTo>
                <a:cubicBezTo>
                  <a:pt x="1496299" y="5404667"/>
                  <a:pt x="1510850" y="5404957"/>
                  <a:pt x="1314450" y="5416094"/>
                </a:cubicBezTo>
                <a:cubicBezTo>
                  <a:pt x="1118050" y="5427231"/>
                  <a:pt x="570195" y="5429560"/>
                  <a:pt x="0" y="5416094"/>
                </a:cubicBezTo>
                <a:cubicBezTo>
                  <a:pt x="-26608" y="5186086"/>
                  <a:pt x="-30817" y="5026509"/>
                  <a:pt x="0" y="4739082"/>
                </a:cubicBezTo>
                <a:cubicBezTo>
                  <a:pt x="30817" y="4451655"/>
                  <a:pt x="30406" y="4379302"/>
                  <a:pt x="0" y="4062071"/>
                </a:cubicBezTo>
                <a:cubicBezTo>
                  <a:pt x="-30406" y="3744840"/>
                  <a:pt x="16937" y="3655631"/>
                  <a:pt x="0" y="3330898"/>
                </a:cubicBezTo>
                <a:cubicBezTo>
                  <a:pt x="-16937" y="3006165"/>
                  <a:pt x="-2848" y="2928355"/>
                  <a:pt x="0" y="2653886"/>
                </a:cubicBezTo>
                <a:cubicBezTo>
                  <a:pt x="2848" y="2379417"/>
                  <a:pt x="-4508" y="2270960"/>
                  <a:pt x="0" y="1922713"/>
                </a:cubicBezTo>
                <a:cubicBezTo>
                  <a:pt x="4508" y="1574466"/>
                  <a:pt x="-7038" y="1405929"/>
                  <a:pt x="0" y="1191541"/>
                </a:cubicBezTo>
                <a:cubicBezTo>
                  <a:pt x="7038" y="977153"/>
                  <a:pt x="-53038" y="292447"/>
                  <a:pt x="0" y="0"/>
                </a:cubicBezTo>
                <a:close/>
              </a:path>
              <a:path w="10515600" h="5416094"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gradFill>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gradFill>
          <a:ln w="5715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3BFBFB9-481C-4650-82C5-F2FF61547F95}"/>
              </a:ext>
            </a:extLst>
          </p:cNvPr>
          <p:cNvSpPr>
            <a:spLocks noGrp="1"/>
          </p:cNvSpPr>
          <p:nvPr>
            <p:ph type="ctrTitle"/>
          </p:nvPr>
        </p:nvSpPr>
        <p:spPr>
          <a:xfrm>
            <a:off x="1527048" y="1124712"/>
            <a:ext cx="9144000" cy="3063240"/>
          </a:xfrm>
        </p:spPr>
        <p:txBody>
          <a:bodyPr>
            <a:normAutofit/>
          </a:bodyPr>
          <a:lstStyle/>
          <a:p>
            <a:pPr algn="ctr"/>
            <a:r>
              <a:rPr lang="it-IT">
                <a:solidFill>
                  <a:schemeClr val="bg1"/>
                </a:solidFill>
              </a:rPr>
              <a:t>Milan Sweet</a:t>
            </a:r>
            <a:endParaRPr lang="it-IT" dirty="0">
              <a:solidFill>
                <a:schemeClr val="bg1"/>
              </a:solidFill>
            </a:endParaRPr>
          </a:p>
        </p:txBody>
      </p:sp>
      <p:sp>
        <p:nvSpPr>
          <p:cNvPr id="3" name="Sottotitolo 2">
            <a:extLst>
              <a:ext uri="{FF2B5EF4-FFF2-40B4-BE49-F238E27FC236}">
                <a16:creationId xmlns:a16="http://schemas.microsoft.com/office/drawing/2014/main" id="{E6D78D3B-F2C8-4E30-843F-DD425C1928A3}"/>
              </a:ext>
            </a:extLst>
          </p:cNvPr>
          <p:cNvSpPr>
            <a:spLocks noGrp="1"/>
          </p:cNvSpPr>
          <p:nvPr>
            <p:ph type="subTitle" idx="1"/>
          </p:nvPr>
        </p:nvSpPr>
        <p:spPr>
          <a:xfrm>
            <a:off x="1527048" y="4599432"/>
            <a:ext cx="9144000" cy="1227520"/>
          </a:xfrm>
        </p:spPr>
        <p:txBody>
          <a:bodyPr>
            <a:normAutofit fontScale="92500" lnSpcReduction="10000"/>
          </a:bodyPr>
          <a:lstStyle/>
          <a:p>
            <a:pPr algn="ctr"/>
            <a:r>
              <a:rPr lang="it-IT" sz="4000" b="1" dirty="0">
                <a:solidFill>
                  <a:schemeClr val="bg1"/>
                </a:solidFill>
                <a:effectLst>
                  <a:outerShdw blurRad="38100" dist="38100" dir="2700000" algn="tl">
                    <a:srgbClr val="000000">
                      <a:alpha val="43137"/>
                    </a:srgbClr>
                  </a:outerShdw>
                </a:effectLst>
              </a:rPr>
              <a:t>Coffee | </a:t>
            </a:r>
            <a:r>
              <a:rPr lang="it-IT" sz="4000" b="1" dirty="0" err="1">
                <a:solidFill>
                  <a:schemeClr val="bg1"/>
                </a:solidFill>
                <a:effectLst>
                  <a:outerShdw blurRad="38100" dist="38100" dir="2700000" algn="tl">
                    <a:srgbClr val="000000">
                      <a:alpha val="43137"/>
                    </a:srgbClr>
                  </a:outerShdw>
                </a:effectLst>
              </a:rPr>
              <a:t>Ice</a:t>
            </a:r>
            <a:r>
              <a:rPr lang="it-IT" sz="4000" b="1" dirty="0">
                <a:solidFill>
                  <a:schemeClr val="bg1"/>
                </a:solidFill>
                <a:effectLst>
                  <a:outerShdw blurRad="38100" dist="38100" dir="2700000" algn="tl">
                    <a:srgbClr val="000000">
                      <a:alpha val="43137"/>
                    </a:srgbClr>
                  </a:outerShdw>
                </a:effectLst>
              </a:rPr>
              <a:t> Cream | </a:t>
            </a:r>
            <a:r>
              <a:rPr lang="it-IT" sz="4000" b="1" dirty="0" err="1">
                <a:solidFill>
                  <a:schemeClr val="bg1"/>
                </a:solidFill>
                <a:effectLst>
                  <a:outerShdw blurRad="38100" dist="38100" dir="2700000" algn="tl">
                    <a:srgbClr val="000000">
                      <a:alpha val="43137"/>
                    </a:srgbClr>
                  </a:outerShdw>
                </a:effectLst>
              </a:rPr>
              <a:t>Chocolate</a:t>
            </a:r>
            <a:r>
              <a:rPr lang="it-IT" sz="4000" b="1" dirty="0">
                <a:solidFill>
                  <a:schemeClr val="bg1"/>
                </a:solidFill>
                <a:effectLst>
                  <a:outerShdw blurRad="38100" dist="38100" dir="2700000" algn="tl">
                    <a:srgbClr val="000000">
                      <a:alpha val="43137"/>
                    </a:srgbClr>
                  </a:outerShdw>
                </a:effectLst>
              </a:rPr>
              <a:t> | Cupcake | </a:t>
            </a:r>
            <a:r>
              <a:rPr lang="it-IT" sz="4000" b="1" dirty="0" err="1">
                <a:solidFill>
                  <a:schemeClr val="bg1"/>
                </a:solidFill>
                <a:effectLst>
                  <a:outerShdw blurRad="38100" dist="38100" dir="2700000" algn="tl">
                    <a:srgbClr val="000000">
                      <a:alpha val="43137"/>
                    </a:srgbClr>
                  </a:outerShdw>
                </a:effectLst>
              </a:rPr>
              <a:t>Pastry</a:t>
            </a:r>
            <a:r>
              <a:rPr lang="it-IT" sz="4000" b="1" dirty="0">
                <a:solidFill>
                  <a:schemeClr val="bg1"/>
                </a:solidFill>
                <a:effectLst>
                  <a:outerShdw blurRad="38100" dist="38100" dir="2700000" algn="tl">
                    <a:srgbClr val="000000">
                      <a:alpha val="43137"/>
                    </a:srgbClr>
                  </a:outerShdw>
                </a:effectLst>
              </a:rPr>
              <a:t> | Dessert</a:t>
            </a:r>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071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EE7D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C1326E38-8566-47AD-A4DA-DE93E1D09DF7}"/>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dirty="0">
                <a:solidFill>
                  <a:srgbClr val="FFFFFF"/>
                </a:solidFill>
              </a:rPr>
              <a:t>Final Dataset</a:t>
            </a:r>
          </a:p>
        </p:txBody>
      </p:sp>
      <p:sp>
        <p:nvSpPr>
          <p:cNvPr id="15"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1B7E49E-BC9D-4D37-985B-C9ACF401D767}"/>
              </a:ext>
            </a:extLst>
          </p:cNvPr>
          <p:cNvPicPr>
            <a:picLocks noChangeAspect="1"/>
          </p:cNvPicPr>
          <p:nvPr/>
        </p:nvPicPr>
        <p:blipFill>
          <a:blip r:embed="rId2"/>
          <a:stretch>
            <a:fillRect/>
          </a:stretch>
        </p:blipFill>
        <p:spPr>
          <a:xfrm>
            <a:off x="-2299" y="3263567"/>
            <a:ext cx="12192000" cy="2702310"/>
          </a:xfrm>
          <a:prstGeom prst="rect">
            <a:avLst/>
          </a:prstGeom>
        </p:spPr>
      </p:pic>
    </p:spTree>
    <p:extLst>
      <p:ext uri="{BB962C8B-B14F-4D97-AF65-F5344CB8AC3E}">
        <p14:creationId xmlns:p14="http://schemas.microsoft.com/office/powerpoint/2010/main" val="563623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050B46C-C4A1-4FEE-B33E-62F55A3001B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a:t>Data Visualization</a:t>
            </a:r>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EE7D6E"/>
          </a:solidFill>
          <a:ln w="38100" cap="rnd">
            <a:solidFill>
              <a:srgbClr val="EE7D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mappa&#10;&#10;Descrizione generata automaticamente">
            <a:extLst>
              <a:ext uri="{FF2B5EF4-FFF2-40B4-BE49-F238E27FC236}">
                <a16:creationId xmlns:a16="http://schemas.microsoft.com/office/drawing/2014/main" id="{FDF2DA07-2546-4AAD-92C2-1232CD07D113}"/>
              </a:ext>
            </a:extLst>
          </p:cNvPr>
          <p:cNvPicPr>
            <a:picLocks noChangeAspect="1"/>
          </p:cNvPicPr>
          <p:nvPr/>
        </p:nvPicPr>
        <p:blipFill>
          <a:blip r:embed="rId2"/>
          <a:stretch>
            <a:fillRect/>
          </a:stretch>
        </p:blipFill>
        <p:spPr>
          <a:xfrm>
            <a:off x="4007005" y="-1"/>
            <a:ext cx="8184995" cy="6468485"/>
          </a:xfrm>
          <a:prstGeom prst="teardrop">
            <a:avLst/>
          </a:prstGeom>
        </p:spPr>
      </p:pic>
      <p:pic>
        <p:nvPicPr>
          <p:cNvPr id="8" name="Immagine 7">
            <a:extLst>
              <a:ext uri="{FF2B5EF4-FFF2-40B4-BE49-F238E27FC236}">
                <a16:creationId xmlns:a16="http://schemas.microsoft.com/office/drawing/2014/main" id="{E7437A6F-7CB0-4165-9A67-8F45E53D7EEF}"/>
              </a:ext>
            </a:extLst>
          </p:cNvPr>
          <p:cNvPicPr>
            <a:picLocks noChangeAspect="1"/>
          </p:cNvPicPr>
          <p:nvPr/>
        </p:nvPicPr>
        <p:blipFill>
          <a:blip r:embed="rId3"/>
          <a:stretch>
            <a:fillRect/>
          </a:stretch>
        </p:blipFill>
        <p:spPr>
          <a:xfrm>
            <a:off x="10417678" y="4450174"/>
            <a:ext cx="1774322" cy="2407537"/>
          </a:xfrm>
          <a:prstGeom prst="rect">
            <a:avLst/>
          </a:prstGeom>
        </p:spPr>
      </p:pic>
    </p:spTree>
    <p:extLst>
      <p:ext uri="{BB962C8B-B14F-4D97-AF65-F5344CB8AC3E}">
        <p14:creationId xmlns:p14="http://schemas.microsoft.com/office/powerpoint/2010/main" val="419413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0">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9B6EECE-804B-49D6-A6C6-FBC81614C462}"/>
              </a:ext>
            </a:extLst>
          </p:cNvPr>
          <p:cNvSpPr>
            <a:spLocks noGrp="1"/>
          </p:cNvSpPr>
          <p:nvPr>
            <p:ph type="title"/>
          </p:nvPr>
        </p:nvSpPr>
        <p:spPr>
          <a:xfrm>
            <a:off x="7998581" y="643467"/>
            <a:ext cx="4193419" cy="3569241"/>
          </a:xfrm>
        </p:spPr>
        <p:txBody>
          <a:bodyPr vert="horz" lIns="91440" tIns="45720" rIns="91440" bIns="45720" rtlCol="0" anchor="b">
            <a:normAutofit fontScale="90000"/>
          </a:bodyPr>
          <a:lstStyle/>
          <a:p>
            <a:r>
              <a:rPr lang="en-US" sz="5800" dirty="0"/>
              <a:t>Distribution of Sweet places for each venues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EE7D6E"/>
          </a:solidFill>
          <a:ln w="38100" cap="rnd">
            <a:solidFill>
              <a:srgbClr val="EE7D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377404A2-F3B9-46C7-A3E6-2CD399A0A479}"/>
              </a:ext>
            </a:extLst>
          </p:cNvPr>
          <p:cNvPicPr>
            <a:picLocks noChangeAspect="1"/>
          </p:cNvPicPr>
          <p:nvPr/>
        </p:nvPicPr>
        <p:blipFill>
          <a:blip r:embed="rId2"/>
          <a:stretch>
            <a:fillRect/>
          </a:stretch>
        </p:blipFill>
        <p:spPr>
          <a:xfrm>
            <a:off x="320040" y="1773959"/>
            <a:ext cx="7214616" cy="3282650"/>
          </a:xfrm>
          <a:prstGeom prst="rect">
            <a:avLst/>
          </a:prstGeom>
        </p:spPr>
      </p:pic>
    </p:spTree>
    <p:extLst>
      <p:ext uri="{BB962C8B-B14F-4D97-AF65-F5344CB8AC3E}">
        <p14:creationId xmlns:p14="http://schemas.microsoft.com/office/powerpoint/2010/main" val="387110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EE7D6E"/>
          </a:solidFill>
          <a:ln w="38100" cap="rnd">
            <a:solidFill>
              <a:srgbClr val="EE7D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egnaposto contenuto 3">
            <a:extLst>
              <a:ext uri="{FF2B5EF4-FFF2-40B4-BE49-F238E27FC236}">
                <a16:creationId xmlns:a16="http://schemas.microsoft.com/office/drawing/2014/main" id="{FD7E1799-E42D-43C4-B44E-3C0D0CFB1175}"/>
              </a:ext>
            </a:extLst>
          </p:cNvPr>
          <p:cNvPicPr>
            <a:picLocks noGrp="1" noChangeAspect="1"/>
          </p:cNvPicPr>
          <p:nvPr>
            <p:ph idx="1"/>
          </p:nvPr>
        </p:nvPicPr>
        <p:blipFill>
          <a:blip r:embed="rId2"/>
          <a:stretch>
            <a:fillRect/>
          </a:stretch>
        </p:blipFill>
        <p:spPr>
          <a:xfrm>
            <a:off x="320040" y="1791996"/>
            <a:ext cx="7214616" cy="3246576"/>
          </a:xfrm>
          <a:prstGeom prst="rect">
            <a:avLst/>
          </a:prstGeom>
        </p:spPr>
      </p:pic>
      <p:sp>
        <p:nvSpPr>
          <p:cNvPr id="10" name="Titolo 1">
            <a:extLst>
              <a:ext uri="{FF2B5EF4-FFF2-40B4-BE49-F238E27FC236}">
                <a16:creationId xmlns:a16="http://schemas.microsoft.com/office/drawing/2014/main" id="{5BD72789-E22D-49AE-9A06-C76F98785EB3}"/>
              </a:ext>
            </a:extLst>
          </p:cNvPr>
          <p:cNvSpPr>
            <a:spLocks noGrp="1"/>
          </p:cNvSpPr>
          <p:nvPr>
            <p:ph type="title"/>
          </p:nvPr>
        </p:nvSpPr>
        <p:spPr>
          <a:xfrm>
            <a:off x="7998581" y="643467"/>
            <a:ext cx="4193419" cy="3569241"/>
          </a:xfrm>
        </p:spPr>
        <p:txBody>
          <a:bodyPr vert="horz" lIns="91440" tIns="45720" rIns="91440" bIns="45720" rtlCol="0" anchor="b">
            <a:normAutofit fontScale="90000"/>
          </a:bodyPr>
          <a:lstStyle/>
          <a:p>
            <a:r>
              <a:rPr lang="en-US" sz="5800" dirty="0"/>
              <a:t>Distribution of Sweet places for inhabitants</a:t>
            </a:r>
          </a:p>
        </p:txBody>
      </p:sp>
    </p:spTree>
    <p:extLst>
      <p:ext uri="{BB962C8B-B14F-4D97-AF65-F5344CB8AC3E}">
        <p14:creationId xmlns:p14="http://schemas.microsoft.com/office/powerpoint/2010/main" val="95400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9E98F78-F51F-45E9-874E-0B15B97B8FFF}"/>
              </a:ext>
            </a:extLst>
          </p:cNvPr>
          <p:cNvSpPr>
            <a:spLocks noGrp="1"/>
          </p:cNvSpPr>
          <p:nvPr>
            <p:ph type="title"/>
          </p:nvPr>
        </p:nvSpPr>
        <p:spPr>
          <a:xfrm>
            <a:off x="640080" y="329184"/>
            <a:ext cx="6894576" cy="1783080"/>
          </a:xfrm>
        </p:spPr>
        <p:txBody>
          <a:bodyPr anchor="b">
            <a:normAutofit fontScale="90000"/>
          </a:bodyPr>
          <a:lstStyle/>
          <a:p>
            <a:r>
              <a:rPr lang="it-IT" sz="7200" dirty="0"/>
              <a:t>Distribution </a:t>
            </a:r>
            <a:r>
              <a:rPr lang="it-IT" sz="7200" dirty="0" err="1"/>
              <a:t>based</a:t>
            </a:r>
            <a:r>
              <a:rPr lang="it-IT" sz="7200" dirty="0"/>
              <a:t> </a:t>
            </a:r>
            <a:r>
              <a:rPr lang="it-IT" sz="7200" dirty="0" err="1"/>
              <a:t>category</a:t>
            </a:r>
            <a:endParaRPr lang="it-IT" sz="7200" dirty="0"/>
          </a:p>
        </p:txBody>
      </p:sp>
      <p:sp>
        <p:nvSpPr>
          <p:cNvPr id="12"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E7D6E"/>
          </a:solidFill>
          <a:ln w="38100" cap="rnd">
            <a:solidFill>
              <a:srgbClr val="EE7D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26B8CF99-9AA1-4047-B01A-8294EB68EEB2}"/>
              </a:ext>
            </a:extLst>
          </p:cNvPr>
          <p:cNvPicPr>
            <a:picLocks noChangeAspect="1"/>
          </p:cNvPicPr>
          <p:nvPr/>
        </p:nvPicPr>
        <p:blipFill>
          <a:blip r:embed="rId2"/>
          <a:stretch>
            <a:fillRect/>
          </a:stretch>
        </p:blipFill>
        <p:spPr>
          <a:xfrm>
            <a:off x="9468313" y="351385"/>
            <a:ext cx="2723687" cy="6155230"/>
          </a:xfrm>
          <a:prstGeom prst="rect">
            <a:avLst/>
          </a:prstGeom>
        </p:spPr>
      </p:pic>
      <p:pic>
        <p:nvPicPr>
          <p:cNvPr id="4" name="Immagine 3">
            <a:extLst>
              <a:ext uri="{FF2B5EF4-FFF2-40B4-BE49-F238E27FC236}">
                <a16:creationId xmlns:a16="http://schemas.microsoft.com/office/drawing/2014/main" id="{F1EF0686-0E3E-495B-96D4-35A435374F0D}"/>
              </a:ext>
            </a:extLst>
          </p:cNvPr>
          <p:cNvPicPr>
            <a:picLocks noChangeAspect="1"/>
          </p:cNvPicPr>
          <p:nvPr/>
        </p:nvPicPr>
        <p:blipFill>
          <a:blip r:embed="rId3"/>
          <a:stretch>
            <a:fillRect/>
          </a:stretch>
        </p:blipFill>
        <p:spPr>
          <a:xfrm>
            <a:off x="91439" y="2509936"/>
            <a:ext cx="9373826" cy="4229223"/>
          </a:xfrm>
          <a:prstGeom prst="rect">
            <a:avLst/>
          </a:prstGeom>
        </p:spPr>
      </p:pic>
    </p:spTree>
    <p:extLst>
      <p:ext uri="{BB962C8B-B14F-4D97-AF65-F5344CB8AC3E}">
        <p14:creationId xmlns:p14="http://schemas.microsoft.com/office/powerpoint/2010/main" val="1146461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75BA10-2681-4869-9303-DA25058012E8}"/>
              </a:ext>
            </a:extLst>
          </p:cNvPr>
          <p:cNvSpPr>
            <a:spLocks noGrp="1"/>
          </p:cNvSpPr>
          <p:nvPr>
            <p:ph type="title"/>
          </p:nvPr>
        </p:nvSpPr>
        <p:spPr/>
        <p:txBody>
          <a:bodyPr/>
          <a:lstStyle/>
          <a:p>
            <a:r>
              <a:rPr lang="it-IT" dirty="0" err="1"/>
              <a:t>Final</a:t>
            </a:r>
            <a:r>
              <a:rPr lang="it-IT" dirty="0"/>
              <a:t> </a:t>
            </a:r>
            <a:r>
              <a:rPr lang="it-IT" dirty="0" err="1"/>
              <a:t>results</a:t>
            </a:r>
            <a:r>
              <a:rPr lang="it-IT" dirty="0"/>
              <a:t> &amp; open points</a:t>
            </a:r>
          </a:p>
        </p:txBody>
      </p:sp>
      <p:sp>
        <p:nvSpPr>
          <p:cNvPr id="3" name="Segnaposto contenuto 2">
            <a:extLst>
              <a:ext uri="{FF2B5EF4-FFF2-40B4-BE49-F238E27FC236}">
                <a16:creationId xmlns:a16="http://schemas.microsoft.com/office/drawing/2014/main" id="{3D3C3900-A301-4506-A7A3-C3C8DCC6E944}"/>
              </a:ext>
            </a:extLst>
          </p:cNvPr>
          <p:cNvSpPr>
            <a:spLocks noGrp="1"/>
          </p:cNvSpPr>
          <p:nvPr>
            <p:ph idx="1"/>
          </p:nvPr>
        </p:nvSpPr>
        <p:spPr/>
        <p:txBody>
          <a:bodyPr/>
          <a:lstStyle/>
          <a:p>
            <a:r>
              <a:rPr lang="it-IT" dirty="0"/>
              <a:t>Analysis shows </a:t>
            </a:r>
            <a:r>
              <a:rPr lang="it-IT" dirty="0" err="1"/>
              <a:t>that</a:t>
            </a:r>
            <a:r>
              <a:rPr lang="it-IT" dirty="0"/>
              <a:t> the </a:t>
            </a:r>
            <a:r>
              <a:rPr lang="it-IT" dirty="0" err="1"/>
              <a:t>number</a:t>
            </a:r>
            <a:r>
              <a:rPr lang="it-IT" dirty="0"/>
              <a:t> of places ( Cupcake, </a:t>
            </a:r>
            <a:r>
              <a:rPr lang="it-IT" dirty="0" err="1"/>
              <a:t>Ice</a:t>
            </a:r>
            <a:r>
              <a:rPr lang="it-IT" dirty="0"/>
              <a:t> Cream, Coffe, </a:t>
            </a:r>
            <a:r>
              <a:rPr lang="it-IT" dirty="0" err="1"/>
              <a:t>Chocolate</a:t>
            </a:r>
            <a:r>
              <a:rPr lang="it-IT" dirty="0"/>
              <a:t>, Dessert, </a:t>
            </a:r>
            <a:r>
              <a:rPr lang="it-IT" dirty="0" err="1"/>
              <a:t>Pastry</a:t>
            </a:r>
            <a:r>
              <a:rPr lang="it-IT" dirty="0"/>
              <a:t>) </a:t>
            </a:r>
            <a:r>
              <a:rPr lang="it-IT" dirty="0" err="1"/>
              <a:t>is</a:t>
            </a:r>
            <a:r>
              <a:rPr lang="it-IT" dirty="0"/>
              <a:t> </a:t>
            </a:r>
            <a:r>
              <a:rPr lang="it-IT" dirty="0" err="1"/>
              <a:t>quite</a:t>
            </a:r>
            <a:r>
              <a:rPr lang="it-IT" dirty="0"/>
              <a:t> low </a:t>
            </a:r>
            <a:r>
              <a:rPr lang="it-IT" dirty="0" err="1"/>
              <a:t>considering</a:t>
            </a:r>
            <a:r>
              <a:rPr lang="it-IT" dirty="0"/>
              <a:t> the </a:t>
            </a:r>
            <a:r>
              <a:rPr lang="it-IT" dirty="0" err="1"/>
              <a:t>population</a:t>
            </a:r>
            <a:r>
              <a:rPr lang="it-IT" dirty="0"/>
              <a:t> in Milan.</a:t>
            </a:r>
          </a:p>
          <a:p>
            <a:r>
              <a:rPr lang="it-IT" dirty="0"/>
              <a:t>Dessert &amp; </a:t>
            </a:r>
            <a:r>
              <a:rPr lang="it-IT" dirty="0" err="1"/>
              <a:t>Ice</a:t>
            </a:r>
            <a:r>
              <a:rPr lang="it-IT" dirty="0"/>
              <a:t> Cream shops are the best </a:t>
            </a:r>
            <a:r>
              <a:rPr lang="it-IT" dirty="0" err="1"/>
              <a:t>category</a:t>
            </a:r>
            <a:r>
              <a:rPr lang="it-IT" dirty="0"/>
              <a:t> in Milan; </a:t>
            </a:r>
            <a:r>
              <a:rPr lang="it-IT" dirty="0" err="1"/>
              <a:t>these</a:t>
            </a:r>
            <a:r>
              <a:rPr lang="it-IT" dirty="0"/>
              <a:t> shops are </a:t>
            </a:r>
            <a:r>
              <a:rPr lang="it-IT" dirty="0" err="1"/>
              <a:t>concentrated</a:t>
            </a:r>
            <a:r>
              <a:rPr lang="it-IT" dirty="0"/>
              <a:t> in Stazione Centrale &amp; Città Studi (North area of Milan).</a:t>
            </a:r>
          </a:p>
          <a:p>
            <a:r>
              <a:rPr lang="it-IT" dirty="0"/>
              <a:t>Porta Vittoria and Barona are the </a:t>
            </a:r>
            <a:r>
              <a:rPr lang="it-IT" dirty="0" err="1"/>
              <a:t>districts</a:t>
            </a:r>
            <a:r>
              <a:rPr lang="it-IT" dirty="0"/>
              <a:t> with the </a:t>
            </a:r>
            <a:r>
              <a:rPr lang="it-IT" dirty="0" err="1"/>
              <a:t>highest</a:t>
            </a:r>
            <a:r>
              <a:rPr lang="it-IT" dirty="0"/>
              <a:t> ratio </a:t>
            </a:r>
            <a:r>
              <a:rPr lang="it-IT" dirty="0" err="1"/>
              <a:t>inhabitants</a:t>
            </a:r>
            <a:r>
              <a:rPr lang="it-IT" dirty="0"/>
              <a:t> per </a:t>
            </a:r>
            <a:r>
              <a:rPr lang="it-IT" dirty="0" err="1"/>
              <a:t>townhall</a:t>
            </a:r>
            <a:r>
              <a:rPr lang="it-IT" dirty="0"/>
              <a:t>/</a:t>
            </a:r>
            <a:r>
              <a:rPr lang="it-IT" dirty="0" err="1"/>
              <a:t>venue</a:t>
            </a:r>
            <a:r>
              <a:rPr lang="it-IT" dirty="0"/>
              <a:t> (over </a:t>
            </a:r>
            <a:r>
              <a:rPr lang="it-IT" dirty="0" err="1"/>
              <a:t>than</a:t>
            </a:r>
            <a:r>
              <a:rPr lang="it-IT" dirty="0"/>
              <a:t> 70.000). </a:t>
            </a:r>
            <a:r>
              <a:rPr lang="it-IT" dirty="0" err="1"/>
              <a:t>Average</a:t>
            </a:r>
            <a:r>
              <a:rPr lang="it-IT" dirty="0"/>
              <a:t> </a:t>
            </a:r>
            <a:r>
              <a:rPr lang="it-IT" dirty="0" err="1"/>
              <a:t>real</a:t>
            </a:r>
            <a:r>
              <a:rPr lang="it-IT" dirty="0"/>
              <a:t> estate price shows Barona </a:t>
            </a:r>
            <a:r>
              <a:rPr lang="it-IT" dirty="0" err="1"/>
              <a:t>is</a:t>
            </a:r>
            <a:r>
              <a:rPr lang="it-IT" dirty="0"/>
              <a:t> </a:t>
            </a:r>
            <a:r>
              <a:rPr lang="it-IT" dirty="0" err="1"/>
              <a:t>cheaper</a:t>
            </a:r>
            <a:r>
              <a:rPr lang="it-IT" dirty="0"/>
              <a:t> </a:t>
            </a:r>
            <a:r>
              <a:rPr lang="it-IT" dirty="0" err="1"/>
              <a:t>than</a:t>
            </a:r>
            <a:r>
              <a:rPr lang="it-IT" dirty="0"/>
              <a:t> Porta Vittoria for 50% of the price.</a:t>
            </a:r>
          </a:p>
          <a:p>
            <a:r>
              <a:rPr lang="it-IT" dirty="0"/>
              <a:t>Porta Vittoria (Est Area) and Barona (South Area) are the </a:t>
            </a:r>
            <a:r>
              <a:rPr lang="it-IT" dirty="0" err="1"/>
              <a:t>districts</a:t>
            </a:r>
            <a:r>
              <a:rPr lang="it-IT" dirty="0"/>
              <a:t> with a small </a:t>
            </a:r>
            <a:r>
              <a:rPr lang="it-IT" dirty="0" err="1"/>
              <a:t>number</a:t>
            </a:r>
            <a:r>
              <a:rPr lang="it-IT" dirty="0"/>
              <a:t> of places in target.</a:t>
            </a:r>
          </a:p>
          <a:p>
            <a:pPr marL="0" indent="0">
              <a:buNone/>
            </a:pPr>
            <a:endParaRPr lang="it-IT" dirty="0"/>
          </a:p>
          <a:p>
            <a:endParaRPr lang="it-IT" dirty="0"/>
          </a:p>
        </p:txBody>
      </p:sp>
    </p:spTree>
    <p:extLst>
      <p:ext uri="{BB962C8B-B14F-4D97-AF65-F5344CB8AC3E}">
        <p14:creationId xmlns:p14="http://schemas.microsoft.com/office/powerpoint/2010/main" val="382530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287A53-CD84-48A5-AE98-193658CF8819}"/>
              </a:ext>
            </a:extLst>
          </p:cNvPr>
          <p:cNvSpPr>
            <a:spLocks noGrp="1"/>
          </p:cNvSpPr>
          <p:nvPr>
            <p:ph type="title"/>
          </p:nvPr>
        </p:nvSpPr>
        <p:spPr/>
        <p:txBody>
          <a:bodyPr>
            <a:normAutofit fontScale="90000"/>
          </a:bodyPr>
          <a:lstStyle/>
          <a:p>
            <a:r>
              <a:rPr lang="en-US" dirty="0"/>
              <a:t>Capstone Project - The Battle of Neighborhoods</a:t>
            </a:r>
            <a:endParaRPr lang="it-IT" dirty="0"/>
          </a:p>
        </p:txBody>
      </p:sp>
      <p:sp>
        <p:nvSpPr>
          <p:cNvPr id="3" name="Segnaposto contenuto 2">
            <a:extLst>
              <a:ext uri="{FF2B5EF4-FFF2-40B4-BE49-F238E27FC236}">
                <a16:creationId xmlns:a16="http://schemas.microsoft.com/office/drawing/2014/main" id="{DF424761-0C4C-4D98-822F-B7D58D72F2A1}"/>
              </a:ext>
            </a:extLst>
          </p:cNvPr>
          <p:cNvSpPr>
            <a:spLocks noGrp="1"/>
          </p:cNvSpPr>
          <p:nvPr>
            <p:ph idx="1"/>
          </p:nvPr>
        </p:nvSpPr>
        <p:spPr/>
        <p:txBody>
          <a:bodyPr/>
          <a:lstStyle/>
          <a:p>
            <a:r>
              <a:rPr lang="it-IT" dirty="0" err="1"/>
              <a:t>It</a:t>
            </a:r>
            <a:r>
              <a:rPr lang="it-IT" dirty="0"/>
              <a:t> </a:t>
            </a:r>
            <a:r>
              <a:rPr lang="it-IT" dirty="0" err="1"/>
              <a:t>is</a:t>
            </a:r>
            <a:r>
              <a:rPr lang="it-IT" dirty="0"/>
              <a:t> the </a:t>
            </a:r>
            <a:r>
              <a:rPr lang="it-IT" dirty="0" err="1"/>
              <a:t>final</a:t>
            </a:r>
            <a:r>
              <a:rPr lang="it-IT" dirty="0"/>
              <a:t> </a:t>
            </a:r>
            <a:r>
              <a:rPr lang="it-IT" dirty="0" err="1"/>
              <a:t>excercise</a:t>
            </a:r>
            <a:r>
              <a:rPr lang="it-IT" dirty="0"/>
              <a:t> of IBM Data Science Professional Certificate training on </a:t>
            </a:r>
            <a:r>
              <a:rPr lang="it-IT" dirty="0" err="1"/>
              <a:t>Coursera</a:t>
            </a:r>
            <a:r>
              <a:rPr lang="it-IT" dirty="0"/>
              <a:t> in </a:t>
            </a:r>
            <a:r>
              <a:rPr lang="it-IT" dirty="0" err="1"/>
              <a:t>order</a:t>
            </a:r>
            <a:r>
              <a:rPr lang="it-IT" dirty="0"/>
              <a:t> to </a:t>
            </a:r>
            <a:r>
              <a:rPr lang="it-IT" dirty="0" err="1"/>
              <a:t>obtain</a:t>
            </a:r>
            <a:r>
              <a:rPr lang="it-IT" dirty="0"/>
              <a:t> the </a:t>
            </a:r>
            <a:r>
              <a:rPr lang="it-IT" dirty="0" err="1"/>
              <a:t>professional</a:t>
            </a:r>
            <a:r>
              <a:rPr lang="it-IT" dirty="0"/>
              <a:t> </a:t>
            </a:r>
            <a:r>
              <a:rPr lang="it-IT" dirty="0" err="1"/>
              <a:t>certification</a:t>
            </a:r>
            <a:r>
              <a:rPr lang="it-IT" dirty="0"/>
              <a:t> «IBM Data Science»</a:t>
            </a:r>
          </a:p>
          <a:p>
            <a:r>
              <a:rPr lang="it-IT" dirty="0" err="1"/>
              <a:t>Foursquare</a:t>
            </a:r>
            <a:r>
              <a:rPr lang="it-IT" dirty="0"/>
              <a:t> </a:t>
            </a:r>
            <a:r>
              <a:rPr lang="it-IT" dirty="0" err="1"/>
              <a:t>integration</a:t>
            </a:r>
            <a:r>
              <a:rPr lang="it-IT" dirty="0"/>
              <a:t> with data </a:t>
            </a:r>
            <a:r>
              <a:rPr lang="it-IT" dirty="0" err="1"/>
              <a:t>limitations</a:t>
            </a:r>
            <a:r>
              <a:rPr lang="it-IT" dirty="0"/>
              <a:t> – Free developer account</a:t>
            </a:r>
          </a:p>
          <a:p>
            <a:endParaRPr lang="it-IT" dirty="0"/>
          </a:p>
        </p:txBody>
      </p:sp>
    </p:spTree>
    <p:extLst>
      <p:ext uri="{BB962C8B-B14F-4D97-AF65-F5344CB8AC3E}">
        <p14:creationId xmlns:p14="http://schemas.microsoft.com/office/powerpoint/2010/main" val="75587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AE5E8-3E66-4270-A48B-99B1FD99F7F5}"/>
              </a:ext>
            </a:extLst>
          </p:cNvPr>
          <p:cNvSpPr>
            <a:spLocks noGrp="1"/>
          </p:cNvSpPr>
          <p:nvPr>
            <p:ph type="title"/>
          </p:nvPr>
        </p:nvSpPr>
        <p:spPr/>
        <p:txBody>
          <a:bodyPr>
            <a:normAutofit/>
          </a:bodyPr>
          <a:lstStyle/>
          <a:p>
            <a:r>
              <a:rPr lang="it-IT" dirty="0"/>
              <a:t>City Background</a:t>
            </a:r>
          </a:p>
        </p:txBody>
      </p:sp>
      <p:sp>
        <p:nvSpPr>
          <p:cNvPr id="3" name="Segnaposto contenuto 2">
            <a:extLst>
              <a:ext uri="{FF2B5EF4-FFF2-40B4-BE49-F238E27FC236}">
                <a16:creationId xmlns:a16="http://schemas.microsoft.com/office/drawing/2014/main" id="{B5BD9F13-23C3-4042-BE69-06FD709CAE51}"/>
              </a:ext>
            </a:extLst>
          </p:cNvPr>
          <p:cNvSpPr>
            <a:spLocks noGrp="1"/>
          </p:cNvSpPr>
          <p:nvPr>
            <p:ph idx="1"/>
          </p:nvPr>
        </p:nvSpPr>
        <p:spPr>
          <a:xfrm>
            <a:off x="838200" y="1929384"/>
            <a:ext cx="8095735" cy="4251960"/>
          </a:xfrm>
        </p:spPr>
        <p:txBody>
          <a:bodyPr>
            <a:normAutofit fontScale="85000" lnSpcReduction="10000"/>
          </a:bodyPr>
          <a:lstStyle/>
          <a:p>
            <a:pPr marL="0" indent="0">
              <a:buNone/>
            </a:pPr>
            <a:r>
              <a:rPr lang="en-US" dirty="0"/>
              <a:t>Milan is a city in northern Italy, capital of Lombardy, and the second-most populous city in Italy after Rome. Milan served as the capital of the Western Roman Empire, the Duchy of Milan and the Kingdom of Lombardy–Venetia. The city proper has a population of about 1.4 million while its metropolitan city has 3.26 million inhabitants. Its continuously built-up urban area, that stretches well beyond the boundaries of the administrative metropolitan city, is the fourth largest in the EU with 5.27 million inhabitants. The population within the wider Milan metropolitan area, also known as Greater Milan, is estimated at 8.2 million, making it by far the largest metropolitan area in Italy and the 4th largest in the EU. Milan is considered a leading alpha global city, with strengths in the field of the art, commerce, design, education, entertainment, fashion, finance, healthcare, media, services, research and tourism. Its business district hosts Italy's stock exchange (Italian: </a:t>
            </a:r>
            <a:r>
              <a:rPr lang="en-US" dirty="0" err="1"/>
              <a:t>Borsa</a:t>
            </a:r>
            <a:r>
              <a:rPr lang="en-US" dirty="0"/>
              <a:t> </a:t>
            </a:r>
            <a:r>
              <a:rPr lang="en-US" dirty="0" err="1"/>
              <a:t>Italiana</a:t>
            </a:r>
            <a:r>
              <a:rPr lang="en-US" dirty="0"/>
              <a:t>), and the headquarters of national and international banks and companies. In terms of GDP, it has the second-largest economy among EU cities after Paris and is the wealthiest among EU non-capital cities. </a:t>
            </a:r>
            <a:endParaRPr lang="it-IT" dirty="0"/>
          </a:p>
        </p:txBody>
      </p:sp>
      <p:pic>
        <p:nvPicPr>
          <p:cNvPr id="1026" name="Picture 2" descr="Coat of arms of Milan">
            <a:extLst>
              <a:ext uri="{FF2B5EF4-FFF2-40B4-BE49-F238E27FC236}">
                <a16:creationId xmlns:a16="http://schemas.microsoft.com/office/drawing/2014/main" id="{04C1D96E-0794-4108-A8FC-2A076770E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046" y="2211858"/>
            <a:ext cx="2486218" cy="302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1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8C173-9EA8-4356-AEFF-2F8F2A3304B5}"/>
              </a:ext>
            </a:extLst>
          </p:cNvPr>
          <p:cNvSpPr>
            <a:spLocks noGrp="1"/>
          </p:cNvSpPr>
          <p:nvPr>
            <p:ph type="title"/>
          </p:nvPr>
        </p:nvSpPr>
        <p:spPr/>
        <p:txBody>
          <a:bodyPr/>
          <a:lstStyle/>
          <a:p>
            <a:r>
              <a:rPr lang="it-IT" dirty="0"/>
              <a:t>Business </a:t>
            </a:r>
            <a:r>
              <a:rPr lang="it-IT" dirty="0" err="1"/>
              <a:t>Opportunity</a:t>
            </a:r>
            <a:endParaRPr lang="it-IT" dirty="0"/>
          </a:p>
        </p:txBody>
      </p:sp>
      <p:sp>
        <p:nvSpPr>
          <p:cNvPr id="3" name="Segnaposto contenuto 2">
            <a:extLst>
              <a:ext uri="{FF2B5EF4-FFF2-40B4-BE49-F238E27FC236}">
                <a16:creationId xmlns:a16="http://schemas.microsoft.com/office/drawing/2014/main" id="{7D7AEF8D-A1BA-4648-AFAA-17BEB09394F3}"/>
              </a:ext>
            </a:extLst>
          </p:cNvPr>
          <p:cNvSpPr>
            <a:spLocks noGrp="1"/>
          </p:cNvSpPr>
          <p:nvPr>
            <p:ph idx="1"/>
          </p:nvPr>
        </p:nvSpPr>
        <p:spPr/>
        <p:txBody>
          <a:bodyPr>
            <a:normAutofit fontScale="77500" lnSpcReduction="20000"/>
          </a:bodyPr>
          <a:lstStyle/>
          <a:p>
            <a:r>
              <a:rPr lang="it-IT" dirty="0"/>
              <a:t>Milan </a:t>
            </a:r>
            <a:r>
              <a:rPr lang="it-IT" dirty="0" err="1"/>
              <a:t>is</a:t>
            </a:r>
            <a:r>
              <a:rPr lang="it-IT" dirty="0"/>
              <a:t> one of the best world cities to </a:t>
            </a:r>
            <a:r>
              <a:rPr lang="it-IT" dirty="0" err="1"/>
              <a:t>invest</a:t>
            </a:r>
            <a:r>
              <a:rPr lang="it-IT" dirty="0"/>
              <a:t> money, </a:t>
            </a:r>
            <a:r>
              <a:rPr lang="it-IT" dirty="0" err="1"/>
              <a:t>it</a:t>
            </a:r>
            <a:r>
              <a:rPr lang="it-IT" dirty="0"/>
              <a:t> </a:t>
            </a:r>
            <a:r>
              <a:rPr lang="en-US" dirty="0"/>
              <a:t>has been recognized as one of the world's four fashion capitals thanks to several international events and fairs, including Milan Fashion Week and the Milan Furniture Fair, which are currently among the world's biggest in terms of revenue, visitors and growth. It hosted the Universal Exposition in 1906 and 2015. The city hosts numerous cultural institutions, academies and universities, with 11% of the national total enrolled students. Milan is the destination of 8 million overseas visitors every year, attracted by its museums and art galleries that include some of the most important collections in the world, including major works by Leonardo da Vinci. The city is served by many luxury hotels and is the fifth-most starred in the world by Michelin Guide. The city is home to two of Europe's most successful football teams, A.C. Milan and F.C. </a:t>
            </a:r>
            <a:r>
              <a:rPr lang="en-US" dirty="0" err="1"/>
              <a:t>Internazionale</a:t>
            </a:r>
            <a:r>
              <a:rPr lang="en-US" dirty="0"/>
              <a:t>, and one of Europe's main basketball teams, </a:t>
            </a:r>
            <a:r>
              <a:rPr lang="en-US" dirty="0" err="1"/>
              <a:t>Olimpia</a:t>
            </a:r>
            <a:r>
              <a:rPr lang="en-US" dirty="0"/>
              <a:t> Milano. Milan will host the 2026 Winter Olympics together with Cortina </a:t>
            </a:r>
            <a:r>
              <a:rPr lang="en-US" dirty="0" err="1"/>
              <a:t>d'Ampezzo</a:t>
            </a:r>
            <a:r>
              <a:rPr lang="en-US" dirty="0"/>
              <a:t>.</a:t>
            </a:r>
          </a:p>
          <a:p>
            <a:r>
              <a:rPr lang="en-US" dirty="0"/>
              <a:t>During the day and specifically during breakfast time (07:30 - 10:00) and lunch time (12:00 - 14:30) the areas with higher population density are struggling to manage the flow of people who want to treat themselves to a </a:t>
            </a:r>
            <a:r>
              <a:rPr lang="en-US" dirty="0" err="1"/>
              <a:t>dessert.Within</a:t>
            </a:r>
            <a:r>
              <a:rPr lang="en-US" dirty="0"/>
              <a:t> this scenario where the city continues to face a continuous population increase, we will go to analyze the possibility of opening a handicraft shop of sweets and coffee.</a:t>
            </a:r>
          </a:p>
          <a:p>
            <a:r>
              <a:rPr lang="en-US" dirty="0"/>
              <a:t>Milan has 9 town halls and our focus will be on </a:t>
            </a:r>
            <a:r>
              <a:rPr lang="it-IT" dirty="0"/>
              <a:t>Centro storico, Stazione centrale, Città studi, Porta vittoria, Vigentino, Barona, Baggio and Porta </a:t>
            </a:r>
            <a:r>
              <a:rPr lang="it-IT" dirty="0" err="1"/>
              <a:t>garibaldi</a:t>
            </a:r>
            <a:endParaRPr lang="it-IT" dirty="0"/>
          </a:p>
        </p:txBody>
      </p:sp>
    </p:spTree>
    <p:extLst>
      <p:ext uri="{BB962C8B-B14F-4D97-AF65-F5344CB8AC3E}">
        <p14:creationId xmlns:p14="http://schemas.microsoft.com/office/powerpoint/2010/main" val="285790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6C2EDB-D9C2-4CE7-A2CA-9CE1B23ADE4B}"/>
              </a:ext>
            </a:extLst>
          </p:cNvPr>
          <p:cNvSpPr>
            <a:spLocks noGrp="1"/>
          </p:cNvSpPr>
          <p:nvPr>
            <p:ph type="title"/>
          </p:nvPr>
        </p:nvSpPr>
        <p:spPr/>
        <p:txBody>
          <a:bodyPr/>
          <a:lstStyle/>
          <a:p>
            <a:r>
              <a:rPr lang="it-IT" dirty="0"/>
              <a:t>Data Collection sources</a:t>
            </a:r>
          </a:p>
        </p:txBody>
      </p:sp>
      <p:sp>
        <p:nvSpPr>
          <p:cNvPr id="3" name="Segnaposto contenuto 2">
            <a:extLst>
              <a:ext uri="{FF2B5EF4-FFF2-40B4-BE49-F238E27FC236}">
                <a16:creationId xmlns:a16="http://schemas.microsoft.com/office/drawing/2014/main" id="{659C6A41-99F0-4672-AFFE-0A9C01870571}"/>
              </a:ext>
            </a:extLst>
          </p:cNvPr>
          <p:cNvSpPr>
            <a:spLocks noGrp="1"/>
          </p:cNvSpPr>
          <p:nvPr>
            <p:ph idx="1"/>
          </p:nvPr>
        </p:nvSpPr>
        <p:spPr/>
        <p:txBody>
          <a:bodyPr/>
          <a:lstStyle/>
          <a:p>
            <a:r>
              <a:rPr lang="it-IT" dirty="0"/>
              <a:t>Wikipedia: list of </a:t>
            </a:r>
            <a:r>
              <a:rPr lang="it-IT" dirty="0" err="1"/>
              <a:t>all</a:t>
            </a:r>
            <a:r>
              <a:rPr lang="it-IT" dirty="0"/>
              <a:t> </a:t>
            </a:r>
            <a:r>
              <a:rPr lang="it-IT" dirty="0" err="1"/>
              <a:t>townhalls</a:t>
            </a:r>
            <a:r>
              <a:rPr lang="it-IT" dirty="0"/>
              <a:t> in Milan</a:t>
            </a:r>
          </a:p>
          <a:p>
            <a:r>
              <a:rPr lang="it-IT" dirty="0" err="1"/>
              <a:t>Geopy</a:t>
            </a:r>
            <a:r>
              <a:rPr lang="it-IT" dirty="0"/>
              <a:t>:  </a:t>
            </a:r>
            <a:r>
              <a:rPr lang="it-IT" dirty="0" err="1"/>
              <a:t>locating</a:t>
            </a:r>
            <a:r>
              <a:rPr lang="it-IT" dirty="0"/>
              <a:t> the </a:t>
            </a:r>
            <a:r>
              <a:rPr lang="it-IT" dirty="0" err="1"/>
              <a:t>coordinates</a:t>
            </a:r>
            <a:r>
              <a:rPr lang="it-IT" dirty="0"/>
              <a:t> of </a:t>
            </a:r>
            <a:r>
              <a:rPr lang="it-IT" dirty="0" err="1"/>
              <a:t>addresses</a:t>
            </a:r>
            <a:r>
              <a:rPr lang="it-IT" dirty="0"/>
              <a:t>, cities, countries and landmarks </a:t>
            </a:r>
          </a:p>
          <a:p>
            <a:r>
              <a:rPr lang="it-IT" dirty="0">
                <a:hlinkClick r:id="rId2"/>
              </a:rPr>
              <a:t>Mercato-immobiliare.info</a:t>
            </a:r>
            <a:r>
              <a:rPr lang="it-IT" dirty="0"/>
              <a:t>: </a:t>
            </a:r>
            <a:r>
              <a:rPr lang="it-IT" dirty="0" err="1"/>
              <a:t>Average</a:t>
            </a:r>
            <a:r>
              <a:rPr lang="it-IT" dirty="0"/>
              <a:t> price (</a:t>
            </a:r>
            <a:r>
              <a:rPr lang="it-IT" dirty="0" err="1"/>
              <a:t>RealEstate</a:t>
            </a:r>
            <a:r>
              <a:rPr lang="it-IT" dirty="0"/>
              <a:t>)</a:t>
            </a:r>
          </a:p>
          <a:p>
            <a:r>
              <a:rPr lang="it-IT" dirty="0" err="1"/>
              <a:t>Foursquare</a:t>
            </a:r>
            <a:r>
              <a:rPr lang="it-IT" dirty="0"/>
              <a:t>: Data of </a:t>
            </a:r>
            <a:r>
              <a:rPr lang="it-IT" dirty="0" err="1"/>
              <a:t>existing</a:t>
            </a:r>
            <a:r>
              <a:rPr lang="it-IT" dirty="0"/>
              <a:t> points of </a:t>
            </a:r>
            <a:r>
              <a:rPr lang="it-IT" dirty="0" err="1"/>
              <a:t>interests</a:t>
            </a:r>
            <a:endParaRPr lang="it-IT" dirty="0"/>
          </a:p>
        </p:txBody>
      </p:sp>
    </p:spTree>
    <p:extLst>
      <p:ext uri="{BB962C8B-B14F-4D97-AF65-F5344CB8AC3E}">
        <p14:creationId xmlns:p14="http://schemas.microsoft.com/office/powerpoint/2010/main" val="281909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EE7D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F47B58FA-36AC-4320-8B52-5B97B8A4BD3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dirty="0">
                <a:solidFill>
                  <a:srgbClr val="FFFFFF"/>
                </a:solidFill>
              </a:rPr>
              <a:t>Townhall list</a:t>
            </a:r>
          </a:p>
        </p:txBody>
      </p:sp>
      <p:sp>
        <p:nvSpPr>
          <p:cNvPr id="15"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egnaposto contenuto 3">
            <a:extLst>
              <a:ext uri="{FF2B5EF4-FFF2-40B4-BE49-F238E27FC236}">
                <a16:creationId xmlns:a16="http://schemas.microsoft.com/office/drawing/2014/main" id="{10DE5302-BCB2-403C-BA07-DEE89F3375A6}"/>
              </a:ext>
            </a:extLst>
          </p:cNvPr>
          <p:cNvPicPr>
            <a:picLocks noGrp="1" noChangeAspect="1"/>
          </p:cNvPicPr>
          <p:nvPr>
            <p:ph idx="1"/>
          </p:nvPr>
        </p:nvPicPr>
        <p:blipFill>
          <a:blip r:embed="rId2"/>
          <a:stretch>
            <a:fillRect/>
          </a:stretch>
        </p:blipFill>
        <p:spPr>
          <a:xfrm>
            <a:off x="638881" y="3074484"/>
            <a:ext cx="7548841" cy="3019537"/>
          </a:xfrm>
          <a:prstGeom prst="rect">
            <a:avLst/>
          </a:prstGeom>
        </p:spPr>
      </p:pic>
      <p:pic>
        <p:nvPicPr>
          <p:cNvPr id="3074" name="Picture 2" descr="Per i testi pubblicati da Wikipedia nessun responsabile">
            <a:extLst>
              <a:ext uri="{FF2B5EF4-FFF2-40B4-BE49-F238E27FC236}">
                <a16:creationId xmlns:a16="http://schemas.microsoft.com/office/drawing/2014/main" id="{913D6FE8-75D8-415D-90F6-8ED0624C5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674" y="5076593"/>
            <a:ext cx="3166946" cy="1781407"/>
          </a:xfrm>
          <a:prstGeom prst="rect">
            <a:avLst/>
          </a:prstGeom>
          <a:noFill/>
          <a:extLst>
            <a:ext uri="{909E8E84-426E-40DD-AFC4-6F175D3DCCD1}">
              <a14:hiddenFill xmlns:a14="http://schemas.microsoft.com/office/drawing/2010/main">
                <a:solidFill>
                  <a:srgbClr val="FFFFFF"/>
                </a:solidFill>
              </a14:hiddenFill>
            </a:ext>
          </a:extLst>
        </p:spPr>
      </p:pic>
      <p:sp>
        <p:nvSpPr>
          <p:cNvPr id="14" name="Segnaposto contenuto 2">
            <a:extLst>
              <a:ext uri="{FF2B5EF4-FFF2-40B4-BE49-F238E27FC236}">
                <a16:creationId xmlns:a16="http://schemas.microsoft.com/office/drawing/2014/main" id="{FE3EF813-AA88-4428-9704-42FF30567F91}"/>
              </a:ext>
            </a:extLst>
          </p:cNvPr>
          <p:cNvSpPr txBox="1">
            <a:spLocks/>
          </p:cNvSpPr>
          <p:nvPr/>
        </p:nvSpPr>
        <p:spPr>
          <a:xfrm>
            <a:off x="9047356" y="3074484"/>
            <a:ext cx="2921620" cy="310686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err="1"/>
              <a:t>Webscraping</a:t>
            </a:r>
            <a:r>
              <a:rPr lang="it-IT" dirty="0"/>
              <a:t> from </a:t>
            </a:r>
            <a:r>
              <a:rPr lang="it-IT" dirty="0" err="1"/>
              <a:t>wikipedia</a:t>
            </a:r>
            <a:r>
              <a:rPr lang="it-IT" dirty="0"/>
              <a:t> to </a:t>
            </a:r>
            <a:r>
              <a:rPr lang="it-IT" dirty="0" err="1"/>
              <a:t>collect</a:t>
            </a:r>
            <a:r>
              <a:rPr lang="it-IT" dirty="0"/>
              <a:t> information </a:t>
            </a:r>
            <a:r>
              <a:rPr lang="it-IT" dirty="0" err="1"/>
              <a:t>into</a:t>
            </a:r>
            <a:r>
              <a:rPr lang="it-IT" dirty="0"/>
              <a:t> </a:t>
            </a:r>
            <a:r>
              <a:rPr lang="it-IT" dirty="0" err="1"/>
              <a:t>dataframe</a:t>
            </a:r>
            <a:endParaRPr lang="it-IT" dirty="0"/>
          </a:p>
        </p:txBody>
      </p:sp>
    </p:spTree>
    <p:extLst>
      <p:ext uri="{BB962C8B-B14F-4D97-AF65-F5344CB8AC3E}">
        <p14:creationId xmlns:p14="http://schemas.microsoft.com/office/powerpoint/2010/main" val="304712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EE7D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7B8344F6-F502-49E8-927E-BC2F2039D25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Townhall Coordinates</a:t>
            </a:r>
            <a:endParaRPr lang="en-US" sz="6600" dirty="0">
              <a:solidFill>
                <a:srgbClr val="FFFFFF"/>
              </a:solidFill>
            </a:endParaRPr>
          </a:p>
        </p:txBody>
      </p:sp>
      <p:sp>
        <p:nvSpPr>
          <p:cNvPr id="15"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egnaposto contenuto 3">
            <a:extLst>
              <a:ext uri="{FF2B5EF4-FFF2-40B4-BE49-F238E27FC236}">
                <a16:creationId xmlns:a16="http://schemas.microsoft.com/office/drawing/2014/main" id="{FDF6A7F5-EAAC-4300-995B-A73618A67564}"/>
              </a:ext>
            </a:extLst>
          </p:cNvPr>
          <p:cNvPicPr>
            <a:picLocks noGrp="1" noChangeAspect="1"/>
          </p:cNvPicPr>
          <p:nvPr>
            <p:ph idx="1"/>
          </p:nvPr>
        </p:nvPicPr>
        <p:blipFill>
          <a:blip r:embed="rId2"/>
          <a:stretch>
            <a:fillRect/>
          </a:stretch>
        </p:blipFill>
        <p:spPr>
          <a:xfrm>
            <a:off x="433537" y="3263567"/>
            <a:ext cx="7784258" cy="2627186"/>
          </a:xfrm>
          <a:prstGeom prst="rect">
            <a:avLst/>
          </a:prstGeom>
        </p:spPr>
      </p:pic>
      <p:pic>
        <p:nvPicPr>
          <p:cNvPr id="4098" name="Picture 2" descr="Welcome to GeoPy's documentation! — GeoPy 2.0.0 documentation">
            <a:extLst>
              <a:ext uri="{FF2B5EF4-FFF2-40B4-BE49-F238E27FC236}">
                <a16:creationId xmlns:a16="http://schemas.microsoft.com/office/drawing/2014/main" id="{D752FF6D-AB28-42C7-92CF-B57C99B00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2792" y="5509218"/>
            <a:ext cx="2696160" cy="1348782"/>
          </a:xfrm>
          <a:prstGeom prst="rect">
            <a:avLst/>
          </a:prstGeom>
          <a:noFill/>
          <a:extLst>
            <a:ext uri="{909E8E84-426E-40DD-AFC4-6F175D3DCCD1}">
              <a14:hiddenFill xmlns:a14="http://schemas.microsoft.com/office/drawing/2010/main">
                <a:solidFill>
                  <a:srgbClr val="FFFFFF"/>
                </a:solidFill>
              </a14:hiddenFill>
            </a:ext>
          </a:extLst>
        </p:spPr>
      </p:pic>
      <p:sp>
        <p:nvSpPr>
          <p:cNvPr id="14" name="Segnaposto contenuto 2">
            <a:extLst>
              <a:ext uri="{FF2B5EF4-FFF2-40B4-BE49-F238E27FC236}">
                <a16:creationId xmlns:a16="http://schemas.microsoft.com/office/drawing/2014/main" id="{84735066-4180-404A-898D-8072A9C214FB}"/>
              </a:ext>
            </a:extLst>
          </p:cNvPr>
          <p:cNvSpPr txBox="1">
            <a:spLocks/>
          </p:cNvSpPr>
          <p:nvPr/>
        </p:nvSpPr>
        <p:spPr>
          <a:xfrm>
            <a:off x="8467493" y="3074484"/>
            <a:ext cx="3501483" cy="31068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Geopy</a:t>
            </a:r>
            <a:r>
              <a:rPr lang="en-US" dirty="0"/>
              <a:t> makes it easy for Python developers to locate the coordinates of addresses, cities, countries, and landmarks across the globe using third-party geocoders and other data sources. Thanks to </a:t>
            </a:r>
            <a:r>
              <a:rPr lang="en-US" dirty="0" err="1"/>
              <a:t>Geopy</a:t>
            </a:r>
            <a:r>
              <a:rPr lang="en-US" dirty="0"/>
              <a:t> we collect Latitude and Longitude for each Townhall.</a:t>
            </a:r>
          </a:p>
        </p:txBody>
      </p:sp>
    </p:spTree>
    <p:extLst>
      <p:ext uri="{BB962C8B-B14F-4D97-AF65-F5344CB8AC3E}">
        <p14:creationId xmlns:p14="http://schemas.microsoft.com/office/powerpoint/2010/main" val="346343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EE7D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7B8344F6-F502-49E8-927E-BC2F2039D25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dirty="0">
                <a:solidFill>
                  <a:srgbClr val="FFFFFF"/>
                </a:solidFill>
              </a:rPr>
              <a:t>Real Estate average price</a:t>
            </a:r>
          </a:p>
        </p:txBody>
      </p:sp>
      <p:sp>
        <p:nvSpPr>
          <p:cNvPr id="15"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magine 9">
            <a:extLst>
              <a:ext uri="{FF2B5EF4-FFF2-40B4-BE49-F238E27FC236}">
                <a16:creationId xmlns:a16="http://schemas.microsoft.com/office/drawing/2014/main" id="{68BD93E1-8019-4CE0-8968-7F1B0BBCE5DD}"/>
              </a:ext>
            </a:extLst>
          </p:cNvPr>
          <p:cNvPicPr>
            <a:picLocks noChangeAspect="1"/>
          </p:cNvPicPr>
          <p:nvPr/>
        </p:nvPicPr>
        <p:blipFill>
          <a:blip r:embed="rId2"/>
          <a:stretch>
            <a:fillRect/>
          </a:stretch>
        </p:blipFill>
        <p:spPr>
          <a:xfrm>
            <a:off x="10700905" y="3752562"/>
            <a:ext cx="1241394" cy="1425759"/>
          </a:xfrm>
          <a:prstGeom prst="rect">
            <a:avLst/>
          </a:prstGeom>
        </p:spPr>
      </p:pic>
      <p:pic>
        <p:nvPicPr>
          <p:cNvPr id="12" name="Immagine 11">
            <a:extLst>
              <a:ext uri="{FF2B5EF4-FFF2-40B4-BE49-F238E27FC236}">
                <a16:creationId xmlns:a16="http://schemas.microsoft.com/office/drawing/2014/main" id="{23B95A20-B639-44EF-82FA-00E1143094CA}"/>
              </a:ext>
            </a:extLst>
          </p:cNvPr>
          <p:cNvPicPr>
            <a:picLocks noChangeAspect="1"/>
          </p:cNvPicPr>
          <p:nvPr/>
        </p:nvPicPr>
        <p:blipFill>
          <a:blip r:embed="rId3"/>
          <a:stretch>
            <a:fillRect/>
          </a:stretch>
        </p:blipFill>
        <p:spPr>
          <a:xfrm>
            <a:off x="249701" y="3357236"/>
            <a:ext cx="7206748" cy="2116132"/>
          </a:xfrm>
          <a:prstGeom prst="rect">
            <a:avLst/>
          </a:prstGeom>
        </p:spPr>
      </p:pic>
      <p:pic>
        <p:nvPicPr>
          <p:cNvPr id="6" name="Immagine 5">
            <a:extLst>
              <a:ext uri="{FF2B5EF4-FFF2-40B4-BE49-F238E27FC236}">
                <a16:creationId xmlns:a16="http://schemas.microsoft.com/office/drawing/2014/main" id="{2855A386-1654-4B65-B258-66BB6681BCA5}"/>
              </a:ext>
            </a:extLst>
          </p:cNvPr>
          <p:cNvPicPr>
            <a:picLocks noChangeAspect="1"/>
          </p:cNvPicPr>
          <p:nvPr/>
        </p:nvPicPr>
        <p:blipFill>
          <a:blip r:embed="rId4"/>
          <a:stretch>
            <a:fillRect/>
          </a:stretch>
        </p:blipFill>
        <p:spPr>
          <a:xfrm>
            <a:off x="9560312" y="5841759"/>
            <a:ext cx="2479636" cy="894855"/>
          </a:xfrm>
          <a:prstGeom prst="rect">
            <a:avLst/>
          </a:prstGeom>
        </p:spPr>
      </p:pic>
      <p:sp>
        <p:nvSpPr>
          <p:cNvPr id="16" name="Segnaposto contenuto 2">
            <a:extLst>
              <a:ext uri="{FF2B5EF4-FFF2-40B4-BE49-F238E27FC236}">
                <a16:creationId xmlns:a16="http://schemas.microsoft.com/office/drawing/2014/main" id="{3AC52EA6-289E-46CE-98F5-4C79B33DBE35}"/>
              </a:ext>
            </a:extLst>
          </p:cNvPr>
          <p:cNvSpPr txBox="1">
            <a:spLocks/>
          </p:cNvSpPr>
          <p:nvPr/>
        </p:nvSpPr>
        <p:spPr>
          <a:xfrm>
            <a:off x="7706151" y="3752562"/>
            <a:ext cx="3021431" cy="24287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err="1"/>
              <a:t>Webscraping</a:t>
            </a:r>
            <a:r>
              <a:rPr lang="it-IT" dirty="0"/>
              <a:t> from Mercato Immobiliare to </a:t>
            </a:r>
            <a:r>
              <a:rPr lang="it-IT" dirty="0" err="1"/>
              <a:t>collect</a:t>
            </a:r>
            <a:r>
              <a:rPr lang="it-IT" dirty="0"/>
              <a:t> information </a:t>
            </a:r>
            <a:r>
              <a:rPr lang="it-IT" dirty="0" err="1"/>
              <a:t>into</a:t>
            </a:r>
            <a:r>
              <a:rPr lang="it-IT" dirty="0"/>
              <a:t> </a:t>
            </a:r>
            <a:r>
              <a:rPr lang="it-IT" dirty="0" err="1"/>
              <a:t>dataframe</a:t>
            </a:r>
            <a:r>
              <a:rPr lang="it-IT" dirty="0"/>
              <a:t>.</a:t>
            </a:r>
          </a:p>
        </p:txBody>
      </p:sp>
    </p:spTree>
    <p:extLst>
      <p:ext uri="{BB962C8B-B14F-4D97-AF65-F5344CB8AC3E}">
        <p14:creationId xmlns:p14="http://schemas.microsoft.com/office/powerpoint/2010/main" val="207473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he Hand"/>
              <a:ea typeface="+mn-ea"/>
              <a:cs typeface="+mn-cs"/>
            </a:endParaRPr>
          </a:p>
        </p:txBody>
      </p:sp>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he Hand"/>
              <a:ea typeface="+mn-ea"/>
              <a:cs typeface="+mn-cs"/>
            </a:endParaRPr>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EE7D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he Hand"/>
              <a:ea typeface="+mn-ea"/>
              <a:cs typeface="+mn-cs"/>
            </a:endParaRPr>
          </a:p>
        </p:txBody>
      </p:sp>
      <p:sp>
        <p:nvSpPr>
          <p:cNvPr id="2" name="Titolo 1">
            <a:extLst>
              <a:ext uri="{FF2B5EF4-FFF2-40B4-BE49-F238E27FC236}">
                <a16:creationId xmlns:a16="http://schemas.microsoft.com/office/drawing/2014/main" id="{7B8344F6-F502-49E8-927E-BC2F2039D25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dirty="0">
                <a:solidFill>
                  <a:srgbClr val="FFFFFF"/>
                </a:solidFill>
              </a:rPr>
              <a:t>Point of </a:t>
            </a:r>
            <a:r>
              <a:rPr lang="en-US" sz="6600" dirty="0" err="1">
                <a:solidFill>
                  <a:srgbClr val="FFFFFF"/>
                </a:solidFill>
              </a:rPr>
              <a:t>interestes</a:t>
            </a:r>
            <a:endParaRPr lang="en-US" sz="6600" dirty="0">
              <a:solidFill>
                <a:srgbClr val="FFFFFF"/>
              </a:solidFill>
            </a:endParaRPr>
          </a:p>
        </p:txBody>
      </p:sp>
      <p:sp>
        <p:nvSpPr>
          <p:cNvPr id="15"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he Hand"/>
              <a:ea typeface="+mn-ea"/>
              <a:cs typeface="+mn-cs"/>
            </a:endParaRPr>
          </a:p>
        </p:txBody>
      </p:sp>
      <p:sp>
        <p:nvSpPr>
          <p:cNvPr id="16" name="Segnaposto contenuto 2">
            <a:extLst>
              <a:ext uri="{FF2B5EF4-FFF2-40B4-BE49-F238E27FC236}">
                <a16:creationId xmlns:a16="http://schemas.microsoft.com/office/drawing/2014/main" id="{3AC52EA6-289E-46CE-98F5-4C79B33DBE35}"/>
              </a:ext>
            </a:extLst>
          </p:cNvPr>
          <p:cNvSpPr txBox="1">
            <a:spLocks/>
          </p:cNvSpPr>
          <p:nvPr/>
        </p:nvSpPr>
        <p:spPr>
          <a:xfrm>
            <a:off x="7708643" y="2974471"/>
            <a:ext cx="3021431" cy="24287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it-IT" dirty="0">
                <a:solidFill>
                  <a:srgbClr val="000000"/>
                </a:solidFill>
                <a:latin typeface="The Hand"/>
              </a:rPr>
              <a:t>By API </a:t>
            </a:r>
            <a:r>
              <a:rPr lang="it-IT" dirty="0" err="1">
                <a:solidFill>
                  <a:srgbClr val="000000"/>
                </a:solidFill>
                <a:latin typeface="The Hand"/>
              </a:rPr>
              <a:t>we</a:t>
            </a:r>
            <a:r>
              <a:rPr lang="it-IT" dirty="0">
                <a:solidFill>
                  <a:srgbClr val="000000"/>
                </a:solidFill>
                <a:latin typeface="The Hand"/>
              </a:rPr>
              <a:t> </a:t>
            </a:r>
            <a:r>
              <a:rPr lang="it-IT" dirty="0" err="1">
                <a:solidFill>
                  <a:srgbClr val="000000"/>
                </a:solidFill>
                <a:latin typeface="The Hand"/>
              </a:rPr>
              <a:t>collect</a:t>
            </a:r>
            <a:r>
              <a:rPr lang="it-IT" dirty="0">
                <a:solidFill>
                  <a:srgbClr val="000000"/>
                </a:solidFill>
                <a:latin typeface="The Hand"/>
              </a:rPr>
              <a:t> points of </a:t>
            </a:r>
            <a:r>
              <a:rPr lang="it-IT" dirty="0" err="1">
                <a:solidFill>
                  <a:srgbClr val="000000"/>
                </a:solidFill>
                <a:latin typeface="The Hand"/>
              </a:rPr>
              <a:t>interests</a:t>
            </a:r>
            <a:r>
              <a:rPr lang="it-IT" dirty="0">
                <a:solidFill>
                  <a:srgbClr val="000000"/>
                </a:solidFill>
                <a:latin typeface="The Hand"/>
              </a:rPr>
              <a:t> information from </a:t>
            </a:r>
            <a:r>
              <a:rPr lang="it-IT" dirty="0" err="1">
                <a:solidFill>
                  <a:srgbClr val="000000"/>
                </a:solidFill>
                <a:latin typeface="The Hand"/>
              </a:rPr>
              <a:t>Foursquare</a:t>
            </a:r>
            <a:r>
              <a:rPr lang="it-IT" dirty="0">
                <a:solidFill>
                  <a:srgbClr val="000000"/>
                </a:solidFill>
                <a:latin typeface="The Hand"/>
              </a:rPr>
              <a:t> , like </a:t>
            </a:r>
            <a:r>
              <a:rPr lang="it-IT" dirty="0" err="1">
                <a:solidFill>
                  <a:srgbClr val="000000"/>
                </a:solidFill>
                <a:latin typeface="The Hand"/>
              </a:rPr>
              <a:t>venue</a:t>
            </a:r>
            <a:r>
              <a:rPr lang="it-IT" dirty="0">
                <a:solidFill>
                  <a:srgbClr val="000000"/>
                </a:solidFill>
                <a:latin typeface="The Hand"/>
              </a:rPr>
              <a:t>, </a:t>
            </a:r>
            <a:r>
              <a:rPr lang="it-IT" dirty="0" err="1">
                <a:solidFill>
                  <a:srgbClr val="000000"/>
                </a:solidFill>
                <a:latin typeface="The Hand"/>
              </a:rPr>
              <a:t>category</a:t>
            </a:r>
            <a:r>
              <a:rPr lang="it-IT" dirty="0">
                <a:solidFill>
                  <a:srgbClr val="000000"/>
                </a:solidFill>
                <a:latin typeface="The Hand"/>
              </a:rPr>
              <a:t> and </a:t>
            </a:r>
            <a:r>
              <a:rPr lang="it-IT" dirty="0" err="1">
                <a:solidFill>
                  <a:srgbClr val="000000"/>
                </a:solidFill>
                <a:latin typeface="The Hand"/>
              </a:rPr>
              <a:t>coordinates</a:t>
            </a:r>
            <a:endParaRPr kumimoji="0" lang="it-IT" sz="2800" b="0" i="0" u="none" strike="noStrike" kern="1200" cap="none" spc="0" normalizeH="0" baseline="0" noProof="0" dirty="0">
              <a:ln>
                <a:noFill/>
              </a:ln>
              <a:solidFill>
                <a:srgbClr val="000000"/>
              </a:solidFill>
              <a:effectLst/>
              <a:uLnTx/>
              <a:uFillTx/>
              <a:latin typeface="The Hand"/>
              <a:ea typeface="+mn-ea"/>
              <a:cs typeface="+mn-cs"/>
            </a:endParaRPr>
          </a:p>
        </p:txBody>
      </p:sp>
      <p:pic>
        <p:nvPicPr>
          <p:cNvPr id="5122" name="Picture 2" descr="Foursquare - Wikipedia">
            <a:extLst>
              <a:ext uri="{FF2B5EF4-FFF2-40B4-BE49-F238E27FC236}">
                <a16:creationId xmlns:a16="http://schemas.microsoft.com/office/drawing/2014/main" id="{49D75CE1-13AC-4D98-B8EC-D0A30D1C7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0374" y="5885624"/>
            <a:ext cx="1620625" cy="972375"/>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9CE7547A-C622-4F75-A1CC-7DED687DDC95}"/>
              </a:ext>
            </a:extLst>
          </p:cNvPr>
          <p:cNvPicPr>
            <a:picLocks noChangeAspect="1"/>
          </p:cNvPicPr>
          <p:nvPr/>
        </p:nvPicPr>
        <p:blipFill>
          <a:blip r:embed="rId3"/>
          <a:stretch>
            <a:fillRect/>
          </a:stretch>
        </p:blipFill>
        <p:spPr>
          <a:xfrm>
            <a:off x="638881" y="2974471"/>
            <a:ext cx="4814446" cy="3397340"/>
          </a:xfrm>
          <a:prstGeom prst="rect">
            <a:avLst/>
          </a:prstGeom>
        </p:spPr>
      </p:pic>
      <p:pic>
        <p:nvPicPr>
          <p:cNvPr id="4" name="Immagine 3">
            <a:extLst>
              <a:ext uri="{FF2B5EF4-FFF2-40B4-BE49-F238E27FC236}">
                <a16:creationId xmlns:a16="http://schemas.microsoft.com/office/drawing/2014/main" id="{1A147BA5-37D4-40FA-A41E-EEBFC178C7FE}"/>
              </a:ext>
            </a:extLst>
          </p:cNvPr>
          <p:cNvPicPr>
            <a:picLocks noChangeAspect="1"/>
          </p:cNvPicPr>
          <p:nvPr/>
        </p:nvPicPr>
        <p:blipFill>
          <a:blip r:embed="rId4"/>
          <a:stretch>
            <a:fillRect/>
          </a:stretch>
        </p:blipFill>
        <p:spPr>
          <a:xfrm>
            <a:off x="5706852" y="2974472"/>
            <a:ext cx="1748266" cy="3397340"/>
          </a:xfrm>
          <a:prstGeom prst="rect">
            <a:avLst/>
          </a:prstGeom>
        </p:spPr>
      </p:pic>
    </p:spTree>
    <p:extLst>
      <p:ext uri="{BB962C8B-B14F-4D97-AF65-F5344CB8AC3E}">
        <p14:creationId xmlns:p14="http://schemas.microsoft.com/office/powerpoint/2010/main" val="1042015013"/>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412824"/>
      </a:dk2>
      <a:lt2>
        <a:srgbClr val="E2E7E8"/>
      </a:lt2>
      <a:accent1>
        <a:srgbClr val="EE7D6E"/>
      </a:accent1>
      <a:accent2>
        <a:srgbClr val="EB4E7D"/>
      </a:accent2>
      <a:accent3>
        <a:srgbClr val="EE6ECA"/>
      </a:accent3>
      <a:accent4>
        <a:srgbClr val="D54EEB"/>
      </a:accent4>
      <a:accent5>
        <a:srgbClr val="A76EEE"/>
      </a:accent5>
      <a:accent6>
        <a:srgbClr val="534EEB"/>
      </a:accent6>
      <a:hlink>
        <a:srgbClr val="598C93"/>
      </a:hlink>
      <a:folHlink>
        <a:srgbClr val="7F7F7F"/>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16</TotalTime>
  <Words>859</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Modern Love</vt:lpstr>
      <vt:lpstr>The Hand</vt:lpstr>
      <vt:lpstr>SketchyVTI</vt:lpstr>
      <vt:lpstr>Milan Sweet</vt:lpstr>
      <vt:lpstr>Capstone Project - The Battle of Neighborhoods</vt:lpstr>
      <vt:lpstr>City Background</vt:lpstr>
      <vt:lpstr>Business Opportunity</vt:lpstr>
      <vt:lpstr>Data Collection sources</vt:lpstr>
      <vt:lpstr>Townhall list</vt:lpstr>
      <vt:lpstr>Townhall Coordinates</vt:lpstr>
      <vt:lpstr>Real Estate average price</vt:lpstr>
      <vt:lpstr>Point of interestes</vt:lpstr>
      <vt:lpstr>Final Dataset</vt:lpstr>
      <vt:lpstr>Data Visualization</vt:lpstr>
      <vt:lpstr>Distribution of Sweet places for each venues</vt:lpstr>
      <vt:lpstr>Distribution of Sweet places for inhabitants</vt:lpstr>
      <vt:lpstr>Distribution based category</vt:lpstr>
      <vt:lpstr>Final results &amp; open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Sweet</dc:title>
  <dc:creator>Fabio Lonardoni</dc:creator>
  <cp:lastModifiedBy>Fabio Lonardoni</cp:lastModifiedBy>
  <cp:revision>6</cp:revision>
  <dcterms:created xsi:type="dcterms:W3CDTF">2020-06-28T15:41:06Z</dcterms:created>
  <dcterms:modified xsi:type="dcterms:W3CDTF">2020-06-28T15:58:02Z</dcterms:modified>
</cp:coreProperties>
</file>