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59" r:id="rId4"/>
    <p:sldId id="260" r:id="rId5"/>
    <p:sldId id="266" r:id="rId6"/>
    <p:sldId id="263" r:id="rId7"/>
    <p:sldId id="264" r:id="rId8"/>
    <p:sldId id="265" r:id="rId9"/>
    <p:sldId id="267" r:id="rId10"/>
    <p:sldId id="279" r:id="rId11"/>
    <p:sldId id="275" r:id="rId12"/>
    <p:sldId id="269" r:id="rId13"/>
    <p:sldId id="271" r:id="rId14"/>
    <p:sldId id="272" r:id="rId15"/>
    <p:sldId id="270" r:id="rId16"/>
    <p:sldId id="276" r:id="rId17"/>
    <p:sldId id="278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79" autoAdjust="0"/>
    <p:restoredTop sz="94624" autoAdjust="0"/>
  </p:normalViewPr>
  <p:slideViewPr>
    <p:cSldViewPr>
      <p:cViewPr>
        <p:scale>
          <a:sx n="60" d="100"/>
          <a:sy n="60" d="100"/>
        </p:scale>
        <p:origin x="-1584" y="-6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B14B-F8BD-4DBC-A44A-6E3F099824F3}" type="datetimeFigureOut">
              <a:rPr lang="sr-Latn-CS" smtClean="0"/>
              <a:pPr/>
              <a:t>5.10.2015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383C5-046F-4707-8B50-54E2F62A2DC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1951-2439-4CDD-96CF-3AC596579583}" type="datetimeFigureOut">
              <a:rPr lang="sr-Latn-CS" smtClean="0"/>
              <a:pPr/>
              <a:t>5.10.2015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49604-BC87-4938-9836-172A22922A45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9604-BC87-4938-9836-172A22922A45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EC5-E87B-4D25-A754-8FF04FD8B9E6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343400" y="16573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sz="14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hr-HR" sz="1400" dirty="0" smtClean="0"/>
              <a:t>/18</a:t>
            </a:r>
            <a:endParaRPr lang="en-US" sz="1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DF-2672-45B5-95EF-D423BE4EA376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7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A44F-2489-449A-9C45-92A2222BA4FB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2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A259-CE34-4752-BE46-4BA0C2F53A91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3400" y="7429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sz="14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hr-HR" sz="1400" dirty="0" smtClean="0"/>
              <a:t>/18</a:t>
            </a:r>
            <a:endParaRPr lang="en-US" sz="1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9" y="2057402"/>
            <a:ext cx="6480175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BEA9-C3B9-448E-B50D-47C23FE8ED9E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90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4FE563CC-11DC-441A-B0DB-EBDB88023162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4" y="1181740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143002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2D61-2A26-43B7-B558-77B34996130E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9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3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981F-A90B-4B83-9614-4DD30CADF9EB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D0FE-9804-4DD2-B154-03FD246A0742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1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6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91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B330-D7DD-4B1E-BC2C-73D22E062F1D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91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8C2A6D19-A715-4D22-ABC8-E7ECA2CCD55B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91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AEE4346-F56F-4CCC-99F7-BEF76508761A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191000" y="742950"/>
            <a:ext cx="838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hr-HR" dirty="0" smtClean="0"/>
              <a:t>&lt;#&gt;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Documents\Diplomski%20Rad\obrana\dipl.%20rad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400550"/>
            <a:ext cx="4495800" cy="381000"/>
          </a:xfrm>
        </p:spPr>
        <p:txBody>
          <a:bodyPr>
            <a:normAutofit/>
          </a:bodyPr>
          <a:lstStyle/>
          <a:p>
            <a:pPr algn="r"/>
            <a:r>
              <a:rPr lang="hr-HR" sz="1200" dirty="0" smtClean="0"/>
              <a:t>Student: Antonio Lončar</a:t>
            </a:r>
            <a:endParaRPr lang="hr-HR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sz="2800" b="1" dirty="0" smtClean="0"/>
              <a:t>SLIJEĐENJE OBJEKTA MOBILNIM ROBOTOM UPRAVLJANIM POMOĆU MOBILNOG TELEFONA</a:t>
            </a:r>
            <a:endParaRPr lang="hr-H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1657350"/>
            <a:ext cx="68580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4400550"/>
            <a:ext cx="53340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hr-HR" sz="12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Mentor: izv.prof.dr.sc.</a:t>
            </a:r>
            <a:r>
              <a:rPr kumimoji="0" lang="hr-HR" sz="1200" b="1" i="0" u="none" strike="noStrike" kern="1200" cap="all" spc="25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12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Robert Cupec</a:t>
            </a:r>
            <a:endParaRPr kumimoji="0" lang="hr-HR" sz="12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Android aplikacija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4264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r-HR" dirty="0" smtClean="0"/>
              <a:t>Android aplikacija ima dva </a:t>
            </a:r>
            <a:r>
              <a:rPr lang="hr-HR" dirty="0" err="1" smtClean="0"/>
              <a:t>Activity</a:t>
            </a:r>
            <a:r>
              <a:rPr lang="hr-HR" dirty="0" smtClean="0"/>
              <a:t>-a.</a:t>
            </a:r>
          </a:p>
          <a:p>
            <a:pPr algn="just"/>
            <a:r>
              <a:rPr lang="hr-HR" dirty="0" smtClean="0"/>
              <a:t>Prvi </a:t>
            </a:r>
            <a:r>
              <a:rPr lang="hr-HR" dirty="0" err="1" smtClean="0"/>
              <a:t>Activity</a:t>
            </a:r>
            <a:r>
              <a:rPr lang="hr-HR" dirty="0" smtClean="0"/>
              <a:t> dopušta odabir bluetooth uređaj na koji se spajamo.</a:t>
            </a:r>
          </a:p>
          <a:p>
            <a:pPr algn="just"/>
            <a:r>
              <a:rPr lang="hr-HR" dirty="0" smtClean="0"/>
              <a:t>Drugi </a:t>
            </a:r>
            <a:r>
              <a:rPr lang="hr-HR" dirty="0" err="1" smtClean="0"/>
              <a:t>Activity</a:t>
            </a:r>
            <a:r>
              <a:rPr lang="hr-HR" dirty="0" smtClean="0"/>
              <a:t> obrađuje slike koje dohvaća preko kamere mobitela i šalje poruke </a:t>
            </a:r>
            <a:r>
              <a:rPr lang="hr-HR" dirty="0" err="1" smtClean="0"/>
              <a:t>Arduinu</a:t>
            </a:r>
            <a:r>
              <a:rPr lang="hr-HR" dirty="0" smtClean="0"/>
              <a:t>.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C:\Users\XXX\Desktop\Screenshot_2015-09-14-20-33-01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76550"/>
            <a:ext cx="289560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XXX\Desktop\mob.png"/>
          <p:cNvPicPr/>
          <p:nvPr/>
        </p:nvPicPr>
        <p:blipFill>
          <a:blip r:embed="rId3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71750"/>
            <a:ext cx="126206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Detekcija i praćenje objekta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350264"/>
          </a:xfrm>
        </p:spPr>
        <p:txBody>
          <a:bodyPr>
            <a:normAutofit/>
          </a:bodyPr>
          <a:lstStyle/>
          <a:p>
            <a:pPr algn="just"/>
            <a:r>
              <a:rPr lang="hr-HR" sz="2000" dirty="0" smtClean="0"/>
              <a:t>Obradom slika se detektira objekta i određuje se njegov </a:t>
            </a:r>
            <a:r>
              <a:rPr lang="hr-HR" sz="2000" dirty="0" err="1" smtClean="0"/>
              <a:t>centroid</a:t>
            </a:r>
            <a:r>
              <a:rPr lang="hr-HR" sz="2000" dirty="0" smtClean="0"/>
              <a:t>.</a:t>
            </a:r>
          </a:p>
          <a:p>
            <a:pPr algn="just"/>
            <a:r>
              <a:rPr lang="hr-HR" sz="2000" dirty="0" smtClean="0"/>
              <a:t>Sliku iz RGB prostora boja pretvorimo u sliku HSV prostora boja</a:t>
            </a:r>
          </a:p>
          <a:p>
            <a:pPr lvl="1"/>
            <a:r>
              <a:rPr lang="hr-H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Imgproc.cvtColor</a:t>
            </a:r>
            <a:r>
              <a:rPr lang="hr-H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r-H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hr-H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</a:t>
            </a:r>
            <a:r>
              <a:rPr lang="hr-H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Imgproc.COLOR</a:t>
            </a:r>
            <a:r>
              <a:rPr lang="hr-H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_RGB2HSV_FULL);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9" name="Picture 5" descr="D:\Documents\Diplomski Rad\DR_obrana\oran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71750"/>
            <a:ext cx="1707999" cy="1939290"/>
          </a:xfrm>
          <a:prstGeom prst="rect">
            <a:avLst/>
          </a:prstGeom>
          <a:noFill/>
        </p:spPr>
      </p:pic>
      <p:pic>
        <p:nvPicPr>
          <p:cNvPr id="1032" name="Picture 8" descr="D:\Documents\Diplomski Rad\DR_obrana\hsv -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71750"/>
            <a:ext cx="1676400" cy="1903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Detekcija i praćenje objekta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2" descr="D:\Documents\Diplomski Rad\DR_obrana\tre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571750"/>
            <a:ext cx="1708977" cy="1940400"/>
          </a:xfrm>
          <a:prstGeom prst="rect">
            <a:avLst/>
          </a:prstGeom>
          <a:noFill/>
        </p:spPr>
      </p:pic>
      <p:pic>
        <p:nvPicPr>
          <p:cNvPr id="5" name="Picture 8" descr="D:\Documents\Diplomski Rad\DR_obrana\hsv -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71750"/>
            <a:ext cx="1708977" cy="1940400"/>
          </a:xfrm>
          <a:prstGeom prst="rect">
            <a:avLst/>
          </a:prstGeom>
          <a:noFill/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81000" y="1123950"/>
            <a:ext cx="8503920" cy="135026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hr-HR" sz="2000" dirty="0" smtClean="0"/>
              <a:t>Iz slike u HSV prostoru boju izdvojimo objekt od pozadine.</a:t>
            </a:r>
            <a:endParaRPr lang="hr-HR" sz="1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hr-HR" sz="2000" dirty="0" smtClean="0"/>
              <a:t>Objekt od pozadine se izdvoji metodom praga.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1"/>
              </a:buClr>
              <a:buSzPct val="85000"/>
              <a:buFont typeface="Courier New" pitchFamily="49" charset="0"/>
              <a:buChar char="o"/>
              <a:defRPr/>
            </a:pPr>
            <a:r>
              <a:rPr lang="hr-HR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Core.inRange</a:t>
            </a:r>
            <a:r>
              <a:rPr lang="hr-HR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r-HR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HsvIn</a:t>
            </a:r>
            <a:r>
              <a:rPr lang="hr-HR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lowerBound</a:t>
            </a:r>
            <a:r>
              <a:rPr lang="hr-HR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upperBound</a:t>
            </a:r>
            <a:r>
              <a:rPr lang="hr-HR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mask</a:t>
            </a:r>
            <a:r>
              <a:rPr lang="hr-HR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hr-HR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hr-HR" sz="2000" dirty="0" smtClean="0"/>
              <a:t>Metoda praga je najjednostavnija metoda segmentacije slike.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105150"/>
            <a:ext cx="3543300" cy="51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000" dirty="0" smtClean="0"/>
              <a:t>Detekcija i praćenje objekta</a:t>
            </a:r>
            <a:endParaRPr lang="hr-HR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23950"/>
            <a:ext cx="8503920" cy="1447800"/>
          </a:xfrm>
        </p:spPr>
        <p:txBody>
          <a:bodyPr>
            <a:normAutofit lnSpcReduction="10000"/>
          </a:bodyPr>
          <a:lstStyle/>
          <a:p>
            <a:pPr lvl="0" algn="just">
              <a:defRPr/>
            </a:pPr>
            <a:r>
              <a:rPr lang="hr-HR" sz="1800" dirty="0" smtClean="0"/>
              <a:t>Pomoću nove slike na kojoj je izdvojen objekt odredi se kontura objekta.</a:t>
            </a:r>
          </a:p>
          <a:p>
            <a:pPr lvl="1" algn="just">
              <a:defRPr/>
            </a:pP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Imgproc.findContours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mask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contours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.);</a:t>
            </a:r>
            <a:endParaRPr lang="hr-H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defRPr/>
            </a:pPr>
            <a:r>
              <a:rPr lang="hr-HR" sz="1800" dirty="0" smtClean="0"/>
              <a:t>Iz konture objekta mogu se dobiti informacije o koordinatama </a:t>
            </a:r>
            <a:r>
              <a:rPr lang="hr-HR" sz="1800" dirty="0" err="1" smtClean="0"/>
              <a:t>centroida</a:t>
            </a:r>
            <a:r>
              <a:rPr lang="hr-HR" sz="1800" dirty="0" smtClean="0"/>
              <a:t>.</a:t>
            </a:r>
          </a:p>
          <a:p>
            <a:pPr lvl="0" algn="just">
              <a:defRPr/>
            </a:pPr>
            <a:r>
              <a:rPr lang="hr-HR" sz="1800" dirty="0" err="1" smtClean="0"/>
              <a:t>Centroid</a:t>
            </a:r>
            <a:r>
              <a:rPr lang="hr-HR" sz="1800" dirty="0" smtClean="0"/>
              <a:t> objekta se odredi preko prostornih momenta nultog i prvoga stupnja</a:t>
            </a:r>
          </a:p>
          <a:p>
            <a:pPr lvl="1" algn="just">
              <a:defRPr/>
            </a:pP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Moments</a:t>
            </a:r>
            <a:r>
              <a:rPr lang="hr-HR" sz="1400" dirty="0" smtClean="0"/>
              <a:t> 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 = </a:t>
            </a: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Imgproc.moments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r-H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contour</a:t>
            </a:r>
            <a:r>
              <a:rPr lang="hr-H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2" descr="D:\Documents\Diplomski Rad\DR_obrana\tre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25684"/>
            <a:ext cx="1520982" cy="1726948"/>
          </a:xfrm>
          <a:prstGeom prst="rect">
            <a:avLst/>
          </a:prstGeom>
          <a:noFill/>
        </p:spPr>
      </p:pic>
      <p:pic>
        <p:nvPicPr>
          <p:cNvPr id="5" name="Picture 4" descr="D:\Documents\Diplomski Rad\DR_obrana\contou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724150"/>
            <a:ext cx="1520982" cy="1726948"/>
          </a:xfrm>
          <a:prstGeom prst="rect">
            <a:avLst/>
          </a:prstGeom>
          <a:noFill/>
        </p:spPr>
      </p:pic>
      <p:pic>
        <p:nvPicPr>
          <p:cNvPr id="6" name="Picture 7" descr="D:\Documents\Diplomski Rad\DR_obrana\centroi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724150"/>
            <a:ext cx="1505824" cy="17097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76600" y="318135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hr-HR" sz="1400" dirty="0" smtClean="0"/>
              <a:t>x =  (</a:t>
            </a:r>
            <a:r>
              <a:rPr lang="hr-HR" sz="1400" dirty="0" err="1" smtClean="0"/>
              <a:t>m.get</a:t>
            </a:r>
            <a:r>
              <a:rPr lang="hr-HR" sz="1400" dirty="0" smtClean="0"/>
              <a:t>_m10() / </a:t>
            </a:r>
            <a:r>
              <a:rPr lang="hr-HR" sz="1400" dirty="0" err="1" smtClean="0"/>
              <a:t>m.get</a:t>
            </a:r>
            <a:r>
              <a:rPr lang="hr-HR" sz="1400" dirty="0" smtClean="0"/>
              <a:t>_m00());</a:t>
            </a:r>
          </a:p>
          <a:p>
            <a:pPr lvl="2"/>
            <a:r>
              <a:rPr lang="hr-HR" sz="1400" dirty="0" smtClean="0"/>
              <a:t>y = (</a:t>
            </a:r>
            <a:r>
              <a:rPr lang="hr-HR" sz="1400" dirty="0" err="1" smtClean="0"/>
              <a:t>m.get</a:t>
            </a:r>
            <a:r>
              <a:rPr lang="hr-HR" sz="1400" dirty="0" smtClean="0"/>
              <a:t>_m01() / </a:t>
            </a:r>
            <a:r>
              <a:rPr lang="hr-HR" sz="1400" dirty="0" err="1" smtClean="0"/>
              <a:t>m.get</a:t>
            </a:r>
            <a:r>
              <a:rPr lang="hr-HR" sz="1400" dirty="0" smtClean="0"/>
              <a:t>_</a:t>
            </a:r>
            <a:r>
              <a:rPr lang="hr-HR" sz="1400" dirty="0" err="1" smtClean="0"/>
              <a:t>m00</a:t>
            </a:r>
            <a:r>
              <a:rPr lang="hr-HR" sz="1400" dirty="0" smtClean="0"/>
              <a:t>()); </a:t>
            </a:r>
            <a:endParaRPr lang="hr-H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Poruke sa naredbama za upravljanje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274064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Ovisno o položaju objekta na slici šalju se poruke prema Arduino Uno platformi.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U poruci se nalaze naredbe za upravljanje istosmjernim motorima.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Oblik poruke je “smjer:brzina:vrijeme:”; (“F:255:10:”)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2419350"/>
          <a:ext cx="3200400" cy="2243779"/>
        </p:xfrm>
        <a:graphic>
          <a:graphicData uri="http://schemas.openxmlformats.org/drawingml/2006/table">
            <a:tbl>
              <a:tblPr/>
              <a:tblGrid>
                <a:gridCol w="2133600"/>
                <a:gridCol w="1066800"/>
              </a:tblGrid>
              <a:tr h="277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Naredba</a:t>
                      </a:r>
                      <a:endParaRPr lang="hr-HR" sz="12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Znak</a:t>
                      </a:r>
                      <a:endParaRPr lang="hr-H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latin typeface="Times New Roman"/>
                          <a:ea typeface="Calibri"/>
                          <a:cs typeface="Times New Roman"/>
                        </a:rPr>
                        <a:t>Naprijed / </a:t>
                      </a:r>
                      <a:r>
                        <a:rPr lang="hr-HR" sz="1200" dirty="0" err="1">
                          <a:latin typeface="Times New Roman"/>
                          <a:ea typeface="Calibri"/>
                          <a:cs typeface="Times New Roman"/>
                        </a:rPr>
                        <a:t>Forward</a:t>
                      </a:r>
                      <a:endParaRPr lang="hr-H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latin typeface="Times New Roman"/>
                          <a:ea typeface="Calibri"/>
                          <a:cs typeface="Times New Roman"/>
                        </a:rPr>
                        <a:t>Nazad / </a:t>
                      </a:r>
                      <a:r>
                        <a:rPr lang="hr-HR" sz="1200" dirty="0" err="1">
                          <a:latin typeface="Times New Roman"/>
                          <a:ea typeface="Calibri"/>
                          <a:cs typeface="Times New Roman"/>
                        </a:rPr>
                        <a:t>Backward</a:t>
                      </a:r>
                      <a:endParaRPr lang="hr-H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Rotiraj desno / Rotate Right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RR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Rotiraj lijevo / Rotate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latin typeface="Times New Roman"/>
                          <a:ea typeface="Calibri"/>
                          <a:cs typeface="Times New Roman"/>
                        </a:rPr>
                        <a:t>RL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Okreni desno / Turn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latin typeface="Times New Roman"/>
                          <a:ea typeface="Calibri"/>
                          <a:cs typeface="Times New Roman"/>
                        </a:rPr>
                        <a:t>Okreni lijevo / Turn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latin typeface="Times New Roman"/>
                          <a:ea typeface="Calibri"/>
                          <a:cs typeface="Times New Roman"/>
                        </a:rPr>
                        <a:t>TL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latin typeface="Times New Roman"/>
                          <a:ea typeface="Calibri"/>
                          <a:cs typeface="Times New Roman"/>
                        </a:rPr>
                        <a:t>Stani</a:t>
                      </a:r>
                      <a:r>
                        <a:rPr lang="hr-HR" sz="12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 / Stop</a:t>
                      </a:r>
                      <a:endParaRPr lang="hr-H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Sklopovlje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1978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r-HR" dirty="0" smtClean="0"/>
              <a:t>Sklopovlje mobilnog robota se sastoji od mobilnog telefona, Arduino Uno platforme, bluetooth modula, h-mosta i dva istosmjerna motora.</a:t>
            </a:r>
          </a:p>
          <a:p>
            <a:pPr algn="just"/>
            <a:r>
              <a:rPr lang="hr-HR" dirty="0" smtClean="0"/>
              <a:t>Mobilni telefon obrađuje slike te šalje poruke </a:t>
            </a:r>
            <a:r>
              <a:rPr lang="hr-HR" dirty="0" err="1" smtClean="0"/>
              <a:t>Arduinu</a:t>
            </a:r>
            <a:r>
              <a:rPr lang="hr-HR" dirty="0" smtClean="0"/>
              <a:t> bluetooth vezom.</a:t>
            </a:r>
          </a:p>
          <a:p>
            <a:pPr algn="just"/>
            <a:r>
              <a:rPr lang="hr-HR" dirty="0" smtClean="0"/>
              <a:t>Arduino obrađuje poruke i upravlja istosmjernim motorima.</a:t>
            </a:r>
          </a:p>
          <a:p>
            <a:endParaRPr lang="hr-H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3" descr="D:\Documents\Diplomski Rad\DR_obrana\Android-logo_tcm143-12326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24150"/>
            <a:ext cx="1295400" cy="1295400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2209800" y="3181350"/>
            <a:ext cx="1600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5181600" y="3181350"/>
            <a:ext cx="1600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3" descr="D:\Documents\Diplomski Rad\DR_obrana\$T2eC16ZHJHoE9n3Kft7TBQJTOQf-mw--60_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876550"/>
            <a:ext cx="1905000" cy="1276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410200" y="28765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H-most</a:t>
            </a:r>
            <a:endParaRPr lang="hr-HR" dirty="0"/>
          </a:p>
        </p:txBody>
      </p:sp>
      <p:pic>
        <p:nvPicPr>
          <p:cNvPr id="1029" name="Picture 5" descr="D:\Documents\Diplomski Rad\DR_obrana\stickers_logo_tex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876550"/>
            <a:ext cx="1219919" cy="1158450"/>
          </a:xfrm>
          <a:prstGeom prst="rect">
            <a:avLst/>
          </a:prstGeom>
          <a:noFill/>
        </p:spPr>
      </p:pic>
      <p:pic>
        <p:nvPicPr>
          <p:cNvPr id="1031" name="Picture 7" descr="D:\Documents\Diplomski Rad\DR_obrana\Mac-OS-X-Bluetooth-Bug-Waiting-for-Fix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2841011"/>
            <a:ext cx="304800" cy="410902"/>
          </a:xfrm>
          <a:prstGeom prst="rect">
            <a:avLst/>
          </a:prstGeom>
          <a:noFill/>
        </p:spPr>
      </p:pic>
      <p:pic>
        <p:nvPicPr>
          <p:cNvPr id="5" name="Picture 2" descr="D:\Documents\Diplomski Rad\DR_obrana\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181350"/>
            <a:ext cx="1021373" cy="1233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Demo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dipl. ra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600" y="1809750"/>
            <a:ext cx="419100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2493264"/>
          </a:xfrm>
        </p:spPr>
        <p:txBody>
          <a:bodyPr>
            <a:normAutofit/>
          </a:bodyPr>
          <a:lstStyle/>
          <a:p>
            <a:pPr algn="just"/>
            <a:r>
              <a:rPr lang="hr-HR" sz="2400" dirty="0" smtClean="0"/>
              <a:t>Za elementarnu funkcionalnost slijeđenja objekta dovoljan je pametni telefon i Arduino Uno platforma.</a:t>
            </a:r>
          </a:p>
          <a:p>
            <a:pPr algn="just"/>
            <a:r>
              <a:rPr lang="hr-HR" sz="2400" dirty="0" smtClean="0"/>
              <a:t>Obrada slike na pametnome telefonu i slanje poruka na Arduino moguće je izvršavati u stvarnome vremenu.</a:t>
            </a:r>
          </a:p>
          <a:p>
            <a:pPr algn="just"/>
            <a:r>
              <a:rPr lang="hr-HR" sz="2400" dirty="0" smtClean="0"/>
              <a:t>HSV prostor boja je dobar odabir za detekciju objekta na slici.</a:t>
            </a:r>
          </a:p>
          <a:p>
            <a:pPr algn="just"/>
            <a:endParaRPr lang="hr-HR" sz="2400" dirty="0" smtClean="0"/>
          </a:p>
          <a:p>
            <a:pPr algn="just"/>
            <a:endParaRPr lang="hr-HR" sz="2400" dirty="0" smtClean="0"/>
          </a:p>
          <a:p>
            <a:pPr algn="just"/>
            <a:endParaRPr lang="hr-HR" sz="2400" dirty="0" smtClean="0"/>
          </a:p>
          <a:p>
            <a:pPr algn="just"/>
            <a:endParaRPr lang="hr-H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266950"/>
            <a:ext cx="6400800" cy="1314450"/>
          </a:xfrm>
        </p:spPr>
        <p:txBody>
          <a:bodyPr>
            <a:normAutofit/>
          </a:bodyPr>
          <a:lstStyle/>
          <a:p>
            <a:r>
              <a:rPr lang="hr-HR" sz="2400" dirty="0" smtClean="0"/>
              <a:t>Hvala na pažnji!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1657350"/>
            <a:ext cx="68580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Svjetlost i percepcija boje</a:t>
            </a:r>
          </a:p>
          <a:p>
            <a:r>
              <a:rPr lang="hr-HR" dirty="0" smtClean="0"/>
              <a:t>Slika u računalu i prostori boja</a:t>
            </a:r>
          </a:p>
          <a:p>
            <a:r>
              <a:rPr lang="hr-HR" dirty="0" smtClean="0"/>
              <a:t>Android aplikacija</a:t>
            </a:r>
          </a:p>
          <a:p>
            <a:r>
              <a:rPr lang="hr-HR" dirty="0" smtClean="0"/>
              <a:t>Algoritam detekcije i praćenja objekta</a:t>
            </a:r>
          </a:p>
          <a:p>
            <a:r>
              <a:rPr lang="hr-HR" dirty="0" smtClean="0"/>
              <a:t>Poruke sa naredbama, sklopovlje</a:t>
            </a:r>
          </a:p>
          <a:p>
            <a:r>
              <a:rPr lang="hr-HR" dirty="0" smtClean="0"/>
              <a:t>Zaključak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Svjetlost kao elektromagnetsko zračenje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045464"/>
          </a:xfrm>
        </p:spPr>
        <p:txBody>
          <a:bodyPr/>
          <a:lstStyle/>
          <a:p>
            <a:pPr algn="just"/>
            <a:r>
              <a:rPr lang="hr-HR" sz="2000" dirty="0" smtClean="0"/>
              <a:t>Ljudskom oku vidljiva je svjetlost od 380 do 780 nm valne duljine</a:t>
            </a:r>
          </a:p>
          <a:p>
            <a:pPr algn="just"/>
            <a:r>
              <a:rPr lang="hr-HR" sz="2000" dirty="0" smtClean="0"/>
              <a:t>Ljubičasta boja ima najmanju dok crvena najveću valnu duljinu</a:t>
            </a:r>
          </a:p>
          <a:p>
            <a:pPr algn="just"/>
            <a:endParaRPr lang="hr-H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D:\Documents\Diplomski Rad\DR_obrana\quality of a light sour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90750"/>
            <a:ext cx="7076504" cy="2404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Ljudsko oko i vidne receptorske stanice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hr-HR" sz="2000" dirty="0" smtClean="0"/>
              <a:t>Boja je osjetilni doživljaj kada svjetlost određene valne duljine pobudi receptore u mrežnici oka</a:t>
            </a:r>
          </a:p>
          <a:p>
            <a:pPr algn="just"/>
            <a:r>
              <a:rPr lang="hr-HR" sz="2000" dirty="0" smtClean="0"/>
              <a:t>Vidne receptorske stanice su: čunjići i štapići</a:t>
            </a:r>
            <a:endParaRPr lang="hr-H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D:\Documents\Diplomski Rad\DR_obrana\F16-01 Human ey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90750"/>
            <a:ext cx="6159694" cy="2424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Prikazivanje slike u računalu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426464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sz="2000" dirty="0" smtClean="0"/>
              <a:t>Slika u memoriji računala je matrica u kojoj vrijednost elementa matrice predstavlja svjetlinu tog elementa.</a:t>
            </a:r>
          </a:p>
          <a:p>
            <a:pPr algn="just"/>
            <a:r>
              <a:rPr lang="hr-HR" sz="2000" dirty="0" smtClean="0"/>
              <a:t>Binarna i crno-bijela slika su sačinjene od jedne matrice. </a:t>
            </a:r>
          </a:p>
          <a:p>
            <a:pPr algn="just"/>
            <a:r>
              <a:rPr lang="hr-HR" sz="2000" dirty="0" smtClean="0"/>
              <a:t>Slike u boji mogu biti sačinjene od više matrica. </a:t>
            </a:r>
            <a:endParaRPr lang="hr-H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D:\Documents\Diplomski Rad\DR_obrana\lena_col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571750"/>
            <a:ext cx="2057400" cy="2057400"/>
          </a:xfrm>
          <a:prstGeom prst="rect">
            <a:avLst/>
          </a:prstGeom>
          <a:noFill/>
        </p:spPr>
      </p:pic>
      <p:pic>
        <p:nvPicPr>
          <p:cNvPr id="1027" name="Picture 3" descr="D:\Documents\Diplomski Rad\DR_obrana\lenaTest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71750"/>
            <a:ext cx="2057400" cy="2057400"/>
          </a:xfrm>
          <a:prstGeom prst="rect">
            <a:avLst/>
          </a:prstGeom>
          <a:noFill/>
        </p:spPr>
      </p:pic>
      <p:pic>
        <p:nvPicPr>
          <p:cNvPr id="3" name="Picture 2" descr="D:\Documents\Diplomski Rad\DR_obrana\lennag8.1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57175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Prostor boja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sz="2000" dirty="0" smtClean="0"/>
              <a:t>Prostor boja je specifična organizacija boja, </a:t>
            </a:r>
            <a:r>
              <a:rPr lang="hr-HR" sz="2000" dirty="0" err="1" smtClean="0"/>
              <a:t>tj</a:t>
            </a:r>
            <a:r>
              <a:rPr lang="hr-HR" sz="2000" dirty="0" smtClean="0"/>
              <a:t>. </a:t>
            </a:r>
            <a:r>
              <a:rPr lang="hr-HR" sz="2000" i="1" dirty="0" smtClean="0"/>
              <a:t>dogovoreni način</a:t>
            </a:r>
            <a:r>
              <a:rPr lang="hr-HR" sz="2000" dirty="0" smtClean="0"/>
              <a:t> za definiranje, stvaranje i </a:t>
            </a:r>
            <a:r>
              <a:rPr lang="hr-HR" sz="2000" dirty="0" err="1" smtClean="0"/>
              <a:t>vizualiziranje</a:t>
            </a:r>
            <a:r>
              <a:rPr lang="hr-HR" sz="2000" dirty="0" smtClean="0"/>
              <a:t> boja.</a:t>
            </a:r>
          </a:p>
          <a:p>
            <a:pPr algn="just"/>
            <a:r>
              <a:rPr lang="hr-HR" sz="2000" dirty="0" smtClean="0"/>
              <a:t>Korišteni prostori boja u diplomskome radu su:</a:t>
            </a:r>
          </a:p>
          <a:p>
            <a:pPr lvl="1" algn="just"/>
            <a:r>
              <a:rPr lang="hr-HR" sz="1600" dirty="0" smtClean="0"/>
              <a:t>RGB - Red(Crvena), Green(Zelena), </a:t>
            </a:r>
            <a:r>
              <a:rPr lang="hr-HR" sz="1600" dirty="0" err="1" smtClean="0"/>
              <a:t>Blue</a:t>
            </a:r>
            <a:r>
              <a:rPr lang="hr-HR" sz="1600" dirty="0" smtClean="0"/>
              <a:t>(Plava)</a:t>
            </a:r>
          </a:p>
          <a:p>
            <a:pPr lvl="1" algn="just"/>
            <a:r>
              <a:rPr lang="hr-HR" sz="1600" dirty="0" smtClean="0"/>
              <a:t>HSV - </a:t>
            </a:r>
            <a:r>
              <a:rPr lang="hr-HR" sz="1600" dirty="0" err="1" smtClean="0"/>
              <a:t>Hue</a:t>
            </a:r>
            <a:r>
              <a:rPr lang="hr-HR" sz="1600" dirty="0" smtClean="0"/>
              <a:t>(Ton boje), </a:t>
            </a:r>
            <a:r>
              <a:rPr lang="hr-HR" sz="1600" dirty="0" err="1" smtClean="0"/>
              <a:t>Saturation</a:t>
            </a:r>
            <a:r>
              <a:rPr lang="hr-HR" sz="1600" dirty="0" smtClean="0"/>
              <a:t>(Zasićenje), </a:t>
            </a:r>
            <a:r>
              <a:rPr lang="hr-HR" sz="1600" dirty="0" err="1" smtClean="0"/>
              <a:t>Value</a:t>
            </a:r>
            <a:r>
              <a:rPr lang="hr-HR" sz="1600" dirty="0" smtClean="0"/>
              <a:t>(Vrijednost)</a:t>
            </a:r>
          </a:p>
          <a:p>
            <a:pPr algn="just"/>
            <a:r>
              <a:rPr lang="hr-HR" sz="2000" dirty="0" smtClean="0"/>
              <a:t>U RGB i HSV prostoru boja, slika je sačinjena od vrijednosti triju matrica.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RGB prostor boja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r-HR" sz="2000" dirty="0" smtClean="0"/>
              <a:t>Prostor boja koji je definiran s tri aditivne primarne boje.</a:t>
            </a:r>
          </a:p>
          <a:p>
            <a:pPr algn="just"/>
            <a:r>
              <a:rPr lang="hr-HR" sz="2000" dirty="0" smtClean="0"/>
              <a:t>Svaka boja u tom prostoru nastaje zbrajanjem pojedinih komponenti te tri boje.</a:t>
            </a:r>
          </a:p>
          <a:p>
            <a:pPr algn="just"/>
            <a:r>
              <a:rPr lang="hr-HR" sz="2000" dirty="0" smtClean="0"/>
              <a:t>RGB prostor boja može se predočiti pomoću jedinične kocke.</a:t>
            </a:r>
          </a:p>
          <a:p>
            <a:pPr algn="just"/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D:\Documents\Diplomski Rad\DR_obrana\le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24150"/>
            <a:ext cx="4191000" cy="1447800"/>
          </a:xfrm>
          <a:prstGeom prst="rect">
            <a:avLst/>
          </a:prstGeom>
          <a:noFill/>
        </p:spPr>
      </p:pic>
      <p:pic>
        <p:nvPicPr>
          <p:cNvPr id="2051" name="Picture 3" descr="D:\Documents\Diplomski Rad\. slike za diplomski\color_cub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571750"/>
            <a:ext cx="2209800" cy="2033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HSV prostor boja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426464"/>
          </a:xfrm>
        </p:spPr>
        <p:txBody>
          <a:bodyPr>
            <a:normAutofit fontScale="92500"/>
          </a:bodyPr>
          <a:lstStyle/>
          <a:p>
            <a:pPr algn="just"/>
            <a:r>
              <a:rPr lang="hr-HR" sz="2000" dirty="0" smtClean="0"/>
              <a:t>Prostor boja koji opisuje boje </a:t>
            </a:r>
            <a:r>
              <a:rPr lang="hr-HR" sz="2000" dirty="0" err="1" smtClean="0"/>
              <a:t>najintuitivnije</a:t>
            </a:r>
            <a:r>
              <a:rPr lang="hr-HR" sz="2000" dirty="0" smtClean="0"/>
              <a:t> ljudskoj percepciji.</a:t>
            </a:r>
          </a:p>
          <a:p>
            <a:pPr algn="just"/>
            <a:r>
              <a:rPr lang="hr-HR" sz="2000" dirty="0" smtClean="0"/>
              <a:t>HSV prostor boja može se predočiti pomoću šesterostranom piramidom.</a:t>
            </a:r>
          </a:p>
          <a:p>
            <a:pPr algn="just"/>
            <a:r>
              <a:rPr lang="hr-HR" sz="2000" dirty="0" smtClean="0"/>
              <a:t>Prednost HSV nad RGB prostorom boje je ta što svjetlost i sjena ne mijenjaju puno informaciju o tonu boje predmeta.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5" name="Picture 3" descr="D:\Documents\Diplomski Rad\DR_obrana\hs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24150"/>
            <a:ext cx="4191000" cy="1413542"/>
          </a:xfrm>
          <a:prstGeom prst="rect">
            <a:avLst/>
          </a:prstGeom>
          <a:noFill/>
        </p:spPr>
      </p:pic>
      <p:pic>
        <p:nvPicPr>
          <p:cNvPr id="8" name="Picture 2" descr="D:\Documents\Diplomski Rad\. slike za diplomski\5,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571750"/>
            <a:ext cx="2209800" cy="20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Obrada slike na pametnome telefonu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1883664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sz="2000" dirty="0" smtClean="0"/>
              <a:t>Detektiranje i praćenje objekta se temelji na njegovoj boji.</a:t>
            </a:r>
          </a:p>
          <a:p>
            <a:pPr algn="just"/>
            <a:r>
              <a:rPr lang="hr-HR" sz="2000" dirty="0" smtClean="0"/>
              <a:t>Pametni telefoni imaju dovoljno procesorske moći i RAM-a da se na njima može izvršavati obrada slike u stvarnome vremenu.</a:t>
            </a:r>
          </a:p>
          <a:p>
            <a:pPr algn="just"/>
            <a:r>
              <a:rPr lang="hr-HR" sz="2000" dirty="0" smtClean="0"/>
              <a:t>Metode za obradu slike omogućila je biblioteka OpenCV4Android.</a:t>
            </a:r>
          </a:p>
          <a:p>
            <a:pPr lvl="1" algn="just"/>
            <a:r>
              <a:rPr lang="hr-HR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hr-H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je biblioteka za obradu slike i strojno učenje.</a:t>
            </a:r>
          </a:p>
          <a:p>
            <a:pPr lvl="1" algn="just"/>
            <a:r>
              <a:rPr lang="hr-H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OpenCV4Android je Java </a:t>
            </a:r>
            <a:r>
              <a:rPr lang="hr-HR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wrapper</a:t>
            </a:r>
            <a:r>
              <a:rPr lang="hr-H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r-HR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hr-H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r-HR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bibloteke</a:t>
            </a:r>
            <a:r>
              <a:rPr lang="hr-H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hr-HR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15350" y="742950"/>
            <a:ext cx="628650" cy="331788"/>
          </a:xfrm>
        </p:spPr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D:\Documents\Diplomski Rad\DR_obrana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3028950"/>
            <a:ext cx="1021373" cy="1233121"/>
          </a:xfrm>
          <a:prstGeom prst="rect">
            <a:avLst/>
          </a:prstGeom>
          <a:noFill/>
        </p:spPr>
      </p:pic>
      <p:pic>
        <p:nvPicPr>
          <p:cNvPr id="7" name="Picture 3" descr="D:\Documents\Diplomski Rad\DR_obrana\Android-logo_tcm143-123268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723" y="3014296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693</Words>
  <Application>Microsoft Office PowerPoint</Application>
  <PresentationFormat>On-screen Show (16:9)</PresentationFormat>
  <Paragraphs>114</Paragraphs>
  <Slides>18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SLIJEĐENJE OBJEKTA MOBILNIM ROBOTOM UPRAVLJANIM POMOĆU MOBILNOG TELEFONA</vt:lpstr>
      <vt:lpstr>Sadržaj</vt:lpstr>
      <vt:lpstr>Svjetlost kao elektromagnetsko zračenje</vt:lpstr>
      <vt:lpstr>Ljudsko oko i vidne receptorske stanice</vt:lpstr>
      <vt:lpstr>Prikazivanje slike u računalu</vt:lpstr>
      <vt:lpstr>Prostor boja </vt:lpstr>
      <vt:lpstr>RGB prostor boja</vt:lpstr>
      <vt:lpstr>HSV prostor boja</vt:lpstr>
      <vt:lpstr>Obrada slike na pametnome telefonu</vt:lpstr>
      <vt:lpstr>Android aplikacija</vt:lpstr>
      <vt:lpstr>Detekcija i praćenje objekta</vt:lpstr>
      <vt:lpstr>Detekcija i praćenje objekta</vt:lpstr>
      <vt:lpstr>Detekcija i praćenje objekta</vt:lpstr>
      <vt:lpstr>Poruke sa naredbama za upravljanje</vt:lpstr>
      <vt:lpstr>Sklopovlje</vt:lpstr>
      <vt:lpstr>Demo</vt:lpstr>
      <vt:lpstr>Zaključak</vt:lpstr>
      <vt:lpstr>Kraj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Antonio Lončar</cp:lastModifiedBy>
  <cp:revision>155</cp:revision>
  <dcterms:created xsi:type="dcterms:W3CDTF">2006-08-16T00:00:00Z</dcterms:created>
  <dcterms:modified xsi:type="dcterms:W3CDTF">2015-10-05T07:40:04Z</dcterms:modified>
</cp:coreProperties>
</file>